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79" d="100"/>
          <a:sy n="79" d="100"/>
        </p:scale>
        <p:origin x="-384" y="2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3/15/2021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3/15/2021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3/15/2021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3/15/2021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3/15/2021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3/15/2021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3/15/2021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3/15/2021</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 xmlns:a16="http://schemas.microsoft.com/office/drawing/2014/main" id="{674F06D8-9D6E-4419-9DA9-E919758DDB3C}"/>
              </a:ext>
            </a:extLst>
          </p:cNvPr>
          <p:cNvSpPr txBox="1"/>
          <p:nvPr/>
        </p:nvSpPr>
        <p:spPr>
          <a:xfrm>
            <a:off x="754603" y="0"/>
            <a:ext cx="10025848" cy="2031325"/>
          </a:xfrm>
          <a:prstGeom prst="rect">
            <a:avLst/>
          </a:prstGeom>
          <a:noFill/>
        </p:spPr>
        <p:txBody>
          <a:bodyPr wrap="square" rtlCol="0">
            <a:spAutoFit/>
          </a:bodyPr>
          <a:lstStyle/>
          <a:p>
            <a:r>
              <a:rPr lang="en-US" sz="2400" dirty="0">
                <a:solidFill>
                  <a:srgbClr val="7030A0"/>
                </a:solidFill>
                <a:latin typeface="Arial" panose="020B0604020202020204" pitchFamily="34" charset="0"/>
                <a:cs typeface="Arial" panose="020B0604020202020204" pitchFamily="34" charset="0"/>
              </a:rPr>
              <a:t>          </a:t>
            </a:r>
            <a:r>
              <a:rPr lang="en-US" sz="2600" dirty="0">
                <a:latin typeface="Arial" panose="020B0604020202020204" pitchFamily="34" charset="0"/>
                <a:cs typeface="Arial" panose="020B0604020202020204" pitchFamily="34" charset="0"/>
              </a:rPr>
              <a:t>G.H.Raisoni College of Engineering and Management, Pune</a:t>
            </a:r>
            <a:r>
              <a:rPr lang="en-US" sz="2800" dirty="0">
                <a:latin typeface="Berlin Sans FB Demi" pitchFamily="34" charset="0"/>
              </a:rPr>
              <a:t/>
            </a:r>
            <a:br>
              <a:rPr lang="en-US" sz="2800" dirty="0">
                <a:latin typeface="Berlin Sans FB Demi" pitchFamily="34" charset="0"/>
              </a:rPr>
            </a:br>
            <a:r>
              <a:rPr lang="en-US" dirty="0">
                <a:latin typeface="Berlin Sans FB Demi" pitchFamily="34" charset="0"/>
              </a:rPr>
              <a:t>                                      </a:t>
            </a:r>
            <a:r>
              <a:rPr lang="en-US" sz="1400" dirty="0">
                <a:latin typeface="Arial" panose="020B0604020202020204" pitchFamily="34" charset="0"/>
              </a:rPr>
              <a:t>(An Autonomous Institute Affiliated to Savitribai Phule Pune University)</a:t>
            </a:r>
          </a:p>
          <a:p>
            <a:r>
              <a:rPr lang="en-US" sz="1400" dirty="0">
                <a:latin typeface="Arial" panose="020B0604020202020204" pitchFamily="34" charset="0"/>
              </a:rPr>
              <a:t>                                                                            </a:t>
            </a:r>
            <a:r>
              <a:rPr lang="en-US" sz="1400" dirty="0" smtClean="0">
                <a:latin typeface="Arial" panose="020B0604020202020204" pitchFamily="34" charset="0"/>
              </a:rPr>
              <a:t>(1st Year </a:t>
            </a:r>
            <a:r>
              <a:rPr lang="en-US" sz="1400" dirty="0">
                <a:latin typeface="Arial" panose="020B0604020202020204" pitchFamily="34" charset="0"/>
              </a:rPr>
              <a:t>Department)</a:t>
            </a:r>
          </a:p>
          <a:p>
            <a:r>
              <a:rPr lang="en-US" b="1" dirty="0">
                <a:latin typeface="Arial" panose="020B0604020202020204" pitchFamily="34" charset="0"/>
              </a:rPr>
              <a:t>                                         </a:t>
            </a:r>
            <a:r>
              <a:rPr lang="en-US" b="1" dirty="0" smtClean="0">
                <a:latin typeface="Arial" panose="020B0604020202020204" pitchFamily="34" charset="0"/>
              </a:rPr>
              <a:t>  </a:t>
            </a:r>
            <a:r>
              <a:rPr lang="en-US" sz="1300" b="1" dirty="0" smtClean="0">
                <a:latin typeface="Arial" panose="020B0604020202020204" pitchFamily="34" charset="0"/>
              </a:rPr>
              <a:t>Sub:-Introduction To Discrete Devices And Circuits.</a:t>
            </a:r>
            <a:endParaRPr lang="en-US" sz="1300" b="1" dirty="0">
              <a:latin typeface="Arial" panose="020B0604020202020204" pitchFamily="34" charset="0"/>
            </a:endParaRPr>
          </a:p>
          <a:p>
            <a:r>
              <a:rPr lang="en-US" sz="2400" dirty="0">
                <a:latin typeface="Arial" panose="020B0604020202020204" pitchFamily="34" charset="0"/>
              </a:rPr>
              <a:t>                         </a:t>
            </a:r>
            <a:r>
              <a:rPr lang="en-US" sz="2400" dirty="0" smtClean="0">
                <a:latin typeface="Arial" panose="020B0604020202020204" pitchFamily="34" charset="0"/>
              </a:rPr>
              <a:t>           </a:t>
            </a:r>
            <a:r>
              <a:rPr lang="en-US" sz="2400" b="1" dirty="0" smtClean="0">
                <a:solidFill>
                  <a:srgbClr val="FFFF00"/>
                </a:solidFill>
                <a:effectLst>
                  <a:outerShdw blurRad="38100" dist="38100" dir="2700000" algn="tl">
                    <a:srgbClr val="000000">
                      <a:alpha val="43137"/>
                    </a:srgbClr>
                  </a:outerShdw>
                </a:effectLst>
                <a:latin typeface="Arial" panose="020B0604020202020204" pitchFamily="34" charset="0"/>
              </a:rPr>
              <a:t>Humidity, Light Sensors </a:t>
            </a:r>
            <a:endParaRPr lang="en-IN" sz="2400" b="1" i="1" u="sng" dirty="0" smtClean="0">
              <a:solidFill>
                <a:srgbClr val="FFFF00"/>
              </a:solidFill>
              <a:effectLst>
                <a:outerShdw blurRad="38100" dist="38100" dir="2700000" algn="tl">
                  <a:srgbClr val="000000">
                    <a:alpha val="43137"/>
                  </a:srgbClr>
                </a:outerShdw>
              </a:effectLst>
            </a:endParaRPr>
          </a:p>
          <a:p>
            <a:endParaRPr lang="en-US" sz="2400" b="1" dirty="0">
              <a:latin typeface="Arial" panose="020B0604020202020204" pitchFamily="34" charset="0"/>
            </a:endParaRPr>
          </a:p>
        </p:txBody>
      </p:sp>
      <p:pic>
        <p:nvPicPr>
          <p:cNvPr id="5" name="Picture 36">
            <a:extLst>
              <a:ext uri="{FF2B5EF4-FFF2-40B4-BE49-F238E27FC236}">
                <a16:creationId xmlns="" xmlns:a16="http://schemas.microsoft.com/office/drawing/2014/main" id="{3D77A8FA-4EC0-46B9-947A-7E5FCA7717AD}"/>
              </a:ext>
            </a:extLst>
          </p:cNvPr>
          <p:cNvPicPr>
            <a:picLocks/>
          </p:cNvPicPr>
          <p:nvPr/>
        </p:nvPicPr>
        <p:blipFill>
          <a:blip r:embed="rId2"/>
          <a:stretch>
            <a:fillRect/>
          </a:stretch>
        </p:blipFill>
        <p:spPr>
          <a:xfrm>
            <a:off x="0" y="0"/>
            <a:ext cx="1567543" cy="1314489"/>
          </a:xfrm>
          <a:prstGeom prst="rect">
            <a:avLst/>
          </a:prstGeom>
        </p:spPr>
      </p:pic>
      <p:pic>
        <p:nvPicPr>
          <p:cNvPr id="6" name="Picture 2">
            <a:extLst>
              <a:ext uri="{FF2B5EF4-FFF2-40B4-BE49-F238E27FC236}">
                <a16:creationId xmlns="" xmlns:a16="http://schemas.microsoft.com/office/drawing/2014/main" id="{4F8B111D-7EFE-4A1C-87D5-198CA4961312}"/>
              </a:ext>
            </a:extLst>
          </p:cNvPr>
          <p:cNvPicPr>
            <a:picLocks noChangeAspect="1"/>
          </p:cNvPicPr>
          <p:nvPr/>
        </p:nvPicPr>
        <p:blipFill>
          <a:blip r:embed="rId3"/>
          <a:stretch>
            <a:fillRect/>
          </a:stretch>
        </p:blipFill>
        <p:spPr>
          <a:xfrm>
            <a:off x="10780451" y="-1"/>
            <a:ext cx="1411549" cy="1314489"/>
          </a:xfrm>
          <a:prstGeom prst="rect">
            <a:avLst/>
          </a:prstGeom>
        </p:spPr>
      </p:pic>
      <p:cxnSp>
        <p:nvCxnSpPr>
          <p:cNvPr id="7" name="Straight Connector 7">
            <a:extLst>
              <a:ext uri="{FF2B5EF4-FFF2-40B4-BE49-F238E27FC236}">
                <a16:creationId xmlns="" xmlns:a16="http://schemas.microsoft.com/office/drawing/2014/main" id="{A9948CFE-672F-406A-AF09-2ED8ECA6C014}"/>
              </a:ext>
            </a:extLst>
          </p:cNvPr>
          <p:cNvCxnSpPr>
            <a:cxnSpLocks/>
          </p:cNvCxnSpPr>
          <p:nvPr/>
        </p:nvCxnSpPr>
        <p:spPr>
          <a:xfrm>
            <a:off x="0" y="1535209"/>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 xmlns:a16="http://schemas.microsoft.com/office/drawing/2014/main" id="{4869446B-4B19-4820-B2AF-E78AA8BAD5AC}"/>
              </a:ext>
            </a:extLst>
          </p:cNvPr>
          <p:cNvSpPr txBox="1"/>
          <p:nvPr/>
        </p:nvSpPr>
        <p:spPr>
          <a:xfrm>
            <a:off x="295469" y="1627094"/>
            <a:ext cx="5472058" cy="338554"/>
          </a:xfrm>
          <a:prstGeom prst="rect">
            <a:avLst/>
          </a:prstGeom>
          <a:noFill/>
        </p:spPr>
        <p:txBody>
          <a:bodyPr wrap="square" rtlCol="0">
            <a:spAutoFit/>
          </a:bodyPr>
          <a:lstStyle/>
          <a:p>
            <a:r>
              <a:rPr lang="en-US" sz="1600" b="1" dirty="0" smtClean="0"/>
              <a:t>What is Light Sensor ?</a:t>
            </a:r>
            <a:endParaRPr lang="en-US" sz="1600" b="1" dirty="0">
              <a:effectLst>
                <a:outerShdw blurRad="38100" dist="38100" dir="2700000" algn="tl">
                  <a:srgbClr val="000000">
                    <a:alpha val="43137"/>
                  </a:srgbClr>
                </a:outerShdw>
              </a:effectLst>
            </a:endParaRPr>
          </a:p>
        </p:txBody>
      </p:sp>
      <p:sp>
        <p:nvSpPr>
          <p:cNvPr id="17" name="TextBox 16">
            <a:extLst>
              <a:ext uri="{FF2B5EF4-FFF2-40B4-BE49-F238E27FC236}">
                <a16:creationId xmlns="" xmlns:a16="http://schemas.microsoft.com/office/drawing/2014/main" id="{24AC8A1E-196E-4BD0-ABE6-461E908610B4}"/>
              </a:ext>
            </a:extLst>
          </p:cNvPr>
          <p:cNvSpPr txBox="1"/>
          <p:nvPr/>
        </p:nvSpPr>
        <p:spPr>
          <a:xfrm>
            <a:off x="6307495" y="1680882"/>
            <a:ext cx="5589036" cy="338554"/>
          </a:xfrm>
          <a:prstGeom prst="rect">
            <a:avLst/>
          </a:prstGeom>
          <a:noFill/>
        </p:spPr>
        <p:txBody>
          <a:bodyPr wrap="square" rtlCol="0">
            <a:spAutoFit/>
          </a:bodyPr>
          <a:lstStyle/>
          <a:p>
            <a:r>
              <a:rPr lang="en-US" sz="1600" b="1" dirty="0" smtClean="0">
                <a:cs typeface="Arial" panose="020B0604020202020204" pitchFamily="34" charset="0"/>
              </a:rPr>
              <a:t>  What is Humidity Sensor ?</a:t>
            </a:r>
            <a:endParaRPr lang="en-IN" sz="1600" b="1" dirty="0">
              <a:cs typeface="Arial" panose="020B0604020202020204" pitchFamily="34" charset="0"/>
            </a:endParaRPr>
          </a:p>
        </p:txBody>
      </p:sp>
      <p:sp>
        <p:nvSpPr>
          <p:cNvPr id="19" name="TextBox 18">
            <a:extLst>
              <a:ext uri="{FF2B5EF4-FFF2-40B4-BE49-F238E27FC236}">
                <a16:creationId xmlns="" xmlns:a16="http://schemas.microsoft.com/office/drawing/2014/main" id="{2F6B276F-382D-4F37-8461-89210F0BEE6F}"/>
              </a:ext>
            </a:extLst>
          </p:cNvPr>
          <p:cNvSpPr txBox="1"/>
          <p:nvPr/>
        </p:nvSpPr>
        <p:spPr>
          <a:xfrm>
            <a:off x="236980" y="1922930"/>
            <a:ext cx="5841091" cy="523220"/>
          </a:xfrm>
          <a:prstGeom prst="rect">
            <a:avLst/>
          </a:prstGeom>
          <a:noFill/>
        </p:spPr>
        <p:txBody>
          <a:bodyPr wrap="square" numCol="1" rtlCol="0">
            <a:spAutoFit/>
          </a:bodyPr>
          <a:lstStyle/>
          <a:p>
            <a:endParaRPr lang="en-IN" sz="1400" dirty="0" smtClean="0"/>
          </a:p>
          <a:p>
            <a:endParaRPr lang="en-US" sz="1400" dirty="0" smtClean="0"/>
          </a:p>
        </p:txBody>
      </p:sp>
      <p:sp>
        <p:nvSpPr>
          <p:cNvPr id="25" name="TextBox 24">
            <a:extLst>
              <a:ext uri="{FF2B5EF4-FFF2-40B4-BE49-F238E27FC236}">
                <a16:creationId xmlns="" xmlns:a16="http://schemas.microsoft.com/office/drawing/2014/main" id="{EF11CFDE-4811-4B0C-9D23-A7BE57E05D41}"/>
              </a:ext>
            </a:extLst>
          </p:cNvPr>
          <p:cNvSpPr txBox="1"/>
          <p:nvPr/>
        </p:nvSpPr>
        <p:spPr>
          <a:xfrm>
            <a:off x="295469" y="3348318"/>
            <a:ext cx="5589036" cy="523220"/>
          </a:xfrm>
          <a:prstGeom prst="rect">
            <a:avLst/>
          </a:prstGeom>
          <a:noFill/>
        </p:spPr>
        <p:txBody>
          <a:bodyPr wrap="square" rtlCol="0">
            <a:spAutoFit/>
          </a:bodyPr>
          <a:lstStyle/>
          <a:p>
            <a:r>
              <a:rPr lang="en-IN" sz="1400" dirty="0" smtClean="0"/>
              <a:t/>
            </a:r>
            <a:br>
              <a:rPr lang="en-IN" sz="1400" dirty="0" smtClean="0"/>
            </a:br>
            <a:endParaRPr lang="en-IN" sz="1400" dirty="0"/>
          </a:p>
        </p:txBody>
      </p:sp>
      <p:sp>
        <p:nvSpPr>
          <p:cNvPr id="1031" name="AutoShape 7" descr="4 Types of Data Analytics to Improve Decision-Mak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 name="TextBox 29"/>
          <p:cNvSpPr txBox="1"/>
          <p:nvPr/>
        </p:nvSpPr>
        <p:spPr>
          <a:xfrm>
            <a:off x="9063318" y="5540189"/>
            <a:ext cx="4453360" cy="1661993"/>
          </a:xfrm>
          <a:prstGeom prst="rect">
            <a:avLst/>
          </a:prstGeom>
          <a:noFill/>
        </p:spPr>
        <p:txBody>
          <a:bodyPr wrap="square" rtlCol="0">
            <a:spAutoFit/>
          </a:bodyPr>
          <a:lstStyle/>
          <a:p>
            <a:r>
              <a:rPr lang="en-US" sz="1400" b="1" u="sng" dirty="0" smtClean="0">
                <a:solidFill>
                  <a:srgbClr val="FFFF00"/>
                </a:solidFill>
              </a:rPr>
              <a:t>Guided By</a:t>
            </a:r>
            <a:r>
              <a:rPr lang="en-US" sz="1400" b="1" dirty="0" smtClean="0">
                <a:solidFill>
                  <a:srgbClr val="FFFF00"/>
                </a:solidFill>
              </a:rPr>
              <a:t>:-</a:t>
            </a:r>
            <a:r>
              <a:rPr lang="en-US" sz="1400" b="1" dirty="0" smtClean="0"/>
              <a:t>Prof. Prajakta Kanase.</a:t>
            </a:r>
            <a:endParaRPr lang="en-US" sz="1400" dirty="0" smtClean="0"/>
          </a:p>
          <a:p>
            <a:r>
              <a:rPr lang="en-US" sz="1400" b="1" u="sng" dirty="0" smtClean="0">
                <a:solidFill>
                  <a:srgbClr val="FFFF00"/>
                </a:solidFill>
              </a:rPr>
              <a:t>Presented By:-</a:t>
            </a:r>
          </a:p>
          <a:p>
            <a:pPr marL="342900" indent="-342900">
              <a:buFont typeface="+mj-lt"/>
              <a:buAutoNum type="arabicPeriod"/>
            </a:pPr>
            <a:r>
              <a:rPr lang="en-US" sz="1400" dirty="0" smtClean="0"/>
              <a:t>Sushma D. Yemmewar    (C-69)</a:t>
            </a:r>
          </a:p>
          <a:p>
            <a:pPr marL="342900" indent="-342900">
              <a:buFont typeface="+mj-lt"/>
              <a:buAutoNum type="arabicPeriod"/>
            </a:pPr>
            <a:r>
              <a:rPr lang="en-US" sz="1400" dirty="0" smtClean="0"/>
              <a:t>Swayam P. Terode           (C-70)</a:t>
            </a:r>
          </a:p>
          <a:p>
            <a:pPr marL="342900" indent="-342900">
              <a:buFont typeface="+mj-lt"/>
              <a:buAutoNum type="arabicPeriod"/>
            </a:pPr>
            <a:r>
              <a:rPr lang="en-US" sz="1400" dirty="0" smtClean="0"/>
              <a:t>Tanmay R. Aswale           (C-71)</a:t>
            </a:r>
          </a:p>
          <a:p>
            <a:pPr marL="342900" indent="-342900">
              <a:buFont typeface="+mj-lt"/>
              <a:buAutoNum type="arabicPeriod"/>
            </a:pPr>
            <a:r>
              <a:rPr lang="en-US" sz="1400" dirty="0" smtClean="0"/>
              <a:t>Vallabh R. Shrimangale (C-72)</a:t>
            </a:r>
          </a:p>
          <a:p>
            <a:endParaRPr lang="en-IN" dirty="0"/>
          </a:p>
        </p:txBody>
      </p:sp>
      <p:sp>
        <p:nvSpPr>
          <p:cNvPr id="20" name="TextBox 19"/>
          <p:cNvSpPr txBox="1"/>
          <p:nvPr/>
        </p:nvSpPr>
        <p:spPr>
          <a:xfrm>
            <a:off x="309282" y="1963271"/>
            <a:ext cx="5674659" cy="1354217"/>
          </a:xfrm>
          <a:prstGeom prst="rect">
            <a:avLst/>
          </a:prstGeom>
          <a:noFill/>
        </p:spPr>
        <p:txBody>
          <a:bodyPr wrap="square" rtlCol="0">
            <a:spAutoFit/>
          </a:bodyPr>
          <a:lstStyle/>
          <a:p>
            <a:r>
              <a:rPr lang="en-IN" sz="1400" dirty="0" smtClean="0"/>
              <a:t>Light Sensors are photoelectric devices that convert light energy (photons) whether visible or infra-red light into an electrical (electrons) signal</a:t>
            </a:r>
            <a:r>
              <a:rPr lang="en-IN" dirty="0" smtClean="0"/>
              <a:t>.</a:t>
            </a:r>
          </a:p>
          <a:p>
            <a:endParaRPr lang="en-IN" dirty="0" smtClean="0"/>
          </a:p>
          <a:p>
            <a:endParaRPr lang="en-IN" dirty="0"/>
          </a:p>
        </p:txBody>
      </p:sp>
      <p:sp>
        <p:nvSpPr>
          <p:cNvPr id="21" name="TextBox 20"/>
          <p:cNvSpPr txBox="1"/>
          <p:nvPr/>
        </p:nvSpPr>
        <p:spPr>
          <a:xfrm>
            <a:off x="349624" y="2675964"/>
            <a:ext cx="5378823" cy="3354765"/>
          </a:xfrm>
          <a:prstGeom prst="rect">
            <a:avLst/>
          </a:prstGeom>
          <a:noFill/>
        </p:spPr>
        <p:txBody>
          <a:bodyPr wrap="square" rtlCol="0">
            <a:spAutoFit/>
          </a:bodyPr>
          <a:lstStyle/>
          <a:p>
            <a:r>
              <a:rPr lang="en-IN" sz="1400" dirty="0" smtClean="0"/>
              <a:t>A </a:t>
            </a:r>
            <a:r>
              <a:rPr lang="en-IN" sz="1400" b="1" dirty="0" smtClean="0"/>
              <a:t>Light Sensor</a:t>
            </a:r>
            <a:r>
              <a:rPr lang="en-IN" sz="1400" dirty="0" smtClean="0"/>
              <a:t> generates an output signal indicating the intensity of light by measuring the radiant energy that exists in a very narrow range of frequencies basically called “light”, and which ranges in frequency from “Infra-red” to “Visible” up to “Ultraviolet” light spectrum</a:t>
            </a:r>
            <a:r>
              <a:rPr lang="en-IN" dirty="0" smtClean="0"/>
              <a:t>.</a:t>
            </a:r>
          </a:p>
          <a:p>
            <a:r>
              <a:rPr lang="en-IN" sz="1400" dirty="0" smtClean="0"/>
              <a:t>Photoelectric devices can be grouped into two main categories, those which generate electricity when illuminated, such as </a:t>
            </a:r>
            <a:r>
              <a:rPr lang="en-IN" sz="1400" i="1" dirty="0" smtClean="0"/>
              <a:t>Photo-</a:t>
            </a:r>
            <a:r>
              <a:rPr lang="en-IN" sz="1400" i="1" dirty="0" err="1" smtClean="0"/>
              <a:t>voltaics</a:t>
            </a:r>
            <a:r>
              <a:rPr lang="en-IN" sz="1400" dirty="0" smtClean="0"/>
              <a:t> or </a:t>
            </a:r>
            <a:r>
              <a:rPr lang="en-IN" sz="1400" i="1" dirty="0" smtClean="0"/>
              <a:t>Photo-emissive</a:t>
            </a:r>
            <a:r>
              <a:rPr lang="en-IN" sz="1400" dirty="0" smtClean="0"/>
              <a:t> etc, and those which change their electrical properties in some way such as </a:t>
            </a:r>
            <a:r>
              <a:rPr lang="en-IN" sz="1400" i="1" dirty="0" smtClean="0"/>
              <a:t>Photo-resistors</a:t>
            </a:r>
            <a:r>
              <a:rPr lang="en-IN" sz="1400" dirty="0" smtClean="0"/>
              <a:t> or </a:t>
            </a:r>
            <a:r>
              <a:rPr lang="en-IN" sz="1400" i="1" dirty="0" smtClean="0"/>
              <a:t>Photo-conductors.</a:t>
            </a:r>
          </a:p>
          <a:p>
            <a:endParaRPr lang="en-IN" sz="1400" i="1" dirty="0" smtClean="0"/>
          </a:p>
          <a:p>
            <a:endParaRPr lang="en-IN" dirty="0" smtClean="0"/>
          </a:p>
          <a:p>
            <a:endParaRPr lang="en-IN" dirty="0" smtClean="0"/>
          </a:p>
          <a:p>
            <a:endParaRPr lang="en-IN" dirty="0"/>
          </a:p>
        </p:txBody>
      </p:sp>
      <p:pic>
        <p:nvPicPr>
          <p:cNvPr id="22" name="Picture 21" descr="media-1049853-c0086-table1a.gif"/>
          <p:cNvPicPr>
            <a:picLocks noChangeAspect="1"/>
          </p:cNvPicPr>
          <p:nvPr/>
        </p:nvPicPr>
        <p:blipFill>
          <a:blip r:embed="rId4"/>
          <a:stretch>
            <a:fillRect/>
          </a:stretch>
        </p:blipFill>
        <p:spPr>
          <a:xfrm>
            <a:off x="349623" y="4908075"/>
            <a:ext cx="3914510" cy="1949925"/>
          </a:xfrm>
          <a:prstGeom prst="rect">
            <a:avLst/>
          </a:prstGeom>
        </p:spPr>
      </p:pic>
      <p:sp>
        <p:nvSpPr>
          <p:cNvPr id="27" name="TextBox 26"/>
          <p:cNvSpPr txBox="1"/>
          <p:nvPr/>
        </p:nvSpPr>
        <p:spPr>
          <a:xfrm>
            <a:off x="6414247" y="1976717"/>
            <a:ext cx="5499847" cy="3447098"/>
          </a:xfrm>
          <a:prstGeom prst="rect">
            <a:avLst/>
          </a:prstGeom>
          <a:noFill/>
        </p:spPr>
        <p:txBody>
          <a:bodyPr wrap="square" rtlCol="0">
            <a:spAutoFit/>
          </a:bodyPr>
          <a:lstStyle/>
          <a:p>
            <a:r>
              <a:rPr lang="en-IN" sz="1400" dirty="0" smtClean="0"/>
              <a:t>Humidity is the presence of water in air. The amount of water vapour in air can affect human comfort as well as many manufacturing processes in industries. The presence of water vapour also influences various physical, chemical, and biological processes.</a:t>
            </a:r>
          </a:p>
          <a:p>
            <a:r>
              <a:rPr lang="en-IN" sz="1400" dirty="0" smtClean="0"/>
              <a:t> Humidity sensors work by detecting changes that alter electrical currents or temperature in the air. There are three basic types of humidity sensors: capacitive, resistive and thermal. All three types will monitor minute changes in the atmosphere in order to calculate the humidity in the air.</a:t>
            </a:r>
          </a:p>
          <a:p>
            <a:r>
              <a:rPr lang="en-IN" sz="1400" dirty="0" smtClean="0"/>
              <a:t/>
            </a:r>
            <a:br>
              <a:rPr lang="en-IN" sz="1400" dirty="0" smtClean="0"/>
            </a:br>
            <a:endParaRPr lang="en-IN" sz="1400" dirty="0" smtClean="0"/>
          </a:p>
          <a:p>
            <a:endParaRPr lang="en-IN" sz="1400" dirty="0" smtClean="0"/>
          </a:p>
          <a:p>
            <a:r>
              <a:rPr lang="en-IN" dirty="0" smtClean="0"/>
              <a:t/>
            </a:r>
            <a:br>
              <a:rPr lang="en-IN" dirty="0" smtClean="0"/>
            </a:br>
            <a:endParaRPr lang="en-IN" dirty="0"/>
          </a:p>
        </p:txBody>
      </p:sp>
      <p:pic>
        <p:nvPicPr>
          <p:cNvPr id="28" name="Picture 27" descr="arduino-temperature-humidity-sensor-cover.jpg"/>
          <p:cNvPicPr>
            <a:picLocks noChangeAspect="1"/>
          </p:cNvPicPr>
          <p:nvPr/>
        </p:nvPicPr>
        <p:blipFill>
          <a:blip r:embed="rId5"/>
          <a:stretch>
            <a:fillRect/>
          </a:stretch>
        </p:blipFill>
        <p:spPr>
          <a:xfrm>
            <a:off x="8991599" y="4235823"/>
            <a:ext cx="2828365" cy="1277471"/>
          </a:xfrm>
          <a:prstGeom prst="rect">
            <a:avLst/>
          </a:prstGeom>
        </p:spPr>
      </p:pic>
      <p:pic>
        <p:nvPicPr>
          <p:cNvPr id="29" name="Picture 28" descr="digital-temperature-humidity-sensor-module-for-arduino-and-rpi-original-imafgtxjywmanaua.jpeg"/>
          <p:cNvPicPr>
            <a:picLocks noChangeAspect="1"/>
          </p:cNvPicPr>
          <p:nvPr/>
        </p:nvPicPr>
        <p:blipFill>
          <a:blip r:embed="rId6"/>
          <a:stretch>
            <a:fillRect/>
          </a:stretch>
        </p:blipFill>
        <p:spPr>
          <a:xfrm>
            <a:off x="6750424" y="4235824"/>
            <a:ext cx="2084294" cy="2017058"/>
          </a:xfrm>
          <a:prstGeom prst="rect">
            <a:avLst/>
          </a:prstGeom>
        </p:spPr>
      </p:pic>
      <p:pic>
        <p:nvPicPr>
          <p:cNvPr id="34" name="Picture 33" descr="DEBO_LIGHT_SENS_001.png"/>
          <p:cNvPicPr>
            <a:picLocks noChangeAspect="1"/>
          </p:cNvPicPr>
          <p:nvPr/>
        </p:nvPicPr>
        <p:blipFill>
          <a:blip r:embed="rId7"/>
          <a:stretch>
            <a:fillRect/>
          </a:stretch>
        </p:blipFill>
        <p:spPr>
          <a:xfrm>
            <a:off x="4264132" y="5284694"/>
            <a:ext cx="2299447" cy="1411941"/>
          </a:xfrm>
          <a:prstGeom prst="rect">
            <a:avLst/>
          </a:prstGeom>
        </p:spPr>
      </p:pic>
    </p:spTree>
    <p:extLst>
      <p:ext uri="{BB962C8B-B14F-4D97-AF65-F5344CB8AC3E}">
        <p14:creationId xmlns:p14="http://schemas.microsoft.com/office/powerpoint/2010/main" val="37100640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216</TotalTime>
  <Words>182</Words>
  <Application>Microsoft Office PowerPoint</Application>
  <PresentationFormat>Custom</PresentationFormat>
  <Paragraphs>23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Damask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riddhi nilawar</dc:creator>
  <cp:lastModifiedBy>Swayam Terode</cp:lastModifiedBy>
  <cp:revision>30</cp:revision>
  <dcterms:created xsi:type="dcterms:W3CDTF">2020-03-31T06:46:42Z</dcterms:created>
  <dcterms:modified xsi:type="dcterms:W3CDTF">2021-03-15T06:04:28Z</dcterms:modified>
</cp:coreProperties>
</file>