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59" r:id="rId2"/>
    <p:sldId id="560" r:id="rId3"/>
    <p:sldId id="561" r:id="rId4"/>
    <p:sldId id="562" r:id="rId5"/>
    <p:sldId id="563" r:id="rId6"/>
    <p:sldId id="576" r:id="rId7"/>
    <p:sldId id="564" r:id="rId8"/>
    <p:sldId id="565" r:id="rId9"/>
    <p:sldId id="577" r:id="rId10"/>
    <p:sldId id="578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3" r:id="rId19"/>
    <p:sldId id="574" r:id="rId20"/>
    <p:sldId id="575" r:id="rId21"/>
    <p:sldId id="579" r:id="rId22"/>
    <p:sldId id="580" r:id="rId23"/>
    <p:sldId id="581" r:id="rId24"/>
  </p:sldIdLst>
  <p:sldSz cx="9144000" cy="6858000" type="screen4x3"/>
  <p:notesSz cx="7315200" cy="9601200"/>
  <p:custShowLst>
    <p:custShow name="Custom Show 1" id="0">
      <p:sldLst/>
    </p:custShow>
  </p:custShowLst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CC00"/>
    <a:srgbClr val="FF3300"/>
    <a:srgbClr val="66FF33"/>
    <a:srgbClr val="00FF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7" d="100"/>
          <a:sy n="77" d="100"/>
        </p:scale>
        <p:origin x="-8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handoutMaster" Target="handoutMasters/handout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7B8A19BE-426A-4BE3-BE35-614C802AB3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64" tIns="48532" rIns="97064" bIns="48532" numCol="1" anchor="t" anchorCtr="0" compatLnSpc="1">
            <a:prstTxWarp prst="textNoShape">
              <a:avLst/>
            </a:prstTxWarp>
          </a:bodyPr>
          <a:lstStyle>
            <a:lvl1pPr defTabSz="969963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C9EEBEC-812C-49B6-9658-DC40E033A9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64" tIns="48532" rIns="97064" bIns="48532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D9DB1E68-C2E5-47C2-9AAE-019061D3149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64" tIns="48532" rIns="97064" bIns="48532" numCol="1" anchor="b" anchorCtr="0" compatLnSpc="1">
            <a:prstTxWarp prst="textNoShape">
              <a:avLst/>
            </a:prstTxWarp>
          </a:bodyPr>
          <a:lstStyle>
            <a:lvl1pPr defTabSz="969963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6C362930-8F1D-45A7-B7B0-B5A92298132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64" tIns="48532" rIns="97064" bIns="48532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47BCDE98-DBC7-41C2-8037-F6DBEF0EBC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2A643C-5832-491C-8593-E801C60A12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64" tIns="48532" rIns="97064" bIns="48532" numCol="1" anchor="t" anchorCtr="0" compatLnSpc="1">
            <a:prstTxWarp prst="textNoShape">
              <a:avLst/>
            </a:prstTxWarp>
          </a:bodyPr>
          <a:lstStyle>
            <a:lvl1pPr defTabSz="969963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endParaRPr lang="en-CA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0CA2732-5840-4294-A0C2-A249D15061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64" tIns="48532" rIns="97064" bIns="48532" numCol="1" anchor="t" anchorCtr="0" compatLnSpc="1">
            <a:prstTxWarp prst="textNoShape">
              <a:avLst/>
            </a:prstTxWarp>
          </a:bodyPr>
          <a:lstStyle>
            <a:lvl1pPr algn="r" defTabSz="969963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endParaRPr lang="en-CA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6AEACED-01BF-470D-8D49-F2ED0219CD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9132EDC-B285-4F89-A637-5321BEF796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64" tIns="48532" rIns="97064" bIns="485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1B7ADD1-1EEE-4472-818B-6D1148C066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64" tIns="48532" rIns="97064" bIns="48532" numCol="1" anchor="b" anchorCtr="0" compatLnSpc="1">
            <a:prstTxWarp prst="textNoShape">
              <a:avLst/>
            </a:prstTxWarp>
          </a:bodyPr>
          <a:lstStyle>
            <a:lvl1pPr defTabSz="969963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endParaRPr lang="en-CA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B878060D-F755-45B0-B22E-79F06F5335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64" tIns="48532" rIns="97064" bIns="48532" numCol="1" anchor="b" anchorCtr="0" compatLnSpc="1">
            <a:prstTxWarp prst="textNoShape">
              <a:avLst/>
            </a:prstTxWarp>
          </a:bodyPr>
          <a:lstStyle>
            <a:lvl1pPr algn="r" defTabSz="969963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fld id="{3D16B6F5-14FC-441F-93EB-309242E4F802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70DE-D20C-4EE0-92FE-920F2F38C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7AF33-E5DA-4C0E-9B25-6B757DD9E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7D947-9FB6-44E2-ADD5-DE697BEF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2002</a:t>
            </a:r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B248-72BF-430E-9B7F-8F47B014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9E1EC-2164-4BEC-9311-5BB0C810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4620C-3988-49DD-9650-4E0666569806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9986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F81E-404A-40EC-9BEE-9722A319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A49D5-0E0A-478D-8604-FF9B3D5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E09F-A398-42BA-BFBD-2BB064A1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2002</a:t>
            </a:r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F0AB4-4915-437D-A34A-4129720F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536-B447-4024-9F30-4F449C91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6CA3A-EC79-4BDB-B28A-3C9E927F1DC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9028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23574-6CD1-4A09-A855-2D49A2672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8CD4E-E01A-405C-B1DC-A2A1150D0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AFE2B-F13B-4AB5-BF9E-2F8DBA01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2002</a:t>
            </a:r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1153-BC2A-485A-8F2A-CAC438A0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B4948-0801-4F32-95F4-350884A6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D215F-68FA-42AF-AFAA-DE3336948705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934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1D0D-04DF-4B7F-AC46-234A9A66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61B8-F174-482F-8FAF-58988A31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96F2-A8F1-4DEA-9F14-105DA04B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2002</a:t>
            </a:r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9B2E-4B8B-412A-9DCE-4B053CC3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4265D-298C-4BFB-8AD5-B90F16CF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180D2-F10A-4600-A3D2-23D097B00A99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212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66DF-9B5D-4B15-AFD2-BCB8191D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03F0E-FD96-4594-84DD-806666C04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F56FE-43D3-47D1-998C-17F06CB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2002</a:t>
            </a:r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845D9-A7D0-473A-9483-7EFDA53E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F118-17D1-46F7-BE67-81C20E18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7D77E-DB69-457E-9C44-0F80EB92B89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2594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1C08-5805-4F40-A046-8593316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7111-AFD8-4D38-B8E3-6B4DC9E28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59D80-F924-49B1-AA34-280190DAA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1BA65-40A2-47EB-B334-401E31BC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2002</a:t>
            </a:r>
            <a:endParaRPr lang="en-C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7552-883D-4133-9D9C-D8F7DFA8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0B294-9EC2-4780-807D-0DE973B1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C52C6-BAF0-42FB-BF29-F5DB74B2C36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3444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6C5C-D686-462C-920B-2B153327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87859-D825-440E-B52B-04EF12C07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EBB52-4DB0-4FFF-B681-2B2A9B8FE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DAC82-68EF-4B08-BB2B-D0BDD840D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9ADA0-A634-4135-A167-9CA6DA8C5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58C6D-AE13-4C0E-998C-A2CB0915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2002</a:t>
            </a:r>
            <a:endParaRPr lang="en-CA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723DA-E2C8-42B7-BB36-AA28640B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44B06-6EF8-489A-90E0-711B040F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7C80F-436B-46D6-851E-9CD6F675FB8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8148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24AF-7465-414A-BCF3-1D944568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BD1A7-8873-400D-8446-89206AD5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2002</a:t>
            </a:r>
            <a:endParaRPr lang="en-CA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74C4-9195-4866-B527-B1EA0DF9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7A3A0-97E2-4690-8B20-11340AC4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CF0B5-61B0-41B4-BECF-7E24698252DA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3979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55B53-5750-4393-A7C0-FF02B457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2002</a:t>
            </a:r>
            <a:endParaRPr lang="en-CA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A5950-6F4A-4192-A678-C034C700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BE873-EBBF-44FD-A4B7-495D27B4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E5C3D-19A6-4E56-82E5-DDD60C0C9852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4934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19CE-A0B8-46A0-AC31-704260C1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047F-A6AB-4A13-B087-C157214D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86909-C097-4033-8ADC-73F8E82F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76439-1D84-4AB9-815D-AC27F9DE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2002</a:t>
            </a:r>
            <a:endParaRPr lang="en-C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EA8CE-9927-4CB7-9601-DB52AF69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E2F51-A613-4600-BD93-97DDBDEC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8664D-1400-4F9C-BB7C-8BE34452A61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939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7AFD-CA8E-4D6A-BBDB-7BDF97AD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7A1E2-E667-4B62-9EBD-A82546485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10C6D-09C6-432F-B82A-BBC92EC79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D38A7-247E-4282-A256-CE2123B5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2002</a:t>
            </a:r>
            <a:endParaRPr lang="en-C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2D21A-7436-4F0A-BDDF-8041D00C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05185-6385-43F7-A375-835F67DD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8CD4F-417E-48A4-811A-4BC2456EFB32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1550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shade val="5451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D0ADFDA-B82B-4615-9789-5569E1C3F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673763D-AEE6-41BE-996A-1515DF557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- First level</a:t>
            </a:r>
            <a:endParaRPr lang="en-CA" altLang="en-US"/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8217078-A59D-4813-82EB-0734A90E1D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Fall 2002</a:t>
            </a:r>
            <a:endParaRPr lang="en-CA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1301E13-6E1D-4039-89E0-03FD307596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45C14EE-2816-4EB4-BAA6-1C868F5D79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fld id="{86753E75-9E0A-41E2-A779-A96AC26369AB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6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F0B3-D01D-4EBB-A0E7-DBDBE9B2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852-C4B8-4D1E-8654-669CD3A5B061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387074" name="Rectangle 2">
            <a:extLst>
              <a:ext uri="{FF2B5EF4-FFF2-40B4-BE49-F238E27FC236}">
                <a16:creationId xmlns:a16="http://schemas.microsoft.com/office/drawing/2014/main" id="{CD95F569-EA45-4E2E-9C9E-89BAC8D7F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1600200"/>
          </a:xfrm>
        </p:spPr>
        <p:txBody>
          <a:bodyPr/>
          <a:lstStyle/>
          <a:p>
            <a:r>
              <a:rPr lang="en-US" altLang="en-US" sz="3600"/>
              <a:t>Yes, No, Maybe...</a:t>
            </a:r>
            <a:endParaRPr lang="en-CA" altLang="en-US" sz="3600"/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ADB285C0-EE1D-487C-883C-FB99F9C3A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2286000"/>
            <a:ext cx="3886200" cy="30480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7200">
                <a:solidFill>
                  <a:srgbClr val="00FFFF"/>
                </a:solidFill>
                <a:sym typeface="Symbol" panose="05050102010706020507" pitchFamily="18" charset="2"/>
              </a:rPr>
              <a:t>BooleanAlgebra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1B8937E-6F08-8040-900B-D733288F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en-IN" altLang="en-US"/>
              <a:t>UECL 106 : Modeling of Digital Circuits</a:t>
            </a:r>
            <a:endParaRPr lang="en-CA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2A3D581-1A1A-8C4E-84FD-6EE32F84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IN" altLang="en-US"/>
              <a:t>Summer 2021</a:t>
            </a:r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B4208E71-005A-46CA-9134-9BEB36D7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F7E9-B220-45CB-B5E8-DB5D4F43741D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407554" name="Rectangle 2">
            <a:extLst>
              <a:ext uri="{FF2B5EF4-FFF2-40B4-BE49-F238E27FC236}">
                <a16:creationId xmlns:a16="http://schemas.microsoft.com/office/drawing/2014/main" id="{13D2E2B2-6E1C-463C-9EF2-17B461ED6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r>
              <a:rPr lang="en-US" altLang="en-US" sz="3600"/>
              <a:t>Boolean Functions and Expressions</a:t>
            </a:r>
            <a:endParaRPr lang="en-CA" altLang="en-US" sz="3600"/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DC5ECA1A-53D1-4F56-A615-FA90F6833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4191000" cy="5334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Consider F(x,y,z) again:</a:t>
            </a:r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B0152742-7C08-4448-95AD-88E43FED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838200"/>
            <a:ext cx="3886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F(x, y, z) = 1 if and only if:</a:t>
            </a:r>
          </a:p>
          <a:p>
            <a:pPr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x = y = z = 0  or</a:t>
            </a:r>
          </a:p>
          <a:p>
            <a:pPr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x = y = 0, z = 1 or</a:t>
            </a:r>
          </a:p>
          <a:p>
            <a:pPr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x = 1, y = z = 0</a:t>
            </a:r>
          </a:p>
          <a:p>
            <a:pPr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Therefore,</a:t>
            </a:r>
          </a:p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F(x, y, z) =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(-x)(-y)(-z) +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(-x)(-y)z +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x(-y)(-z)</a:t>
            </a:r>
          </a:p>
        </p:txBody>
      </p:sp>
      <p:grpSp>
        <p:nvGrpSpPr>
          <p:cNvPr id="407557" name="Group 5">
            <a:extLst>
              <a:ext uri="{FF2B5EF4-FFF2-40B4-BE49-F238E27FC236}">
                <a16:creationId xmlns:a16="http://schemas.microsoft.com/office/drawing/2014/main" id="{2BC47ACC-2840-4CBC-873A-62CE8B1CA24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71600"/>
            <a:ext cx="3657600" cy="4660900"/>
            <a:chOff x="240" y="864"/>
            <a:chExt cx="2304" cy="2936"/>
          </a:xfrm>
        </p:grpSpPr>
        <p:sp>
          <p:nvSpPr>
            <p:cNvPr id="407558" name="Rectangle 6">
              <a:extLst>
                <a:ext uri="{FF2B5EF4-FFF2-40B4-BE49-F238E27FC236}">
                  <a16:creationId xmlns:a16="http://schemas.microsoft.com/office/drawing/2014/main" id="{0F16A2B9-3788-41AC-B03C-94DDA25E1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168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559" name="Rectangle 7">
              <a:extLst>
                <a:ext uri="{FF2B5EF4-FFF2-40B4-BE49-F238E27FC236}">
                  <a16:creationId xmlns:a16="http://schemas.microsoft.com/office/drawing/2014/main" id="{6963A260-ACBF-41B2-8467-2658BF578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1842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560" name="Rectangle 8">
              <a:extLst>
                <a:ext uri="{FF2B5EF4-FFF2-40B4-BE49-F238E27FC236}">
                  <a16:creationId xmlns:a16="http://schemas.microsoft.com/office/drawing/2014/main" id="{D77FADD9-3772-493D-86B9-262619495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1516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407561" name="Rectangle 9">
              <a:extLst>
                <a:ext uri="{FF2B5EF4-FFF2-40B4-BE49-F238E27FC236}">
                  <a16:creationId xmlns:a16="http://schemas.microsoft.com/office/drawing/2014/main" id="{97E89351-1FBE-4313-9D0A-98B481AA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1190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407562" name="Rectangle 10">
              <a:extLst>
                <a:ext uri="{FF2B5EF4-FFF2-40B4-BE49-F238E27FC236}">
                  <a16:creationId xmlns:a16="http://schemas.microsoft.com/office/drawing/2014/main" id="{D0BAB403-791B-408E-BAD8-B58649B62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864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>
                  <a:sym typeface="Symbol" panose="05050102010706020507" pitchFamily="18" charset="2"/>
                </a:rPr>
                <a:t>F(x, y, z)</a:t>
              </a:r>
            </a:p>
          </p:txBody>
        </p:sp>
        <p:sp>
          <p:nvSpPr>
            <p:cNvPr id="407563" name="Rectangle 11">
              <a:extLst>
                <a:ext uri="{FF2B5EF4-FFF2-40B4-BE49-F238E27FC236}">
                  <a16:creationId xmlns:a16="http://schemas.microsoft.com/office/drawing/2014/main" id="{6E666A0E-C38D-4470-B9AF-FA8234F15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2168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407564" name="Rectangle 12">
              <a:extLst>
                <a:ext uri="{FF2B5EF4-FFF2-40B4-BE49-F238E27FC236}">
                  <a16:creationId xmlns:a16="http://schemas.microsoft.com/office/drawing/2014/main" id="{59184980-F144-4299-9351-9942F939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1842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565" name="Rectangle 13">
              <a:extLst>
                <a:ext uri="{FF2B5EF4-FFF2-40B4-BE49-F238E27FC236}">
                  <a16:creationId xmlns:a16="http://schemas.microsoft.com/office/drawing/2014/main" id="{74CF674B-D3DA-4A64-9CF8-B84D1EC6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1516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407566" name="Rectangle 14">
              <a:extLst>
                <a:ext uri="{FF2B5EF4-FFF2-40B4-BE49-F238E27FC236}">
                  <a16:creationId xmlns:a16="http://schemas.microsoft.com/office/drawing/2014/main" id="{3AAE93F6-03D8-4742-BE7B-88ECD8B19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1190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567" name="Rectangle 15">
              <a:extLst>
                <a:ext uri="{FF2B5EF4-FFF2-40B4-BE49-F238E27FC236}">
                  <a16:creationId xmlns:a16="http://schemas.microsoft.com/office/drawing/2014/main" id="{B36B8637-E8EC-493C-927A-0F90FA86B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864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>
                  <a:sym typeface="Symbol" panose="05050102010706020507" pitchFamily="18" charset="2"/>
                </a:rPr>
                <a:t>z</a:t>
              </a:r>
            </a:p>
          </p:txBody>
        </p:sp>
        <p:sp>
          <p:nvSpPr>
            <p:cNvPr id="407568" name="Rectangle 16">
              <a:extLst>
                <a:ext uri="{FF2B5EF4-FFF2-40B4-BE49-F238E27FC236}">
                  <a16:creationId xmlns:a16="http://schemas.microsoft.com/office/drawing/2014/main" id="{7047B433-9821-4A92-9218-C6E9C695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1516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569" name="Rectangle 17">
              <a:extLst>
                <a:ext uri="{FF2B5EF4-FFF2-40B4-BE49-F238E27FC236}">
                  <a16:creationId xmlns:a16="http://schemas.microsoft.com/office/drawing/2014/main" id="{2717FA54-6F03-461C-8AC3-6C837E405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516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570" name="Rectangle 18">
              <a:extLst>
                <a:ext uri="{FF2B5EF4-FFF2-40B4-BE49-F238E27FC236}">
                  <a16:creationId xmlns:a16="http://schemas.microsoft.com/office/drawing/2014/main" id="{FC5304A2-B225-4991-80BB-4681C9D69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1842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407571" name="Rectangle 19">
              <a:extLst>
                <a:ext uri="{FF2B5EF4-FFF2-40B4-BE49-F238E27FC236}">
                  <a16:creationId xmlns:a16="http://schemas.microsoft.com/office/drawing/2014/main" id="{5A046718-6E83-4D46-914C-CF5C93547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842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572" name="Rectangle 20">
              <a:extLst>
                <a:ext uri="{FF2B5EF4-FFF2-40B4-BE49-F238E27FC236}">
                  <a16:creationId xmlns:a16="http://schemas.microsoft.com/office/drawing/2014/main" id="{761F6FD1-9771-4113-8031-89020574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2168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407573" name="Rectangle 21">
              <a:extLst>
                <a:ext uri="{FF2B5EF4-FFF2-40B4-BE49-F238E27FC236}">
                  <a16:creationId xmlns:a16="http://schemas.microsoft.com/office/drawing/2014/main" id="{066B37BF-18E6-4544-9E95-50A508A8D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168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574" name="Rectangle 22">
              <a:extLst>
                <a:ext uri="{FF2B5EF4-FFF2-40B4-BE49-F238E27FC236}">
                  <a16:creationId xmlns:a16="http://schemas.microsoft.com/office/drawing/2014/main" id="{30BF1B56-86DE-4917-83CC-A1FDD2804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1190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575" name="Rectangle 23">
              <a:extLst>
                <a:ext uri="{FF2B5EF4-FFF2-40B4-BE49-F238E27FC236}">
                  <a16:creationId xmlns:a16="http://schemas.microsoft.com/office/drawing/2014/main" id="{016B8F48-2C72-4374-86A9-9AAB047E2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90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576" name="Rectangle 24">
              <a:extLst>
                <a:ext uri="{FF2B5EF4-FFF2-40B4-BE49-F238E27FC236}">
                  <a16:creationId xmlns:a16="http://schemas.microsoft.com/office/drawing/2014/main" id="{7499FBA7-6FB4-457F-B848-D2127FE02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864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y</a:t>
              </a:r>
              <a:endParaRPr lang="en-CA" altLang="en-US" sz="2800"/>
            </a:p>
          </p:txBody>
        </p:sp>
        <p:sp>
          <p:nvSpPr>
            <p:cNvPr id="407577" name="Rectangle 25">
              <a:extLst>
                <a:ext uri="{FF2B5EF4-FFF2-40B4-BE49-F238E27FC236}">
                  <a16:creationId xmlns:a16="http://schemas.microsoft.com/office/drawing/2014/main" id="{51214663-C72D-483B-91D6-777C8D2F6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864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x</a:t>
              </a:r>
              <a:endParaRPr lang="en-CA" altLang="en-US" sz="2800"/>
            </a:p>
          </p:txBody>
        </p:sp>
        <p:sp>
          <p:nvSpPr>
            <p:cNvPr id="407578" name="Line 26">
              <a:extLst>
                <a:ext uri="{FF2B5EF4-FFF2-40B4-BE49-F238E27FC236}">
                  <a16:creationId xmlns:a16="http://schemas.microsoft.com/office/drawing/2014/main" id="{ABD7B58D-46B2-4973-B168-31823584E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190"/>
              <a:ext cx="230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579" name="Line 27">
              <a:extLst>
                <a:ext uri="{FF2B5EF4-FFF2-40B4-BE49-F238E27FC236}">
                  <a16:creationId xmlns:a16="http://schemas.microsoft.com/office/drawing/2014/main" id="{1C468646-10D0-4E78-8B7C-49A717EC1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516"/>
              <a:ext cx="230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580" name="Line 28">
              <a:extLst>
                <a:ext uri="{FF2B5EF4-FFF2-40B4-BE49-F238E27FC236}">
                  <a16:creationId xmlns:a16="http://schemas.microsoft.com/office/drawing/2014/main" id="{F91BE103-745B-45FC-88AB-2D7F67DD3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864"/>
              <a:ext cx="0" cy="163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581" name="Line 29">
              <a:extLst>
                <a:ext uri="{FF2B5EF4-FFF2-40B4-BE49-F238E27FC236}">
                  <a16:creationId xmlns:a16="http://schemas.microsoft.com/office/drawing/2014/main" id="{8669339B-41CD-478F-A6BA-F9B7258BD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864"/>
              <a:ext cx="0" cy="163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582" name="Line 30">
              <a:extLst>
                <a:ext uri="{FF2B5EF4-FFF2-40B4-BE49-F238E27FC236}">
                  <a16:creationId xmlns:a16="http://schemas.microsoft.com/office/drawing/2014/main" id="{B270E108-0093-4321-B2B7-3838936AB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864"/>
              <a:ext cx="2304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583" name="Line 31">
              <a:extLst>
                <a:ext uri="{FF2B5EF4-FFF2-40B4-BE49-F238E27FC236}">
                  <a16:creationId xmlns:a16="http://schemas.microsoft.com/office/drawing/2014/main" id="{616904AE-AD9E-4FE7-AE97-2EC1B7B10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864"/>
              <a:ext cx="0" cy="163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584" name="Line 32">
              <a:extLst>
                <a:ext uri="{FF2B5EF4-FFF2-40B4-BE49-F238E27FC236}">
                  <a16:creationId xmlns:a16="http://schemas.microsoft.com/office/drawing/2014/main" id="{7F740CF0-6123-49FF-BB82-13807F70F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864"/>
              <a:ext cx="0" cy="163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585" name="Line 33">
              <a:extLst>
                <a:ext uri="{FF2B5EF4-FFF2-40B4-BE49-F238E27FC236}">
                  <a16:creationId xmlns:a16="http://schemas.microsoft.com/office/drawing/2014/main" id="{66761714-1F82-4A08-83D5-06C80C8D0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94"/>
              <a:ext cx="2304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586" name="Line 34">
              <a:extLst>
                <a:ext uri="{FF2B5EF4-FFF2-40B4-BE49-F238E27FC236}">
                  <a16:creationId xmlns:a16="http://schemas.microsoft.com/office/drawing/2014/main" id="{F0616BC4-4490-424A-9706-A2B31B58F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168"/>
              <a:ext cx="230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587" name="Line 35">
              <a:extLst>
                <a:ext uri="{FF2B5EF4-FFF2-40B4-BE49-F238E27FC236}">
                  <a16:creationId xmlns:a16="http://schemas.microsoft.com/office/drawing/2014/main" id="{43420863-FB11-407B-87BF-B775539AD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842"/>
              <a:ext cx="230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588" name="Line 36">
              <a:extLst>
                <a:ext uri="{FF2B5EF4-FFF2-40B4-BE49-F238E27FC236}">
                  <a16:creationId xmlns:a16="http://schemas.microsoft.com/office/drawing/2014/main" id="{F4B51185-A8F3-4386-95E4-F1FFE842B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864"/>
              <a:ext cx="0" cy="163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589" name="Rectangle 37">
              <a:extLst>
                <a:ext uri="{FF2B5EF4-FFF2-40B4-BE49-F238E27FC236}">
                  <a16:creationId xmlns:a16="http://schemas.microsoft.com/office/drawing/2014/main" id="{DF8E567F-EE6B-412A-B529-04780A0BD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3474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590" name="Rectangle 38">
              <a:extLst>
                <a:ext uri="{FF2B5EF4-FFF2-40B4-BE49-F238E27FC236}">
                  <a16:creationId xmlns:a16="http://schemas.microsoft.com/office/drawing/2014/main" id="{7CD30631-0E72-48D0-AE1B-E3C60C27A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3148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591" name="Rectangle 39">
              <a:extLst>
                <a:ext uri="{FF2B5EF4-FFF2-40B4-BE49-F238E27FC236}">
                  <a16:creationId xmlns:a16="http://schemas.microsoft.com/office/drawing/2014/main" id="{498CB047-A1A6-44F6-B053-CE6A3637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822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592" name="Rectangle 40">
              <a:extLst>
                <a:ext uri="{FF2B5EF4-FFF2-40B4-BE49-F238E27FC236}">
                  <a16:creationId xmlns:a16="http://schemas.microsoft.com/office/drawing/2014/main" id="{E7EC06A6-D09A-4FE5-B5E8-947DA0767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496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07593" name="Rectangle 41">
              <a:extLst>
                <a:ext uri="{FF2B5EF4-FFF2-40B4-BE49-F238E27FC236}">
                  <a16:creationId xmlns:a16="http://schemas.microsoft.com/office/drawing/2014/main" id="{7E2E57A8-93C7-4C18-A819-8D61CB12B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3474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407594" name="Rectangle 42">
              <a:extLst>
                <a:ext uri="{FF2B5EF4-FFF2-40B4-BE49-F238E27FC236}">
                  <a16:creationId xmlns:a16="http://schemas.microsoft.com/office/drawing/2014/main" id="{988F5300-DC9F-48C8-80F1-CB020B0F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3148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595" name="Rectangle 43">
              <a:extLst>
                <a:ext uri="{FF2B5EF4-FFF2-40B4-BE49-F238E27FC236}">
                  <a16:creationId xmlns:a16="http://schemas.microsoft.com/office/drawing/2014/main" id="{0A051A9C-225F-4CC6-8964-15DC3ABC1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2822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407596" name="Rectangle 44">
              <a:extLst>
                <a:ext uri="{FF2B5EF4-FFF2-40B4-BE49-F238E27FC236}">
                  <a16:creationId xmlns:a16="http://schemas.microsoft.com/office/drawing/2014/main" id="{97D50BD5-DBCA-4203-A048-1623E5F78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2496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407597" name="Rectangle 45">
              <a:extLst>
                <a:ext uri="{FF2B5EF4-FFF2-40B4-BE49-F238E27FC236}">
                  <a16:creationId xmlns:a16="http://schemas.microsoft.com/office/drawing/2014/main" id="{6A34DAB7-97F6-49A6-BE86-9CDEE0DDE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3148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407598" name="Rectangle 46">
              <a:extLst>
                <a:ext uri="{FF2B5EF4-FFF2-40B4-BE49-F238E27FC236}">
                  <a16:creationId xmlns:a16="http://schemas.microsoft.com/office/drawing/2014/main" id="{36DC3107-A329-4A1C-97B7-43FDF41CA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148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407599" name="Rectangle 47">
              <a:extLst>
                <a:ext uri="{FF2B5EF4-FFF2-40B4-BE49-F238E27FC236}">
                  <a16:creationId xmlns:a16="http://schemas.microsoft.com/office/drawing/2014/main" id="{8CD0F6C1-8FE4-4E3B-AC77-366B3941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3474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407600" name="Rectangle 48">
              <a:extLst>
                <a:ext uri="{FF2B5EF4-FFF2-40B4-BE49-F238E27FC236}">
                  <a16:creationId xmlns:a16="http://schemas.microsoft.com/office/drawing/2014/main" id="{946B8969-EFBF-49B0-AADD-BDB36AB94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474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407601" name="Rectangle 49">
              <a:extLst>
                <a:ext uri="{FF2B5EF4-FFF2-40B4-BE49-F238E27FC236}">
                  <a16:creationId xmlns:a16="http://schemas.microsoft.com/office/drawing/2014/main" id="{D5732E38-CED0-4849-AC71-D65088300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2822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407602" name="Rectangle 50">
              <a:extLst>
                <a:ext uri="{FF2B5EF4-FFF2-40B4-BE49-F238E27FC236}">
                  <a16:creationId xmlns:a16="http://schemas.microsoft.com/office/drawing/2014/main" id="{7B2DDB2C-838B-4809-92A4-58402B034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22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407603" name="Rectangle 51">
              <a:extLst>
                <a:ext uri="{FF2B5EF4-FFF2-40B4-BE49-F238E27FC236}">
                  <a16:creationId xmlns:a16="http://schemas.microsoft.com/office/drawing/2014/main" id="{3F337260-0768-43EF-A453-E9317EB4F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2496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407604" name="Rectangle 52">
              <a:extLst>
                <a:ext uri="{FF2B5EF4-FFF2-40B4-BE49-F238E27FC236}">
                  <a16:creationId xmlns:a16="http://schemas.microsoft.com/office/drawing/2014/main" id="{CCE78567-352C-4995-B389-F30E4363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96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407605" name="Line 53">
              <a:extLst>
                <a:ext uri="{FF2B5EF4-FFF2-40B4-BE49-F238E27FC236}">
                  <a16:creationId xmlns:a16="http://schemas.microsoft.com/office/drawing/2014/main" id="{0938CC50-D0FB-4CFD-B6E2-448D91988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822"/>
              <a:ext cx="230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606" name="Line 54">
              <a:extLst>
                <a:ext uri="{FF2B5EF4-FFF2-40B4-BE49-F238E27FC236}">
                  <a16:creationId xmlns:a16="http://schemas.microsoft.com/office/drawing/2014/main" id="{D991B478-7D9E-4B05-B703-E894CE640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148"/>
              <a:ext cx="230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607" name="Line 55">
              <a:extLst>
                <a:ext uri="{FF2B5EF4-FFF2-40B4-BE49-F238E27FC236}">
                  <a16:creationId xmlns:a16="http://schemas.microsoft.com/office/drawing/2014/main" id="{366C4FA3-E871-4ACE-A16F-66A6E01BC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2496"/>
              <a:ext cx="0" cy="130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608" name="Line 56">
              <a:extLst>
                <a:ext uri="{FF2B5EF4-FFF2-40B4-BE49-F238E27FC236}">
                  <a16:creationId xmlns:a16="http://schemas.microsoft.com/office/drawing/2014/main" id="{FE129952-C447-4AF8-8CA0-6AEE3434A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496"/>
              <a:ext cx="0" cy="130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609" name="Line 57">
              <a:extLst>
                <a:ext uri="{FF2B5EF4-FFF2-40B4-BE49-F238E27FC236}">
                  <a16:creationId xmlns:a16="http://schemas.microsoft.com/office/drawing/2014/main" id="{0FF5F769-AE6C-42A4-B021-18B1D9484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96"/>
              <a:ext cx="2304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610" name="Line 58">
              <a:extLst>
                <a:ext uri="{FF2B5EF4-FFF2-40B4-BE49-F238E27FC236}">
                  <a16:creationId xmlns:a16="http://schemas.microsoft.com/office/drawing/2014/main" id="{492BEE6F-76DA-4340-977A-5842F3903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96"/>
              <a:ext cx="0" cy="1304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611" name="Line 59">
              <a:extLst>
                <a:ext uri="{FF2B5EF4-FFF2-40B4-BE49-F238E27FC236}">
                  <a16:creationId xmlns:a16="http://schemas.microsoft.com/office/drawing/2014/main" id="{3912E74D-5B7E-495E-9415-FCD949CD9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0" cy="1304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612" name="Line 60">
              <a:extLst>
                <a:ext uri="{FF2B5EF4-FFF2-40B4-BE49-F238E27FC236}">
                  <a16:creationId xmlns:a16="http://schemas.microsoft.com/office/drawing/2014/main" id="{C7969714-4C54-456E-B509-AC9F8FF2C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800"/>
              <a:ext cx="2304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7613" name="Line 61">
              <a:extLst>
                <a:ext uri="{FF2B5EF4-FFF2-40B4-BE49-F238E27FC236}">
                  <a16:creationId xmlns:a16="http://schemas.microsoft.com/office/drawing/2014/main" id="{270DDE94-FAE1-4CCF-ABC1-6F20E5B21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474"/>
              <a:ext cx="230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614" name="Line 62">
              <a:extLst>
                <a:ext uri="{FF2B5EF4-FFF2-40B4-BE49-F238E27FC236}">
                  <a16:creationId xmlns:a16="http://schemas.microsoft.com/office/drawing/2014/main" id="{B2534D9A-A49F-47FB-B22A-163DF80E4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2496"/>
              <a:ext cx="0" cy="130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7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7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7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7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 autoUpdateAnimBg="0"/>
      <p:bldP spid="40755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2BEC9-81A0-4436-BE5C-9FB18E06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9A49-600A-4C7A-B424-810670D34BDC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D2DBBC49-61B0-4CA2-B145-F84EA837F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r>
              <a:rPr lang="en-US" altLang="en-US" sz="3600"/>
              <a:t>Boolean Functions and Expressions</a:t>
            </a:r>
            <a:endParaRPr lang="en-CA" altLang="en-US" sz="3600"/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D403C3AD-35EF-4224-A880-70FA57F1E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8768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>
                <a:sym typeface="Symbol" panose="05050102010706020507" pitchFamily="18" charset="2"/>
              </a:rPr>
              <a:t> The Boolean functions F and G of n variables are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equal</a:t>
            </a:r>
            <a:r>
              <a:rPr lang="en-US" altLang="en-US" sz="2800">
                <a:sym typeface="Symbol" panose="05050102010706020507" pitchFamily="18" charset="2"/>
              </a:rPr>
              <a:t> if and only if F(b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b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b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) = G(b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b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b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) whenever b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b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b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 belong to B.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Two different Boolean expressions that represent the same function are called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equivalent</a:t>
            </a:r>
            <a:r>
              <a:rPr lang="en-US" altLang="en-US" sz="2800">
                <a:sym typeface="Symbol" panose="05050102010706020507" pitchFamily="18" charset="2"/>
              </a:rPr>
              <a:t>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For example, the Boolean expressions xy, xy + 0, and xy1 are equivalent.</a:t>
            </a:r>
          </a:p>
          <a:p>
            <a:pPr marL="0" indent="0">
              <a:spcAft>
                <a:spcPct val="20000"/>
              </a:spcAft>
            </a:pPr>
            <a:endParaRPr lang="en-US" altLang="en-US" sz="28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8325-8D32-421F-85E6-E5AC55AF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0F4F-E3C1-4ED4-910E-8CF782BC2286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0D263B29-9303-4376-8AD2-8F80015A6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r>
              <a:rPr lang="en-US" altLang="en-US" sz="3600"/>
              <a:t>Boolean Functions and Expressions</a:t>
            </a:r>
            <a:endParaRPr lang="en-CA" altLang="en-US" sz="3600"/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A8E965EF-8E79-4A6C-BB24-940ED7A6D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48768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complement </a:t>
            </a:r>
            <a:r>
              <a:rPr lang="en-US" altLang="en-US" sz="2800">
                <a:sym typeface="Symbol" panose="05050102010706020507" pitchFamily="18" charset="2"/>
              </a:rPr>
              <a:t>of the Boolean function F is the function –F, where –F(b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b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b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) = 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-(F(b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b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b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)).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Let F and G be Boolean functions of degree n. The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Boolean sum F+G</a:t>
            </a:r>
            <a:r>
              <a:rPr lang="en-US" altLang="en-US" sz="2800">
                <a:sym typeface="Symbol" panose="05050102010706020507" pitchFamily="18" charset="2"/>
              </a:rPr>
              <a:t> and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Boolean product FG</a:t>
            </a:r>
            <a:r>
              <a:rPr lang="en-US" altLang="en-US" sz="2800">
                <a:sym typeface="Symbol" panose="05050102010706020507" pitchFamily="18" charset="2"/>
              </a:rPr>
              <a:t> are then defined by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(F + G)(b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b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b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) = F(b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b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b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) + G(b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b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b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)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(FG)(b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b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b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) = F(b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b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b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) G(b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b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b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)</a:t>
            </a:r>
          </a:p>
          <a:p>
            <a:pPr marL="0" indent="0">
              <a:spcAft>
                <a:spcPct val="20000"/>
              </a:spcAft>
            </a:pPr>
            <a:endParaRPr lang="en-US" altLang="en-US" sz="28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E70EC18B-D7A6-43D4-AEBD-47480864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64C-4E4B-4B96-9263-C3FDCB9A1E54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3959A9D1-BA5B-43CC-86F5-14950A3F6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r>
              <a:rPr lang="en-US" altLang="en-US" sz="3600"/>
              <a:t>Boolean Functions and Expressions</a:t>
            </a:r>
            <a:endParaRPr lang="en-CA" altLang="en-US" sz="3600"/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51B9F279-3464-4C3B-957E-849E39599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17526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Question:</a:t>
            </a:r>
            <a:r>
              <a:rPr lang="en-US" altLang="en-US" sz="2800">
                <a:sym typeface="Symbol" panose="05050102010706020507" pitchFamily="18" charset="2"/>
              </a:rPr>
              <a:t> How many different Boolean functions of degree 1 are there?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Solution:</a:t>
            </a:r>
            <a:r>
              <a:rPr lang="en-US" altLang="en-US" sz="2800">
                <a:sym typeface="Symbol" panose="05050102010706020507" pitchFamily="18" charset="2"/>
              </a:rPr>
              <a:t> There are four of them, F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F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F</a:t>
            </a:r>
            <a:r>
              <a:rPr lang="en-US" altLang="en-US" sz="2800" baseline="-25000">
                <a:sym typeface="Symbol" panose="05050102010706020507" pitchFamily="18" charset="2"/>
              </a:rPr>
              <a:t>3</a:t>
            </a:r>
            <a:r>
              <a:rPr lang="en-US" altLang="en-US" sz="2800">
                <a:sym typeface="Symbol" panose="05050102010706020507" pitchFamily="18" charset="2"/>
              </a:rPr>
              <a:t>, and F</a:t>
            </a:r>
            <a:r>
              <a:rPr lang="en-US" altLang="en-US" sz="2800" baseline="-25000">
                <a:sym typeface="Symbol" panose="05050102010706020507" pitchFamily="18" charset="2"/>
              </a:rPr>
              <a:t>4</a:t>
            </a:r>
            <a:r>
              <a:rPr lang="en-US" altLang="en-US" sz="2800"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396333" name="Group 45">
            <a:extLst>
              <a:ext uri="{FF2B5EF4-FFF2-40B4-BE49-F238E27FC236}">
                <a16:creationId xmlns:a16="http://schemas.microsoft.com/office/drawing/2014/main" id="{3E458992-39C8-4BF4-99D3-2F0782AD9EB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124200"/>
          <a:ext cx="5715000" cy="1944688"/>
        </p:xfrm>
        <a:graphic>
          <a:graphicData uri="http://schemas.openxmlformats.org/drawingml/2006/table">
            <a:tbl>
              <a:tblPr/>
              <a:tblGrid>
                <a:gridCol w="1130300">
                  <a:extLst>
                    <a:ext uri="{9D8B030D-6E8A-4147-A177-3AD203B41FA5}">
                      <a16:colId xmlns:a16="http://schemas.microsoft.com/office/drawing/2014/main" val="192964281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01435986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5803137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86454378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677891321"/>
                    </a:ext>
                  </a:extLst>
                </a:gridCol>
              </a:tblGrid>
              <a:tr h="631825"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x</a:t>
                      </a:r>
                      <a:endParaRPr kumimoji="0" lang="en-CA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66FF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F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kumimoji="0" lang="en-CA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rgbClr val="66FF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CA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CA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CA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rgbClr val="66FF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  <a:sym typeface="Symbol" panose="05050102010706020507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612865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kumimoji="0" lang="en-CA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kumimoji="0" lang="en-CA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kumimoji="0" lang="en-CA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kumimoji="0" lang="en-CA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kumimoji="0" lang="en-CA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34953"/>
                  </a:ext>
                </a:extLst>
              </a:tr>
              <a:tr h="657225"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kumimoji="0" lang="en-CA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kumimoji="0" lang="en-CA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kumimoji="0" lang="en-CA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kumimoji="0" lang="en-CA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kumimoji="0" lang="en-CA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74119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 Placeholder 5">
            <a:extLst>
              <a:ext uri="{FF2B5EF4-FFF2-40B4-BE49-F238E27FC236}">
                <a16:creationId xmlns:a16="http://schemas.microsoft.com/office/drawing/2014/main" id="{63A238B0-3641-4F02-996B-F94F4F6F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10BA-36E6-4167-B24C-2797D9467707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AEA404FA-B525-45C3-9A97-6AE769725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r>
              <a:rPr lang="en-US" altLang="en-US" sz="3600"/>
              <a:t>Boolean Functions and Expressions</a:t>
            </a:r>
            <a:endParaRPr lang="en-CA" altLang="en-US" sz="3600"/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CC051F33-9098-465C-928B-48C020142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17526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Question:</a:t>
            </a:r>
            <a:r>
              <a:rPr lang="en-US" altLang="en-US" sz="2800">
                <a:sym typeface="Symbol" panose="05050102010706020507" pitchFamily="18" charset="2"/>
              </a:rPr>
              <a:t> How many different Boolean functions of degree 2 are there?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Solution:</a:t>
            </a:r>
            <a:r>
              <a:rPr lang="en-US" altLang="en-US" sz="2800">
                <a:sym typeface="Symbol" panose="05050102010706020507" pitchFamily="18" charset="2"/>
              </a:rPr>
              <a:t> There are 16 of them, F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F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F</a:t>
            </a:r>
            <a:r>
              <a:rPr lang="en-US" altLang="en-US" sz="2800" baseline="-25000">
                <a:sym typeface="Symbol" panose="05050102010706020507" pitchFamily="18" charset="2"/>
              </a:rPr>
              <a:t>16</a:t>
            </a:r>
            <a:r>
              <a:rPr lang="en-US" altLang="en-US" sz="2800">
                <a:sym typeface="Symbol" panose="05050102010706020507" pitchFamily="18" charset="2"/>
              </a:rPr>
              <a:t>:</a:t>
            </a:r>
          </a:p>
        </p:txBody>
      </p:sp>
      <p:grpSp>
        <p:nvGrpSpPr>
          <p:cNvPr id="397714" name="Group 402">
            <a:extLst>
              <a:ext uri="{FF2B5EF4-FFF2-40B4-BE49-F238E27FC236}">
                <a16:creationId xmlns:a16="http://schemas.microsoft.com/office/drawing/2014/main" id="{D46F03C2-B4F7-4A1E-99F9-0DC16B9FBA1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895600"/>
            <a:ext cx="8829675" cy="2465388"/>
            <a:chOff x="96" y="1824"/>
            <a:chExt cx="5562" cy="1553"/>
          </a:xfrm>
        </p:grpSpPr>
        <p:sp>
          <p:nvSpPr>
            <p:cNvPr id="397343" name="Rectangle 31">
              <a:extLst>
                <a:ext uri="{FF2B5EF4-FFF2-40B4-BE49-F238E27FC236}">
                  <a16:creationId xmlns:a16="http://schemas.microsoft.com/office/drawing/2014/main" id="{04D1DE2C-DC2A-44B2-A127-296A57978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3051"/>
              <a:ext cx="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344" name="Rectangle 32">
              <a:extLst>
                <a:ext uri="{FF2B5EF4-FFF2-40B4-BE49-F238E27FC236}">
                  <a16:creationId xmlns:a16="http://schemas.microsoft.com/office/drawing/2014/main" id="{4F449D08-1456-4670-AB54-2347EFA10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2725"/>
              <a:ext cx="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345" name="Rectangle 33">
              <a:extLst>
                <a:ext uri="{FF2B5EF4-FFF2-40B4-BE49-F238E27FC236}">
                  <a16:creationId xmlns:a16="http://schemas.microsoft.com/office/drawing/2014/main" id="{C76602A8-0C1A-4937-8311-085852CA0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2399"/>
              <a:ext cx="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346" name="Rectangle 34">
              <a:extLst>
                <a:ext uri="{FF2B5EF4-FFF2-40B4-BE49-F238E27FC236}">
                  <a16:creationId xmlns:a16="http://schemas.microsoft.com/office/drawing/2014/main" id="{BA545C93-EB35-4462-8468-3257D631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2073"/>
              <a:ext cx="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347" name="Rectangle 35">
              <a:extLst>
                <a:ext uri="{FF2B5EF4-FFF2-40B4-BE49-F238E27FC236}">
                  <a16:creationId xmlns:a16="http://schemas.microsoft.com/office/drawing/2014/main" id="{A808DE06-9521-468C-AF54-A6775F19C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1824"/>
              <a:ext cx="3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CA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97348" name="Rectangle 36">
              <a:extLst>
                <a:ext uri="{FF2B5EF4-FFF2-40B4-BE49-F238E27FC236}">
                  <a16:creationId xmlns:a16="http://schemas.microsoft.com/office/drawing/2014/main" id="{9372C8ED-96EE-4925-ABCF-EB31B8D29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3051"/>
              <a:ext cx="2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349" name="Rectangle 37">
              <a:extLst>
                <a:ext uri="{FF2B5EF4-FFF2-40B4-BE49-F238E27FC236}">
                  <a16:creationId xmlns:a16="http://schemas.microsoft.com/office/drawing/2014/main" id="{76DB785F-399F-4569-BAA0-0F6DB7C7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725"/>
              <a:ext cx="2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350" name="Rectangle 38">
              <a:extLst>
                <a:ext uri="{FF2B5EF4-FFF2-40B4-BE49-F238E27FC236}">
                  <a16:creationId xmlns:a16="http://schemas.microsoft.com/office/drawing/2014/main" id="{57D50A85-25AB-41B8-910D-040BBD844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399"/>
              <a:ext cx="2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351" name="Rectangle 39">
              <a:extLst>
                <a:ext uri="{FF2B5EF4-FFF2-40B4-BE49-F238E27FC236}">
                  <a16:creationId xmlns:a16="http://schemas.microsoft.com/office/drawing/2014/main" id="{55495B49-EF7E-4643-85E3-8650F732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073"/>
              <a:ext cx="2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352" name="Rectangle 40">
              <a:extLst>
                <a:ext uri="{FF2B5EF4-FFF2-40B4-BE49-F238E27FC236}">
                  <a16:creationId xmlns:a16="http://schemas.microsoft.com/office/drawing/2014/main" id="{EC6F14A5-3B9F-4680-AA96-025C48A77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824"/>
              <a:ext cx="2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CA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397353" name="Rectangle 41">
              <a:extLst>
                <a:ext uri="{FF2B5EF4-FFF2-40B4-BE49-F238E27FC236}">
                  <a16:creationId xmlns:a16="http://schemas.microsoft.com/office/drawing/2014/main" id="{74237A87-10BD-4D54-935F-0EE4B0FA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399"/>
              <a:ext cx="3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354" name="Rectangle 42">
              <a:extLst>
                <a:ext uri="{FF2B5EF4-FFF2-40B4-BE49-F238E27FC236}">
                  <a16:creationId xmlns:a16="http://schemas.microsoft.com/office/drawing/2014/main" id="{D85EC8F9-F809-4CED-86B9-8B5FBD655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2399"/>
              <a:ext cx="25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355" name="Rectangle 43">
              <a:extLst>
                <a:ext uri="{FF2B5EF4-FFF2-40B4-BE49-F238E27FC236}">
                  <a16:creationId xmlns:a16="http://schemas.microsoft.com/office/drawing/2014/main" id="{9A17AD36-E6D3-43BF-B23D-5D469355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399"/>
              <a:ext cx="25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356" name="Rectangle 44">
              <a:extLst>
                <a:ext uri="{FF2B5EF4-FFF2-40B4-BE49-F238E27FC236}">
                  <a16:creationId xmlns:a16="http://schemas.microsoft.com/office/drawing/2014/main" id="{D9D0AEC6-0B8C-442D-9875-8395B5455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725"/>
              <a:ext cx="3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357" name="Rectangle 45">
              <a:extLst>
                <a:ext uri="{FF2B5EF4-FFF2-40B4-BE49-F238E27FC236}">
                  <a16:creationId xmlns:a16="http://schemas.microsoft.com/office/drawing/2014/main" id="{C00C79E8-1983-4FD4-A150-0FE8D922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2725"/>
              <a:ext cx="25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358" name="Rectangle 46">
              <a:extLst>
                <a:ext uri="{FF2B5EF4-FFF2-40B4-BE49-F238E27FC236}">
                  <a16:creationId xmlns:a16="http://schemas.microsoft.com/office/drawing/2014/main" id="{F9444907-ED8E-4D02-8D38-BA35791F3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725"/>
              <a:ext cx="25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359" name="Rectangle 47">
              <a:extLst>
                <a:ext uri="{FF2B5EF4-FFF2-40B4-BE49-F238E27FC236}">
                  <a16:creationId xmlns:a16="http://schemas.microsoft.com/office/drawing/2014/main" id="{583550E5-4D54-42CD-8CA3-6478F58D4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051"/>
              <a:ext cx="3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360" name="Rectangle 48">
              <a:extLst>
                <a:ext uri="{FF2B5EF4-FFF2-40B4-BE49-F238E27FC236}">
                  <a16:creationId xmlns:a16="http://schemas.microsoft.com/office/drawing/2014/main" id="{305DD485-6A0F-4EE9-A20E-D8388C233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3051"/>
              <a:ext cx="25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361" name="Rectangle 49">
              <a:extLst>
                <a:ext uri="{FF2B5EF4-FFF2-40B4-BE49-F238E27FC236}">
                  <a16:creationId xmlns:a16="http://schemas.microsoft.com/office/drawing/2014/main" id="{AF94E4B5-03DA-45B9-9D69-4B0D37912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051"/>
              <a:ext cx="25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362" name="Rectangle 50">
              <a:extLst>
                <a:ext uri="{FF2B5EF4-FFF2-40B4-BE49-F238E27FC236}">
                  <a16:creationId xmlns:a16="http://schemas.microsoft.com/office/drawing/2014/main" id="{ED079A3B-45E5-4AB4-81E8-548EA319A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073"/>
              <a:ext cx="3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363" name="Rectangle 51">
              <a:extLst>
                <a:ext uri="{FF2B5EF4-FFF2-40B4-BE49-F238E27FC236}">
                  <a16:creationId xmlns:a16="http://schemas.microsoft.com/office/drawing/2014/main" id="{B7AC785A-7DA0-4DF9-9588-6BB54ADE0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2073"/>
              <a:ext cx="25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364" name="Rectangle 52">
              <a:extLst>
                <a:ext uri="{FF2B5EF4-FFF2-40B4-BE49-F238E27FC236}">
                  <a16:creationId xmlns:a16="http://schemas.microsoft.com/office/drawing/2014/main" id="{8C518F71-ACF9-4E29-964F-4AA8750B5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073"/>
              <a:ext cx="25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365" name="Rectangle 53">
              <a:extLst>
                <a:ext uri="{FF2B5EF4-FFF2-40B4-BE49-F238E27FC236}">
                  <a16:creationId xmlns:a16="http://schemas.microsoft.com/office/drawing/2014/main" id="{5E0A318A-F3F1-45FB-9250-BABE4BF01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824"/>
              <a:ext cx="31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US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3</a:t>
              </a:r>
              <a:endParaRPr lang="en-CA" altLang="en-US" sz="2000" baseline="-25000">
                <a:solidFill>
                  <a:srgbClr val="66FF33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97366" name="Rectangle 54">
              <a:extLst>
                <a:ext uri="{FF2B5EF4-FFF2-40B4-BE49-F238E27FC236}">
                  <a16:creationId xmlns:a16="http://schemas.microsoft.com/office/drawing/2014/main" id="{E8FB1466-1045-4C7F-A219-776981757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1824"/>
              <a:ext cx="25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66FF33"/>
                  </a:solidFill>
                </a:rPr>
                <a:t>y</a:t>
              </a:r>
              <a:endParaRPr lang="en-CA" altLang="en-US" sz="2000">
                <a:solidFill>
                  <a:srgbClr val="66FF33"/>
                </a:solidFill>
              </a:endParaRPr>
            </a:p>
          </p:txBody>
        </p:sp>
        <p:sp>
          <p:nvSpPr>
            <p:cNvPr id="397367" name="Rectangle 55">
              <a:extLst>
                <a:ext uri="{FF2B5EF4-FFF2-40B4-BE49-F238E27FC236}">
                  <a16:creationId xmlns:a16="http://schemas.microsoft.com/office/drawing/2014/main" id="{8AA980CB-FFEA-4524-820E-7B315D5B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824"/>
              <a:ext cx="25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66FF33"/>
                  </a:solidFill>
                </a:rPr>
                <a:t>x</a:t>
              </a:r>
              <a:endParaRPr lang="en-CA" altLang="en-US" sz="2000">
                <a:solidFill>
                  <a:srgbClr val="66FF33"/>
                </a:solidFill>
              </a:endParaRPr>
            </a:p>
          </p:txBody>
        </p:sp>
        <p:sp>
          <p:nvSpPr>
            <p:cNvPr id="397368" name="Line 56">
              <a:extLst>
                <a:ext uri="{FF2B5EF4-FFF2-40B4-BE49-F238E27FC236}">
                  <a16:creationId xmlns:a16="http://schemas.microsoft.com/office/drawing/2014/main" id="{4881182D-FEB7-42C6-83C9-27754DBD0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073"/>
              <a:ext cx="144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369" name="Line 57">
              <a:extLst>
                <a:ext uri="{FF2B5EF4-FFF2-40B4-BE49-F238E27FC236}">
                  <a16:creationId xmlns:a16="http://schemas.microsoft.com/office/drawing/2014/main" id="{28F2AB8C-81B9-463F-A25C-2AD318159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399"/>
              <a:ext cx="144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370" name="Line 58">
              <a:extLst>
                <a:ext uri="{FF2B5EF4-FFF2-40B4-BE49-F238E27FC236}">
                  <a16:creationId xmlns:a16="http://schemas.microsoft.com/office/drawing/2014/main" id="{8125CC71-CDA1-4D34-A93D-2CEF39E46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" y="1824"/>
              <a:ext cx="0" cy="155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371" name="Line 59">
              <a:extLst>
                <a:ext uri="{FF2B5EF4-FFF2-40B4-BE49-F238E27FC236}">
                  <a16:creationId xmlns:a16="http://schemas.microsoft.com/office/drawing/2014/main" id="{33D73A6A-DDB3-4CD8-82BC-2251DB7F0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" y="1824"/>
              <a:ext cx="0" cy="155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372" name="Line 60">
              <a:extLst>
                <a:ext uri="{FF2B5EF4-FFF2-40B4-BE49-F238E27FC236}">
                  <a16:creationId xmlns:a16="http://schemas.microsoft.com/office/drawing/2014/main" id="{42EAECFC-313D-4B94-8AF7-BBF2C532C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824"/>
              <a:ext cx="1440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373" name="Line 61">
              <a:extLst>
                <a:ext uri="{FF2B5EF4-FFF2-40B4-BE49-F238E27FC236}">
                  <a16:creationId xmlns:a16="http://schemas.microsoft.com/office/drawing/2014/main" id="{14A6185B-072C-42E8-AB6A-D42B26A08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824"/>
              <a:ext cx="0" cy="1553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374" name="Line 62">
              <a:extLst>
                <a:ext uri="{FF2B5EF4-FFF2-40B4-BE49-F238E27FC236}">
                  <a16:creationId xmlns:a16="http://schemas.microsoft.com/office/drawing/2014/main" id="{89BAB76B-61C0-4E93-8DA7-31DDD5624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824"/>
              <a:ext cx="0" cy="1553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375" name="Line 63">
              <a:extLst>
                <a:ext uri="{FF2B5EF4-FFF2-40B4-BE49-F238E27FC236}">
                  <a16:creationId xmlns:a16="http://schemas.microsoft.com/office/drawing/2014/main" id="{6B0BE4F5-C290-4FE8-8EAD-C541BC870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377"/>
              <a:ext cx="1440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376" name="Line 64">
              <a:extLst>
                <a:ext uri="{FF2B5EF4-FFF2-40B4-BE49-F238E27FC236}">
                  <a16:creationId xmlns:a16="http://schemas.microsoft.com/office/drawing/2014/main" id="{EC701668-FD0C-4AD2-8478-55FDD9B3C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051"/>
              <a:ext cx="144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377" name="Line 65">
              <a:extLst>
                <a:ext uri="{FF2B5EF4-FFF2-40B4-BE49-F238E27FC236}">
                  <a16:creationId xmlns:a16="http://schemas.microsoft.com/office/drawing/2014/main" id="{0BD75B5B-693F-4962-B853-F3FB790EA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725"/>
              <a:ext cx="144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378" name="Line 66">
              <a:extLst>
                <a:ext uri="{FF2B5EF4-FFF2-40B4-BE49-F238E27FC236}">
                  <a16:creationId xmlns:a16="http://schemas.microsoft.com/office/drawing/2014/main" id="{633387F6-A06B-41E5-BB3A-3ABC9A976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" y="1824"/>
              <a:ext cx="0" cy="155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379" name="Line 67">
              <a:extLst>
                <a:ext uri="{FF2B5EF4-FFF2-40B4-BE49-F238E27FC236}">
                  <a16:creationId xmlns:a16="http://schemas.microsoft.com/office/drawing/2014/main" id="{353A7595-0FA9-4D01-BB0F-0944D1C30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824"/>
              <a:ext cx="0" cy="155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512" name="Rectangle 200">
              <a:extLst>
                <a:ext uri="{FF2B5EF4-FFF2-40B4-BE49-F238E27FC236}">
                  <a16:creationId xmlns:a16="http://schemas.microsoft.com/office/drawing/2014/main" id="{03815FF2-3320-45FB-8AA1-FC1851F7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051"/>
              <a:ext cx="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13" name="Rectangle 201">
              <a:extLst>
                <a:ext uri="{FF2B5EF4-FFF2-40B4-BE49-F238E27FC236}">
                  <a16:creationId xmlns:a16="http://schemas.microsoft.com/office/drawing/2014/main" id="{B559C6F9-B4D2-4F90-9C67-38CAC2CB6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2725"/>
              <a:ext cx="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14" name="Rectangle 202">
              <a:extLst>
                <a:ext uri="{FF2B5EF4-FFF2-40B4-BE49-F238E27FC236}">
                  <a16:creationId xmlns:a16="http://schemas.microsoft.com/office/drawing/2014/main" id="{B9E9EC7D-749C-4061-9258-7B4FF29EE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2399"/>
              <a:ext cx="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15" name="Rectangle 203">
              <a:extLst>
                <a:ext uri="{FF2B5EF4-FFF2-40B4-BE49-F238E27FC236}">
                  <a16:creationId xmlns:a16="http://schemas.microsoft.com/office/drawing/2014/main" id="{2BCE5804-B27A-4CA4-A0BE-BE1B37F7C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2073"/>
              <a:ext cx="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16" name="Rectangle 204">
              <a:extLst>
                <a:ext uri="{FF2B5EF4-FFF2-40B4-BE49-F238E27FC236}">
                  <a16:creationId xmlns:a16="http://schemas.microsoft.com/office/drawing/2014/main" id="{5636F652-BA09-48C3-A7B8-A59CD29A7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1824"/>
              <a:ext cx="3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CA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397517" name="Rectangle 205">
              <a:extLst>
                <a:ext uri="{FF2B5EF4-FFF2-40B4-BE49-F238E27FC236}">
                  <a16:creationId xmlns:a16="http://schemas.microsoft.com/office/drawing/2014/main" id="{790DA61E-F215-4FD3-AD21-4320ED9E1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51"/>
              <a:ext cx="2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18" name="Rectangle 206">
              <a:extLst>
                <a:ext uri="{FF2B5EF4-FFF2-40B4-BE49-F238E27FC236}">
                  <a16:creationId xmlns:a16="http://schemas.microsoft.com/office/drawing/2014/main" id="{77BFD6F9-10DF-4D5F-A4D3-F94FC412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25"/>
              <a:ext cx="2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19" name="Rectangle 207">
              <a:extLst>
                <a:ext uri="{FF2B5EF4-FFF2-40B4-BE49-F238E27FC236}">
                  <a16:creationId xmlns:a16="http://schemas.microsoft.com/office/drawing/2014/main" id="{BE2AA5F8-8AFD-4490-BD94-8FED3D73B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99"/>
              <a:ext cx="2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20" name="Rectangle 208">
              <a:extLst>
                <a:ext uri="{FF2B5EF4-FFF2-40B4-BE49-F238E27FC236}">
                  <a16:creationId xmlns:a16="http://schemas.microsoft.com/office/drawing/2014/main" id="{DE26F5E2-65F1-4BC9-B1D7-BE33C2EAB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73"/>
              <a:ext cx="2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21" name="Rectangle 209">
              <a:extLst>
                <a:ext uri="{FF2B5EF4-FFF2-40B4-BE49-F238E27FC236}">
                  <a16:creationId xmlns:a16="http://schemas.microsoft.com/office/drawing/2014/main" id="{F6ABD74A-53F8-4227-86E5-2F1E0BC2B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824"/>
              <a:ext cx="2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CA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397522" name="Rectangle 210">
              <a:extLst>
                <a:ext uri="{FF2B5EF4-FFF2-40B4-BE49-F238E27FC236}">
                  <a16:creationId xmlns:a16="http://schemas.microsoft.com/office/drawing/2014/main" id="{B2B09B5C-1C33-4A0F-8074-FCC1B1590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399"/>
              <a:ext cx="3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25" name="Rectangle 213">
              <a:extLst>
                <a:ext uri="{FF2B5EF4-FFF2-40B4-BE49-F238E27FC236}">
                  <a16:creationId xmlns:a16="http://schemas.microsoft.com/office/drawing/2014/main" id="{77A44B09-D022-4B84-B4EC-95D363B4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725"/>
              <a:ext cx="3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28" name="Rectangle 216">
              <a:extLst>
                <a:ext uri="{FF2B5EF4-FFF2-40B4-BE49-F238E27FC236}">
                  <a16:creationId xmlns:a16="http://schemas.microsoft.com/office/drawing/2014/main" id="{BE496A4B-BD5B-4488-9582-9FD9FD6EC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3051"/>
              <a:ext cx="3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31" name="Rectangle 219">
              <a:extLst>
                <a:ext uri="{FF2B5EF4-FFF2-40B4-BE49-F238E27FC236}">
                  <a16:creationId xmlns:a16="http://schemas.microsoft.com/office/drawing/2014/main" id="{11BD8881-CC86-4B2D-BDA4-85BEC431B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073"/>
              <a:ext cx="3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34" name="Rectangle 222">
              <a:extLst>
                <a:ext uri="{FF2B5EF4-FFF2-40B4-BE49-F238E27FC236}">
                  <a16:creationId xmlns:a16="http://schemas.microsoft.com/office/drawing/2014/main" id="{DB8AD3FD-05D4-477B-BC57-0AB1FF923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824"/>
              <a:ext cx="31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US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9</a:t>
              </a:r>
              <a:endParaRPr lang="en-CA" altLang="en-US" sz="2000" baseline="-25000">
                <a:solidFill>
                  <a:srgbClr val="66FF33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97537" name="Line 225">
              <a:extLst>
                <a:ext uri="{FF2B5EF4-FFF2-40B4-BE49-F238E27FC236}">
                  <a16:creationId xmlns:a16="http://schemas.microsoft.com/office/drawing/2014/main" id="{785DE705-82F4-491B-A937-CAFCBC8C8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73"/>
              <a:ext cx="923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38" name="Line 226">
              <a:extLst>
                <a:ext uri="{FF2B5EF4-FFF2-40B4-BE49-F238E27FC236}">
                  <a16:creationId xmlns:a16="http://schemas.microsoft.com/office/drawing/2014/main" id="{D7CA7A7E-6ADA-41D7-8631-70D978E96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99"/>
              <a:ext cx="923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41" name="Line 229">
              <a:extLst>
                <a:ext uri="{FF2B5EF4-FFF2-40B4-BE49-F238E27FC236}">
                  <a16:creationId xmlns:a16="http://schemas.microsoft.com/office/drawing/2014/main" id="{9FACCECA-60CB-4410-A036-8B1C99E94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24"/>
              <a:ext cx="923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42" name="Line 230">
              <a:extLst>
                <a:ext uri="{FF2B5EF4-FFF2-40B4-BE49-F238E27FC236}">
                  <a16:creationId xmlns:a16="http://schemas.microsoft.com/office/drawing/2014/main" id="{7195FB0F-EE89-4859-B259-CD1005AF3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24"/>
              <a:ext cx="0" cy="1553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43" name="Line 231">
              <a:extLst>
                <a:ext uri="{FF2B5EF4-FFF2-40B4-BE49-F238E27FC236}">
                  <a16:creationId xmlns:a16="http://schemas.microsoft.com/office/drawing/2014/main" id="{538E866A-FBE7-4583-86D1-680C78685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" y="1824"/>
              <a:ext cx="0" cy="1553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44" name="Line 232">
              <a:extLst>
                <a:ext uri="{FF2B5EF4-FFF2-40B4-BE49-F238E27FC236}">
                  <a16:creationId xmlns:a16="http://schemas.microsoft.com/office/drawing/2014/main" id="{695BE4E8-83E2-4ABC-9356-3EC79E139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77"/>
              <a:ext cx="923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45" name="Line 233">
              <a:extLst>
                <a:ext uri="{FF2B5EF4-FFF2-40B4-BE49-F238E27FC236}">
                  <a16:creationId xmlns:a16="http://schemas.microsoft.com/office/drawing/2014/main" id="{A7DE1030-3781-439B-89B7-F77A386A2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51"/>
              <a:ext cx="923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546" name="Line 234">
              <a:extLst>
                <a:ext uri="{FF2B5EF4-FFF2-40B4-BE49-F238E27FC236}">
                  <a16:creationId xmlns:a16="http://schemas.microsoft.com/office/drawing/2014/main" id="{5B8D554C-2A5B-484F-B79E-454DBA55D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725"/>
              <a:ext cx="923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547" name="Line 235">
              <a:extLst>
                <a:ext uri="{FF2B5EF4-FFF2-40B4-BE49-F238E27FC236}">
                  <a16:creationId xmlns:a16="http://schemas.microsoft.com/office/drawing/2014/main" id="{40106EF6-6AEA-4880-8E61-3D65C87C0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1824"/>
              <a:ext cx="0" cy="155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548" name="Line 236">
              <a:extLst>
                <a:ext uri="{FF2B5EF4-FFF2-40B4-BE49-F238E27FC236}">
                  <a16:creationId xmlns:a16="http://schemas.microsoft.com/office/drawing/2014/main" id="{8A2F99AD-82C7-495E-BF37-EA9B3BB28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824"/>
              <a:ext cx="0" cy="155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551" name="Rectangle 239">
              <a:extLst>
                <a:ext uri="{FF2B5EF4-FFF2-40B4-BE49-F238E27FC236}">
                  <a16:creationId xmlns:a16="http://schemas.microsoft.com/office/drawing/2014/main" id="{AEDDE1F9-2A75-47AB-A0CF-F1E36162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" y="3051"/>
              <a:ext cx="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52" name="Rectangle 240">
              <a:extLst>
                <a:ext uri="{FF2B5EF4-FFF2-40B4-BE49-F238E27FC236}">
                  <a16:creationId xmlns:a16="http://schemas.microsoft.com/office/drawing/2014/main" id="{DBC9DAB0-8871-445C-855D-7B7C4E76E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" y="2725"/>
              <a:ext cx="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53" name="Rectangle 241">
              <a:extLst>
                <a:ext uri="{FF2B5EF4-FFF2-40B4-BE49-F238E27FC236}">
                  <a16:creationId xmlns:a16="http://schemas.microsoft.com/office/drawing/2014/main" id="{894FD5D0-D49F-4433-ACE1-F9412471F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" y="2399"/>
              <a:ext cx="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54" name="Rectangle 242">
              <a:extLst>
                <a:ext uri="{FF2B5EF4-FFF2-40B4-BE49-F238E27FC236}">
                  <a16:creationId xmlns:a16="http://schemas.microsoft.com/office/drawing/2014/main" id="{7616413A-63C9-41A7-8B2E-0DA0F321E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" y="2073"/>
              <a:ext cx="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55" name="Rectangle 243">
              <a:extLst>
                <a:ext uri="{FF2B5EF4-FFF2-40B4-BE49-F238E27FC236}">
                  <a16:creationId xmlns:a16="http://schemas.microsoft.com/office/drawing/2014/main" id="{79BF73DC-987D-45FA-8475-D6926BE85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" y="1824"/>
              <a:ext cx="3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CA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397556" name="Rectangle 244">
              <a:extLst>
                <a:ext uri="{FF2B5EF4-FFF2-40B4-BE49-F238E27FC236}">
                  <a16:creationId xmlns:a16="http://schemas.microsoft.com/office/drawing/2014/main" id="{BB021FD0-94DB-4374-B9C5-F8236584C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51"/>
              <a:ext cx="2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57" name="Rectangle 245">
              <a:extLst>
                <a:ext uri="{FF2B5EF4-FFF2-40B4-BE49-F238E27FC236}">
                  <a16:creationId xmlns:a16="http://schemas.microsoft.com/office/drawing/2014/main" id="{D1717315-D57B-4E92-9A7D-6BCC55B1A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25"/>
              <a:ext cx="2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58" name="Rectangle 246">
              <a:extLst>
                <a:ext uri="{FF2B5EF4-FFF2-40B4-BE49-F238E27FC236}">
                  <a16:creationId xmlns:a16="http://schemas.microsoft.com/office/drawing/2014/main" id="{D28F938B-A5BC-4B0F-8F4A-7AC0682E1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399"/>
              <a:ext cx="2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59" name="Rectangle 247">
              <a:extLst>
                <a:ext uri="{FF2B5EF4-FFF2-40B4-BE49-F238E27FC236}">
                  <a16:creationId xmlns:a16="http://schemas.microsoft.com/office/drawing/2014/main" id="{BF78C7C3-692A-4D6E-82CA-0AB2DE6A5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073"/>
              <a:ext cx="2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60" name="Rectangle 248">
              <a:extLst>
                <a:ext uri="{FF2B5EF4-FFF2-40B4-BE49-F238E27FC236}">
                  <a16:creationId xmlns:a16="http://schemas.microsoft.com/office/drawing/2014/main" id="{D4E690CC-93C4-4C22-936F-CC75E34BF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24"/>
              <a:ext cx="2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CA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397561" name="Rectangle 249">
              <a:extLst>
                <a:ext uri="{FF2B5EF4-FFF2-40B4-BE49-F238E27FC236}">
                  <a16:creationId xmlns:a16="http://schemas.microsoft.com/office/drawing/2014/main" id="{4746B2A5-2FB1-4408-A92C-F079D400C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399"/>
              <a:ext cx="3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62" name="Rectangle 250">
              <a:extLst>
                <a:ext uri="{FF2B5EF4-FFF2-40B4-BE49-F238E27FC236}">
                  <a16:creationId xmlns:a16="http://schemas.microsoft.com/office/drawing/2014/main" id="{83B62DFA-16DD-4B68-A1CB-B90DCB541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725"/>
              <a:ext cx="3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63" name="Rectangle 251">
              <a:extLst>
                <a:ext uri="{FF2B5EF4-FFF2-40B4-BE49-F238E27FC236}">
                  <a16:creationId xmlns:a16="http://schemas.microsoft.com/office/drawing/2014/main" id="{DB76AF20-8795-4637-86BE-E972AFC71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3051"/>
              <a:ext cx="3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64" name="Rectangle 252">
              <a:extLst>
                <a:ext uri="{FF2B5EF4-FFF2-40B4-BE49-F238E27FC236}">
                  <a16:creationId xmlns:a16="http://schemas.microsoft.com/office/drawing/2014/main" id="{1F9AB5EC-7E7F-42BF-A56F-CC161C87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073"/>
              <a:ext cx="3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65" name="Rectangle 253">
              <a:extLst>
                <a:ext uri="{FF2B5EF4-FFF2-40B4-BE49-F238E27FC236}">
                  <a16:creationId xmlns:a16="http://schemas.microsoft.com/office/drawing/2014/main" id="{FF3430E0-CE39-45E2-B339-3B7BE655D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1824"/>
              <a:ext cx="31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US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6</a:t>
              </a:r>
              <a:endParaRPr lang="en-CA" altLang="en-US" sz="2000" baseline="-25000">
                <a:solidFill>
                  <a:srgbClr val="66FF33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97566" name="Line 254">
              <a:extLst>
                <a:ext uri="{FF2B5EF4-FFF2-40B4-BE49-F238E27FC236}">
                  <a16:creationId xmlns:a16="http://schemas.microsoft.com/office/drawing/2014/main" id="{4244F206-5AB8-4CE2-92FB-E3EEB5C9F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073"/>
              <a:ext cx="923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67" name="Line 255">
              <a:extLst>
                <a:ext uri="{FF2B5EF4-FFF2-40B4-BE49-F238E27FC236}">
                  <a16:creationId xmlns:a16="http://schemas.microsoft.com/office/drawing/2014/main" id="{F19B4A03-CACD-4ED2-847A-4DB79692A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99"/>
              <a:ext cx="923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68" name="Line 256">
              <a:extLst>
                <a:ext uri="{FF2B5EF4-FFF2-40B4-BE49-F238E27FC236}">
                  <a16:creationId xmlns:a16="http://schemas.microsoft.com/office/drawing/2014/main" id="{EC5CDF1C-212D-4D19-A5DC-2389BC10E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824"/>
              <a:ext cx="923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69" name="Line 257">
              <a:extLst>
                <a:ext uri="{FF2B5EF4-FFF2-40B4-BE49-F238E27FC236}">
                  <a16:creationId xmlns:a16="http://schemas.microsoft.com/office/drawing/2014/main" id="{F17CB507-BE75-4295-969B-5DD74AC57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824"/>
              <a:ext cx="0" cy="1553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70" name="Line 258">
              <a:extLst>
                <a:ext uri="{FF2B5EF4-FFF2-40B4-BE49-F238E27FC236}">
                  <a16:creationId xmlns:a16="http://schemas.microsoft.com/office/drawing/2014/main" id="{FB0A8EE1-A195-4626-9D45-9928D46EC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1824"/>
              <a:ext cx="0" cy="1553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71" name="Line 259">
              <a:extLst>
                <a:ext uri="{FF2B5EF4-FFF2-40B4-BE49-F238E27FC236}">
                  <a16:creationId xmlns:a16="http://schemas.microsoft.com/office/drawing/2014/main" id="{E9FAFF24-9A43-469E-AAB7-3AAB2DD39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377"/>
              <a:ext cx="923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72" name="Line 260">
              <a:extLst>
                <a:ext uri="{FF2B5EF4-FFF2-40B4-BE49-F238E27FC236}">
                  <a16:creationId xmlns:a16="http://schemas.microsoft.com/office/drawing/2014/main" id="{82E608E8-F9F4-4B8A-91A7-738DB5718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051"/>
              <a:ext cx="923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573" name="Line 261">
              <a:extLst>
                <a:ext uri="{FF2B5EF4-FFF2-40B4-BE49-F238E27FC236}">
                  <a16:creationId xmlns:a16="http://schemas.microsoft.com/office/drawing/2014/main" id="{777E84F8-2CF5-4B11-8C77-6A189A1EB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725"/>
              <a:ext cx="923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574" name="Line 262">
              <a:extLst>
                <a:ext uri="{FF2B5EF4-FFF2-40B4-BE49-F238E27FC236}">
                  <a16:creationId xmlns:a16="http://schemas.microsoft.com/office/drawing/2014/main" id="{1710739A-1507-4ED4-BBF7-9EF3D4900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1824"/>
              <a:ext cx="0" cy="155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575" name="Line 263">
              <a:extLst>
                <a:ext uri="{FF2B5EF4-FFF2-40B4-BE49-F238E27FC236}">
                  <a16:creationId xmlns:a16="http://schemas.microsoft.com/office/drawing/2014/main" id="{AA06FC0F-9984-49F3-9392-8F83597B4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7" y="1824"/>
              <a:ext cx="0" cy="155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577" name="Rectangle 265">
              <a:extLst>
                <a:ext uri="{FF2B5EF4-FFF2-40B4-BE49-F238E27FC236}">
                  <a16:creationId xmlns:a16="http://schemas.microsoft.com/office/drawing/2014/main" id="{E389EE27-CC72-4DB1-A681-655096079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3051"/>
              <a:ext cx="3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78" name="Rectangle 266">
              <a:extLst>
                <a:ext uri="{FF2B5EF4-FFF2-40B4-BE49-F238E27FC236}">
                  <a16:creationId xmlns:a16="http://schemas.microsoft.com/office/drawing/2014/main" id="{5DE70ACA-82D6-45AB-9437-F21E30E34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2725"/>
              <a:ext cx="3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79" name="Rectangle 267">
              <a:extLst>
                <a:ext uri="{FF2B5EF4-FFF2-40B4-BE49-F238E27FC236}">
                  <a16:creationId xmlns:a16="http://schemas.microsoft.com/office/drawing/2014/main" id="{C6EE5650-5D83-4CA9-A448-217867345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2399"/>
              <a:ext cx="3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80" name="Rectangle 268">
              <a:extLst>
                <a:ext uri="{FF2B5EF4-FFF2-40B4-BE49-F238E27FC236}">
                  <a16:creationId xmlns:a16="http://schemas.microsoft.com/office/drawing/2014/main" id="{F9DE1503-88AA-43E3-9DEC-421F03283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2073"/>
              <a:ext cx="3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81" name="Rectangle 269">
              <a:extLst>
                <a:ext uri="{FF2B5EF4-FFF2-40B4-BE49-F238E27FC236}">
                  <a16:creationId xmlns:a16="http://schemas.microsoft.com/office/drawing/2014/main" id="{19A9C99F-D5B6-4652-A64F-5B739D1D2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1824"/>
              <a:ext cx="33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CA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11</a:t>
              </a:r>
            </a:p>
          </p:txBody>
        </p:sp>
        <p:sp>
          <p:nvSpPr>
            <p:cNvPr id="397582" name="Rectangle 270">
              <a:extLst>
                <a:ext uri="{FF2B5EF4-FFF2-40B4-BE49-F238E27FC236}">
                  <a16:creationId xmlns:a16="http://schemas.microsoft.com/office/drawing/2014/main" id="{FA4E7DF3-B312-471C-B2F9-B523380FF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51"/>
              <a:ext cx="32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83" name="Rectangle 271">
              <a:extLst>
                <a:ext uri="{FF2B5EF4-FFF2-40B4-BE49-F238E27FC236}">
                  <a16:creationId xmlns:a16="http://schemas.microsoft.com/office/drawing/2014/main" id="{E16A012F-35DA-450B-BF2E-167365C71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25"/>
              <a:ext cx="32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84" name="Rectangle 272">
              <a:extLst>
                <a:ext uri="{FF2B5EF4-FFF2-40B4-BE49-F238E27FC236}">
                  <a16:creationId xmlns:a16="http://schemas.microsoft.com/office/drawing/2014/main" id="{4B9C7CFC-2C78-4C82-8B9A-4890A9C5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99"/>
              <a:ext cx="32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85" name="Rectangle 273">
              <a:extLst>
                <a:ext uri="{FF2B5EF4-FFF2-40B4-BE49-F238E27FC236}">
                  <a16:creationId xmlns:a16="http://schemas.microsoft.com/office/drawing/2014/main" id="{4F6C98B3-0320-4DC0-90F7-07644E1E1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73"/>
              <a:ext cx="32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86" name="Rectangle 274">
              <a:extLst>
                <a:ext uri="{FF2B5EF4-FFF2-40B4-BE49-F238E27FC236}">
                  <a16:creationId xmlns:a16="http://schemas.microsoft.com/office/drawing/2014/main" id="{75C68CDC-2C9D-47F9-B7C9-DE68C2067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24"/>
              <a:ext cx="3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CA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397587" name="Rectangle 275">
              <a:extLst>
                <a:ext uri="{FF2B5EF4-FFF2-40B4-BE49-F238E27FC236}">
                  <a16:creationId xmlns:a16="http://schemas.microsoft.com/office/drawing/2014/main" id="{0680DCB8-9ED3-44FC-BD3B-F7C8FEEBA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399"/>
              <a:ext cx="33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588" name="Rectangle 276">
              <a:extLst>
                <a:ext uri="{FF2B5EF4-FFF2-40B4-BE49-F238E27FC236}">
                  <a16:creationId xmlns:a16="http://schemas.microsoft.com/office/drawing/2014/main" id="{F147E979-A047-457D-A2DB-BA6107C3E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725"/>
              <a:ext cx="33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89" name="Rectangle 277">
              <a:extLst>
                <a:ext uri="{FF2B5EF4-FFF2-40B4-BE49-F238E27FC236}">
                  <a16:creationId xmlns:a16="http://schemas.microsoft.com/office/drawing/2014/main" id="{295254EA-81A4-469B-B815-63D547888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3051"/>
              <a:ext cx="33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90" name="Rectangle 278">
              <a:extLst>
                <a:ext uri="{FF2B5EF4-FFF2-40B4-BE49-F238E27FC236}">
                  <a16:creationId xmlns:a16="http://schemas.microsoft.com/office/drawing/2014/main" id="{DF08F3E5-D8A5-4EBE-B8A7-8BB4E7653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073"/>
              <a:ext cx="33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591" name="Rectangle 279">
              <a:extLst>
                <a:ext uri="{FF2B5EF4-FFF2-40B4-BE49-F238E27FC236}">
                  <a16:creationId xmlns:a16="http://schemas.microsoft.com/office/drawing/2014/main" id="{295B6A97-6D71-444A-B8EC-B2602E780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1824"/>
              <a:ext cx="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US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12</a:t>
              </a:r>
              <a:endParaRPr lang="en-CA" altLang="en-US" sz="2000" baseline="-25000">
                <a:solidFill>
                  <a:srgbClr val="66FF33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97592" name="Line 280">
              <a:extLst>
                <a:ext uri="{FF2B5EF4-FFF2-40B4-BE49-F238E27FC236}">
                  <a16:creationId xmlns:a16="http://schemas.microsoft.com/office/drawing/2014/main" id="{8E9A82DB-E0CF-41CC-B74C-B4211473B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73"/>
              <a:ext cx="996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93" name="Line 281">
              <a:extLst>
                <a:ext uri="{FF2B5EF4-FFF2-40B4-BE49-F238E27FC236}">
                  <a16:creationId xmlns:a16="http://schemas.microsoft.com/office/drawing/2014/main" id="{AAB79485-4F40-440A-B04C-3AD7DD31C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99"/>
              <a:ext cx="996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94" name="Line 282">
              <a:extLst>
                <a:ext uri="{FF2B5EF4-FFF2-40B4-BE49-F238E27FC236}">
                  <a16:creationId xmlns:a16="http://schemas.microsoft.com/office/drawing/2014/main" id="{2C3E8778-8317-4F53-8D99-A5448DC65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824"/>
              <a:ext cx="996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95" name="Line 283">
              <a:extLst>
                <a:ext uri="{FF2B5EF4-FFF2-40B4-BE49-F238E27FC236}">
                  <a16:creationId xmlns:a16="http://schemas.microsoft.com/office/drawing/2014/main" id="{CB076E5A-5D79-4148-A7E2-474E23507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824"/>
              <a:ext cx="0" cy="1553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96" name="Line 284">
              <a:extLst>
                <a:ext uri="{FF2B5EF4-FFF2-40B4-BE49-F238E27FC236}">
                  <a16:creationId xmlns:a16="http://schemas.microsoft.com/office/drawing/2014/main" id="{D1AE6BC7-4825-4679-A690-D4BE9B6B3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6" y="1824"/>
              <a:ext cx="0" cy="1553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97" name="Line 285">
              <a:extLst>
                <a:ext uri="{FF2B5EF4-FFF2-40B4-BE49-F238E27FC236}">
                  <a16:creationId xmlns:a16="http://schemas.microsoft.com/office/drawing/2014/main" id="{DCA46D10-1CE6-48F7-883C-7EB131E63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377"/>
              <a:ext cx="996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598" name="Line 286">
              <a:extLst>
                <a:ext uri="{FF2B5EF4-FFF2-40B4-BE49-F238E27FC236}">
                  <a16:creationId xmlns:a16="http://schemas.microsoft.com/office/drawing/2014/main" id="{1CF60EB3-7F69-4F15-9377-A9958A418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051"/>
              <a:ext cx="996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599" name="Line 287">
              <a:extLst>
                <a:ext uri="{FF2B5EF4-FFF2-40B4-BE49-F238E27FC236}">
                  <a16:creationId xmlns:a16="http://schemas.microsoft.com/office/drawing/2014/main" id="{2985994D-E8E7-459A-9771-D27E0A1F6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25"/>
              <a:ext cx="996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600" name="Line 288">
              <a:extLst>
                <a:ext uri="{FF2B5EF4-FFF2-40B4-BE49-F238E27FC236}">
                  <a16:creationId xmlns:a16="http://schemas.microsoft.com/office/drawing/2014/main" id="{70AEC13F-9F79-4C0C-B8A4-FE99CDD71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1824"/>
              <a:ext cx="0" cy="155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601" name="Line 289">
              <a:extLst>
                <a:ext uri="{FF2B5EF4-FFF2-40B4-BE49-F238E27FC236}">
                  <a16:creationId xmlns:a16="http://schemas.microsoft.com/office/drawing/2014/main" id="{79BC757C-BED5-4F9C-89AF-E3DEFDD3C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" y="1824"/>
              <a:ext cx="0" cy="155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603" name="Rectangle 291">
              <a:extLst>
                <a:ext uri="{FF2B5EF4-FFF2-40B4-BE49-F238E27FC236}">
                  <a16:creationId xmlns:a16="http://schemas.microsoft.com/office/drawing/2014/main" id="{9FD96209-BF3E-4E03-B18E-26D22DAEC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3051"/>
              <a:ext cx="3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604" name="Rectangle 292">
              <a:extLst>
                <a:ext uri="{FF2B5EF4-FFF2-40B4-BE49-F238E27FC236}">
                  <a16:creationId xmlns:a16="http://schemas.microsoft.com/office/drawing/2014/main" id="{0EBF9CE2-2901-4ACD-8E0C-DBC5E7C97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2725"/>
              <a:ext cx="3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605" name="Rectangle 293">
              <a:extLst>
                <a:ext uri="{FF2B5EF4-FFF2-40B4-BE49-F238E27FC236}">
                  <a16:creationId xmlns:a16="http://schemas.microsoft.com/office/drawing/2014/main" id="{E81611AA-41B6-4C5B-BFDB-DC5EF01DB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2399"/>
              <a:ext cx="3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606" name="Rectangle 294">
              <a:extLst>
                <a:ext uri="{FF2B5EF4-FFF2-40B4-BE49-F238E27FC236}">
                  <a16:creationId xmlns:a16="http://schemas.microsoft.com/office/drawing/2014/main" id="{64CA8908-0987-46F1-B7D0-170DA3ABA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2073"/>
              <a:ext cx="3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607" name="Rectangle 295">
              <a:extLst>
                <a:ext uri="{FF2B5EF4-FFF2-40B4-BE49-F238E27FC236}">
                  <a16:creationId xmlns:a16="http://schemas.microsoft.com/office/drawing/2014/main" id="{20B2DD2C-5676-43EC-8DB1-78943960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1824"/>
              <a:ext cx="3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CA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14</a:t>
              </a:r>
            </a:p>
          </p:txBody>
        </p:sp>
        <p:sp>
          <p:nvSpPr>
            <p:cNvPr id="397608" name="Rectangle 296">
              <a:extLst>
                <a:ext uri="{FF2B5EF4-FFF2-40B4-BE49-F238E27FC236}">
                  <a16:creationId xmlns:a16="http://schemas.microsoft.com/office/drawing/2014/main" id="{085F00EB-C585-483D-87C6-0C5207BBD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51"/>
              <a:ext cx="3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609" name="Rectangle 297">
              <a:extLst>
                <a:ext uri="{FF2B5EF4-FFF2-40B4-BE49-F238E27FC236}">
                  <a16:creationId xmlns:a16="http://schemas.microsoft.com/office/drawing/2014/main" id="{A8B595B9-897B-4F0F-A742-69527B3AF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725"/>
              <a:ext cx="3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610" name="Rectangle 298">
              <a:extLst>
                <a:ext uri="{FF2B5EF4-FFF2-40B4-BE49-F238E27FC236}">
                  <a16:creationId xmlns:a16="http://schemas.microsoft.com/office/drawing/2014/main" id="{CC6F3936-B54C-4936-BE93-C0E5162C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99"/>
              <a:ext cx="3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611" name="Rectangle 299">
              <a:extLst>
                <a:ext uri="{FF2B5EF4-FFF2-40B4-BE49-F238E27FC236}">
                  <a16:creationId xmlns:a16="http://schemas.microsoft.com/office/drawing/2014/main" id="{9A79A73D-694A-4F4D-96CC-8F45AC2C0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073"/>
              <a:ext cx="3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612" name="Rectangle 300">
              <a:extLst>
                <a:ext uri="{FF2B5EF4-FFF2-40B4-BE49-F238E27FC236}">
                  <a16:creationId xmlns:a16="http://schemas.microsoft.com/office/drawing/2014/main" id="{CDFAB239-503B-4168-9226-A09ADAE87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24"/>
              <a:ext cx="3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CA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13</a:t>
              </a:r>
            </a:p>
          </p:txBody>
        </p:sp>
        <p:sp>
          <p:nvSpPr>
            <p:cNvPr id="397613" name="Rectangle 301">
              <a:extLst>
                <a:ext uri="{FF2B5EF4-FFF2-40B4-BE49-F238E27FC236}">
                  <a16:creationId xmlns:a16="http://schemas.microsoft.com/office/drawing/2014/main" id="{296D99F8-84C9-4EC9-BFDD-036D5114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399"/>
              <a:ext cx="3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614" name="Rectangle 302">
              <a:extLst>
                <a:ext uri="{FF2B5EF4-FFF2-40B4-BE49-F238E27FC236}">
                  <a16:creationId xmlns:a16="http://schemas.microsoft.com/office/drawing/2014/main" id="{6CE0E4C9-F951-4EF8-8460-E8400B3B2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725"/>
              <a:ext cx="3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615" name="Rectangle 303">
              <a:extLst>
                <a:ext uri="{FF2B5EF4-FFF2-40B4-BE49-F238E27FC236}">
                  <a16:creationId xmlns:a16="http://schemas.microsoft.com/office/drawing/2014/main" id="{7AD6C817-6231-4953-90DE-A78E2D532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3051"/>
              <a:ext cx="3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7616" name="Rectangle 304">
              <a:extLst>
                <a:ext uri="{FF2B5EF4-FFF2-40B4-BE49-F238E27FC236}">
                  <a16:creationId xmlns:a16="http://schemas.microsoft.com/office/drawing/2014/main" id="{7BA8FAD1-8B35-4BF9-AB75-FB165D288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073"/>
              <a:ext cx="3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617" name="Rectangle 305">
              <a:extLst>
                <a:ext uri="{FF2B5EF4-FFF2-40B4-BE49-F238E27FC236}">
                  <a16:creationId xmlns:a16="http://schemas.microsoft.com/office/drawing/2014/main" id="{50ADDA3F-9896-498D-891B-64B1E8505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1824"/>
              <a:ext cx="3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US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15</a:t>
              </a:r>
              <a:endParaRPr lang="en-CA" altLang="en-US" sz="2000" baseline="-25000">
                <a:solidFill>
                  <a:srgbClr val="66FF33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97618" name="Line 306">
              <a:extLst>
                <a:ext uri="{FF2B5EF4-FFF2-40B4-BE49-F238E27FC236}">
                  <a16:creationId xmlns:a16="http://schemas.microsoft.com/office/drawing/2014/main" id="{A738FA63-7375-4957-AC31-DDA8F8238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073"/>
              <a:ext cx="972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619" name="Line 307">
              <a:extLst>
                <a:ext uri="{FF2B5EF4-FFF2-40B4-BE49-F238E27FC236}">
                  <a16:creationId xmlns:a16="http://schemas.microsoft.com/office/drawing/2014/main" id="{3CF16E7D-AB5A-474F-9F82-35C183AA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99"/>
              <a:ext cx="972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620" name="Line 308">
              <a:extLst>
                <a:ext uri="{FF2B5EF4-FFF2-40B4-BE49-F238E27FC236}">
                  <a16:creationId xmlns:a16="http://schemas.microsoft.com/office/drawing/2014/main" id="{D3183F59-1339-4BA2-B560-FB3F81250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824"/>
              <a:ext cx="972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621" name="Line 309">
              <a:extLst>
                <a:ext uri="{FF2B5EF4-FFF2-40B4-BE49-F238E27FC236}">
                  <a16:creationId xmlns:a16="http://schemas.microsoft.com/office/drawing/2014/main" id="{586C696A-0896-4A36-88B0-429A5D804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824"/>
              <a:ext cx="0" cy="1553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622" name="Line 310">
              <a:extLst>
                <a:ext uri="{FF2B5EF4-FFF2-40B4-BE49-F238E27FC236}">
                  <a16:creationId xmlns:a16="http://schemas.microsoft.com/office/drawing/2014/main" id="{7766A127-E069-403E-9F55-E1C2378F9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" y="1824"/>
              <a:ext cx="0" cy="1553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623" name="Line 311">
              <a:extLst>
                <a:ext uri="{FF2B5EF4-FFF2-40B4-BE49-F238E27FC236}">
                  <a16:creationId xmlns:a16="http://schemas.microsoft.com/office/drawing/2014/main" id="{E97EF2CA-FE15-4B8B-AC59-20BAF6D0E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377"/>
              <a:ext cx="972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624" name="Line 312">
              <a:extLst>
                <a:ext uri="{FF2B5EF4-FFF2-40B4-BE49-F238E27FC236}">
                  <a16:creationId xmlns:a16="http://schemas.microsoft.com/office/drawing/2014/main" id="{72014DB2-E3DC-4BE5-9080-B9E1FC186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51"/>
              <a:ext cx="972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625" name="Line 313">
              <a:extLst>
                <a:ext uri="{FF2B5EF4-FFF2-40B4-BE49-F238E27FC236}">
                  <a16:creationId xmlns:a16="http://schemas.microsoft.com/office/drawing/2014/main" id="{0A1660EF-D161-47D9-90E9-3F1921D58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725"/>
              <a:ext cx="972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626" name="Line 314">
              <a:extLst>
                <a:ext uri="{FF2B5EF4-FFF2-40B4-BE49-F238E27FC236}">
                  <a16:creationId xmlns:a16="http://schemas.microsoft.com/office/drawing/2014/main" id="{43C4F741-5B11-4C83-BD06-0AF001286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2" y="1824"/>
              <a:ext cx="0" cy="155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627" name="Line 315">
              <a:extLst>
                <a:ext uri="{FF2B5EF4-FFF2-40B4-BE49-F238E27FC236}">
                  <a16:creationId xmlns:a16="http://schemas.microsoft.com/office/drawing/2014/main" id="{4F638607-CA5D-4367-BCE6-541DA8FCE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" y="1824"/>
              <a:ext cx="0" cy="155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656" name="Rectangle 344">
              <a:extLst>
                <a:ext uri="{FF2B5EF4-FFF2-40B4-BE49-F238E27FC236}">
                  <a16:creationId xmlns:a16="http://schemas.microsoft.com/office/drawing/2014/main" id="{68AAC61D-43C0-4843-9867-756E2BAB9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051"/>
              <a:ext cx="3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657" name="Rectangle 345">
              <a:extLst>
                <a:ext uri="{FF2B5EF4-FFF2-40B4-BE49-F238E27FC236}">
                  <a16:creationId xmlns:a16="http://schemas.microsoft.com/office/drawing/2014/main" id="{91CC0BDB-A933-4980-9520-CADF8A5B4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725"/>
              <a:ext cx="3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658" name="Rectangle 346">
              <a:extLst>
                <a:ext uri="{FF2B5EF4-FFF2-40B4-BE49-F238E27FC236}">
                  <a16:creationId xmlns:a16="http://schemas.microsoft.com/office/drawing/2014/main" id="{4A3744F9-A680-4511-89BD-ADB8C9825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399"/>
              <a:ext cx="3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659" name="Rectangle 347">
              <a:extLst>
                <a:ext uri="{FF2B5EF4-FFF2-40B4-BE49-F238E27FC236}">
                  <a16:creationId xmlns:a16="http://schemas.microsoft.com/office/drawing/2014/main" id="{7D58D5C5-F1AC-487A-9AE2-F69917FE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073"/>
              <a:ext cx="3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7660" name="Rectangle 348">
              <a:extLst>
                <a:ext uri="{FF2B5EF4-FFF2-40B4-BE49-F238E27FC236}">
                  <a16:creationId xmlns:a16="http://schemas.microsoft.com/office/drawing/2014/main" id="{57EC2A10-4C5E-455C-88F9-032C4AF46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824"/>
              <a:ext cx="33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000">
                  <a:solidFill>
                    <a:srgbClr val="66FF33"/>
                  </a:solidFill>
                  <a:sym typeface="Symbol" panose="05050102010706020507" pitchFamily="18" charset="2"/>
                </a:rPr>
                <a:t>F</a:t>
              </a:r>
              <a:r>
                <a:rPr lang="en-CA" altLang="en-US" sz="2000" baseline="-25000">
                  <a:solidFill>
                    <a:srgbClr val="66FF33"/>
                  </a:solidFill>
                  <a:sym typeface="Symbol" panose="05050102010706020507" pitchFamily="18" charset="2"/>
                </a:rPr>
                <a:t>16</a:t>
              </a:r>
            </a:p>
          </p:txBody>
        </p:sp>
        <p:sp>
          <p:nvSpPr>
            <p:cNvPr id="397661" name="Line 349">
              <a:extLst>
                <a:ext uri="{FF2B5EF4-FFF2-40B4-BE49-F238E27FC236}">
                  <a16:creationId xmlns:a16="http://schemas.microsoft.com/office/drawing/2014/main" id="{276440E8-ED8B-4D4C-A20C-E7E205650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073"/>
              <a:ext cx="33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662" name="Line 350">
              <a:extLst>
                <a:ext uri="{FF2B5EF4-FFF2-40B4-BE49-F238E27FC236}">
                  <a16:creationId xmlns:a16="http://schemas.microsoft.com/office/drawing/2014/main" id="{35125CBA-1AE6-4438-8764-8478A5DA2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399"/>
              <a:ext cx="33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663" name="Line 351">
              <a:extLst>
                <a:ext uri="{FF2B5EF4-FFF2-40B4-BE49-F238E27FC236}">
                  <a16:creationId xmlns:a16="http://schemas.microsoft.com/office/drawing/2014/main" id="{92A380F5-A9CA-4148-9BC1-28B0E46C9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824"/>
              <a:ext cx="330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664" name="Line 352">
              <a:extLst>
                <a:ext uri="{FF2B5EF4-FFF2-40B4-BE49-F238E27FC236}">
                  <a16:creationId xmlns:a16="http://schemas.microsoft.com/office/drawing/2014/main" id="{663B4FE1-2354-439C-965E-2E9A3F761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824"/>
              <a:ext cx="0" cy="1553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665" name="Line 353">
              <a:extLst>
                <a:ext uri="{FF2B5EF4-FFF2-40B4-BE49-F238E27FC236}">
                  <a16:creationId xmlns:a16="http://schemas.microsoft.com/office/drawing/2014/main" id="{FE3926E0-59F2-43BE-9C2E-3D2345F3B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8" y="1824"/>
              <a:ext cx="0" cy="1553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666" name="Line 354">
              <a:extLst>
                <a:ext uri="{FF2B5EF4-FFF2-40B4-BE49-F238E27FC236}">
                  <a16:creationId xmlns:a16="http://schemas.microsoft.com/office/drawing/2014/main" id="{23E0EFBB-41CF-461E-9D30-5A9ADABB9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3377"/>
              <a:ext cx="330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7667" name="Line 355">
              <a:extLst>
                <a:ext uri="{FF2B5EF4-FFF2-40B4-BE49-F238E27FC236}">
                  <a16:creationId xmlns:a16="http://schemas.microsoft.com/office/drawing/2014/main" id="{373BE22E-31BE-4A50-AB11-F9661A9D9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3051"/>
              <a:ext cx="33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668" name="Line 356">
              <a:extLst>
                <a:ext uri="{FF2B5EF4-FFF2-40B4-BE49-F238E27FC236}">
                  <a16:creationId xmlns:a16="http://schemas.microsoft.com/office/drawing/2014/main" id="{AB121BA8-A9E9-4B6A-8DF7-C1E6931B6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725"/>
              <a:ext cx="33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03F3-FDCC-4A41-B80B-B8661072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F676-EF98-4448-B729-E854D191283E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C7EF1E77-271E-4587-9381-187E80F5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r>
              <a:rPr lang="en-US" altLang="en-US" sz="3600"/>
              <a:t>Boolean Functions and Expressions</a:t>
            </a:r>
            <a:endParaRPr lang="en-CA" altLang="en-US" sz="3600"/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65A43262-7D64-4657-88F1-DD95720A9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Question:</a:t>
            </a:r>
            <a:r>
              <a:rPr lang="en-US" altLang="en-US" sz="2800">
                <a:sym typeface="Symbol" panose="05050102010706020507" pitchFamily="18" charset="2"/>
              </a:rPr>
              <a:t> How many different Boolean functions of degree n are there?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Solution: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There are 2</a:t>
            </a:r>
            <a:r>
              <a:rPr lang="en-US" altLang="en-US" sz="2800" baseline="30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 different n-tuples of 0s and 1s.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A Boolean function is an assignment of 0 or 1 to each of these 2</a:t>
            </a:r>
            <a:r>
              <a:rPr lang="en-US" altLang="en-US" sz="2800" baseline="30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 different n-tuples.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Therefore, there are </a:t>
            </a:r>
            <a:r>
              <a:rPr lang="en-US" altLang="en-US" sz="2800">
                <a:solidFill>
                  <a:srgbClr val="00FFFF"/>
                </a:solidFill>
                <a:sym typeface="Symbol" panose="05050102010706020507" pitchFamily="18" charset="2"/>
              </a:rPr>
              <a:t>2</a:t>
            </a:r>
            <a:r>
              <a:rPr lang="en-US" altLang="en-US" sz="2800" baseline="30000">
                <a:solidFill>
                  <a:srgbClr val="00FFFF"/>
                </a:solidFill>
                <a:sym typeface="Symbol" panose="05050102010706020507" pitchFamily="18" charset="2"/>
              </a:rPr>
              <a:t>2</a:t>
            </a:r>
            <a:r>
              <a:rPr lang="en-US" altLang="en-US" sz="2800" baseline="60000">
                <a:solidFill>
                  <a:srgbClr val="00FFFF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 different Boolean functions.</a:t>
            </a:r>
          </a:p>
          <a:p>
            <a:pPr marL="0" indent="0">
              <a:spcAft>
                <a:spcPct val="20000"/>
              </a:spcAft>
            </a:pPr>
            <a:endParaRPr lang="en-US" altLang="en-US" sz="28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60BDE-5D6E-4C30-ADA4-FAEFE4A8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76CF-55F2-4150-A0F0-4D825ACF4175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399362" name="Rectangle 2">
            <a:extLst>
              <a:ext uri="{FF2B5EF4-FFF2-40B4-BE49-F238E27FC236}">
                <a16:creationId xmlns:a16="http://schemas.microsoft.com/office/drawing/2014/main" id="{D34E1299-F5B7-4080-A6D8-A68A4BCCE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r>
              <a:rPr lang="en-US" altLang="en-US" sz="3600"/>
              <a:t>Duality</a:t>
            </a:r>
            <a:endParaRPr lang="en-CA" altLang="en-US" sz="3600"/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D67077EA-367C-475C-A407-436D91C05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There are useful identities of Boolean expressions that can help us to transform an expression A into an equivalent expression B </a:t>
            </a:r>
            <a:r>
              <a:rPr lang="en-US" altLang="en-US" sz="2800">
                <a:solidFill>
                  <a:srgbClr val="66FF33"/>
                </a:solidFill>
                <a:sym typeface="Symbol" panose="05050102010706020507" pitchFamily="18" charset="2"/>
              </a:rPr>
              <a:t>(see Table 5 on page 597 in the textbook).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We can derive additional identities with the help of the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dual</a:t>
            </a:r>
            <a:r>
              <a:rPr lang="en-US" altLang="en-US" sz="2800">
                <a:sym typeface="Symbol" panose="05050102010706020507" pitchFamily="18" charset="2"/>
              </a:rPr>
              <a:t> of a Boolean expression.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 dual of a Boolean expression is obtained by interchanging Boolean sums and Boolean products and interchanging 0s and 1s.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1621A96-E904-4965-9ECB-AC0069A4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C29C-2476-462A-80B9-A8655B51B123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400386" name="Rectangle 2">
            <a:extLst>
              <a:ext uri="{FF2B5EF4-FFF2-40B4-BE49-F238E27FC236}">
                <a16:creationId xmlns:a16="http://schemas.microsoft.com/office/drawing/2014/main" id="{5A3FA828-CBDA-4C46-A676-A209A3CBC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r>
              <a:rPr lang="en-US" altLang="en-US" sz="3600"/>
              <a:t>Duality</a:t>
            </a:r>
            <a:endParaRPr lang="en-CA" altLang="en-US" sz="3600"/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92FF7C4A-002C-4E01-9982-984B59ACD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334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Examples:</a:t>
            </a:r>
          </a:p>
        </p:txBody>
      </p:sp>
      <p:sp>
        <p:nvSpPr>
          <p:cNvPr id="400388" name="Rectangle 4">
            <a:extLst>
              <a:ext uri="{FF2B5EF4-FFF2-40B4-BE49-F238E27FC236}">
                <a16:creationId xmlns:a16="http://schemas.microsoft.com/office/drawing/2014/main" id="{5B474A20-E176-4D08-B194-02657AFE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 dual of </a:t>
            </a:r>
            <a:r>
              <a:rPr lang="en-US" altLang="en-US" sz="2800">
                <a:solidFill>
                  <a:srgbClr val="00FFFF"/>
                </a:solidFill>
                <a:sym typeface="Symbol" panose="05050102010706020507" pitchFamily="18" charset="2"/>
              </a:rPr>
              <a:t>x(y + z)</a:t>
            </a:r>
            <a:r>
              <a:rPr lang="en-US" altLang="en-US" sz="2800">
                <a:sym typeface="Symbol" panose="05050102010706020507" pitchFamily="18" charset="2"/>
              </a:rPr>
              <a:t> is</a:t>
            </a:r>
          </a:p>
        </p:txBody>
      </p:sp>
      <p:sp>
        <p:nvSpPr>
          <p:cNvPr id="400389" name="Rectangle 5">
            <a:extLst>
              <a:ext uri="{FF2B5EF4-FFF2-40B4-BE49-F238E27FC236}">
                <a16:creationId xmlns:a16="http://schemas.microsoft.com/office/drawing/2014/main" id="{AB0B520C-3524-4793-A900-969E8B60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>
                <a:solidFill>
                  <a:srgbClr val="00FFFF"/>
                </a:solidFill>
                <a:sym typeface="Symbol" panose="05050102010706020507" pitchFamily="18" charset="2"/>
              </a:rPr>
              <a:t>x + yz.</a:t>
            </a:r>
          </a:p>
        </p:txBody>
      </p:sp>
      <p:sp>
        <p:nvSpPr>
          <p:cNvPr id="400390" name="Rectangle 6">
            <a:extLst>
              <a:ext uri="{FF2B5EF4-FFF2-40B4-BE49-F238E27FC236}">
                <a16:creationId xmlns:a16="http://schemas.microsoft.com/office/drawing/2014/main" id="{F3600802-FCDC-4035-8301-3F169C573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80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 dual of </a:t>
            </a:r>
            <a:r>
              <a:rPr lang="en-US" altLang="en-US" sz="2800">
                <a:solidFill>
                  <a:srgbClr val="00FFFF"/>
                </a:solidFill>
                <a:sym typeface="Symbol" panose="05050102010706020507" pitchFamily="18" charset="2"/>
              </a:rPr>
              <a:t>-x1 + (-y + z) </a:t>
            </a:r>
            <a:r>
              <a:rPr lang="en-US" altLang="en-US" sz="2800">
                <a:sym typeface="Symbol" panose="05050102010706020507" pitchFamily="18" charset="2"/>
              </a:rPr>
              <a:t>is</a:t>
            </a:r>
          </a:p>
        </p:txBody>
      </p:sp>
      <p:sp>
        <p:nvSpPr>
          <p:cNvPr id="400391" name="Rectangle 7">
            <a:extLst>
              <a:ext uri="{FF2B5EF4-FFF2-40B4-BE49-F238E27FC236}">
                <a16:creationId xmlns:a16="http://schemas.microsoft.com/office/drawing/2014/main" id="{2068AFD4-2279-4EA1-9454-18C3E351F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098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>
                <a:solidFill>
                  <a:srgbClr val="00FFFF"/>
                </a:solidFill>
                <a:sym typeface="Symbol" panose="05050102010706020507" pitchFamily="18" charset="2"/>
              </a:rPr>
              <a:t>(-x + 0)((-y)z).</a:t>
            </a:r>
          </a:p>
        </p:txBody>
      </p:sp>
      <p:sp>
        <p:nvSpPr>
          <p:cNvPr id="400392" name="Rectangle 8">
            <a:extLst>
              <a:ext uri="{FF2B5EF4-FFF2-40B4-BE49-F238E27FC236}">
                <a16:creationId xmlns:a16="http://schemas.microsoft.com/office/drawing/2014/main" id="{5299343E-D4FB-4DC5-BA9F-F1D75E7B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71800"/>
            <a:ext cx="8686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dual of a Boolean function F</a:t>
            </a:r>
            <a:r>
              <a:rPr lang="en-US" altLang="en-US" sz="2800">
                <a:sym typeface="Symbol" panose="05050102010706020507" pitchFamily="18" charset="2"/>
              </a:rPr>
              <a:t> represented by a Boolean expression is the function represented by the dual of this expression.</a:t>
            </a:r>
          </a:p>
          <a:p>
            <a:pPr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This dual function, denoted by F</a:t>
            </a:r>
            <a:r>
              <a:rPr lang="en-US" altLang="en-US" sz="2800" baseline="30000">
                <a:sym typeface="Symbol" panose="05050102010706020507" pitchFamily="18" charset="2"/>
              </a:rPr>
              <a:t>d</a:t>
            </a:r>
            <a:r>
              <a:rPr lang="en-US" altLang="en-US" sz="2800">
                <a:sym typeface="Symbol" panose="05050102010706020507" pitchFamily="18" charset="2"/>
              </a:rPr>
              <a:t>,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does not depend</a:t>
            </a:r>
            <a:r>
              <a:rPr lang="en-US" altLang="en-US" sz="2800">
                <a:sym typeface="Symbol" panose="05050102010706020507" pitchFamily="18" charset="2"/>
              </a:rPr>
              <a:t> on the particular Boolean expression used to represent 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0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0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0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0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 autoUpdateAnimBg="0"/>
      <p:bldP spid="400388" grpId="0" autoUpdateAnimBg="0"/>
      <p:bldP spid="400389" grpId="0" autoUpdateAnimBg="0"/>
      <p:bldP spid="400390" grpId="0" autoUpdateAnimBg="0"/>
      <p:bldP spid="400391" grpId="0" autoUpdateAnimBg="0"/>
      <p:bldP spid="40039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7D4D-0221-471E-939E-C0A01A1B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FE4C-35B7-47C7-AD9E-B9EE69900066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F8869854-36EE-42F6-9585-937B4B9EC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r>
              <a:rPr lang="en-US" altLang="en-US" sz="3600"/>
              <a:t>Duality</a:t>
            </a:r>
            <a:endParaRPr lang="en-CA" altLang="en-US" sz="3600"/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4F452140-7C10-412C-B92C-226289D33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Therefore, an identity between functions represented by Boolean expressions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remains valid</a:t>
            </a:r>
            <a:r>
              <a:rPr lang="en-US" altLang="en-US" sz="2800">
                <a:sym typeface="Symbol" panose="05050102010706020507" pitchFamily="18" charset="2"/>
              </a:rPr>
              <a:t> when the duals of both sides of the identity are taken.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We can use this fact, called the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duality principle</a:t>
            </a:r>
            <a:r>
              <a:rPr lang="en-US" altLang="en-US" sz="2800">
                <a:sym typeface="Symbol" panose="05050102010706020507" pitchFamily="18" charset="2"/>
              </a:rPr>
              <a:t>, to derive new identities.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For example, consider the absorption law 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olidFill>
                  <a:srgbClr val="00FFFF"/>
                </a:solidFill>
                <a:sym typeface="Symbol" panose="05050102010706020507" pitchFamily="18" charset="2"/>
              </a:rPr>
              <a:t>x(x + y) = x</a:t>
            </a:r>
            <a:r>
              <a:rPr lang="en-US" altLang="en-US" sz="2800"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By taking the duals of both sides of this identity, we obtain the equation </a:t>
            </a:r>
            <a:r>
              <a:rPr lang="en-US" altLang="en-US" sz="2800">
                <a:solidFill>
                  <a:srgbClr val="00FFFF"/>
                </a:solidFill>
                <a:sym typeface="Symbol" panose="05050102010706020507" pitchFamily="18" charset="2"/>
              </a:rPr>
              <a:t>x + xy = x</a:t>
            </a:r>
            <a:r>
              <a:rPr lang="en-US" altLang="en-US" sz="2800">
                <a:sym typeface="Symbol" panose="05050102010706020507" pitchFamily="18" charset="2"/>
              </a:rPr>
              <a:t>, which is also an identity (and also called an absorption law).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E2F3-71EB-4524-8D89-3E5E75A4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57B4-9850-4C53-A1B1-3B8AC66B0C2C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403458" name="Rectangle 2">
            <a:extLst>
              <a:ext uri="{FF2B5EF4-FFF2-40B4-BE49-F238E27FC236}">
                <a16:creationId xmlns:a16="http://schemas.microsoft.com/office/drawing/2014/main" id="{DA26D610-24E9-45B3-8337-859B301D5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r>
              <a:rPr lang="en-US" altLang="en-US" sz="3600"/>
              <a:t>Definition of a Boolean Algebra</a:t>
            </a:r>
            <a:endParaRPr lang="en-CA" altLang="en-US" sz="3600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065CB964-69A6-4A32-8CE1-1CC2B55B3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All the properties of Boolean functions and expressions that we have discovered also apply to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other mathematical structures</a:t>
            </a:r>
            <a:r>
              <a:rPr lang="en-US" altLang="en-US" sz="2800">
                <a:sym typeface="Symbol" panose="05050102010706020507" pitchFamily="18" charset="2"/>
              </a:rPr>
              <a:t> such as propositions and sets and the operations defined on them.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If we can show that a particular structure is a Boolean algebra, then we know that all results established about Boolean algebras apply to this structure.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For this purpose, we need an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abstract definition</a:t>
            </a:r>
            <a:r>
              <a:rPr lang="en-US" altLang="en-US" sz="2800">
                <a:sym typeface="Symbol" panose="05050102010706020507" pitchFamily="18" charset="2"/>
              </a:rPr>
              <a:t> of a Boolean algebra.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772C-3630-43E9-BD8D-2ED69CCE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/>
              <a:t>Summer 2021</a:t>
            </a:r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DD89-F4BF-4213-BE4B-4CD3CDB1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UECL 106 : Modeling of Digital Circuits</a:t>
            </a:r>
            <a:endParaRPr lang="en-C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CCDA3-7DF4-4809-A0BD-CBB76CF2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F101-FFA7-4DCB-9E9C-1A0AB89A1EB8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388098" name="Rectangle 1026">
            <a:extLst>
              <a:ext uri="{FF2B5EF4-FFF2-40B4-BE49-F238E27FC236}">
                <a16:creationId xmlns:a16="http://schemas.microsoft.com/office/drawing/2014/main" id="{B87E8E20-7466-4610-B725-E8CA77CFD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r>
              <a:rPr lang="en-US" altLang="en-US" sz="3600"/>
              <a:t>Boolean Algebra</a:t>
            </a:r>
            <a:endParaRPr lang="en-CA" altLang="en-US" sz="3600"/>
          </a:p>
        </p:txBody>
      </p:sp>
      <p:sp>
        <p:nvSpPr>
          <p:cNvPr id="388099" name="Rectangle 1027">
            <a:extLst>
              <a:ext uri="{FF2B5EF4-FFF2-40B4-BE49-F238E27FC236}">
                <a16:creationId xmlns:a16="http://schemas.microsoft.com/office/drawing/2014/main" id="{D3D458FD-D2BA-4DC9-8C1A-BBBF21454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Boolean algebra provides the operations and the rules for working with the set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{0, 1}.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These are the rules that underlie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electronic circuits</a:t>
            </a:r>
            <a:r>
              <a:rPr lang="en-US" altLang="en-US" sz="2800">
                <a:sym typeface="Symbol" panose="05050102010706020507" pitchFamily="18" charset="2"/>
              </a:rPr>
              <a:t>, and the methods we will discuss are fundamental to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VLSI design</a:t>
            </a:r>
            <a:r>
              <a:rPr lang="en-US" altLang="en-US" sz="2800">
                <a:sym typeface="Symbol" panose="05050102010706020507" pitchFamily="18" charset="2"/>
              </a:rPr>
              <a:t>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We are going to focus on three operations:</a:t>
            </a:r>
          </a:p>
          <a:p>
            <a:pPr marL="0" indent="0">
              <a:spcAft>
                <a:spcPct val="20000"/>
              </a:spcAft>
              <a:buFontTx/>
              <a:buChar char="•"/>
            </a:pPr>
            <a:r>
              <a:rPr lang="en-US" altLang="en-US" sz="2800">
                <a:sym typeface="Symbol" panose="05050102010706020507" pitchFamily="18" charset="2"/>
              </a:rPr>
              <a:t>  Boolean complementation,</a:t>
            </a:r>
          </a:p>
          <a:p>
            <a:pPr marL="0" indent="0">
              <a:spcAft>
                <a:spcPct val="20000"/>
              </a:spcAft>
              <a:buFontTx/>
              <a:buChar char="•"/>
            </a:pPr>
            <a:r>
              <a:rPr lang="en-US" altLang="en-US" sz="2800">
                <a:sym typeface="Symbol" panose="05050102010706020507" pitchFamily="18" charset="2"/>
              </a:rPr>
              <a:t>  Boolean sum, and</a:t>
            </a:r>
          </a:p>
          <a:p>
            <a:pPr marL="0" indent="0">
              <a:spcAft>
                <a:spcPct val="20000"/>
              </a:spcAft>
              <a:buFontTx/>
              <a:buChar char="•"/>
            </a:pPr>
            <a:r>
              <a:rPr lang="en-US" altLang="en-US" sz="2800">
                <a:sym typeface="Symbol" panose="05050102010706020507" pitchFamily="18" charset="2"/>
              </a:rPr>
              <a:t>  Boolean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58F5-6F76-4967-B1CE-0F681C9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58AB-F4B1-4C12-B57A-DBDEDB07EB3E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404482" name="Rectangle 2">
            <a:extLst>
              <a:ext uri="{FF2B5EF4-FFF2-40B4-BE49-F238E27FC236}">
                <a16:creationId xmlns:a16="http://schemas.microsoft.com/office/drawing/2014/main" id="{694670B2-AB7F-4D0D-AE60-829DEE656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r>
              <a:rPr lang="en-US" altLang="en-US" sz="3600"/>
              <a:t>Definition of a Boolean Algebra</a:t>
            </a:r>
            <a:endParaRPr lang="en-CA" altLang="en-US" sz="3600"/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FAE83EE5-8C0C-4573-8C19-3A0BB839C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>
                <a:sym typeface="Symbol" panose="05050102010706020507" pitchFamily="18" charset="2"/>
              </a:rPr>
              <a:t> A Boolean algebra is a set B with two binary operations  and , elements 0 and 1, and a unary operation – such that the following properties hold for all x, y, and z in B: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x  0 = x   and   x  1 = x            </a:t>
            </a:r>
            <a:r>
              <a:rPr lang="en-US" altLang="en-US" sz="2800">
                <a:solidFill>
                  <a:srgbClr val="66FF33"/>
                </a:solidFill>
                <a:sym typeface="Symbol" panose="05050102010706020507" pitchFamily="18" charset="2"/>
              </a:rPr>
              <a:t>(identity laws)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x  (-x) = 1   and   x  (-x) = 0    </a:t>
            </a:r>
            <a:r>
              <a:rPr lang="en-US" altLang="en-US" sz="2800">
                <a:solidFill>
                  <a:srgbClr val="66FF33"/>
                </a:solidFill>
                <a:sym typeface="Symbol" panose="05050102010706020507" pitchFamily="18" charset="2"/>
              </a:rPr>
              <a:t>(domination laws)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(x  y)  z = x  (y  z)   and   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(x  y)  z = x  (y  z)   and      </a:t>
            </a:r>
            <a:r>
              <a:rPr lang="en-US" altLang="en-US" sz="2800">
                <a:solidFill>
                  <a:srgbClr val="66FF33"/>
                </a:solidFill>
                <a:sym typeface="Symbol" panose="05050102010706020507" pitchFamily="18" charset="2"/>
              </a:rPr>
              <a:t>(associative laws)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x  y = y  x   and x  y = y  x  </a:t>
            </a:r>
            <a:r>
              <a:rPr lang="en-US" altLang="en-US" sz="2800">
                <a:solidFill>
                  <a:srgbClr val="66FF33"/>
                </a:solidFill>
                <a:sym typeface="Symbol" panose="05050102010706020507" pitchFamily="18" charset="2"/>
              </a:rPr>
              <a:t>(commutative laws)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x  (y  z) = (x  y)  (x  z) and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x  (y  z) = (x  y)  (x  z)      </a:t>
            </a:r>
            <a:r>
              <a:rPr lang="en-US" altLang="en-US" sz="2800">
                <a:solidFill>
                  <a:srgbClr val="66FF33"/>
                </a:solidFill>
                <a:sym typeface="Symbol" panose="05050102010706020507" pitchFamily="18" charset="2"/>
              </a:rPr>
              <a:t>(distributive laws)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E4169D4E-2F32-4AB9-B232-5902CD3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D023-00B8-47E6-82B9-ADD93066BA09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408578" name="Rectangle 2">
            <a:extLst>
              <a:ext uri="{FF2B5EF4-FFF2-40B4-BE49-F238E27FC236}">
                <a16:creationId xmlns:a16="http://schemas.microsoft.com/office/drawing/2014/main" id="{86FDB82D-72E9-4C98-B89E-6209AB317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r>
              <a:rPr lang="en-US" altLang="en-US" sz="3600"/>
              <a:t>Logic Gates</a:t>
            </a:r>
            <a:endParaRPr lang="en-CA" altLang="en-US" sz="3600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D4529255-DFBD-47F5-8CA3-7D0EC6B2B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9906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Electronic circuits consist of so-called gates.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There are three basic types of gates:</a:t>
            </a:r>
          </a:p>
        </p:txBody>
      </p:sp>
      <p:grpSp>
        <p:nvGrpSpPr>
          <p:cNvPr id="408609" name="Group 33">
            <a:extLst>
              <a:ext uri="{FF2B5EF4-FFF2-40B4-BE49-F238E27FC236}">
                <a16:creationId xmlns:a16="http://schemas.microsoft.com/office/drawing/2014/main" id="{540B7C4A-85BA-40A0-8860-3D245A06121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200400"/>
            <a:ext cx="2590800" cy="1357313"/>
            <a:chOff x="960" y="2016"/>
            <a:chExt cx="1632" cy="855"/>
          </a:xfrm>
        </p:grpSpPr>
        <p:sp>
          <p:nvSpPr>
            <p:cNvPr id="408581" name="AutoShape 5">
              <a:extLst>
                <a:ext uri="{FF2B5EF4-FFF2-40B4-BE49-F238E27FC236}">
                  <a16:creationId xmlns:a16="http://schemas.microsoft.com/office/drawing/2014/main" id="{3619E02F-44D6-4D21-A394-6F66B4C4A6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36" y="2304"/>
              <a:ext cx="432" cy="288"/>
            </a:xfrm>
            <a:prstGeom prst="flowChartOnlineStorage">
              <a:avLst/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3" name="Line 7">
              <a:extLst>
                <a:ext uri="{FF2B5EF4-FFF2-40B4-BE49-F238E27FC236}">
                  <a16:creationId xmlns:a16="http://schemas.microsoft.com/office/drawing/2014/main" id="{1F2187D2-53B4-4473-B4CB-AAE68DD1A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352"/>
              <a:ext cx="624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584" name="Line 8">
              <a:extLst>
                <a:ext uri="{FF2B5EF4-FFF2-40B4-BE49-F238E27FC236}">
                  <a16:creationId xmlns:a16="http://schemas.microsoft.com/office/drawing/2014/main" id="{F5BD7143-A560-44B0-A0C9-0C48D08CA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44"/>
              <a:ext cx="624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585" name="Text Box 9">
              <a:extLst>
                <a:ext uri="{FF2B5EF4-FFF2-40B4-BE49-F238E27FC236}">
                  <a16:creationId xmlns:a16="http://schemas.microsoft.com/office/drawing/2014/main" id="{6831E4D1-4E74-4789-A7B4-8E59F737E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408586" name="Text Box 10">
              <a:extLst>
                <a:ext uri="{FF2B5EF4-FFF2-40B4-BE49-F238E27FC236}">
                  <a16:creationId xmlns:a16="http://schemas.microsoft.com/office/drawing/2014/main" id="{2C0E4ED2-1FBB-49EB-8DD7-CFF3D8121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5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</a:p>
          </p:txBody>
        </p:sp>
        <p:sp>
          <p:nvSpPr>
            <p:cNvPr id="408587" name="Line 11">
              <a:extLst>
                <a:ext uri="{FF2B5EF4-FFF2-40B4-BE49-F238E27FC236}">
                  <a16:creationId xmlns:a16="http://schemas.microsoft.com/office/drawing/2014/main" id="{DDA223E3-411D-4B8E-AF54-38EBEFDB4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448"/>
              <a:ext cx="624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588" name="Text Box 12">
              <a:extLst>
                <a:ext uri="{FF2B5EF4-FFF2-40B4-BE49-F238E27FC236}">
                  <a16:creationId xmlns:a16="http://schemas.microsoft.com/office/drawing/2014/main" id="{12EAA380-6EAC-4790-9835-D9BF21205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11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x+y</a:t>
              </a:r>
            </a:p>
          </p:txBody>
        </p:sp>
      </p:grpSp>
      <p:sp>
        <p:nvSpPr>
          <p:cNvPr id="408589" name="Text Box 13">
            <a:extLst>
              <a:ext uri="{FF2B5EF4-FFF2-40B4-BE49-F238E27FC236}">
                <a16:creationId xmlns:a16="http://schemas.microsoft.com/office/drawing/2014/main" id="{018ACA73-FF40-412C-8FB4-B707C380F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 gate</a:t>
            </a:r>
          </a:p>
        </p:txBody>
      </p:sp>
      <p:sp>
        <p:nvSpPr>
          <p:cNvPr id="408599" name="Text Box 23">
            <a:extLst>
              <a:ext uri="{FF2B5EF4-FFF2-40B4-BE49-F238E27FC236}">
                <a16:creationId xmlns:a16="http://schemas.microsoft.com/office/drawing/2014/main" id="{45BCFF8A-A7BA-407B-ACEB-A794FE8EF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2578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gate</a:t>
            </a:r>
          </a:p>
        </p:txBody>
      </p:sp>
      <p:grpSp>
        <p:nvGrpSpPr>
          <p:cNvPr id="408610" name="Group 34">
            <a:extLst>
              <a:ext uri="{FF2B5EF4-FFF2-40B4-BE49-F238E27FC236}">
                <a16:creationId xmlns:a16="http://schemas.microsoft.com/office/drawing/2014/main" id="{7CF57381-0531-4A8C-B87A-41BD12409DA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800600"/>
            <a:ext cx="2667000" cy="1357313"/>
            <a:chOff x="960" y="3024"/>
            <a:chExt cx="1680" cy="855"/>
          </a:xfrm>
        </p:grpSpPr>
        <p:sp>
          <p:nvSpPr>
            <p:cNvPr id="408591" name="Line 15">
              <a:extLst>
                <a:ext uri="{FF2B5EF4-FFF2-40B4-BE49-F238E27FC236}">
                  <a16:creationId xmlns:a16="http://schemas.microsoft.com/office/drawing/2014/main" id="{1BD2E5C7-44DA-4E7E-9CB3-57C7C04C5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360"/>
              <a:ext cx="624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592" name="Line 16">
              <a:extLst>
                <a:ext uri="{FF2B5EF4-FFF2-40B4-BE49-F238E27FC236}">
                  <a16:creationId xmlns:a16="http://schemas.microsoft.com/office/drawing/2014/main" id="{B5DCA7CD-49DA-4489-8325-B1A588649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552"/>
              <a:ext cx="624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593" name="Text Box 17">
              <a:extLst>
                <a:ext uri="{FF2B5EF4-FFF2-40B4-BE49-F238E27FC236}">
                  <a16:creationId xmlns:a16="http://schemas.microsoft.com/office/drawing/2014/main" id="{399D73BD-EA8E-4A45-9C09-A98F1166F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408594" name="Text Box 18">
              <a:extLst>
                <a:ext uri="{FF2B5EF4-FFF2-40B4-BE49-F238E27FC236}">
                  <a16:creationId xmlns:a16="http://schemas.microsoft.com/office/drawing/2014/main" id="{BFDCDB2F-3C0C-446D-8732-B941C86E5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55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</a:p>
          </p:txBody>
        </p:sp>
        <p:sp>
          <p:nvSpPr>
            <p:cNvPr id="408595" name="Line 19">
              <a:extLst>
                <a:ext uri="{FF2B5EF4-FFF2-40B4-BE49-F238E27FC236}">
                  <a16:creationId xmlns:a16="http://schemas.microsoft.com/office/drawing/2014/main" id="{13A121DD-2F07-49B6-96B4-8CAF1FA90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56"/>
              <a:ext cx="576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596" name="Text Box 20">
              <a:extLst>
                <a:ext uri="{FF2B5EF4-FFF2-40B4-BE49-F238E27FC236}">
                  <a16:creationId xmlns:a16="http://schemas.microsoft.com/office/drawing/2014/main" id="{A0CF5D06-AD81-48E9-987D-505D50462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12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xy</a:t>
              </a:r>
            </a:p>
          </p:txBody>
        </p:sp>
        <p:sp>
          <p:nvSpPr>
            <p:cNvPr id="408601" name="AutoShape 25">
              <a:extLst>
                <a:ext uri="{FF2B5EF4-FFF2-40B4-BE49-F238E27FC236}">
                  <a16:creationId xmlns:a16="http://schemas.microsoft.com/office/drawing/2014/main" id="{CA789996-4CCE-4F40-96A9-6AB780370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312"/>
              <a:ext cx="432" cy="288"/>
            </a:xfrm>
            <a:prstGeom prst="flowChartDelay">
              <a:avLst/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8608" name="Group 32">
            <a:extLst>
              <a:ext uri="{FF2B5EF4-FFF2-40B4-BE49-F238E27FC236}">
                <a16:creationId xmlns:a16="http://schemas.microsoft.com/office/drawing/2014/main" id="{9D175B3C-4CE8-45A6-90B0-A858F55D2ED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47875"/>
            <a:ext cx="2895600" cy="809625"/>
            <a:chOff x="816" y="1290"/>
            <a:chExt cx="1824" cy="510"/>
          </a:xfrm>
        </p:grpSpPr>
        <p:sp>
          <p:nvSpPr>
            <p:cNvPr id="408600" name="AutoShape 24">
              <a:extLst>
                <a:ext uri="{FF2B5EF4-FFF2-40B4-BE49-F238E27FC236}">
                  <a16:creationId xmlns:a16="http://schemas.microsoft.com/office/drawing/2014/main" id="{4541755F-0C14-4DE5-BD98-F87013924B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40" y="1440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2" name="AutoShape 26">
              <a:extLst>
                <a:ext uri="{FF2B5EF4-FFF2-40B4-BE49-F238E27FC236}">
                  <a16:creationId xmlns:a16="http://schemas.microsoft.com/office/drawing/2014/main" id="{4B46F01B-31E6-4391-BBE2-5DCE9FFF9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72"/>
              <a:ext cx="96" cy="96"/>
            </a:xfrm>
            <a:prstGeom prst="flowChartConnector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3" name="Line 27">
              <a:extLst>
                <a:ext uri="{FF2B5EF4-FFF2-40B4-BE49-F238E27FC236}">
                  <a16:creationId xmlns:a16="http://schemas.microsoft.com/office/drawing/2014/main" id="{32C14C16-6FD2-4C3F-BABC-7EE18FBB1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632"/>
              <a:ext cx="624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604" name="Text Box 28">
              <a:extLst>
                <a:ext uri="{FF2B5EF4-FFF2-40B4-BE49-F238E27FC236}">
                  <a16:creationId xmlns:a16="http://schemas.microsoft.com/office/drawing/2014/main" id="{B1325B5D-8F89-478C-B021-E8F58FABF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2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408605" name="Line 29">
              <a:extLst>
                <a:ext uri="{FF2B5EF4-FFF2-40B4-BE49-F238E27FC236}">
                  <a16:creationId xmlns:a16="http://schemas.microsoft.com/office/drawing/2014/main" id="{2286F48C-C42D-4FAB-89EB-FD5F9DFF6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626"/>
              <a:ext cx="624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606" name="Text Box 30">
              <a:extLst>
                <a:ext uri="{FF2B5EF4-FFF2-40B4-BE49-F238E27FC236}">
                  <a16:creationId xmlns:a16="http://schemas.microsoft.com/office/drawing/2014/main" id="{5C5B7338-8B6C-4AF5-958D-911C042B3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1290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-x</a:t>
              </a:r>
            </a:p>
          </p:txBody>
        </p:sp>
      </p:grpSp>
      <p:sp>
        <p:nvSpPr>
          <p:cNvPr id="408607" name="Text Box 31">
            <a:extLst>
              <a:ext uri="{FF2B5EF4-FFF2-40B4-BE49-F238E27FC236}">
                <a16:creationId xmlns:a16="http://schemas.microsoft.com/office/drawing/2014/main" id="{C7C5ECB0-C971-4620-A775-AC9F6B8D1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860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inverter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 autoUpdateAnimBg="0"/>
      <p:bldP spid="408589" grpId="0" autoUpdateAnimBg="0"/>
      <p:bldP spid="408599" grpId="0" autoUpdateAnimBg="0"/>
      <p:bldP spid="40860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C19E27E2-9D59-4E0D-982C-6D558817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386B-9DDD-4183-AC54-125376467E20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409602" name="Rectangle 2">
            <a:extLst>
              <a:ext uri="{FF2B5EF4-FFF2-40B4-BE49-F238E27FC236}">
                <a16:creationId xmlns:a16="http://schemas.microsoft.com/office/drawing/2014/main" id="{FF3FFD5E-B50B-41B3-B789-63FCD9413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r>
              <a:rPr lang="en-US" altLang="en-US" sz="3600"/>
              <a:t>Logic Gates</a:t>
            </a:r>
            <a:endParaRPr lang="en-CA" altLang="en-US" sz="3600"/>
          </a:p>
        </p:txBody>
      </p:sp>
      <p:sp>
        <p:nvSpPr>
          <p:cNvPr id="409603" name="Rectangle 3">
            <a:extLst>
              <a:ext uri="{FF2B5EF4-FFF2-40B4-BE49-F238E27FC236}">
                <a16:creationId xmlns:a16="http://schemas.microsoft.com/office/drawing/2014/main" id="{F64F0566-966A-47EF-9A43-6055E2ADA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9906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>
                <a:sym typeface="Symbol" panose="05050102010706020507" pitchFamily="18" charset="2"/>
              </a:rPr>
              <a:t> How can we build a circuit that computes the function xy + (-x)y ?</a:t>
            </a:r>
          </a:p>
        </p:txBody>
      </p:sp>
      <p:grpSp>
        <p:nvGrpSpPr>
          <p:cNvPr id="409637" name="Group 37">
            <a:extLst>
              <a:ext uri="{FF2B5EF4-FFF2-40B4-BE49-F238E27FC236}">
                <a16:creationId xmlns:a16="http://schemas.microsoft.com/office/drawing/2014/main" id="{F231E962-E1EF-4E0F-AD74-E52202AE53F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57400"/>
            <a:ext cx="7543800" cy="3986213"/>
            <a:chOff x="864" y="1488"/>
            <a:chExt cx="4752" cy="2511"/>
          </a:xfrm>
        </p:grpSpPr>
        <p:sp>
          <p:nvSpPr>
            <p:cNvPr id="409605" name="AutoShape 5">
              <a:extLst>
                <a:ext uri="{FF2B5EF4-FFF2-40B4-BE49-F238E27FC236}">
                  <a16:creationId xmlns:a16="http://schemas.microsoft.com/office/drawing/2014/main" id="{8D7C43AD-8CD6-4EA9-A425-6F82336BB4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984" y="2400"/>
              <a:ext cx="432" cy="288"/>
            </a:xfrm>
            <a:prstGeom prst="flowChartOnlineStorage">
              <a:avLst/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0" name="Line 10">
              <a:extLst>
                <a:ext uri="{FF2B5EF4-FFF2-40B4-BE49-F238E27FC236}">
                  <a16:creationId xmlns:a16="http://schemas.microsoft.com/office/drawing/2014/main" id="{A8A75286-8FB4-49C6-A1A6-FFC856CF4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44"/>
              <a:ext cx="1200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11" name="Text Box 11">
              <a:extLst>
                <a:ext uri="{FF2B5EF4-FFF2-40B4-BE49-F238E27FC236}">
                  <a16:creationId xmlns:a16="http://schemas.microsoft.com/office/drawing/2014/main" id="{6E14F0A7-74B4-4C92-B8E0-E84310566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08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xy + (-x)y</a:t>
              </a:r>
            </a:p>
          </p:txBody>
        </p:sp>
        <p:sp>
          <p:nvSpPr>
            <p:cNvPr id="409615" name="Line 15">
              <a:extLst>
                <a:ext uri="{FF2B5EF4-FFF2-40B4-BE49-F238E27FC236}">
                  <a16:creationId xmlns:a16="http://schemas.microsoft.com/office/drawing/2014/main" id="{BB00899E-F01A-415F-A16A-85D976559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776"/>
              <a:ext cx="1728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16" name="Line 16">
              <a:extLst>
                <a:ext uri="{FF2B5EF4-FFF2-40B4-BE49-F238E27FC236}">
                  <a16:creationId xmlns:a16="http://schemas.microsoft.com/office/drawing/2014/main" id="{CDDE99C0-056A-4E96-946F-FA74DF325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64"/>
              <a:ext cx="1728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17" name="Text Box 17">
              <a:extLst>
                <a:ext uri="{FF2B5EF4-FFF2-40B4-BE49-F238E27FC236}">
                  <a16:creationId xmlns:a16="http://schemas.microsoft.com/office/drawing/2014/main" id="{C62AC0DE-D325-4F56-9765-46C6C5C4E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48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409618" name="Text Box 18">
              <a:extLst>
                <a:ext uri="{FF2B5EF4-FFF2-40B4-BE49-F238E27FC236}">
                  <a16:creationId xmlns:a16="http://schemas.microsoft.com/office/drawing/2014/main" id="{F56F84C8-DCF0-4238-83E9-D5FF01AD6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</a:p>
          </p:txBody>
        </p:sp>
        <p:sp>
          <p:nvSpPr>
            <p:cNvPr id="409620" name="Text Box 20">
              <a:extLst>
                <a:ext uri="{FF2B5EF4-FFF2-40B4-BE49-F238E27FC236}">
                  <a16:creationId xmlns:a16="http://schemas.microsoft.com/office/drawing/2014/main" id="{4665CDF4-AE98-4EF4-A0D6-A9D29BD47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58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xy</a:t>
              </a:r>
            </a:p>
          </p:txBody>
        </p:sp>
        <p:sp>
          <p:nvSpPr>
            <p:cNvPr id="409621" name="AutoShape 21">
              <a:extLst>
                <a:ext uri="{FF2B5EF4-FFF2-40B4-BE49-F238E27FC236}">
                  <a16:creationId xmlns:a16="http://schemas.microsoft.com/office/drawing/2014/main" id="{EF5705E6-E182-4C10-A854-B75FF6A50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432" cy="288"/>
            </a:xfrm>
            <a:prstGeom prst="flowChartDelay">
              <a:avLst/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3" name="AutoShape 23">
              <a:extLst>
                <a:ext uri="{FF2B5EF4-FFF2-40B4-BE49-F238E27FC236}">
                  <a16:creationId xmlns:a16="http://schemas.microsoft.com/office/drawing/2014/main" id="{E6EB3370-8A9C-4456-AE4E-BF63B555E4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12" y="3288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4" name="AutoShape 24">
              <a:extLst>
                <a:ext uri="{FF2B5EF4-FFF2-40B4-BE49-F238E27FC236}">
                  <a16:creationId xmlns:a16="http://schemas.microsoft.com/office/drawing/2014/main" id="{0BA898F0-191E-4584-8D22-46823A9BE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3420"/>
              <a:ext cx="96" cy="96"/>
            </a:xfrm>
            <a:prstGeom prst="flowChartConnector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5" name="Line 25">
              <a:extLst>
                <a:ext uri="{FF2B5EF4-FFF2-40B4-BE49-F238E27FC236}">
                  <a16:creationId xmlns:a16="http://schemas.microsoft.com/office/drawing/2014/main" id="{31384363-4383-4D7D-AD66-D4E957A41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3480"/>
              <a:ext cx="624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26" name="Text Box 26">
              <a:extLst>
                <a:ext uri="{FF2B5EF4-FFF2-40B4-BE49-F238E27FC236}">
                  <a16:creationId xmlns:a16="http://schemas.microsoft.com/office/drawing/2014/main" id="{289DDC41-42FD-4E59-9810-5A181EC57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31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409627" name="Line 27">
              <a:extLst>
                <a:ext uri="{FF2B5EF4-FFF2-40B4-BE49-F238E27FC236}">
                  <a16:creationId xmlns:a16="http://schemas.microsoft.com/office/drawing/2014/main" id="{8DE21EAA-736F-4BB9-9999-BB7760304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3474"/>
              <a:ext cx="624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28" name="Text Box 28">
              <a:extLst>
                <a:ext uri="{FF2B5EF4-FFF2-40B4-BE49-F238E27FC236}">
                  <a16:creationId xmlns:a16="http://schemas.microsoft.com/office/drawing/2014/main" id="{1F313170-D73D-479C-AAC5-47B328835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3138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-x</a:t>
              </a:r>
            </a:p>
          </p:txBody>
        </p:sp>
        <p:sp>
          <p:nvSpPr>
            <p:cNvPr id="409630" name="Line 30">
              <a:extLst>
                <a:ext uri="{FF2B5EF4-FFF2-40B4-BE49-F238E27FC236}">
                  <a16:creationId xmlns:a16="http://schemas.microsoft.com/office/drawing/2014/main" id="{BC93D60C-29FC-401B-8A7B-A80CDFB75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3720"/>
              <a:ext cx="1728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1" name="Text Box 31">
              <a:extLst>
                <a:ext uri="{FF2B5EF4-FFF2-40B4-BE49-F238E27FC236}">
                  <a16:creationId xmlns:a16="http://schemas.microsoft.com/office/drawing/2014/main" id="{44E3FDB9-0D00-42A4-A547-5357B02A0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367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</a:p>
          </p:txBody>
        </p:sp>
        <p:sp>
          <p:nvSpPr>
            <p:cNvPr id="409633" name="Text Box 33">
              <a:extLst>
                <a:ext uri="{FF2B5EF4-FFF2-40B4-BE49-F238E27FC236}">
                  <a16:creationId xmlns:a16="http://schemas.microsoft.com/office/drawing/2014/main" id="{69386F30-2D09-46DB-980F-7AA7B6DDA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264"/>
              <a:ext cx="7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(-x)y</a:t>
              </a:r>
            </a:p>
          </p:txBody>
        </p:sp>
        <p:sp>
          <p:nvSpPr>
            <p:cNvPr id="409634" name="AutoShape 34">
              <a:extLst>
                <a:ext uri="{FF2B5EF4-FFF2-40B4-BE49-F238E27FC236}">
                  <a16:creationId xmlns:a16="http://schemas.microsoft.com/office/drawing/2014/main" id="{DB5EEC41-E509-424C-B970-E534809EC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3450"/>
              <a:ext cx="432" cy="288"/>
            </a:xfrm>
            <a:prstGeom prst="flowChartDelay">
              <a:avLst/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635" name="AutoShape 35">
              <a:extLst>
                <a:ext uri="{FF2B5EF4-FFF2-40B4-BE49-F238E27FC236}">
                  <a16:creationId xmlns:a16="http://schemas.microsoft.com/office/drawing/2014/main" id="{D511B599-BB11-4727-9C97-E975A495AC4C}"/>
                </a:ext>
              </a:extLst>
            </p:cNvPr>
            <p:cNvCxnSpPr>
              <a:cxnSpLocks noChangeShapeType="1"/>
              <a:stCxn id="409621" idx="3"/>
            </p:cNvCxnSpPr>
            <p:nvPr/>
          </p:nvCxnSpPr>
          <p:spPr bwMode="auto">
            <a:xfrm>
              <a:off x="3032" y="1920"/>
              <a:ext cx="904" cy="480"/>
            </a:xfrm>
            <a:prstGeom prst="bentConnector3">
              <a:avLst>
                <a:gd name="adj1" fmla="val 77435"/>
              </a:avLst>
            </a:prstGeom>
            <a:noFill/>
            <a:ln w="25400">
              <a:solidFill>
                <a:srgbClr val="66FF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36" name="AutoShape 36">
              <a:extLst>
                <a:ext uri="{FF2B5EF4-FFF2-40B4-BE49-F238E27FC236}">
                  <a16:creationId xmlns:a16="http://schemas.microsoft.com/office/drawing/2014/main" id="{63DBDABE-B9B2-4C98-A6D7-0388370C16E0}"/>
                </a:ext>
              </a:extLst>
            </p:cNvPr>
            <p:cNvCxnSpPr>
              <a:cxnSpLocks noChangeShapeType="1"/>
              <a:stCxn id="409634" idx="3"/>
            </p:cNvCxnSpPr>
            <p:nvPr/>
          </p:nvCxnSpPr>
          <p:spPr bwMode="auto">
            <a:xfrm flipV="1">
              <a:off x="3074" y="2688"/>
              <a:ext cx="910" cy="906"/>
            </a:xfrm>
            <a:prstGeom prst="bentConnector3">
              <a:avLst>
                <a:gd name="adj1" fmla="val 73185"/>
              </a:avLst>
            </a:prstGeom>
            <a:noFill/>
            <a:ln w="25400">
              <a:solidFill>
                <a:srgbClr val="66FF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C494213-7B2D-4468-B894-1DFAB447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C7FC-AD8F-415C-ABE9-A2183A85E2D7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D75D84F7-6966-4064-A69B-C70B9A4F7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019800"/>
          </a:xfrm>
        </p:spPr>
        <p:txBody>
          <a:bodyPr/>
          <a:lstStyle/>
          <a:p>
            <a:r>
              <a:rPr lang="en-US" altLang="en-US" sz="9600"/>
              <a:t>The</a:t>
            </a:r>
            <a:br>
              <a:rPr lang="en-US" altLang="en-US" sz="9600"/>
            </a:br>
            <a:r>
              <a:rPr lang="en-US" altLang="en-US" sz="9600"/>
              <a:t>End</a:t>
            </a:r>
            <a:endParaRPr lang="en-CA" altLang="en-US" sz="9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AA14-4EC4-4CD0-8D95-C0BCB0BB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ED03-66AE-4FCD-8848-6266DCC3F230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389122" name="Rectangle 2">
            <a:extLst>
              <a:ext uri="{FF2B5EF4-FFF2-40B4-BE49-F238E27FC236}">
                <a16:creationId xmlns:a16="http://schemas.microsoft.com/office/drawing/2014/main" id="{52EB412B-114A-4884-9ABE-E8718A116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r>
              <a:rPr lang="en-US" altLang="en-US" sz="3600"/>
              <a:t>Boolean Operations</a:t>
            </a:r>
            <a:endParaRPr lang="en-CA" altLang="en-US" sz="3600"/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A0406C25-AE77-4F52-8C5C-5E69FFD7D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complement</a:t>
            </a:r>
            <a:r>
              <a:rPr lang="en-US" altLang="en-US" sz="2800">
                <a:sym typeface="Symbol" panose="05050102010706020507" pitchFamily="18" charset="2"/>
              </a:rPr>
              <a:t> is denoted by a bar (on the slides, we will use a minus sign). It is defined by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-0 = 1   and   -1 = 0.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endParaRPr lang="en-US" altLang="en-US" sz="80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Boolean sum</a:t>
            </a:r>
            <a:r>
              <a:rPr lang="en-US" altLang="en-US" sz="2800">
                <a:sym typeface="Symbol" panose="05050102010706020507" pitchFamily="18" charset="2"/>
              </a:rPr>
              <a:t>, denoted by + or by OR, has the following values: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1 + 1 = 1,    1 + 0 = 1,    0 + 1 = 1,    0 + 0 = 0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endParaRPr lang="en-US" altLang="en-US" sz="80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Boolean product</a:t>
            </a:r>
            <a:r>
              <a:rPr lang="en-US" altLang="en-US" sz="2800">
                <a:sym typeface="Symbol" panose="05050102010706020507" pitchFamily="18" charset="2"/>
              </a:rPr>
              <a:t>, denoted by  or by AND, has the following values: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1  1 = 1,    1  0 = 0,    0  1 = 0,    0  0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B423-B66D-430E-B8BD-196646E7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32F4-6944-4244-95FF-35EDB18FA11C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7C115BD3-1060-4CA9-9139-AFD7C3BCB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r>
              <a:rPr lang="en-US" altLang="en-US" sz="3600"/>
              <a:t>Boolean Functions and Expressions</a:t>
            </a:r>
            <a:endParaRPr lang="en-CA" altLang="en-US" sz="3600"/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6148C82C-1902-4B80-A6E5-BAFD41C37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>
                <a:sym typeface="Symbol" panose="05050102010706020507" pitchFamily="18" charset="2"/>
              </a:rPr>
              <a:t> Let B = {0, 1}. The variable x is called a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Boolean variable</a:t>
            </a:r>
            <a:r>
              <a:rPr lang="en-US" altLang="en-US" sz="2800">
                <a:sym typeface="Symbol" panose="05050102010706020507" pitchFamily="18" charset="2"/>
              </a:rPr>
              <a:t> if it assumes values only from B.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A function from B</a:t>
            </a:r>
            <a:r>
              <a:rPr lang="en-US" altLang="en-US" sz="2800" baseline="30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, the set {(x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x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x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) |x</a:t>
            </a:r>
            <a:r>
              <a:rPr lang="en-US" altLang="en-US" sz="2800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B, 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1  i  n}, to B is called a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Boolean function of degree n</a:t>
            </a:r>
            <a:r>
              <a:rPr lang="en-US" altLang="en-US" sz="2800">
                <a:sym typeface="Symbol" panose="05050102010706020507" pitchFamily="18" charset="2"/>
              </a:rPr>
              <a:t>.</a:t>
            </a:r>
          </a:p>
          <a:p>
            <a:pPr marL="0" indent="0">
              <a:spcAft>
                <a:spcPct val="20000"/>
              </a:spcAft>
            </a:pPr>
            <a:endParaRPr lang="en-US" altLang="en-US" sz="800">
              <a:sym typeface="Symbol" panose="05050102010706020507" pitchFamily="18" charset="2"/>
            </a:endParaRP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Boolean functions can be represented using expressions made up from the variables and Boolean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BF0CD-9861-4777-8448-CBA49407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D533-4D71-45B5-B04A-6017F5078660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F17AFFC0-5045-4E15-BD85-01D4B0502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r>
              <a:rPr lang="en-US" altLang="en-US" sz="3600"/>
              <a:t>Boolean Functions and Expressions</a:t>
            </a:r>
            <a:endParaRPr lang="en-CA" altLang="en-US" sz="3600"/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6B0CDEE9-44BD-44DB-BD5E-65E84910E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Boolean expressions</a:t>
            </a:r>
            <a:r>
              <a:rPr lang="en-US" altLang="en-US" sz="2800">
                <a:sym typeface="Symbol" panose="05050102010706020507" pitchFamily="18" charset="2"/>
              </a:rPr>
              <a:t> in the variables x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x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x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 are defined recursively as follows:</a:t>
            </a:r>
          </a:p>
          <a:p>
            <a:pPr marL="0" indent="0">
              <a:spcAft>
                <a:spcPct val="20000"/>
              </a:spcAft>
              <a:buFontTx/>
              <a:buChar char="•"/>
            </a:pPr>
            <a:r>
              <a:rPr lang="en-US" altLang="en-US" sz="2800">
                <a:sym typeface="Symbol" panose="05050102010706020507" pitchFamily="18" charset="2"/>
              </a:rPr>
              <a:t>  0, 1, x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x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x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 are Boolean expressions.</a:t>
            </a:r>
          </a:p>
          <a:p>
            <a:pPr marL="0" indent="0">
              <a:spcAft>
                <a:spcPct val="20000"/>
              </a:spcAft>
              <a:buFontTx/>
              <a:buChar char="•"/>
            </a:pPr>
            <a:r>
              <a:rPr lang="en-US" altLang="en-US" sz="2800">
                <a:sym typeface="Symbol" panose="05050102010706020507" pitchFamily="18" charset="2"/>
              </a:rPr>
              <a:t>  If E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 and E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 are Boolean expressions, then (-E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), 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   (E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E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), and (E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 + E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) are Boolean expressions.</a:t>
            </a:r>
          </a:p>
          <a:p>
            <a:pPr marL="0" indent="0">
              <a:spcAft>
                <a:spcPct val="20000"/>
              </a:spcAft>
            </a:pPr>
            <a:endParaRPr lang="en-US" altLang="en-US" sz="1600">
              <a:sym typeface="Symbol" panose="05050102010706020507" pitchFamily="18" charset="2"/>
            </a:endParaRP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Each Boolean expression represents a Boolean function. The values of this function are obtained by substituting 0 and 1 for the variables in the expression.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5689-70B9-4ACF-9C7C-BD7BA2E4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6B40-94CB-42D1-B4BD-C6CAB3B52871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405506" name="Rectangle 2">
            <a:extLst>
              <a:ext uri="{FF2B5EF4-FFF2-40B4-BE49-F238E27FC236}">
                <a16:creationId xmlns:a16="http://schemas.microsoft.com/office/drawing/2014/main" id="{EB0CEF7B-BCA5-49D3-B257-CD1C0A8D4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r>
              <a:rPr lang="en-US" altLang="en-US" sz="3600"/>
              <a:t>Boolean Functions and Expressions</a:t>
            </a:r>
            <a:endParaRPr lang="en-CA" altLang="en-US" sz="3600"/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969DC86B-0F34-437C-B1CE-08368537E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For example, we can create Boolean expression in the variables x, y, and z using the “building blocks”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0, 1, x, y, and z, and the construction rules: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Since x and y are Boolean expressions, so is xy.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Since z is a Boolean expression, so is (-z).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Since xy and (-z) are expressions, so is xy + (-z).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… and so on…</a:t>
            </a:r>
          </a:p>
          <a:p>
            <a:pPr marL="0" indent="0">
              <a:spcAft>
                <a:spcPct val="20000"/>
              </a:spcAft>
            </a:pPr>
            <a:endParaRPr lang="en-US" altLang="en-US" sz="28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8B51D8A2-00B0-4C05-89EB-79E158CF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59D2-8111-4349-A416-25104A07A067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4CE62697-FEDD-4B88-9F59-63CB1E7D9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r>
              <a:rPr lang="en-US" altLang="en-US" sz="3600"/>
              <a:t>Boolean Functions and Expressions</a:t>
            </a:r>
            <a:endParaRPr lang="en-CA" altLang="en-US" sz="3600"/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2D93A69F-7BE5-414B-B60A-B18F34DBC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16002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>
                <a:sym typeface="Symbol" panose="05050102010706020507" pitchFamily="18" charset="2"/>
              </a:rPr>
              <a:t> Give a Boolean expression for the Boolean function F(x, y) as defined by the following table:</a:t>
            </a:r>
          </a:p>
        </p:txBody>
      </p:sp>
      <p:graphicFrame>
        <p:nvGraphicFramePr>
          <p:cNvPr id="392330" name="Group 138">
            <a:extLst>
              <a:ext uri="{FF2B5EF4-FFF2-40B4-BE49-F238E27FC236}">
                <a16:creationId xmlns:a16="http://schemas.microsoft.com/office/drawing/2014/main" id="{863B6252-0B47-4AF0-BCCC-45319BB8E518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438400"/>
          <a:ext cx="4876800" cy="25908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4901495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30875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3464074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x</a:t>
                      </a:r>
                      <a:endParaRPr kumimoji="0" lang="en-CA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y</a:t>
                      </a:r>
                      <a:endParaRPr kumimoji="0" lang="en-CA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F(x, y)</a:t>
                      </a:r>
                      <a:endParaRPr kumimoji="0" lang="en-CA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anose="030F0702030302020204" pitchFamily="66" charset="0"/>
                        <a:sym typeface="Symbol" panose="05050102010706020507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787890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421400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004564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845096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3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1pPr>
                      <a:lvl2pPr>
                        <a:buChar char="–"/>
                        <a:defRPr sz="24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2pPr>
                      <a:lvl3pPr>
                        <a:buChar char="•"/>
                        <a:defRPr sz="20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3pPr>
                      <a:lvl4pPr>
                        <a:buChar char="–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4pPr>
                      <a:lvl5pPr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453638"/>
                  </a:ext>
                </a:extLst>
              </a:tr>
            </a:tbl>
          </a:graphicData>
        </a:graphic>
      </p:graphicFrame>
      <p:sp>
        <p:nvSpPr>
          <p:cNvPr id="392331" name="Rectangle 139">
            <a:extLst>
              <a:ext uri="{FF2B5EF4-FFF2-40B4-BE49-F238E27FC236}">
                <a16:creationId xmlns:a16="http://schemas.microsoft.com/office/drawing/2014/main" id="{24C4B1E9-3EA4-4C9C-AF54-26582B024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102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Possible solution:</a:t>
            </a:r>
            <a:r>
              <a:rPr lang="en-US" altLang="en-US" sz="2800">
                <a:sym typeface="Symbol" panose="05050102010706020507" pitchFamily="18" charset="2"/>
              </a:rPr>
              <a:t> F(x, y) = (-x)y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 autoUpdateAnimBg="0"/>
      <p:bldP spid="39233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16055CF6-1770-4BAD-9B17-FB80250D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429-66DF-460E-B1A6-C9D31E58C1A4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46BE57F2-86AC-4E9D-9720-B06CA5B2D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r>
              <a:rPr lang="en-US" altLang="en-US" sz="3600"/>
              <a:t>Boolean Functions and Expressions</a:t>
            </a:r>
            <a:endParaRPr lang="en-CA" altLang="en-US" sz="3600"/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832825AD-E624-4092-B873-CED21F8ED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3276600" cy="5334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Another Example:</a:t>
            </a:r>
            <a:endParaRPr lang="en-US" altLang="en-US" sz="2800">
              <a:sym typeface="Symbol" panose="05050102010706020507" pitchFamily="18" charset="2"/>
            </a:endParaRPr>
          </a:p>
        </p:txBody>
      </p:sp>
      <p:sp>
        <p:nvSpPr>
          <p:cNvPr id="393246" name="Rectangle 30">
            <a:extLst>
              <a:ext uri="{FF2B5EF4-FFF2-40B4-BE49-F238E27FC236}">
                <a16:creationId xmlns:a16="http://schemas.microsoft.com/office/drawing/2014/main" id="{DAC42AC8-5E8E-4250-BF6F-4DC495033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838200"/>
            <a:ext cx="3581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Possible solution I:</a:t>
            </a:r>
          </a:p>
          <a:p>
            <a:pPr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F(x, y, z) = -(xz + y)</a:t>
            </a:r>
          </a:p>
        </p:txBody>
      </p:sp>
      <p:grpSp>
        <p:nvGrpSpPr>
          <p:cNvPr id="393359" name="Group 143">
            <a:extLst>
              <a:ext uri="{FF2B5EF4-FFF2-40B4-BE49-F238E27FC236}">
                <a16:creationId xmlns:a16="http://schemas.microsoft.com/office/drawing/2014/main" id="{172E6D1C-36AE-4DA7-B921-A52B1576E79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71600"/>
            <a:ext cx="3657600" cy="4660900"/>
            <a:chOff x="240" y="864"/>
            <a:chExt cx="2304" cy="2936"/>
          </a:xfrm>
        </p:grpSpPr>
        <p:sp>
          <p:nvSpPr>
            <p:cNvPr id="393275" name="Rectangle 59">
              <a:extLst>
                <a:ext uri="{FF2B5EF4-FFF2-40B4-BE49-F238E27FC236}">
                  <a16:creationId xmlns:a16="http://schemas.microsoft.com/office/drawing/2014/main" id="{E4E30267-4AB7-449E-AC1E-54D684CB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168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276" name="Rectangle 60">
              <a:extLst>
                <a:ext uri="{FF2B5EF4-FFF2-40B4-BE49-F238E27FC236}">
                  <a16:creationId xmlns:a16="http://schemas.microsoft.com/office/drawing/2014/main" id="{F294E812-6E56-4819-AC4D-B4CA98857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1842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277" name="Rectangle 61">
              <a:extLst>
                <a:ext uri="{FF2B5EF4-FFF2-40B4-BE49-F238E27FC236}">
                  <a16:creationId xmlns:a16="http://schemas.microsoft.com/office/drawing/2014/main" id="{7C6D43F8-615B-4A96-8A01-266710B6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1516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393278" name="Rectangle 62">
              <a:extLst>
                <a:ext uri="{FF2B5EF4-FFF2-40B4-BE49-F238E27FC236}">
                  <a16:creationId xmlns:a16="http://schemas.microsoft.com/office/drawing/2014/main" id="{35F7F3E1-A0CA-4B4C-830D-587374E19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1190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393279" name="Rectangle 63">
              <a:extLst>
                <a:ext uri="{FF2B5EF4-FFF2-40B4-BE49-F238E27FC236}">
                  <a16:creationId xmlns:a16="http://schemas.microsoft.com/office/drawing/2014/main" id="{A2273623-4E10-4E31-B56F-A1FCD760E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864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>
                  <a:sym typeface="Symbol" panose="05050102010706020507" pitchFamily="18" charset="2"/>
                </a:rPr>
                <a:t>F(x, y, z)</a:t>
              </a:r>
            </a:p>
          </p:txBody>
        </p:sp>
        <p:sp>
          <p:nvSpPr>
            <p:cNvPr id="393280" name="Rectangle 64">
              <a:extLst>
                <a:ext uri="{FF2B5EF4-FFF2-40B4-BE49-F238E27FC236}">
                  <a16:creationId xmlns:a16="http://schemas.microsoft.com/office/drawing/2014/main" id="{610D2C73-CB50-4E52-8C0C-C454515A5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2168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393281" name="Rectangle 65">
              <a:extLst>
                <a:ext uri="{FF2B5EF4-FFF2-40B4-BE49-F238E27FC236}">
                  <a16:creationId xmlns:a16="http://schemas.microsoft.com/office/drawing/2014/main" id="{C199D0EB-EF93-425C-BC0D-340E6EA4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1842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282" name="Rectangle 66">
              <a:extLst>
                <a:ext uri="{FF2B5EF4-FFF2-40B4-BE49-F238E27FC236}">
                  <a16:creationId xmlns:a16="http://schemas.microsoft.com/office/drawing/2014/main" id="{1B8E7291-F6F6-4E52-89D2-5ACF51820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1516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393283" name="Rectangle 67">
              <a:extLst>
                <a:ext uri="{FF2B5EF4-FFF2-40B4-BE49-F238E27FC236}">
                  <a16:creationId xmlns:a16="http://schemas.microsoft.com/office/drawing/2014/main" id="{26552703-2234-4F3E-84F4-3D16592C9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1190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284" name="Rectangle 68">
              <a:extLst>
                <a:ext uri="{FF2B5EF4-FFF2-40B4-BE49-F238E27FC236}">
                  <a16:creationId xmlns:a16="http://schemas.microsoft.com/office/drawing/2014/main" id="{844575DF-ACA5-4E11-8F68-D4D8F0DE4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864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>
                  <a:sym typeface="Symbol" panose="05050102010706020507" pitchFamily="18" charset="2"/>
                </a:rPr>
                <a:t>z</a:t>
              </a:r>
            </a:p>
          </p:txBody>
        </p:sp>
        <p:sp>
          <p:nvSpPr>
            <p:cNvPr id="393286" name="Rectangle 70">
              <a:extLst>
                <a:ext uri="{FF2B5EF4-FFF2-40B4-BE49-F238E27FC236}">
                  <a16:creationId xmlns:a16="http://schemas.microsoft.com/office/drawing/2014/main" id="{05D753DF-3C0E-4EBE-9F8D-A8D2F3FD9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1516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287" name="Rectangle 71">
              <a:extLst>
                <a:ext uri="{FF2B5EF4-FFF2-40B4-BE49-F238E27FC236}">
                  <a16:creationId xmlns:a16="http://schemas.microsoft.com/office/drawing/2014/main" id="{7318F51D-B771-4F82-BED3-700D02151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516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289" name="Rectangle 73">
              <a:extLst>
                <a:ext uri="{FF2B5EF4-FFF2-40B4-BE49-F238E27FC236}">
                  <a16:creationId xmlns:a16="http://schemas.microsoft.com/office/drawing/2014/main" id="{EB56ED1A-E7DC-4A20-8227-7462B76AC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1842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393290" name="Rectangle 74">
              <a:extLst>
                <a:ext uri="{FF2B5EF4-FFF2-40B4-BE49-F238E27FC236}">
                  <a16:creationId xmlns:a16="http://schemas.microsoft.com/office/drawing/2014/main" id="{982C20B8-A36F-43E2-88A0-5EF5BD391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842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292" name="Rectangle 76">
              <a:extLst>
                <a:ext uri="{FF2B5EF4-FFF2-40B4-BE49-F238E27FC236}">
                  <a16:creationId xmlns:a16="http://schemas.microsoft.com/office/drawing/2014/main" id="{AC23C75E-E176-4B07-8150-3D2470ED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2168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393293" name="Rectangle 77">
              <a:extLst>
                <a:ext uri="{FF2B5EF4-FFF2-40B4-BE49-F238E27FC236}">
                  <a16:creationId xmlns:a16="http://schemas.microsoft.com/office/drawing/2014/main" id="{67CBB75D-35F9-4744-8512-95D364C5C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168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295" name="Rectangle 79">
              <a:extLst>
                <a:ext uri="{FF2B5EF4-FFF2-40B4-BE49-F238E27FC236}">
                  <a16:creationId xmlns:a16="http://schemas.microsoft.com/office/drawing/2014/main" id="{DBF7E681-DFE6-4F84-A2A4-3374B7C2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1190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296" name="Rectangle 80">
              <a:extLst>
                <a:ext uri="{FF2B5EF4-FFF2-40B4-BE49-F238E27FC236}">
                  <a16:creationId xmlns:a16="http://schemas.microsoft.com/office/drawing/2014/main" id="{904A833C-E5D8-461D-B255-82CF2171B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90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298" name="Rectangle 82">
              <a:extLst>
                <a:ext uri="{FF2B5EF4-FFF2-40B4-BE49-F238E27FC236}">
                  <a16:creationId xmlns:a16="http://schemas.microsoft.com/office/drawing/2014/main" id="{3E293C89-A9FB-469C-A8AD-FDEF9C873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864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y</a:t>
              </a:r>
              <a:endParaRPr lang="en-CA" altLang="en-US" sz="2800"/>
            </a:p>
          </p:txBody>
        </p:sp>
        <p:sp>
          <p:nvSpPr>
            <p:cNvPr id="393299" name="Rectangle 83">
              <a:extLst>
                <a:ext uri="{FF2B5EF4-FFF2-40B4-BE49-F238E27FC236}">
                  <a16:creationId xmlns:a16="http://schemas.microsoft.com/office/drawing/2014/main" id="{2AB395A5-187C-443D-AA24-05FBF5EF8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864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x</a:t>
              </a:r>
              <a:endParaRPr lang="en-CA" altLang="en-US" sz="2800"/>
            </a:p>
          </p:txBody>
        </p:sp>
        <p:sp>
          <p:nvSpPr>
            <p:cNvPr id="393300" name="Line 84">
              <a:extLst>
                <a:ext uri="{FF2B5EF4-FFF2-40B4-BE49-F238E27FC236}">
                  <a16:creationId xmlns:a16="http://schemas.microsoft.com/office/drawing/2014/main" id="{A7166297-9859-4296-9107-5D01A42FC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190"/>
              <a:ext cx="230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01" name="Line 85">
              <a:extLst>
                <a:ext uri="{FF2B5EF4-FFF2-40B4-BE49-F238E27FC236}">
                  <a16:creationId xmlns:a16="http://schemas.microsoft.com/office/drawing/2014/main" id="{110CDD07-E6FB-407E-A7A0-679080CF4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516"/>
              <a:ext cx="230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02" name="Line 86">
              <a:extLst>
                <a:ext uri="{FF2B5EF4-FFF2-40B4-BE49-F238E27FC236}">
                  <a16:creationId xmlns:a16="http://schemas.microsoft.com/office/drawing/2014/main" id="{86833E73-8297-43D4-8A5E-5E3510B37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864"/>
              <a:ext cx="0" cy="163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03" name="Line 87">
              <a:extLst>
                <a:ext uri="{FF2B5EF4-FFF2-40B4-BE49-F238E27FC236}">
                  <a16:creationId xmlns:a16="http://schemas.microsoft.com/office/drawing/2014/main" id="{17130A3F-A10F-418A-BBF4-BA766F53A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864"/>
              <a:ext cx="0" cy="163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04" name="Line 88">
              <a:extLst>
                <a:ext uri="{FF2B5EF4-FFF2-40B4-BE49-F238E27FC236}">
                  <a16:creationId xmlns:a16="http://schemas.microsoft.com/office/drawing/2014/main" id="{C9B58B89-AA81-488E-878E-8F94B1228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864"/>
              <a:ext cx="2304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05" name="Line 89">
              <a:extLst>
                <a:ext uri="{FF2B5EF4-FFF2-40B4-BE49-F238E27FC236}">
                  <a16:creationId xmlns:a16="http://schemas.microsoft.com/office/drawing/2014/main" id="{728E76DE-A6EE-482E-891B-E3755CA14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864"/>
              <a:ext cx="0" cy="163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06" name="Line 90">
              <a:extLst>
                <a:ext uri="{FF2B5EF4-FFF2-40B4-BE49-F238E27FC236}">
                  <a16:creationId xmlns:a16="http://schemas.microsoft.com/office/drawing/2014/main" id="{20FE56A4-D5B3-4B08-B9AE-6CF352D48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864"/>
              <a:ext cx="0" cy="163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07" name="Line 91">
              <a:extLst>
                <a:ext uri="{FF2B5EF4-FFF2-40B4-BE49-F238E27FC236}">
                  <a16:creationId xmlns:a16="http://schemas.microsoft.com/office/drawing/2014/main" id="{FEDA1FF6-FB3F-4D0E-ACC3-579EE9D56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94"/>
              <a:ext cx="2304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08" name="Line 92">
              <a:extLst>
                <a:ext uri="{FF2B5EF4-FFF2-40B4-BE49-F238E27FC236}">
                  <a16:creationId xmlns:a16="http://schemas.microsoft.com/office/drawing/2014/main" id="{333D7883-2564-470B-B4E6-5C4FCE60F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168"/>
              <a:ext cx="230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09" name="Line 93">
              <a:extLst>
                <a:ext uri="{FF2B5EF4-FFF2-40B4-BE49-F238E27FC236}">
                  <a16:creationId xmlns:a16="http://schemas.microsoft.com/office/drawing/2014/main" id="{7F39602E-313E-4AE6-9EA5-FB1AE9545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842"/>
              <a:ext cx="230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10" name="Line 94">
              <a:extLst>
                <a:ext uri="{FF2B5EF4-FFF2-40B4-BE49-F238E27FC236}">
                  <a16:creationId xmlns:a16="http://schemas.microsoft.com/office/drawing/2014/main" id="{5160C6A7-674E-4F23-81DC-E36D429C0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864"/>
              <a:ext cx="0" cy="163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28" name="Rectangle 112">
              <a:extLst>
                <a:ext uri="{FF2B5EF4-FFF2-40B4-BE49-F238E27FC236}">
                  <a16:creationId xmlns:a16="http://schemas.microsoft.com/office/drawing/2014/main" id="{6275C46D-373E-4142-A867-348453D05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3474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329" name="Rectangle 113">
              <a:extLst>
                <a:ext uri="{FF2B5EF4-FFF2-40B4-BE49-F238E27FC236}">
                  <a16:creationId xmlns:a16="http://schemas.microsoft.com/office/drawing/2014/main" id="{B7C146CB-EAFA-4428-A69F-EDA86C491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3148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330" name="Rectangle 114">
              <a:extLst>
                <a:ext uri="{FF2B5EF4-FFF2-40B4-BE49-F238E27FC236}">
                  <a16:creationId xmlns:a16="http://schemas.microsoft.com/office/drawing/2014/main" id="{7EC58D86-D0C1-440D-A309-ABC9E323E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822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331" name="Rectangle 115">
              <a:extLst>
                <a:ext uri="{FF2B5EF4-FFF2-40B4-BE49-F238E27FC236}">
                  <a16:creationId xmlns:a16="http://schemas.microsoft.com/office/drawing/2014/main" id="{CB5C492E-C7E9-42B0-AB46-57D7FF8A1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496"/>
              <a:ext cx="11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393333" name="Rectangle 117">
              <a:extLst>
                <a:ext uri="{FF2B5EF4-FFF2-40B4-BE49-F238E27FC236}">
                  <a16:creationId xmlns:a16="http://schemas.microsoft.com/office/drawing/2014/main" id="{40635010-1CA0-42C6-BFCC-7E6CA0D96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3474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393334" name="Rectangle 118">
              <a:extLst>
                <a:ext uri="{FF2B5EF4-FFF2-40B4-BE49-F238E27FC236}">
                  <a16:creationId xmlns:a16="http://schemas.microsoft.com/office/drawing/2014/main" id="{1DCCA354-CF0A-403E-BDD2-704E03AF9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3148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335" name="Rectangle 119">
              <a:extLst>
                <a:ext uri="{FF2B5EF4-FFF2-40B4-BE49-F238E27FC236}">
                  <a16:creationId xmlns:a16="http://schemas.microsoft.com/office/drawing/2014/main" id="{BEF198FB-E33E-451D-A2C5-C3222F24D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2822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393336" name="Rectangle 120">
              <a:extLst>
                <a:ext uri="{FF2B5EF4-FFF2-40B4-BE49-F238E27FC236}">
                  <a16:creationId xmlns:a16="http://schemas.microsoft.com/office/drawing/2014/main" id="{14ED5748-73AF-48EB-A6D8-76BD18036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2496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393337" name="Rectangle 121">
              <a:extLst>
                <a:ext uri="{FF2B5EF4-FFF2-40B4-BE49-F238E27FC236}">
                  <a16:creationId xmlns:a16="http://schemas.microsoft.com/office/drawing/2014/main" id="{D3B597D9-03F5-4EDE-8425-1300D03DD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3148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393338" name="Rectangle 122">
              <a:extLst>
                <a:ext uri="{FF2B5EF4-FFF2-40B4-BE49-F238E27FC236}">
                  <a16:creationId xmlns:a16="http://schemas.microsoft.com/office/drawing/2014/main" id="{88855245-D458-4491-A8F9-5FE46187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148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393339" name="Rectangle 123">
              <a:extLst>
                <a:ext uri="{FF2B5EF4-FFF2-40B4-BE49-F238E27FC236}">
                  <a16:creationId xmlns:a16="http://schemas.microsoft.com/office/drawing/2014/main" id="{DFAD517F-7B44-4192-9921-1D91859C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3474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393340" name="Rectangle 124">
              <a:extLst>
                <a:ext uri="{FF2B5EF4-FFF2-40B4-BE49-F238E27FC236}">
                  <a16:creationId xmlns:a16="http://schemas.microsoft.com/office/drawing/2014/main" id="{5407B7B1-E935-47D7-9D7A-968B0EAB9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474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393343" name="Rectangle 127">
              <a:extLst>
                <a:ext uri="{FF2B5EF4-FFF2-40B4-BE49-F238E27FC236}">
                  <a16:creationId xmlns:a16="http://schemas.microsoft.com/office/drawing/2014/main" id="{BA550356-AAEC-4369-BB72-B76B7EBB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2822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0</a:t>
              </a:r>
            </a:p>
          </p:txBody>
        </p:sp>
        <p:sp>
          <p:nvSpPr>
            <p:cNvPr id="393344" name="Rectangle 128">
              <a:extLst>
                <a:ext uri="{FF2B5EF4-FFF2-40B4-BE49-F238E27FC236}">
                  <a16:creationId xmlns:a16="http://schemas.microsoft.com/office/drawing/2014/main" id="{24C4AB65-1EB5-4E20-BDA5-95FCB2D09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22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CA" altLang="en-US" sz="2800"/>
                <a:t>1</a:t>
              </a:r>
            </a:p>
          </p:txBody>
        </p:sp>
        <p:sp>
          <p:nvSpPr>
            <p:cNvPr id="393345" name="Rectangle 129">
              <a:extLst>
                <a:ext uri="{FF2B5EF4-FFF2-40B4-BE49-F238E27FC236}">
                  <a16:creationId xmlns:a16="http://schemas.microsoft.com/office/drawing/2014/main" id="{BD0141AC-6ED0-44A6-880D-87BB97A7E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2496"/>
              <a:ext cx="3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0</a:t>
              </a:r>
              <a:endParaRPr lang="en-CA" altLang="en-US" sz="2800"/>
            </a:p>
          </p:txBody>
        </p:sp>
        <p:sp>
          <p:nvSpPr>
            <p:cNvPr id="393346" name="Rectangle 130">
              <a:extLst>
                <a:ext uri="{FF2B5EF4-FFF2-40B4-BE49-F238E27FC236}">
                  <a16:creationId xmlns:a16="http://schemas.microsoft.com/office/drawing/2014/main" id="{D99A3EAA-352B-4A8F-93D9-613A4EBA3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96"/>
              <a:ext cx="3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/>
                <a:t>1</a:t>
              </a:r>
              <a:endParaRPr lang="en-CA" altLang="en-US" sz="2800"/>
            </a:p>
          </p:txBody>
        </p:sp>
        <p:sp>
          <p:nvSpPr>
            <p:cNvPr id="393347" name="Line 131">
              <a:extLst>
                <a:ext uri="{FF2B5EF4-FFF2-40B4-BE49-F238E27FC236}">
                  <a16:creationId xmlns:a16="http://schemas.microsoft.com/office/drawing/2014/main" id="{D06625B1-1665-46E6-BD92-AF597166D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822"/>
              <a:ext cx="230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48" name="Line 132">
              <a:extLst>
                <a:ext uri="{FF2B5EF4-FFF2-40B4-BE49-F238E27FC236}">
                  <a16:creationId xmlns:a16="http://schemas.microsoft.com/office/drawing/2014/main" id="{6A185486-EFD6-4E50-AD01-C4DC87A9B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148"/>
              <a:ext cx="230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49" name="Line 133">
              <a:extLst>
                <a:ext uri="{FF2B5EF4-FFF2-40B4-BE49-F238E27FC236}">
                  <a16:creationId xmlns:a16="http://schemas.microsoft.com/office/drawing/2014/main" id="{D71F7F4E-7408-4AF8-B1B9-C62708C87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2496"/>
              <a:ext cx="0" cy="130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50" name="Line 134">
              <a:extLst>
                <a:ext uri="{FF2B5EF4-FFF2-40B4-BE49-F238E27FC236}">
                  <a16:creationId xmlns:a16="http://schemas.microsoft.com/office/drawing/2014/main" id="{579C9531-8647-4422-A2B6-A95F29ABE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496"/>
              <a:ext cx="0" cy="130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51" name="Line 135">
              <a:extLst>
                <a:ext uri="{FF2B5EF4-FFF2-40B4-BE49-F238E27FC236}">
                  <a16:creationId xmlns:a16="http://schemas.microsoft.com/office/drawing/2014/main" id="{088CFF41-DC43-4BCB-8B3D-12565C63D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96"/>
              <a:ext cx="2304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52" name="Line 136">
              <a:extLst>
                <a:ext uri="{FF2B5EF4-FFF2-40B4-BE49-F238E27FC236}">
                  <a16:creationId xmlns:a16="http://schemas.microsoft.com/office/drawing/2014/main" id="{D7DF6113-C122-4C94-8C12-7CB44BCC7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96"/>
              <a:ext cx="0" cy="1304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53" name="Line 137">
              <a:extLst>
                <a:ext uri="{FF2B5EF4-FFF2-40B4-BE49-F238E27FC236}">
                  <a16:creationId xmlns:a16="http://schemas.microsoft.com/office/drawing/2014/main" id="{EF0147A2-EAD0-4F38-9A75-7020CF815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0" cy="1304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54" name="Line 138">
              <a:extLst>
                <a:ext uri="{FF2B5EF4-FFF2-40B4-BE49-F238E27FC236}">
                  <a16:creationId xmlns:a16="http://schemas.microsoft.com/office/drawing/2014/main" id="{0D823AEF-788B-455C-A724-02F9E4262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800"/>
              <a:ext cx="2304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3356" name="Line 140">
              <a:extLst>
                <a:ext uri="{FF2B5EF4-FFF2-40B4-BE49-F238E27FC236}">
                  <a16:creationId xmlns:a16="http://schemas.microsoft.com/office/drawing/2014/main" id="{CD66DA30-C361-4CFE-A748-C9ED146BC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474"/>
              <a:ext cx="230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57" name="Line 141">
              <a:extLst>
                <a:ext uri="{FF2B5EF4-FFF2-40B4-BE49-F238E27FC236}">
                  <a16:creationId xmlns:a16="http://schemas.microsoft.com/office/drawing/2014/main" id="{1D096E47-F6E9-440F-B5BD-C7750C092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2496"/>
              <a:ext cx="0" cy="130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3360" name="Rectangle 144">
            <a:extLst>
              <a:ext uri="{FF2B5EF4-FFF2-40B4-BE49-F238E27FC236}">
                <a16:creationId xmlns:a16="http://schemas.microsoft.com/office/drawing/2014/main" id="{C6F6A83C-959B-404E-8C19-3B6D0F7B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9080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Possible solution II:</a:t>
            </a:r>
          </a:p>
          <a:p>
            <a:pPr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F(x, y, z) = (-(xz))(-y)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3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 autoUpdateAnimBg="0"/>
      <p:bldP spid="393246" grpId="0" autoUpdateAnimBg="0"/>
      <p:bldP spid="39336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F42F-2B7C-4531-8E00-61B4109E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51A-B2DC-4146-963A-04CB5E338A81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406530" name="Rectangle 2">
            <a:extLst>
              <a:ext uri="{FF2B5EF4-FFF2-40B4-BE49-F238E27FC236}">
                <a16:creationId xmlns:a16="http://schemas.microsoft.com/office/drawing/2014/main" id="{4297B3F4-2424-4033-85FD-C0A73849B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r>
              <a:rPr lang="en-US" altLang="en-US" sz="3600"/>
              <a:t>Boolean Functions and Expressions</a:t>
            </a:r>
            <a:endParaRPr lang="en-CA" altLang="en-US" sz="3600"/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22072716-C609-4FFF-B0FF-6EE09654B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1816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There is a simple method for deriving a Boolean expression for a function that is defined by a table. This method is based on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minterms</a:t>
            </a:r>
            <a:r>
              <a:rPr lang="en-US" altLang="en-US" sz="2800">
                <a:sym typeface="Symbol" panose="05050102010706020507" pitchFamily="18" charset="2"/>
              </a:rPr>
              <a:t>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>
                <a:sym typeface="Symbol" panose="05050102010706020507" pitchFamily="18" charset="2"/>
              </a:rPr>
              <a:t> A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literal </a:t>
            </a:r>
            <a:r>
              <a:rPr lang="en-US" altLang="en-US" sz="2800">
                <a:sym typeface="Symbol" panose="05050102010706020507" pitchFamily="18" charset="2"/>
              </a:rPr>
              <a:t>is a Boolean variable or its complement. A </a:t>
            </a:r>
            <a:r>
              <a:rPr lang="en-US" altLang="en-US" sz="2800" b="1">
                <a:solidFill>
                  <a:srgbClr val="00FFFF"/>
                </a:solidFill>
                <a:sym typeface="Symbol" panose="05050102010706020507" pitchFamily="18" charset="2"/>
              </a:rPr>
              <a:t>minterm</a:t>
            </a:r>
            <a:r>
              <a:rPr lang="en-US" altLang="en-US" sz="2800">
                <a:sym typeface="Symbol" panose="05050102010706020507" pitchFamily="18" charset="2"/>
              </a:rPr>
              <a:t> of the Boolean variables x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x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x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 is a Boolean product y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y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…y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, where y</a:t>
            </a:r>
            <a:r>
              <a:rPr lang="en-US" altLang="en-US" sz="2800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= x</a:t>
            </a:r>
            <a:r>
              <a:rPr lang="en-US" altLang="en-US" sz="2800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or y</a:t>
            </a:r>
            <a:r>
              <a:rPr lang="en-US" altLang="en-US" sz="2800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= -x</a:t>
            </a:r>
            <a:r>
              <a:rPr lang="en-US" altLang="en-US" sz="2800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2800">
                <a:sym typeface="Symbol" panose="05050102010706020507" pitchFamily="18" charset="2"/>
              </a:rPr>
              <a:t>Hence, a minterm is a product of n literals, with one literal for each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66FF33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66FF33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7937</TotalTime>
  <Words>1370</Words>
  <Application>Microsoft Office PowerPoint</Application>
  <PresentationFormat>On-screen Show (4:3)</PresentationFormat>
  <Paragraphs>321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Yes, No, Maybe...</vt:lpstr>
      <vt:lpstr>Boolean Algebra</vt:lpstr>
      <vt:lpstr>Boolean Operations</vt:lpstr>
      <vt:lpstr>Boolean Functions and Expressions</vt:lpstr>
      <vt:lpstr>Boolean Functions and Expressions</vt:lpstr>
      <vt:lpstr>Boolean Functions and Expressions</vt:lpstr>
      <vt:lpstr>Boolean Functions and Expressions</vt:lpstr>
      <vt:lpstr>Boolean Functions and Expressions</vt:lpstr>
      <vt:lpstr>Boolean Functions and Expressions</vt:lpstr>
      <vt:lpstr>Boolean Functions and Expressions</vt:lpstr>
      <vt:lpstr>Boolean Functions and Expressions</vt:lpstr>
      <vt:lpstr>Boolean Functions and Expressions</vt:lpstr>
      <vt:lpstr>Boolean Functions and Expressions</vt:lpstr>
      <vt:lpstr>Boolean Functions and Expressions</vt:lpstr>
      <vt:lpstr>Boolean Functions and Expressions</vt:lpstr>
      <vt:lpstr>Duality</vt:lpstr>
      <vt:lpstr>Duality</vt:lpstr>
      <vt:lpstr>Duality</vt:lpstr>
      <vt:lpstr>Definition of a Boolean Algebra</vt:lpstr>
      <vt:lpstr>Definition of a Boolean Algebra</vt:lpstr>
      <vt:lpstr>Logic Gates</vt:lpstr>
      <vt:lpstr>Logic Gates</vt:lpstr>
      <vt:lpstr>The End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Unknown User</cp:lastModifiedBy>
  <cp:revision>211</cp:revision>
  <dcterms:created xsi:type="dcterms:W3CDTF">2001-02-24T00:16:35Z</dcterms:created>
  <dcterms:modified xsi:type="dcterms:W3CDTF">2021-06-08T04:55:20Z</dcterms:modified>
</cp:coreProperties>
</file>