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57" r:id="rId3"/>
    <p:sldId id="258" r:id="rId4"/>
    <p:sldId id="264" r:id="rId5"/>
    <p:sldId id="265" r:id="rId6"/>
    <p:sldId id="266" r:id="rId7"/>
    <p:sldId id="259" r:id="rId8"/>
    <p:sldId id="260" r:id="rId9"/>
    <p:sldId id="261"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27" autoAdjust="0"/>
  </p:normalViewPr>
  <p:slideViewPr>
    <p:cSldViewPr>
      <p:cViewPr>
        <p:scale>
          <a:sx n="70" d="100"/>
          <a:sy n="70" d="100"/>
        </p:scale>
        <p:origin x="-13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18C492-A8FF-400F-B4F1-51949EA3AF3F}" type="datetimeFigureOut">
              <a:rPr lang="en-US" smtClean="0"/>
              <a:pPr/>
              <a:t>4/9/2021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52C51C-0149-4A68-8C2B-507154A49D1E}" type="slidenum">
              <a:rPr lang="en-US" smtClean="0"/>
              <a:pPr/>
              <a:t>‹#›</a:t>
            </a:fld>
            <a:endParaRPr lang="en-US"/>
          </a:p>
        </p:txBody>
      </p:sp>
    </p:spTree>
    <p:extLst>
      <p:ext uri="{BB962C8B-B14F-4D97-AF65-F5344CB8AC3E}">
        <p14:creationId xmlns:p14="http://schemas.microsoft.com/office/powerpoint/2010/main" val="296805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52C51C-0149-4A68-8C2B-507154A49D1E}"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EA4B5EE-2ADB-4ECC-8723-FBCAD18545A9}" type="datetimeFigureOut">
              <a:rPr lang="en-US" smtClean="0"/>
              <a:pPr/>
              <a:t>4/9/2021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9EAB472-8C0A-4908-9F0F-6906BF9BE3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A4B5EE-2ADB-4ECC-8723-FBCAD18545A9}"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AB472-8C0A-4908-9F0F-6906BF9BE3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A4B5EE-2ADB-4ECC-8723-FBCAD18545A9}"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AB472-8C0A-4908-9F0F-6906BF9BE3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EA4B5EE-2ADB-4ECC-8723-FBCAD18545A9}" type="datetimeFigureOut">
              <a:rPr lang="en-US" smtClean="0"/>
              <a:pPr/>
              <a:t>4/9/2021</a:t>
            </a:fld>
            <a:endParaRPr lang="en-US"/>
          </a:p>
        </p:txBody>
      </p:sp>
      <p:sp>
        <p:nvSpPr>
          <p:cNvPr id="9" name="Slide Number Placeholder 8"/>
          <p:cNvSpPr>
            <a:spLocks noGrp="1"/>
          </p:cNvSpPr>
          <p:nvPr>
            <p:ph type="sldNum" sz="quarter" idx="15"/>
          </p:nvPr>
        </p:nvSpPr>
        <p:spPr/>
        <p:txBody>
          <a:bodyPr rtlCol="0"/>
          <a:lstStyle/>
          <a:p>
            <a:fld id="{19EAB472-8C0A-4908-9F0F-6906BF9BE3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EA4B5EE-2ADB-4ECC-8723-FBCAD18545A9}" type="datetimeFigureOut">
              <a:rPr lang="en-US" smtClean="0"/>
              <a:pPr/>
              <a:t>4/9/2021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9EAB472-8C0A-4908-9F0F-6906BF9BE3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EA4B5EE-2ADB-4ECC-8723-FBCAD18545A9}"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EAB472-8C0A-4908-9F0F-6906BF9BE3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EA4B5EE-2ADB-4ECC-8723-FBCAD18545A9}" type="datetimeFigureOut">
              <a:rPr lang="en-US" smtClean="0"/>
              <a:pPr/>
              <a:t>4/9/2021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EAB472-8C0A-4908-9F0F-6906BF9BE3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EA4B5EE-2ADB-4ECC-8723-FBCAD18545A9}" type="datetimeFigureOut">
              <a:rPr lang="en-US" smtClean="0"/>
              <a:pPr/>
              <a:t>4/9/2021</a:t>
            </a:fld>
            <a:endParaRPr lang="en-US"/>
          </a:p>
        </p:txBody>
      </p:sp>
      <p:sp>
        <p:nvSpPr>
          <p:cNvPr id="7" name="Slide Number Placeholder 6"/>
          <p:cNvSpPr>
            <a:spLocks noGrp="1"/>
          </p:cNvSpPr>
          <p:nvPr>
            <p:ph type="sldNum" sz="quarter" idx="11"/>
          </p:nvPr>
        </p:nvSpPr>
        <p:spPr/>
        <p:txBody>
          <a:bodyPr rtlCol="0"/>
          <a:lstStyle/>
          <a:p>
            <a:fld id="{19EAB472-8C0A-4908-9F0F-6906BF9BE3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4B5EE-2ADB-4ECC-8723-FBCAD18545A9}" type="datetimeFigureOut">
              <a:rPr lang="en-US" smtClean="0"/>
              <a:pPr/>
              <a:t>4/9/2021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EAB472-8C0A-4908-9F0F-6906BF9BE3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EA4B5EE-2ADB-4ECC-8723-FBCAD18545A9}" type="datetimeFigureOut">
              <a:rPr lang="en-US" smtClean="0"/>
              <a:pPr/>
              <a:t>4/9/2021</a:t>
            </a:fld>
            <a:endParaRPr lang="en-US"/>
          </a:p>
        </p:txBody>
      </p:sp>
      <p:sp>
        <p:nvSpPr>
          <p:cNvPr id="22" name="Slide Number Placeholder 21"/>
          <p:cNvSpPr>
            <a:spLocks noGrp="1"/>
          </p:cNvSpPr>
          <p:nvPr>
            <p:ph type="sldNum" sz="quarter" idx="15"/>
          </p:nvPr>
        </p:nvSpPr>
        <p:spPr/>
        <p:txBody>
          <a:bodyPr rtlCol="0"/>
          <a:lstStyle/>
          <a:p>
            <a:fld id="{19EAB472-8C0A-4908-9F0F-6906BF9BE3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EA4B5EE-2ADB-4ECC-8723-FBCAD18545A9}" type="datetimeFigureOut">
              <a:rPr lang="en-US" smtClean="0"/>
              <a:pPr/>
              <a:t>4/9/2021</a:t>
            </a:fld>
            <a:endParaRPr lang="en-US"/>
          </a:p>
        </p:txBody>
      </p:sp>
      <p:sp>
        <p:nvSpPr>
          <p:cNvPr id="18" name="Slide Number Placeholder 17"/>
          <p:cNvSpPr>
            <a:spLocks noGrp="1"/>
          </p:cNvSpPr>
          <p:nvPr>
            <p:ph type="sldNum" sz="quarter" idx="11"/>
          </p:nvPr>
        </p:nvSpPr>
        <p:spPr/>
        <p:txBody>
          <a:bodyPr rtlCol="0"/>
          <a:lstStyle/>
          <a:p>
            <a:fld id="{19EAB472-8C0A-4908-9F0F-6906BF9BE3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EA4B5EE-2ADB-4ECC-8723-FBCAD18545A9}" type="datetimeFigureOut">
              <a:rPr lang="en-US" smtClean="0"/>
              <a:pPr/>
              <a:t>4/9/2021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9EAB472-8C0A-4908-9F0F-6906BF9BE3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2438400"/>
          </a:xfrm>
        </p:spPr>
        <p:txBody>
          <a:bodyPr>
            <a:normAutofit fontScale="90000"/>
          </a:bodyPr>
          <a:lstStyle/>
          <a:p>
            <a:pPr algn="ctr"/>
            <a:r>
              <a:rPr lang="en-US" sz="2800" b="0" dirty="0" smtClean="0">
                <a:solidFill>
                  <a:schemeClr val="tx1"/>
                </a:solidFill>
              </a:rPr>
              <a:t>             </a:t>
            </a:r>
            <a:r>
              <a:rPr lang="en-US" sz="2800" dirty="0" smtClean="0">
                <a:solidFill>
                  <a:schemeClr val="tx1"/>
                </a:solidFill>
              </a:rPr>
              <a:t/>
            </a:r>
            <a:br>
              <a:rPr lang="en-US" sz="2800" dirty="0" smtClean="0">
                <a:solidFill>
                  <a:schemeClr val="tx1"/>
                </a:solidFill>
              </a:rPr>
            </a:br>
            <a:r>
              <a:rPr lang="en-US" sz="2800" dirty="0" smtClean="0">
                <a:solidFill>
                  <a:schemeClr val="tx1"/>
                </a:solidFill>
              </a:rPr>
              <a:t> </a:t>
            </a:r>
            <a:r>
              <a:rPr lang="en-US" sz="2700" dirty="0" smtClean="0">
                <a:solidFill>
                  <a:schemeClr val="tx1"/>
                </a:solidFill>
              </a:rPr>
              <a:t>G.H.RAISONI </a:t>
            </a:r>
            <a:r>
              <a:rPr lang="en-US" sz="2700" dirty="0" smtClean="0">
                <a:solidFill>
                  <a:schemeClr val="tx1"/>
                </a:solidFill>
              </a:rPr>
              <a:t>COLLEGE OF ENGG. &amp;</a:t>
            </a:r>
            <a:br>
              <a:rPr lang="en-US" sz="2700" dirty="0" smtClean="0">
                <a:solidFill>
                  <a:schemeClr val="tx1"/>
                </a:solidFill>
              </a:rPr>
            </a:br>
            <a:r>
              <a:rPr lang="en-US" sz="2700" dirty="0" smtClean="0">
                <a:solidFill>
                  <a:schemeClr val="tx1"/>
                </a:solidFill>
              </a:rPr>
              <a:t>    </a:t>
            </a:r>
            <a:r>
              <a:rPr lang="en-US" sz="2700" dirty="0" smtClean="0">
                <a:solidFill>
                  <a:schemeClr val="tx1"/>
                </a:solidFill>
              </a:rPr>
              <a:t>MANAGEMENT  </a:t>
            </a:r>
            <a:r>
              <a:rPr lang="en-US" sz="2700" dirty="0" smtClean="0">
                <a:solidFill>
                  <a:schemeClr val="tx1"/>
                </a:solidFill>
              </a:rPr>
              <a:t>GAT  NO. 1200,</a:t>
            </a:r>
            <a:br>
              <a:rPr lang="en-US" sz="2700" dirty="0" smtClean="0">
                <a:solidFill>
                  <a:schemeClr val="tx1"/>
                </a:solidFill>
              </a:rPr>
            </a:br>
            <a:r>
              <a:rPr lang="en-US" sz="2700" dirty="0" smtClean="0">
                <a:solidFill>
                  <a:schemeClr val="tx1"/>
                </a:solidFill>
              </a:rPr>
              <a:t>   </a:t>
            </a:r>
            <a:r>
              <a:rPr lang="en-US" sz="2700" dirty="0" smtClean="0">
                <a:solidFill>
                  <a:schemeClr val="tx1"/>
                </a:solidFill>
              </a:rPr>
              <a:t>WAGHOLI</a:t>
            </a:r>
            <a:r>
              <a:rPr lang="en-US" sz="2700" dirty="0" smtClean="0">
                <a:solidFill>
                  <a:schemeClr val="tx1"/>
                </a:solidFill>
              </a:rPr>
              <a:t>,  PUNE – 412 </a:t>
            </a:r>
            <a:r>
              <a:rPr lang="en-US" sz="2700" dirty="0" smtClean="0">
                <a:solidFill>
                  <a:schemeClr val="tx1"/>
                </a:solidFill>
              </a:rPr>
              <a:t>207</a:t>
            </a:r>
            <a:br>
              <a:rPr lang="en-US" sz="2700" dirty="0" smtClean="0">
                <a:solidFill>
                  <a:schemeClr val="tx1"/>
                </a:solidFill>
              </a:rPr>
            </a:br>
            <a:r>
              <a:rPr lang="en-US" sz="2800" dirty="0">
                <a:solidFill>
                  <a:schemeClr val="tx1"/>
                </a:solidFill>
              </a:rPr>
              <a:t/>
            </a:r>
            <a:br>
              <a:rPr lang="en-US" sz="2800" dirty="0">
                <a:solidFill>
                  <a:schemeClr val="tx1"/>
                </a:solidFill>
              </a:rPr>
            </a:br>
            <a:r>
              <a:rPr lang="en-US" sz="1600" dirty="0" smtClean="0">
                <a:solidFill>
                  <a:schemeClr val="tx1"/>
                </a:solidFill>
              </a:rPr>
              <a:t>AN  </a:t>
            </a:r>
            <a:r>
              <a:rPr lang="en-US" sz="1600" dirty="0" smtClean="0">
                <a:solidFill>
                  <a:schemeClr val="tx1"/>
                </a:solidFill>
              </a:rPr>
              <a:t>AUTONOMOUS  INSTITUTE AFFILIATED TO SAVITRIBAI </a:t>
            </a:r>
            <a:r>
              <a:rPr lang="en-US" sz="1600" dirty="0" smtClean="0">
                <a:solidFill>
                  <a:schemeClr val="tx1"/>
                </a:solidFill>
              </a:rPr>
              <a:t>PHULE PUNE </a:t>
            </a:r>
            <a:r>
              <a:rPr lang="en-US" sz="1600" dirty="0" smtClean="0">
                <a:solidFill>
                  <a:schemeClr val="tx1"/>
                </a:solidFill>
              </a:rPr>
              <a:t>UNIVERSITY</a:t>
            </a:r>
            <a:br>
              <a:rPr lang="en-US" sz="1600" dirty="0" smtClean="0">
                <a:solidFill>
                  <a:schemeClr val="tx1"/>
                </a:solidFill>
              </a:rPr>
            </a:br>
            <a:r>
              <a:rPr lang="en-US" sz="1600" dirty="0" smtClean="0">
                <a:solidFill>
                  <a:schemeClr val="tx1"/>
                </a:solidFill>
              </a:rPr>
              <a:t>                                                          </a:t>
            </a:r>
            <a:r>
              <a:rPr lang="en-US" sz="1600" b="0" dirty="0" smtClean="0">
                <a:solidFill>
                  <a:schemeClr val="tx1"/>
                </a:solidFill>
              </a:rPr>
              <a:t/>
            </a:r>
            <a:br>
              <a:rPr lang="en-US" sz="1600" b="0" dirty="0" smtClean="0">
                <a:solidFill>
                  <a:schemeClr val="tx1"/>
                </a:solidFill>
              </a:rPr>
            </a:br>
            <a:r>
              <a:rPr lang="en-US" sz="2800" b="0" dirty="0" smtClean="0">
                <a:solidFill>
                  <a:schemeClr val="tx1"/>
                </a:solidFill>
              </a:rPr>
              <a:t>         </a:t>
            </a:r>
            <a:endParaRPr lang="en-US" sz="2800" b="0" dirty="0">
              <a:solidFill>
                <a:schemeClr val="bg1"/>
              </a:solidFill>
            </a:endParaRPr>
          </a:p>
        </p:txBody>
      </p:sp>
      <p:sp>
        <p:nvSpPr>
          <p:cNvPr id="3" name="Subtitle 2"/>
          <p:cNvSpPr>
            <a:spLocks noGrp="1"/>
          </p:cNvSpPr>
          <p:nvPr>
            <p:ph type="subTitle" idx="1"/>
          </p:nvPr>
        </p:nvSpPr>
        <p:spPr>
          <a:xfrm>
            <a:off x="0" y="2057400"/>
            <a:ext cx="9144000" cy="4648200"/>
          </a:xfrm>
        </p:spPr>
        <p:txBody>
          <a:bodyPr>
            <a:normAutofit lnSpcReduction="10000"/>
          </a:bodyPr>
          <a:lstStyle/>
          <a:p>
            <a:pPr algn="ctr"/>
            <a:r>
              <a:rPr lang="en-US" sz="2000" b="1" dirty="0" smtClean="0">
                <a:solidFill>
                  <a:schemeClr val="tx1"/>
                </a:solidFill>
              </a:rPr>
              <a:t>SESSION  </a:t>
            </a:r>
            <a:r>
              <a:rPr lang="en-US" sz="2000" b="1" dirty="0" smtClean="0">
                <a:solidFill>
                  <a:schemeClr val="tx1"/>
                </a:solidFill>
              </a:rPr>
              <a:t>2020- </a:t>
            </a:r>
            <a:r>
              <a:rPr lang="en-US" sz="2000" b="1" dirty="0" smtClean="0">
                <a:solidFill>
                  <a:schemeClr val="tx1"/>
                </a:solidFill>
              </a:rPr>
              <a:t>21</a:t>
            </a:r>
          </a:p>
          <a:p>
            <a:pPr algn="ctr"/>
            <a:r>
              <a:rPr lang="en-US" sz="2000" dirty="0" smtClean="0">
                <a:solidFill>
                  <a:schemeClr val="tx1"/>
                </a:solidFill>
              </a:rPr>
              <a:t>  </a:t>
            </a:r>
            <a:r>
              <a:rPr lang="en-US" dirty="0" smtClean="0">
                <a:solidFill>
                  <a:schemeClr val="tx1"/>
                </a:solidFill>
              </a:rPr>
              <a:t>SUB– FOUNDATION OF DATA ANALYSIS</a:t>
            </a:r>
          </a:p>
          <a:p>
            <a:pPr algn="ctr"/>
            <a:r>
              <a:rPr lang="en-US" sz="1600" b="1" dirty="0" smtClean="0">
                <a:solidFill>
                  <a:schemeClr val="bg1"/>
                </a:solidFill>
              </a:rPr>
              <a:t>   </a:t>
            </a:r>
            <a:r>
              <a:rPr lang="en-US" sz="1600" b="1" dirty="0" smtClean="0">
                <a:solidFill>
                  <a:schemeClr val="tx1"/>
                </a:solidFill>
              </a:rPr>
              <a:t>“</a:t>
            </a:r>
            <a:r>
              <a:rPr lang="en-US" sz="1600" b="1" dirty="0" smtClean="0">
                <a:solidFill>
                  <a:schemeClr val="tx1"/>
                </a:solidFill>
              </a:rPr>
              <a:t>IN LINEAR  REGRESSION”</a:t>
            </a:r>
            <a:endParaRPr lang="en-US" sz="1600" b="1" dirty="0" smtClean="0">
              <a:solidFill>
                <a:schemeClr val="bg1"/>
              </a:solidFill>
            </a:endParaRPr>
          </a:p>
          <a:p>
            <a:pPr algn="ctr"/>
            <a:endParaRPr lang="en-US" sz="1600" dirty="0" smtClean="0">
              <a:solidFill>
                <a:schemeClr val="bg1"/>
              </a:solidFill>
            </a:endParaRPr>
          </a:p>
          <a:p>
            <a:pPr algn="ctr"/>
            <a:r>
              <a:rPr lang="en-US" sz="1600" b="1" dirty="0" smtClean="0">
                <a:solidFill>
                  <a:schemeClr val="bg1"/>
                </a:solidFill>
              </a:rPr>
              <a:t>      </a:t>
            </a:r>
            <a:r>
              <a:rPr lang="en-US" sz="2400" dirty="0" smtClean="0">
                <a:solidFill>
                  <a:schemeClr val="tx1"/>
                </a:solidFill>
              </a:rPr>
              <a:t>BY </a:t>
            </a:r>
            <a:endParaRPr lang="en-US" sz="2400" dirty="0" smtClean="0">
              <a:solidFill>
                <a:schemeClr val="tx1"/>
              </a:solidFill>
            </a:endParaRPr>
          </a:p>
          <a:p>
            <a:pPr algn="ctr"/>
            <a:r>
              <a:rPr lang="en-US" dirty="0" smtClean="0">
                <a:solidFill>
                  <a:schemeClr val="tx1"/>
                </a:solidFill>
              </a:rPr>
              <a:t>C69  SUSHMA DIPAK YEMMEWAR</a:t>
            </a:r>
          </a:p>
          <a:p>
            <a:pPr algn="ctr"/>
            <a:r>
              <a:rPr lang="en-US" dirty="0" smtClean="0">
                <a:solidFill>
                  <a:schemeClr val="tx1"/>
                </a:solidFill>
              </a:rPr>
              <a:t>C70  SWAYAM PRAMOD TERODE</a:t>
            </a:r>
          </a:p>
          <a:p>
            <a:pPr algn="ctr"/>
            <a:r>
              <a:rPr lang="en-US" dirty="0" smtClean="0">
                <a:solidFill>
                  <a:schemeClr val="tx1"/>
                </a:solidFill>
              </a:rPr>
              <a:t>C71 TANMAY RADHAKRISHNA ASWALE</a:t>
            </a:r>
          </a:p>
          <a:p>
            <a:pPr algn="ctr"/>
            <a:r>
              <a:rPr lang="en-US" dirty="0" smtClean="0">
                <a:solidFill>
                  <a:schemeClr val="tx1"/>
                </a:solidFill>
              </a:rPr>
              <a:t>C72  VALLABH RAJAAM SHRIMANGALE</a:t>
            </a:r>
          </a:p>
          <a:p>
            <a:pPr algn="ctr"/>
            <a:r>
              <a:rPr lang="en-US" dirty="0" smtClean="0">
                <a:solidFill>
                  <a:schemeClr val="tx1"/>
                </a:solidFill>
              </a:rPr>
              <a:t>                    </a:t>
            </a:r>
            <a:endParaRPr lang="en-US" dirty="0">
              <a:solidFill>
                <a:schemeClr val="tx1"/>
              </a:solidFill>
            </a:endParaRPr>
          </a:p>
          <a:p>
            <a:pPr algn="ctr"/>
            <a:r>
              <a:rPr lang="en-US" dirty="0" smtClean="0">
                <a:solidFill>
                  <a:schemeClr val="tx1"/>
                </a:solidFill>
              </a:rPr>
              <a:t>FACULTY </a:t>
            </a:r>
            <a:r>
              <a:rPr lang="en-US" dirty="0" smtClean="0">
                <a:solidFill>
                  <a:schemeClr val="tx1"/>
                </a:solidFill>
              </a:rPr>
              <a:t>NAME:  PROF. PADMAVATI SARODE</a:t>
            </a:r>
          </a:p>
          <a:p>
            <a:pPr algn="ctr"/>
            <a:r>
              <a:rPr lang="en-US" dirty="0" smtClean="0">
                <a:solidFill>
                  <a:schemeClr val="tx1"/>
                </a:solidFill>
              </a:rPr>
              <a:t>    </a:t>
            </a:r>
            <a:r>
              <a:rPr lang="en-US" dirty="0" smtClean="0">
                <a:solidFill>
                  <a:schemeClr val="tx1"/>
                </a:solidFill>
              </a:rPr>
              <a:t>FY</a:t>
            </a:r>
            <a:r>
              <a:rPr lang="en-US" dirty="0" smtClean="0">
                <a:solidFill>
                  <a:schemeClr val="tx1"/>
                </a:solidFill>
              </a:rPr>
              <a:t>. B. TECH : DIV C</a:t>
            </a:r>
          </a:p>
          <a:p>
            <a:pPr algn="ctr"/>
            <a:r>
              <a:rPr lang="en-US" sz="2000" b="1" dirty="0" smtClean="0">
                <a:solidFill>
                  <a:schemeClr val="tx1"/>
                </a:solidFill>
              </a:rPr>
              <a:t>                    </a:t>
            </a:r>
          </a:p>
          <a:p>
            <a:pPr algn="ctr"/>
            <a:endParaRPr lang="en-US" sz="1600" b="1" dirty="0" smtClean="0">
              <a:solidFill>
                <a:schemeClr val="bg1"/>
              </a:solidFill>
            </a:endParaRPr>
          </a:p>
          <a:p>
            <a:pPr algn="ctr"/>
            <a:endParaRPr lang="en-US" sz="1600" b="1" dirty="0" smtClean="0">
              <a:solidFill>
                <a:schemeClr val="bg1"/>
              </a:solidFill>
            </a:endParaRPr>
          </a:p>
          <a:p>
            <a:pPr algn="ctr"/>
            <a:endParaRPr lang="en-US" sz="1600" b="1" dirty="0" smtClean="0">
              <a:solidFill>
                <a:schemeClr val="bg1"/>
              </a:solidFill>
            </a:endParaRPr>
          </a:p>
          <a:p>
            <a:pPr algn="ctr"/>
            <a:endParaRPr lang="en-US" sz="1600" b="1" dirty="0">
              <a:solidFill>
                <a:schemeClr val="bg1"/>
              </a:solidFill>
            </a:endParaRPr>
          </a:p>
        </p:txBody>
      </p:sp>
      <p:pic>
        <p:nvPicPr>
          <p:cNvPr id="4" name="Picture 3" descr="1315_logo.jpg"/>
          <p:cNvPicPr>
            <a:picLocks noChangeAspect="1"/>
          </p:cNvPicPr>
          <p:nvPr/>
        </p:nvPicPr>
        <p:blipFill>
          <a:blip r:embed="rId2"/>
          <a:stretch>
            <a:fillRect/>
          </a:stretch>
        </p:blipFill>
        <p:spPr>
          <a:xfrm>
            <a:off x="0" y="0"/>
            <a:ext cx="1371601" cy="1295400"/>
          </a:xfrm>
          <a:prstGeom prst="rect">
            <a:avLst/>
          </a:prstGeom>
        </p:spPr>
      </p:pic>
      <p:pic>
        <p:nvPicPr>
          <p:cNvPr id="5" name="Picture 4" descr="RGI_LOGO.png"/>
          <p:cNvPicPr>
            <a:picLocks noChangeAspect="1"/>
          </p:cNvPicPr>
          <p:nvPr/>
        </p:nvPicPr>
        <p:blipFill>
          <a:blip r:embed="rId3" cstate="print"/>
          <a:stretch>
            <a:fillRect/>
          </a:stretch>
        </p:blipFill>
        <p:spPr>
          <a:xfrm>
            <a:off x="7696200" y="0"/>
            <a:ext cx="1447800" cy="1295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0838"/>
            <a:ext cx="7924800" cy="6507162"/>
          </a:xfrm>
        </p:spPr>
        <p:txBody>
          <a:bodyPr>
            <a:normAutofit fontScale="90000"/>
          </a:bodyPr>
          <a:lstStyle/>
          <a:p>
            <a:pPr lvl="0"/>
            <a:r>
              <a:rPr lang="en-US" sz="1800" dirty="0" smtClean="0">
                <a:solidFill>
                  <a:schemeClr val="tx1"/>
                </a:solidFill>
              </a:rPr>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2400" b="1" dirty="0" smtClean="0">
                <a:solidFill>
                  <a:schemeClr val="tx1"/>
                </a:solidFill>
              </a:rPr>
              <a:t> Difference Between Linear and Multiple </a:t>
            </a:r>
            <a:r>
              <a:rPr lang="en-US" sz="2400" b="1" dirty="0" smtClean="0">
                <a:solidFill>
                  <a:schemeClr val="tx1"/>
                </a:solidFill>
              </a:rPr>
              <a:t>Regression</a:t>
            </a:r>
            <a:br>
              <a:rPr lang="en-US" sz="2400" b="1" dirty="0" smtClean="0">
                <a:solidFill>
                  <a:schemeClr val="tx1"/>
                </a:solidFill>
              </a:rPr>
            </a:br>
            <a:r>
              <a:rPr lang="en-US" sz="1800" b="1" dirty="0" smtClean="0"/>
              <a:t/>
            </a:r>
            <a:br>
              <a:rPr lang="en-US" sz="1800" b="1" dirty="0" smtClean="0"/>
            </a:br>
            <a:r>
              <a:rPr lang="en-US" sz="2000" dirty="0" smtClean="0">
                <a:solidFill>
                  <a:schemeClr val="tx1"/>
                </a:solidFill>
              </a:rPr>
              <a:t> </a:t>
            </a:r>
            <a:r>
              <a:rPr lang="en-US" sz="2200" dirty="0" err="1" smtClean="0">
                <a:solidFill>
                  <a:schemeClr val="tx1"/>
                </a:solidFill>
              </a:rPr>
              <a:t>regression</a:t>
            </a:r>
            <a:r>
              <a:rPr lang="en-US" sz="2200" dirty="0" smtClean="0">
                <a:solidFill>
                  <a:schemeClr val="tx1"/>
                </a:solidFill>
              </a:rPr>
              <a:t> compares the response of a dependent variable given a change in some explanatory variables. However, it is rare that a dependent variable is explained by only one variable. In this case, an analyst uses multiple regression, which attempts to explain a dependent variable using more than one independent variable. Multiple regressions can be linear and nonlinear</a:t>
            </a:r>
            <a:r>
              <a:rPr lang="en-US" sz="2000" dirty="0" smtClean="0">
                <a:solidFill>
                  <a:schemeClr val="tx1"/>
                </a:solidFill>
              </a:rPr>
              <a:t>.</a:t>
            </a:r>
            <a:r>
              <a:rPr lang="en-US" sz="2000" dirty="0" smtClean="0">
                <a:solidFill>
                  <a:schemeClr val="tx1"/>
                </a:solidFill>
              </a:rPr>
              <a:t/>
            </a:r>
            <a:br>
              <a:rPr lang="en-US" sz="20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2700" b="1" dirty="0" smtClean="0">
                <a:solidFill>
                  <a:schemeClr val="tx1"/>
                </a:solidFill>
              </a:rPr>
              <a:t> What makes a multiple regression 'multiple'?</a:t>
            </a:r>
            <a:br>
              <a:rPr lang="en-US" sz="2700" b="1" dirty="0" smtClean="0">
                <a:solidFill>
                  <a:schemeClr val="tx1"/>
                </a:solidFill>
              </a:rPr>
            </a:br>
            <a:r>
              <a:rPr lang="en-US" sz="2000" dirty="0" smtClean="0">
                <a:solidFill>
                  <a:schemeClr val="tx1"/>
                </a:solidFill>
              </a:rPr>
              <a:t> </a:t>
            </a:r>
            <a:r>
              <a:rPr lang="en-US" sz="2200" dirty="0" smtClean="0">
                <a:solidFill>
                  <a:schemeClr val="tx1"/>
                </a:solidFill>
              </a:rPr>
              <a:t>A multiple regression considers the effect of more than one explanatory variable on some outcome of interest. It evaluates the relative effect of these explanatory, or independent, variables on the dependent variable when holding all the other variables in the model constant</a:t>
            </a:r>
            <a:r>
              <a:rPr lang="en-US" sz="1800" dirty="0" smtClean="0"/>
              <a:t>.</a:t>
            </a:r>
            <a:br>
              <a:rPr lang="en-US" sz="1800" dirty="0" smtClean="0"/>
            </a:br>
            <a:r>
              <a:rPr lang="en-US" sz="1800" b="1" dirty="0" smtClean="0"/>
              <a:t/>
            </a:r>
            <a:br>
              <a:rPr lang="en-US" sz="1800" b="1" dirty="0" smtClean="0"/>
            </a:br>
            <a:r>
              <a:rPr lang="en-US" sz="1800" dirty="0" smtClean="0">
                <a:solidFill>
                  <a:schemeClr val="tx1"/>
                </a:solidFill>
              </a:rPr>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t/>
            </a:r>
            <a:br>
              <a:rPr lang="en-US" sz="1800" dirty="0" smtClean="0"/>
            </a:b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a:xfrm>
            <a:off x="1143000" y="2514600"/>
            <a:ext cx="6934200" cy="3048000"/>
          </a:xfrm>
        </p:spPr>
        <p:txBody>
          <a:bodyPr>
            <a:normAutofit/>
          </a:bodyPr>
          <a:lstStyle/>
          <a:p>
            <a:r>
              <a:rPr lang="en-US" sz="5400" dirty="0" smtClean="0"/>
              <a:t>THANK  YOU</a:t>
            </a:r>
            <a:endParaRPr lang="en-US" sz="5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04"/>
            <a:ext cx="7467600" cy="1143000"/>
          </a:xfrm>
        </p:spPr>
        <p:txBody>
          <a:bodyPr>
            <a:normAutofit/>
          </a:bodyPr>
          <a:lstStyle/>
          <a:p>
            <a:r>
              <a:rPr lang="en-US" b="1" dirty="0" smtClean="0">
                <a:solidFill>
                  <a:schemeClr val="tx1"/>
                </a:solidFill>
              </a:rPr>
              <a:t>Introduction to Linear Regression</a:t>
            </a:r>
            <a:r>
              <a:rPr lang="en-US" dirty="0" smtClean="0"/>
              <a:t/>
            </a:r>
            <a:br>
              <a:rPr lang="en-US" dirty="0" smtClean="0"/>
            </a:br>
            <a:endParaRPr lang="en-US" dirty="0"/>
          </a:p>
        </p:txBody>
      </p:sp>
      <p:sp>
        <p:nvSpPr>
          <p:cNvPr id="3" name="Content Placeholder 2"/>
          <p:cNvSpPr>
            <a:spLocks noGrp="1"/>
          </p:cNvSpPr>
          <p:nvPr>
            <p:ph sz="quarter" idx="1"/>
          </p:nvPr>
        </p:nvSpPr>
        <p:spPr>
          <a:xfrm>
            <a:off x="457200" y="762000"/>
            <a:ext cx="7467600" cy="4873752"/>
          </a:xfrm>
        </p:spPr>
        <p:txBody>
          <a:bodyPr>
            <a:normAutofit/>
          </a:bodyPr>
          <a:lstStyle/>
          <a:p>
            <a:pPr algn="just"/>
            <a:r>
              <a:rPr lang="en-US" sz="2000" dirty="0" smtClean="0"/>
              <a:t>Linear Regression is a linear model that assumes a linear relationship between input variables(independent variables ‘x’) and output variable(dependent variable-’y’) such that ‘y’ can be calculated from a linear combination of input variables(x).For single input variable, method is referred to as Simple Linear Linear Regression whereas for multiple input variables it is referred to as Multiple Linear Regression</a:t>
            </a:r>
          </a:p>
          <a:p>
            <a:pPr algn="just">
              <a:buNone/>
            </a:pPr>
            <a:r>
              <a:rPr lang="en-US" sz="1800" dirty="0"/>
              <a:t>	</a:t>
            </a:r>
            <a:r>
              <a:rPr lang="en-US" sz="1800" dirty="0" smtClean="0"/>
              <a:t>Linear </a:t>
            </a:r>
            <a:r>
              <a:rPr lang="en-US" sz="1800" dirty="0" smtClean="0"/>
              <a:t>Regression Model Representation :</a:t>
            </a:r>
          </a:p>
          <a:p>
            <a:endParaRPr lang="en-US" sz="1600" dirty="0" smtClean="0"/>
          </a:p>
          <a:p>
            <a:endParaRPr lang="en-US" sz="1600" dirty="0"/>
          </a:p>
        </p:txBody>
      </p:sp>
      <p:pic>
        <p:nvPicPr>
          <p:cNvPr id="4" name="Picture 3" descr="https://miro.medium.com/max/452/0*D6NVRx9pnElKvCIy.png"/>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733800"/>
            <a:ext cx="5905500" cy="28194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848600" cy="1600200"/>
          </a:xfrm>
        </p:spPr>
        <p:txBody>
          <a:bodyPr>
            <a:normAutofit/>
          </a:bodyPr>
          <a:lstStyle/>
          <a:p>
            <a:pPr algn="ctr"/>
            <a:r>
              <a:rPr lang="en-US" sz="2400" b="1" dirty="0" smtClean="0">
                <a:solidFill>
                  <a:schemeClr val="tx1"/>
                </a:solidFill>
              </a:rPr>
              <a:t>In higher dimensions when we have more than 1 input variables the line is now replaced by a </a:t>
            </a:r>
            <a:r>
              <a:rPr lang="en-US" sz="2400" b="1" dirty="0" smtClean="0">
                <a:solidFill>
                  <a:schemeClr val="tx1"/>
                </a:solidFill>
              </a:rPr>
              <a:t>plane </a:t>
            </a:r>
            <a:r>
              <a:rPr lang="en-US" sz="2400" b="1" dirty="0" smtClean="0">
                <a:solidFill>
                  <a:schemeClr val="tx1"/>
                </a:solidFill>
              </a:rPr>
              <a:t>or hyper plane</a:t>
            </a:r>
            <a:r>
              <a:rPr lang="en-US" sz="1400" b="1" dirty="0" smtClean="0">
                <a:solidFill>
                  <a:schemeClr val="tx1"/>
                </a:solidFill>
              </a:rPr>
              <a:t>.</a:t>
            </a:r>
            <a:endParaRPr lang="en-US" sz="1400" b="1" dirty="0">
              <a:solidFill>
                <a:schemeClr val="tx1"/>
              </a:solidFill>
            </a:endParaRPr>
          </a:p>
        </p:txBody>
      </p:sp>
      <p:pic>
        <p:nvPicPr>
          <p:cNvPr id="3" name="Picture 2" descr="https://miro.medium.com/max/300/0*q3wbSgBsmJMsPI9x"/>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05000"/>
            <a:ext cx="5105400" cy="459451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639762"/>
          </a:xfrm>
        </p:spPr>
        <p:txBody>
          <a:bodyPr>
            <a:normAutofit fontScale="90000"/>
          </a:bodyPr>
          <a:lstStyle/>
          <a:p>
            <a:r>
              <a:rPr lang="en-US" sz="3200" b="1" dirty="0" smtClean="0">
                <a:solidFill>
                  <a:schemeClr val="tx1"/>
                </a:solidFill>
              </a:rPr>
              <a:t>APPLICATIOPN</a:t>
            </a:r>
            <a:br>
              <a:rPr lang="en-US" sz="3200" b="1" dirty="0" smtClean="0">
                <a:solidFill>
                  <a:schemeClr val="tx1"/>
                </a:solidFill>
              </a:rPr>
            </a:br>
            <a:endParaRPr lang="en-US" sz="3200" b="1" dirty="0">
              <a:solidFill>
                <a:schemeClr val="tx1"/>
              </a:solidFill>
            </a:endParaRPr>
          </a:p>
        </p:txBody>
      </p:sp>
      <p:sp>
        <p:nvSpPr>
          <p:cNvPr id="3" name="Content Placeholder 2"/>
          <p:cNvSpPr>
            <a:spLocks noGrp="1"/>
          </p:cNvSpPr>
          <p:nvPr>
            <p:ph sz="quarter" idx="1"/>
          </p:nvPr>
        </p:nvSpPr>
        <p:spPr>
          <a:xfrm>
            <a:off x="457200" y="990600"/>
            <a:ext cx="7467600" cy="5483352"/>
          </a:xfrm>
        </p:spPr>
        <p:txBody>
          <a:bodyPr>
            <a:normAutofit/>
          </a:bodyPr>
          <a:lstStyle/>
          <a:p>
            <a:r>
              <a:rPr lang="en-IN" sz="2000" dirty="0" smtClean="0"/>
              <a:t>Linear regression is widely used in biological, behavioural and social sciences to describe possible relationships between variables. It ranks as one of the most important tools used in these disciplines.</a:t>
            </a:r>
            <a:endParaRPr lang="en-US" sz="2000" dirty="0" smtClean="0"/>
          </a:p>
          <a:p>
            <a:pPr>
              <a:buNone/>
            </a:pPr>
            <a:r>
              <a:rPr lang="en-IN" sz="2800" b="1" dirty="0" smtClean="0"/>
              <a:t>Trend line</a:t>
            </a:r>
            <a:endParaRPr lang="en-US" sz="2800" dirty="0" smtClean="0"/>
          </a:p>
          <a:p>
            <a:pPr>
              <a:buNone/>
            </a:pPr>
            <a:r>
              <a:rPr lang="en-IN" sz="2000" dirty="0" smtClean="0"/>
              <a:t>A </a:t>
            </a:r>
            <a:r>
              <a:rPr lang="en-IN" sz="2000" b="1" dirty="0" smtClean="0"/>
              <a:t>trend line</a:t>
            </a:r>
            <a:r>
              <a:rPr lang="en-IN" sz="2000" dirty="0" smtClean="0"/>
              <a:t> represents a trend, the long-term movement in time series data after other components have been accounted for. It tells whether a particular data set (say GDP, oil prices or stock prices) have increased or decreased over the period of time. A trend line could simply be drawn by eye through a set of data points, but more properly their position and slope is calculated using statistical techniques like linear regression. Trend lines typically are straight lines, although some variations use higher degree polynomials depending on the degree of curvature desired in the line.</a:t>
            </a:r>
            <a:endParaRPr lang="en-US" sz="2000" dirty="0" smtClean="0"/>
          </a:p>
          <a:p>
            <a:pPr>
              <a:buNone/>
            </a:pPr>
            <a:endParaRPr lang="en-US" sz="1800" dirty="0" smtClean="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077200" cy="4983162"/>
          </a:xfrm>
        </p:spPr>
        <p:txBody>
          <a:bodyPr>
            <a:normAutofit fontScale="90000"/>
          </a:bodyPr>
          <a:lstStyle/>
          <a:p>
            <a:r>
              <a:rPr lang="en-IN" sz="2400" b="1" dirty="0" smtClean="0">
                <a:solidFill>
                  <a:schemeClr val="tx1"/>
                </a:solidFill>
              </a:rPr>
              <a:t>Epidemiology</a:t>
            </a:r>
            <a:br>
              <a:rPr lang="en-IN" sz="2400" b="1" dirty="0" smtClean="0">
                <a:solidFill>
                  <a:schemeClr val="tx1"/>
                </a:solidFill>
              </a:rPr>
            </a:br>
            <a:r>
              <a:rPr lang="en-IN" sz="2400" b="1" dirty="0" smtClean="0">
                <a:solidFill>
                  <a:schemeClr val="tx1"/>
                </a:solidFill>
              </a:rPr>
              <a:t/>
            </a:r>
            <a:br>
              <a:rPr lang="en-IN" sz="2400" b="1" dirty="0" smtClean="0">
                <a:solidFill>
                  <a:schemeClr val="tx1"/>
                </a:solidFill>
              </a:rPr>
            </a:br>
            <a:r>
              <a:rPr lang="en-IN" sz="2000" dirty="0" smtClean="0">
                <a:solidFill>
                  <a:schemeClr val="tx1"/>
                </a:solidFill>
              </a:rPr>
              <a:t>Early evidence relating tobacco smoking to mortality and morbidity came from observational studies employing regression analysis. In to reduce spurious correlations when analyzing observational data, researchers usually include several variables in their regression models in addition to the variable of primary interest. For example, in a regression model in which cigarette smoking is the independent variable of primary interest and the dependent variable is lifespan measured in years, researchers might include education and income as additional independent variables, to ensure that any observed effect of smoking on lifespan is not due to those other socio-economic factors. However, it is never possible to include all possible confounding variables in an empirical analysis. For example, a hypothetical gene might increase mortality and also cause people </a:t>
            </a:r>
            <a:r>
              <a:rPr lang="en-IN" sz="2000" b="1" dirty="0" smtClean="0">
                <a:solidFill>
                  <a:schemeClr val="tx1"/>
                </a:solidFill>
              </a:rPr>
              <a:t>to smoke more</a:t>
            </a:r>
            <a:r>
              <a:rPr lang="en-US" sz="1800" dirty="0" smtClean="0"/>
              <a:t/>
            </a:r>
            <a:br>
              <a:rPr lang="en-US" sz="1800" dirty="0" smtClean="0"/>
            </a:br>
            <a:endParaRPr lang="en-US" sz="1800" dirty="0"/>
          </a:p>
        </p:txBody>
      </p:sp>
      <p:sp>
        <p:nvSpPr>
          <p:cNvPr id="3" name="Content Placeholder 2"/>
          <p:cNvSpPr>
            <a:spLocks noGrp="1"/>
          </p:cNvSpPr>
          <p:nvPr>
            <p:ph sz="quarter" idx="1"/>
          </p:nvPr>
        </p:nvSpPr>
        <p:spPr>
          <a:xfrm>
            <a:off x="152400" y="5029200"/>
            <a:ext cx="8001000" cy="1676400"/>
          </a:xfrm>
        </p:spPr>
        <p:txBody>
          <a:bodyPr/>
          <a:lstStyle/>
          <a:p>
            <a:r>
              <a:rPr lang="en-IN" b="1" dirty="0" smtClean="0"/>
              <a:t>Finance</a:t>
            </a:r>
          </a:p>
          <a:p>
            <a:r>
              <a:rPr lang="en-IN" sz="1600" dirty="0" smtClean="0"/>
              <a:t>The capital asset pricing model uses linear regression as well as the concept of beta for analyzing and quantifying the systematic risk of an investment. This comes directly from the beta coefficient of the linear regression model that relates the return on the investment to the return on all risky assets.</a:t>
            </a:r>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305800" cy="2667000"/>
          </a:xfrm>
        </p:spPr>
        <p:txBody>
          <a:bodyPr>
            <a:normAutofit/>
          </a:bodyPr>
          <a:lstStyle/>
          <a:p>
            <a:r>
              <a:rPr lang="en-IN" sz="2400" b="1" dirty="0" smtClean="0">
                <a:solidFill>
                  <a:schemeClr val="tx1"/>
                </a:solidFill>
              </a:rPr>
              <a:t>Economics</a:t>
            </a:r>
            <a:r>
              <a:rPr lang="en-IN" sz="2400" b="1" dirty="0" smtClean="0">
                <a:solidFill>
                  <a:schemeClr val="tx1"/>
                </a:solidFill>
              </a:rPr>
              <a:t/>
            </a:r>
            <a:br>
              <a:rPr lang="en-IN" sz="2400" b="1" dirty="0" smtClean="0">
                <a:solidFill>
                  <a:schemeClr val="tx1"/>
                </a:solidFill>
              </a:rPr>
            </a:br>
            <a:r>
              <a:rPr lang="en-US" sz="1600" dirty="0" smtClean="0"/>
              <a:t/>
            </a:r>
            <a:br>
              <a:rPr lang="en-US" sz="1600" dirty="0" smtClean="0"/>
            </a:br>
            <a:r>
              <a:rPr lang="en-US" sz="1800" dirty="0" smtClean="0">
                <a:solidFill>
                  <a:schemeClr val="tx1"/>
                </a:solidFill>
              </a:rPr>
              <a:t>Li</a:t>
            </a:r>
            <a:r>
              <a:rPr lang="en-IN" sz="1800" dirty="0" smtClean="0">
                <a:solidFill>
                  <a:schemeClr val="tx1"/>
                </a:solidFill>
              </a:rPr>
              <a:t>near regression is the predominant empirical tool in economics. For example, it is used to predict consumption spending, fixed investment spending, inventory investment, purchases of a country's exports, spending on imports, the demand to hold liquid assets, labour demand, and labour supply.</a:t>
            </a:r>
            <a:r>
              <a:rPr lang="en-US" sz="1600" dirty="0" smtClean="0">
                <a:solidFill>
                  <a:schemeClr val="tx1"/>
                </a:solidFill>
              </a:rPr>
              <a:t/>
            </a:r>
            <a:br>
              <a:rPr lang="en-US" sz="1600" dirty="0" smtClean="0">
                <a:solidFill>
                  <a:schemeClr val="tx1"/>
                </a:solidFill>
              </a:rPr>
            </a:br>
            <a:endParaRPr lang="en-US" sz="1600" dirty="0">
              <a:solidFill>
                <a:schemeClr val="tx1"/>
              </a:solidFill>
            </a:endParaRPr>
          </a:p>
        </p:txBody>
      </p:sp>
      <p:sp>
        <p:nvSpPr>
          <p:cNvPr id="3" name="Content Placeholder 2"/>
          <p:cNvSpPr>
            <a:spLocks noGrp="1"/>
          </p:cNvSpPr>
          <p:nvPr>
            <p:ph sz="quarter" idx="1"/>
          </p:nvPr>
        </p:nvSpPr>
        <p:spPr>
          <a:xfrm>
            <a:off x="381000" y="2895600"/>
            <a:ext cx="8077200" cy="3962400"/>
          </a:xfrm>
        </p:spPr>
        <p:txBody>
          <a:bodyPr>
            <a:normAutofit fontScale="92500" lnSpcReduction="20000"/>
          </a:bodyPr>
          <a:lstStyle/>
          <a:p>
            <a:r>
              <a:rPr lang="en-IN" b="1" dirty="0" smtClean="0"/>
              <a:t>Environmental science</a:t>
            </a:r>
            <a:endParaRPr lang="en-US" b="1" dirty="0" smtClean="0"/>
          </a:p>
          <a:p>
            <a:pPr marL="0" indent="0">
              <a:buNone/>
            </a:pPr>
            <a:r>
              <a:rPr lang="en-IN" sz="2200" dirty="0" smtClean="0"/>
              <a:t>Linear regression finds application in a wide range of environmental science applications. In Canada, the Environmental Effects Monitoring Program uses statistical analyses on fish and benthi</a:t>
            </a:r>
            <a:r>
              <a:rPr lang="en-IN" sz="2200" u="sng" dirty="0" smtClean="0"/>
              <a:t>c</a:t>
            </a:r>
            <a:r>
              <a:rPr lang="en-IN" sz="2200" dirty="0" smtClean="0"/>
              <a:t> surveys to measure the effects of pulp mill or metal mine effluent on the aquatic ecosystem.</a:t>
            </a:r>
            <a:endParaRPr lang="en-IN" sz="2200" u="sng" baseline="30000" dirty="0" smtClean="0"/>
          </a:p>
          <a:p>
            <a:endParaRPr lang="en-US" sz="1800" dirty="0" smtClean="0"/>
          </a:p>
          <a:p>
            <a:r>
              <a:rPr lang="en-IN" b="1" dirty="0" smtClean="0"/>
              <a:t>Machine learning</a:t>
            </a:r>
            <a:r>
              <a:rPr lang="en-IN" dirty="0" smtClean="0"/>
              <a:t> </a:t>
            </a:r>
          </a:p>
          <a:p>
            <a:pPr marL="0" indent="0">
              <a:buNone/>
            </a:pPr>
            <a:r>
              <a:rPr lang="en-IN" dirty="0" smtClean="0"/>
              <a:t>Linear regression plays an important role in the subfield of artificial intelligence known as machine learning. The linear regression algorithm is one of the fundamental supervised machine-learning algorithms due to its relative simplicity and well-known properties.</a:t>
            </a:r>
            <a:endParaRPr lang="en-US" dirty="0" smtClean="0"/>
          </a:p>
          <a:p>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077200" cy="3693657"/>
          </a:xfrm>
        </p:spPr>
        <p:txBody>
          <a:bodyPr>
            <a:normAutofit fontScale="90000"/>
          </a:bodyPr>
          <a:lstStyle/>
          <a:p>
            <a:pPr lvl="0"/>
            <a:r>
              <a:rPr lang="en-US" sz="2400" b="1" dirty="0" smtClean="0">
                <a:solidFill>
                  <a:schemeClr val="tx1"/>
                </a:solidFill>
              </a:rPr>
              <a:t>What is simple linear regression</a:t>
            </a:r>
            <a:r>
              <a:rPr lang="en-US" sz="2000" b="1" dirty="0" smtClean="0">
                <a:solidFill>
                  <a:schemeClr val="tx1"/>
                </a:solidFill>
              </a:rPr>
              <a:t>?</a:t>
            </a:r>
            <a:br>
              <a:rPr lang="en-US" sz="2000" b="1" dirty="0" smtClean="0">
                <a:solidFill>
                  <a:schemeClr val="tx1"/>
                </a:solidFill>
              </a:rPr>
            </a:br>
            <a:r>
              <a:rPr lang="en-US" sz="2000" b="1" dirty="0" smtClean="0">
                <a:ln>
                  <a:solidFill>
                    <a:schemeClr val="tx1"/>
                  </a:solidFill>
                </a:ln>
                <a:solidFill>
                  <a:schemeClr val="tx1"/>
                </a:solidFill>
              </a:rPr>
              <a:t/>
            </a:r>
            <a:br>
              <a:rPr lang="en-US" sz="2000" b="1" dirty="0" smtClean="0">
                <a:ln>
                  <a:solidFill>
                    <a:schemeClr val="tx1"/>
                  </a:solidFill>
                </a:ln>
                <a:solidFill>
                  <a:schemeClr val="tx1"/>
                </a:solidFill>
              </a:rPr>
            </a:br>
            <a:r>
              <a:rPr lang="en-US" sz="2200" dirty="0" smtClean="0">
                <a:ln>
                  <a:solidFill>
                    <a:schemeClr val="tx1"/>
                  </a:solidFill>
                </a:ln>
                <a:solidFill>
                  <a:schemeClr val="tx1"/>
                </a:solidFill>
              </a:rPr>
              <a:t>r</a:t>
            </a:r>
            <a:r>
              <a:rPr lang="en-US" sz="2200" dirty="0" smtClean="0">
                <a:solidFill>
                  <a:schemeClr val="tx1"/>
                </a:solidFill>
              </a:rPr>
              <a:t>egression models describe the relationship between variables by fitting a line to the observed data. Linear regression models use a straight line, while logistic and nonlinear regression models use a curved line. Regression allows you to estimate how a dependent variable changes as the independent variable(s) change.</a:t>
            </a:r>
            <a:r>
              <a:rPr lang="en-US" sz="2000" dirty="0" smtClean="0">
                <a:solidFill>
                  <a:schemeClr val="tx1"/>
                </a:solidFill>
              </a:rPr>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2000" dirty="0" smtClean="0">
              <a:ln>
                <a:solidFill>
                  <a:schemeClr val="tx1"/>
                </a:solidFill>
              </a:ln>
              <a:solidFill>
                <a:schemeClr val="tx1"/>
              </a:solidFill>
            </a:endParaRPr>
          </a:p>
        </p:txBody>
      </p:sp>
      <p:sp>
        <p:nvSpPr>
          <p:cNvPr id="20481" name="Rectangle 1"/>
          <p:cNvSpPr>
            <a:spLocks noChangeArrowheads="1"/>
          </p:cNvSpPr>
          <p:nvPr/>
        </p:nvSpPr>
        <p:spPr bwMode="auto">
          <a:xfrm>
            <a:off x="304800" y="92094"/>
            <a:ext cx="8305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943634"/>
                </a:solidFill>
                <a:effectLst/>
                <a:latin typeface="Calibri" pitchFamily="34" charset="0"/>
                <a:ea typeface="Times New Roman" pitchFamily="18" charset="0"/>
                <a:cs typeface="Mangal" pitchFamily="18" charset="0"/>
              </a:rPr>
              <a:t>Simple Linear Regression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82" name="Rectangle 2"/>
          <p:cNvSpPr>
            <a:spLocks noChangeArrowheads="1"/>
          </p:cNvSpPr>
          <p:nvPr/>
        </p:nvSpPr>
        <p:spPr bwMode="auto">
          <a:xfrm>
            <a:off x="0" y="609600"/>
            <a:ext cx="9144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lang="en-US" b="1" dirty="0" smtClean="0">
              <a:solidFill>
                <a:srgbClr val="FF0000"/>
              </a:solidFill>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descr="sample linear.png"/>
          <p:cNvPicPr>
            <a:picLocks noChangeAspect="1"/>
          </p:cNvPicPr>
          <p:nvPr/>
        </p:nvPicPr>
        <p:blipFill>
          <a:blip r:embed="rId3"/>
          <a:stretch>
            <a:fillRect/>
          </a:stretch>
        </p:blipFill>
        <p:spPr>
          <a:xfrm>
            <a:off x="1371600" y="3312160"/>
            <a:ext cx="6096000" cy="30886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6202362"/>
          </a:xfrm>
        </p:spPr>
        <p:txBody>
          <a:bodyPr>
            <a:normAutofit fontScale="90000"/>
          </a:bodyPr>
          <a:lstStyle/>
          <a:p>
            <a:r>
              <a:rPr lang="en-US" sz="3200" b="1" dirty="0" smtClean="0">
                <a:solidFill>
                  <a:schemeClr val="tx1"/>
                </a:solidFill>
              </a:rPr>
              <a:t>How simple linear regression works?</a:t>
            </a:r>
            <a:r>
              <a:rPr lang="en-US" sz="3200" dirty="0" smtClean="0">
                <a:solidFill>
                  <a:schemeClr val="tx1"/>
                </a:solidFill>
              </a:rPr>
              <a:t/>
            </a:r>
            <a:br>
              <a:rPr lang="en-US" sz="3200" dirty="0" smtClean="0">
                <a:solidFill>
                  <a:schemeClr val="tx1"/>
                </a:solidFill>
              </a:rPr>
            </a:br>
            <a:r>
              <a:rPr lang="en-US" sz="3200" dirty="0" smtClean="0">
                <a:solidFill>
                  <a:schemeClr val="tx1"/>
                </a:solidFill>
              </a:rPr>
              <a:t/>
            </a:r>
            <a:br>
              <a:rPr lang="en-US" sz="3200" dirty="0" smtClean="0">
                <a:solidFill>
                  <a:schemeClr val="tx1"/>
                </a:solidFill>
              </a:rPr>
            </a:br>
            <a:r>
              <a:rPr lang="en-US" sz="2200" b="1" dirty="0" smtClean="0">
                <a:solidFill>
                  <a:schemeClr val="tx1"/>
                </a:solidFill>
              </a:rPr>
              <a:t>Simple </a:t>
            </a:r>
            <a:r>
              <a:rPr lang="en-US" sz="2200" b="1" dirty="0" smtClean="0">
                <a:solidFill>
                  <a:schemeClr val="tx1"/>
                </a:solidFill>
              </a:rPr>
              <a:t>linear regression</a:t>
            </a:r>
            <a:r>
              <a:rPr lang="en-US" sz="2200" dirty="0" smtClean="0">
                <a:solidFill>
                  <a:schemeClr val="tx1"/>
                </a:solidFill>
              </a:rPr>
              <a:t> is a </a:t>
            </a:r>
            <a:r>
              <a:rPr lang="en-US" sz="2200" b="1" dirty="0" smtClean="0">
                <a:solidFill>
                  <a:schemeClr val="tx1"/>
                </a:solidFill>
              </a:rPr>
              <a:t>regression model</a:t>
            </a:r>
            <a:r>
              <a:rPr lang="en-US" sz="2200" dirty="0" smtClean="0">
                <a:solidFill>
                  <a:schemeClr val="tx1"/>
                </a:solidFill>
              </a:rPr>
              <a:t> that estimates the relationship between one independent variable and one dependent variable using a straight line. Both variables should be quantitative. ... </a:t>
            </a:r>
            <a:r>
              <a:rPr lang="en-US" sz="2200" b="1" dirty="0" smtClean="0">
                <a:solidFill>
                  <a:schemeClr val="tx1"/>
                </a:solidFill>
              </a:rPr>
              <a:t>Linear regression</a:t>
            </a:r>
            <a:r>
              <a:rPr lang="en-US" sz="2200" dirty="0" smtClean="0">
                <a:solidFill>
                  <a:schemeClr val="tx1"/>
                </a:solidFill>
              </a:rPr>
              <a:t> most often uses mean-square error (MSE) to calculate the error of the </a:t>
            </a:r>
            <a:r>
              <a:rPr lang="en-US" sz="2200" b="1" dirty="0" smtClean="0">
                <a:solidFill>
                  <a:schemeClr val="tx1"/>
                </a:solidFill>
              </a:rPr>
              <a:t>model</a:t>
            </a:r>
            <a:r>
              <a:rPr lang="en-US" sz="2200" dirty="0" smtClean="0">
                <a:solidFill>
                  <a:schemeClr val="tx1"/>
                </a:solidFill>
              </a:rPr>
              <a:t>.</a:t>
            </a:r>
            <a:br>
              <a:rPr lang="en-US" sz="2200" dirty="0" smtClean="0">
                <a:solidFill>
                  <a:schemeClr val="tx1"/>
                </a:solidFill>
              </a:rPr>
            </a:br>
            <a:r>
              <a:rPr lang="en-US" sz="2000" dirty="0" smtClean="0">
                <a:solidFill>
                  <a:schemeClr val="tx1"/>
                </a:solidFill>
              </a:rPr>
              <a:t/>
            </a:r>
            <a:br>
              <a:rPr lang="en-US" sz="2000" dirty="0" smtClean="0">
                <a:solidFill>
                  <a:schemeClr val="tx1"/>
                </a:solidFill>
              </a:rPr>
            </a:br>
            <a:r>
              <a:rPr lang="en-US" sz="2700" b="1" dirty="0" smtClean="0">
                <a:solidFill>
                  <a:schemeClr val="tx1"/>
                </a:solidFill>
              </a:rPr>
              <a:t>Uses of simple linear </a:t>
            </a:r>
            <a:r>
              <a:rPr lang="en-US" sz="2700" b="1" dirty="0" smtClean="0">
                <a:solidFill>
                  <a:schemeClr val="tx1"/>
                </a:solidFill>
              </a:rPr>
              <a:t>regression</a:t>
            </a:r>
            <a:br>
              <a:rPr lang="en-US" sz="2700" b="1" dirty="0" smtClean="0">
                <a:solidFill>
                  <a:schemeClr val="tx1"/>
                </a:solidFill>
              </a:rPr>
            </a:br>
            <a:r>
              <a:rPr lang="en-US" sz="2000" dirty="0" smtClean="0"/>
              <a:t/>
            </a:r>
            <a:br>
              <a:rPr lang="en-US" sz="2000" dirty="0" smtClean="0"/>
            </a:br>
            <a:r>
              <a:rPr lang="en-US" sz="2200" dirty="0" smtClean="0">
                <a:solidFill>
                  <a:schemeClr val="tx1"/>
                </a:solidFill>
              </a:rPr>
              <a:t>Three </a:t>
            </a:r>
            <a:r>
              <a:rPr lang="en-US" sz="2200" b="1" dirty="0" smtClean="0">
                <a:solidFill>
                  <a:schemeClr val="tx1"/>
                </a:solidFill>
              </a:rPr>
              <a:t>major uses</a:t>
            </a:r>
            <a:r>
              <a:rPr lang="en-US" sz="2200" dirty="0" smtClean="0">
                <a:solidFill>
                  <a:schemeClr val="tx1"/>
                </a:solidFill>
              </a:rPr>
              <a:t> for </a:t>
            </a:r>
            <a:r>
              <a:rPr lang="en-US" sz="2200" b="1" dirty="0" smtClean="0">
                <a:solidFill>
                  <a:schemeClr val="tx1"/>
                </a:solidFill>
              </a:rPr>
              <a:t>regression analysis</a:t>
            </a:r>
            <a:r>
              <a:rPr lang="en-US" sz="2200" dirty="0" smtClean="0">
                <a:solidFill>
                  <a:schemeClr val="tx1"/>
                </a:solidFill>
              </a:rPr>
              <a:t> are </a:t>
            </a:r>
            <a:br>
              <a:rPr lang="en-US" sz="2200" dirty="0" smtClean="0">
                <a:solidFill>
                  <a:schemeClr val="tx1"/>
                </a:solidFill>
              </a:rPr>
            </a:br>
            <a:r>
              <a:rPr lang="en-US" sz="2200" dirty="0" smtClean="0">
                <a:solidFill>
                  <a:schemeClr val="tx1"/>
                </a:solidFill>
              </a:rPr>
              <a:t> (1) determining the strength of predictors,</a:t>
            </a:r>
            <a:br>
              <a:rPr lang="en-US" sz="2200" dirty="0" smtClean="0">
                <a:solidFill>
                  <a:schemeClr val="tx1"/>
                </a:solidFill>
              </a:rPr>
            </a:br>
            <a:r>
              <a:rPr lang="en-US" sz="2200" dirty="0" smtClean="0">
                <a:solidFill>
                  <a:schemeClr val="tx1"/>
                </a:solidFill>
              </a:rPr>
              <a:t> (2) forecasting an effect, and </a:t>
            </a:r>
            <a:br>
              <a:rPr lang="en-US" sz="2200" dirty="0" smtClean="0">
                <a:solidFill>
                  <a:schemeClr val="tx1"/>
                </a:solidFill>
              </a:rPr>
            </a:br>
            <a:r>
              <a:rPr lang="en-US" sz="2200" dirty="0" smtClean="0">
                <a:solidFill>
                  <a:schemeClr val="tx1"/>
                </a:solidFill>
              </a:rPr>
              <a:t> (3) trend forecasting. First, the </a:t>
            </a:r>
            <a:r>
              <a:rPr lang="en-US" sz="2200" b="1" dirty="0" smtClean="0">
                <a:solidFill>
                  <a:schemeClr val="tx1"/>
                </a:solidFill>
              </a:rPr>
              <a:t>regression</a:t>
            </a:r>
            <a:r>
              <a:rPr lang="en-US" sz="2200" dirty="0" smtClean="0">
                <a:solidFill>
                  <a:schemeClr val="tx1"/>
                </a:solidFill>
              </a:rPr>
              <a:t> might be </a:t>
            </a:r>
            <a:r>
              <a:rPr lang="en-US" sz="2200" b="1" dirty="0" smtClean="0">
                <a:solidFill>
                  <a:schemeClr val="tx1"/>
                </a:solidFill>
              </a:rPr>
              <a:t>used</a:t>
            </a:r>
            <a:r>
              <a:rPr lang="en-US" sz="2200" dirty="0" smtClean="0">
                <a:solidFill>
                  <a:schemeClr val="tx1"/>
                </a:solidFill>
              </a:rPr>
              <a:t> to identify the strength of the effect that the independent variable(s) have on a dependent variable.</a:t>
            </a:r>
            <a:r>
              <a:rPr lang="en-US" sz="2000" dirty="0" smtClean="0">
                <a:solidFill>
                  <a:schemeClr val="tx1"/>
                </a:solidFill>
              </a:rPr>
              <a:t/>
            </a:r>
            <a:br>
              <a:rPr lang="en-US" sz="2000" dirty="0" smtClean="0">
                <a:solidFill>
                  <a:schemeClr val="tx1"/>
                </a:solidFill>
              </a:rPr>
            </a:b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ultipal linear.jpg"/>
          <p:cNvPicPr>
            <a:picLocks noChangeAspect="1"/>
          </p:cNvPicPr>
          <p:nvPr/>
        </p:nvPicPr>
        <p:blipFill>
          <a:blip r:embed="rId2"/>
          <a:stretch>
            <a:fillRect/>
          </a:stretch>
        </p:blipFill>
        <p:spPr>
          <a:xfrm>
            <a:off x="1828800" y="4003343"/>
            <a:ext cx="5867400" cy="27943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p:cNvSpPr>
            <a:spLocks noGrp="1"/>
          </p:cNvSpPr>
          <p:nvPr>
            <p:ph type="title"/>
          </p:nvPr>
        </p:nvSpPr>
        <p:spPr>
          <a:xfrm>
            <a:off x="228600" y="0"/>
            <a:ext cx="7467600" cy="5257800"/>
          </a:xfrm>
        </p:spPr>
        <p:txBody>
          <a:bodyPr>
            <a:normAutofit fontScale="90000"/>
          </a:bodyPr>
          <a:lstStyle/>
          <a:p>
            <a:r>
              <a:rPr lang="en-US" sz="4400" dirty="0" smtClean="0">
                <a:solidFill>
                  <a:srgbClr val="C00000"/>
                </a:solidFill>
              </a:rPr>
              <a:t>Multiple Linear Regression</a:t>
            </a:r>
            <a:r>
              <a:rPr lang="en-US" sz="4400" dirty="0" smtClean="0">
                <a:solidFill>
                  <a:schemeClr val="accent3">
                    <a:lumMod val="75000"/>
                  </a:schemeClr>
                </a:solidFill>
              </a:rPr>
              <a:t/>
            </a:r>
            <a:br>
              <a:rPr lang="en-US" sz="4400" dirty="0" smtClean="0">
                <a:solidFill>
                  <a:schemeClr val="accent3">
                    <a:lumMod val="75000"/>
                  </a:schemeClr>
                </a:solidFill>
              </a:rPr>
            </a:br>
            <a:r>
              <a:rPr lang="en-US" sz="3600" b="1" dirty="0" smtClean="0"/>
              <a:t> </a:t>
            </a:r>
            <a:r>
              <a:rPr lang="en-US" sz="3200" b="1" dirty="0" smtClean="0">
                <a:solidFill>
                  <a:schemeClr val="tx1"/>
                </a:solidFill>
              </a:rPr>
              <a:t>What is multiple linear regression</a:t>
            </a:r>
            <a:r>
              <a:rPr lang="en-US" sz="3600" dirty="0" smtClean="0"/>
              <a:t/>
            </a:r>
            <a:br>
              <a:rPr lang="en-US" sz="3600" dirty="0" smtClean="0"/>
            </a:br>
            <a:r>
              <a:rPr lang="en-US" sz="2400" dirty="0" smtClean="0">
                <a:solidFill>
                  <a:schemeClr val="tx1"/>
                </a:solidFill>
              </a:rPr>
              <a:t>Multiple </a:t>
            </a:r>
            <a:r>
              <a:rPr lang="en-US" sz="2400" dirty="0" smtClean="0">
                <a:solidFill>
                  <a:schemeClr val="tx1"/>
                </a:solidFill>
              </a:rPr>
              <a:t>linear regression (MLR), also known simply as multiple regression, is a statistical technique that uses several explanatory variables to predict the </a:t>
            </a:r>
            <a:r>
              <a:rPr lang="en-US" sz="2400" i="1" dirty="0" smtClean="0">
                <a:solidFill>
                  <a:schemeClr val="tx1"/>
                </a:solidFill>
              </a:rPr>
              <a:t>outcome</a:t>
            </a:r>
            <a:r>
              <a:rPr lang="en-US" sz="2400" dirty="0" smtClean="0">
                <a:solidFill>
                  <a:schemeClr val="tx1"/>
                </a:solidFill>
              </a:rPr>
              <a:t> of a response variable. The goal of multiple linear regression (MLR) is to model the linear relationship between the explanatory (independent) variables and response (dependent) variable</a:t>
            </a:r>
            <a:r>
              <a:rPr lang="en-US" sz="3600" dirty="0" smtClean="0"/>
              <a:t>. </a:t>
            </a:r>
            <a:r>
              <a:rPr lang="en-US" dirty="0" smtClean="0"/>
              <a:t/>
            </a:r>
            <a:br>
              <a:rPr lang="en-US" dirty="0" smtClean="0"/>
            </a:br>
            <a:r>
              <a:rPr lang="en-US" dirty="0" smtClean="0"/>
              <a:t/>
            </a:r>
            <a:br>
              <a:rPr lang="en-US" dirty="0" smtClean="0"/>
            </a:br>
            <a:r>
              <a:rPr lang="en-US" dirty="0" smtClean="0">
                <a:solidFill>
                  <a:schemeClr val="tx1"/>
                </a:solidFill>
              </a:rPr>
              <a:t> </a:t>
            </a:r>
            <a:r>
              <a:rPr lang="en-US" dirty="0" smtClean="0"/>
              <a:t/>
            </a:r>
            <a:br>
              <a:rPr lang="en-US" dirty="0" smtClean="0"/>
            </a:br>
            <a:endParaRPr lang="en-US" dirty="0">
              <a:solidFill>
                <a:schemeClr val="accent3">
                  <a:lumMod val="75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404</TotalTime>
  <Words>238</Words>
  <Application>Microsoft Office PowerPoint</Application>
  <PresentationFormat>On-screen Show (4:3)</PresentationFormat>
  <Paragraphs>41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               G.H.RAISONI COLLEGE OF ENGG. &amp;     MANAGEMENT  GAT  NO. 1200,    WAGHOLI,  PUNE – 412 207  AN  AUTONOMOUS  INSTITUTE AFFILIATED TO SAVITRIBAI PHULE PUNE UNIVERSITY                                                                     </vt:lpstr>
      <vt:lpstr>Introduction to Linear Regression </vt:lpstr>
      <vt:lpstr>In higher dimensions when we have more than 1 input variables the line is now replaced by a plane or hyper plane.</vt:lpstr>
      <vt:lpstr>APPLICATIOPN </vt:lpstr>
      <vt:lpstr>Epidemiology  Early evidence relating tobacco smoking to mortality and morbidity came from observational studies employing regression analysis. In to reduce spurious correlations when analyzing observational data, researchers usually include several variables in their regression models in addition to the variable of primary interest. For example, in a regression model in which cigarette smoking is the independent variable of primary interest and the dependent variable is lifespan measured in years, researchers might include education and income as additional independent variables, to ensure that any observed effect of smoking on lifespan is not due to those other socio-economic factors. However, it is never possible to include all possible confounding variables in an empirical analysis. For example, a hypothetical gene might increase mortality and also cause people to smoke more </vt:lpstr>
      <vt:lpstr>Economics  Linear regression is the predominant empirical tool in economics. For example, it is used to predict consumption spending, fixed investment spending, inventory investment, purchases of a country's exports, spending on imports, the demand to hold liquid assets, labour demand, and labour supply. </vt:lpstr>
      <vt:lpstr>What is simple linear regression?  regression models describe the relationship between variables by fitting a line to the observed data. Linear regression models use a straight line, while logistic and nonlinear regression models use a curved line. Regression allows you to estimate how a dependent variable changes as the independent variable(s) change.     </vt:lpstr>
      <vt:lpstr>How simple linear regression works?  Simple linear regression is a regression model that estimates the relationship between one independent variable and one dependent variable using a straight line. Both variables should be quantitative. ... Linear regression most often uses mean-square error (MSE) to calculate the error of the model.  Uses of simple linear regression  Three major uses for regression analysis are   (1) determining the strength of predictors,  (2) forecasting an effect, and   (3) trend forecasting. First, the regression might be used to identify the strength of the effect that the independent variable(s) have on a dependent variable. </vt:lpstr>
      <vt:lpstr>Multiple Linear Regression  What is multiple linear regression Multiple linear regression (MLR), also known simply as multiple regression, is a statistical technique that uses several explanatory variables to predict the outcome of a response variable. The goal of multiple linear regression (MLR) is to model the linear relationship between the explanatory (independent) variables and response (dependent) variable.     </vt:lpstr>
      <vt:lpstr>   Difference Between Linear and Multiple Regression   regression compares the response of a dependent variable given a change in some explanatory variables. However, it is rare that a dependent variable is explained by only one variable. In this case, an analyst uses multiple regression, which attempts to explain a dependent variable using more than one independent variable. Multiple regressions can be linear and nonlinear.    What makes a multiple regression 'multiple'?  A multiple regression considers the effect of more than one explanatory variable on some outcome of interest. It evaluates the relative effect of these explanatory, or independent, variables on the dependent variable when holding all the other variables in the model constant.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 h. raisoni college of engg. &amp; management gat no.1200,  wagoli, pune-412207</dc:title>
  <dc:creator>Admin</dc:creator>
  <cp:lastModifiedBy>swayam</cp:lastModifiedBy>
  <cp:revision>47</cp:revision>
  <dcterms:created xsi:type="dcterms:W3CDTF">2021-04-07T18:08:28Z</dcterms:created>
  <dcterms:modified xsi:type="dcterms:W3CDTF">2021-04-08T19:02:59Z</dcterms:modified>
</cp:coreProperties>
</file>