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8077200" cy="6617196"/>
          </a:xfrm>
          <a:prstGeom prst="rect">
            <a:avLst/>
          </a:prstGeom>
        </p:spPr>
        <p:txBody>
          <a:bodyPr wrap="square">
            <a:spAutoFit/>
          </a:bodyPr>
          <a:lstStyle/>
          <a:p>
            <a:pPr algn="ctr"/>
            <a:r>
              <a:rPr lang="en-US" sz="2400" b="1" dirty="0" smtClean="0">
                <a:latin typeface="Times New Roman" pitchFamily="18" charset="0"/>
                <a:cs typeface="Times New Roman" pitchFamily="18" charset="0"/>
              </a:rPr>
              <a:t>Mean value theorem</a:t>
            </a:r>
          </a:p>
          <a:p>
            <a:pPr>
              <a:buFont typeface="Wingdings" pitchFamily="2" charset="2"/>
              <a:buChar char="v"/>
            </a:pPr>
            <a:r>
              <a:rPr lang="en-US" sz="2000" dirty="0" smtClean="0">
                <a:latin typeface="Times New Roman" pitchFamily="18" charset="0"/>
                <a:cs typeface="Times New Roman" pitchFamily="18" charset="0"/>
              </a:rPr>
              <a:t>Mean value theorem is one of the most useful tools in both differential and integral calculus. </a:t>
            </a:r>
          </a:p>
          <a:p>
            <a:pPr>
              <a:buFont typeface="Wingdings" pitchFamily="2" charset="2"/>
              <a:buChar char="v"/>
            </a:pPr>
            <a:r>
              <a:rPr lang="en-US" sz="2000" dirty="0" smtClean="0">
                <a:latin typeface="Times New Roman" pitchFamily="18" charset="0"/>
                <a:cs typeface="Times New Roman" pitchFamily="18" charset="0"/>
              </a:rPr>
              <a:t>It has very important consequences in differential calculus and helps us to understand the identical behavior of different functions.</a:t>
            </a:r>
          </a:p>
          <a:p>
            <a:pPr>
              <a:buFont typeface="Wingdings" pitchFamily="2" charset="2"/>
              <a:buChar char="v"/>
            </a:pPr>
            <a:r>
              <a:rPr lang="en-US" sz="2000" dirty="0" smtClean="0">
                <a:latin typeface="Times New Roman" pitchFamily="18" charset="0"/>
                <a:cs typeface="Times New Roman" pitchFamily="18" charset="0"/>
              </a:rPr>
              <a:t>Mean value theorem is also known as Lagrange’s Mean Value Theorem.       This theorem is abbreviated as MVT</a:t>
            </a:r>
          </a:p>
          <a:p>
            <a:pPr algn="ctr"/>
            <a:endParaRPr lang="en-US" sz="2000" b="1" dirty="0" smtClean="0">
              <a:solidFill>
                <a:srgbClr val="C00000"/>
              </a:solidFill>
            </a:endParaRPr>
          </a:p>
          <a:p>
            <a:pPr algn="ctr"/>
            <a:r>
              <a:rPr lang="en-US" sz="2000" b="1" dirty="0" smtClean="0">
                <a:solidFill>
                  <a:srgbClr val="C00000"/>
                </a:solidFill>
              </a:rPr>
              <a:t>Mean Value Theorem Statement</a:t>
            </a:r>
          </a:p>
          <a:p>
            <a:r>
              <a:rPr lang="en-US" sz="2000" dirty="0" smtClean="0">
                <a:latin typeface="Times New Roman" pitchFamily="18" charset="0"/>
                <a:cs typeface="Times New Roman" pitchFamily="18" charset="0"/>
              </a:rPr>
              <a:t>Suppose f(x) is a function that satisfies below conditions:</a:t>
            </a:r>
          </a:p>
          <a:p>
            <a:r>
              <a:rPr lang="en-US" sz="2000" dirty="0" smtClean="0">
                <a:latin typeface="Times New Roman" pitchFamily="18" charset="0"/>
                <a:cs typeface="Times New Roman" pitchFamily="18" charset="0"/>
              </a:rPr>
              <a:t>                 f(x) is Continuous in [a,b] </a:t>
            </a:r>
          </a:p>
          <a:p>
            <a:r>
              <a:rPr lang="en-US" sz="2000" dirty="0" smtClean="0">
                <a:latin typeface="Times New Roman" pitchFamily="18" charset="0"/>
                <a:cs typeface="Times New Roman" pitchFamily="18" charset="0"/>
              </a:rPr>
              <a:t>                 f(x) is Differentiable in (a,b)</a:t>
            </a:r>
          </a:p>
          <a:p>
            <a:r>
              <a:rPr lang="en-US" sz="2000" dirty="0" smtClean="0">
                <a:latin typeface="Times New Roman" pitchFamily="18" charset="0"/>
                <a:cs typeface="Times New Roman" pitchFamily="18" charset="0"/>
              </a:rPr>
              <a:t>              Then, there exists a number c, s.t. a &lt; c &lt; b and</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f(b) – f(a) = f ‘(c) (b – a)</a:t>
            </a:r>
            <a:endParaRPr lang="en-US" sz="2000" dirty="0" smtClean="0">
              <a:latin typeface="Times New Roman" pitchFamily="18" charset="0"/>
              <a:cs typeface="Times New Roman" pitchFamily="18" charset="0"/>
            </a:endParaRPr>
          </a:p>
          <a:p>
            <a:pPr fontAlgn="t"/>
            <a:endParaRPr lang="en-US" sz="2000" dirty="0" smtClean="0">
              <a:latin typeface="Times New Roman" pitchFamily="18" charset="0"/>
              <a:cs typeface="Times New Roman" pitchFamily="18" charset="0"/>
            </a:endParaRPr>
          </a:p>
          <a:p>
            <a:pPr fontAlgn="t"/>
            <a:r>
              <a:rPr lang="en-US" sz="2000" dirty="0" smtClean="0">
                <a:latin typeface="Times New Roman" pitchFamily="18" charset="0"/>
                <a:cs typeface="Times New Roman" pitchFamily="18" charset="0"/>
              </a:rPr>
              <a:t>Special Case:</a:t>
            </a:r>
          </a:p>
          <a:p>
            <a:pPr fontAlgn="t"/>
            <a:r>
              <a:rPr lang="en-US" sz="2000" dirty="0" smtClean="0">
                <a:latin typeface="Times New Roman" pitchFamily="18" charset="0"/>
                <a:cs typeface="Times New Roman" pitchFamily="18" charset="0"/>
              </a:rPr>
              <a:t>When f(a) = f(b). Then, there exists at least one c with a &lt; c &lt; b such that f'(c) = 0. This case is known as </a:t>
            </a:r>
            <a:r>
              <a:rPr lang="en-US" sz="2000" b="1" i="1" dirty="0" smtClean="0">
                <a:latin typeface="Times New Roman" pitchFamily="18" charset="0"/>
                <a:cs typeface="Times New Roman" pitchFamily="18" charset="0"/>
              </a:rPr>
              <a:t>Rolle’s Theorem</a:t>
            </a:r>
            <a:r>
              <a:rPr lang="en-US" sz="2000" dirty="0" smtClean="0"/>
              <a:t>.</a:t>
            </a:r>
          </a:p>
          <a:p>
            <a:pPr>
              <a:buFont typeface="Wingdings" pitchFamily="2" charset="2"/>
              <a:buChar char="v"/>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5" name="Rectangle 4"/>
          <p:cNvSpPr/>
          <p:nvPr/>
        </p:nvSpPr>
        <p:spPr>
          <a:xfrm>
            <a:off x="685800" y="3733800"/>
            <a:ext cx="7848600" cy="400110"/>
          </a:xfrm>
          <a:prstGeom prst="rect">
            <a:avLst/>
          </a:prstGeom>
        </p:spPr>
        <p:txBody>
          <a:bodyPr wrap="square">
            <a:spAutoFit/>
          </a:bodyPr>
          <a:lstStyle/>
          <a:p>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7696200" cy="1938992"/>
          </a:xfrm>
          <a:prstGeom prst="rect">
            <a:avLst/>
          </a:prstGeom>
        </p:spPr>
        <p:txBody>
          <a:bodyPr wrap="square">
            <a:spAutoFit/>
          </a:bodyPr>
          <a:lstStyle/>
          <a:p>
            <a:pPr algn="ctr"/>
            <a:r>
              <a:rPr lang="en-US" sz="2000" b="1" dirty="0" smtClean="0">
                <a:solidFill>
                  <a:srgbClr val="C00000"/>
                </a:solidFill>
                <a:latin typeface="Times New Roman" pitchFamily="18" charset="0"/>
                <a:cs typeface="Times New Roman" pitchFamily="18" charset="0"/>
              </a:rPr>
              <a:t>Physical Interpretation of Mean Value Theorem</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Since (f(b)−f(c))/(b−a) is the average change in the function over [a, b], and f'(c) is the instantaneous change at ‘c’, the mean value theorem states that at some interior point the instantaneous change is equal to average change of the function over the interval.</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001000" cy="2215991"/>
          </a:xfrm>
          <a:prstGeom prst="rect">
            <a:avLst/>
          </a:prstGeom>
        </p:spPr>
        <p:txBody>
          <a:bodyPr wrap="square">
            <a:spAutoFit/>
          </a:bodyPr>
          <a:lstStyle/>
          <a:p>
            <a:endParaRPr lang="en-US" b="1" dirty="0" smtClean="0"/>
          </a:p>
          <a:p>
            <a:r>
              <a:rPr lang="en-US" sz="2000" b="1" dirty="0" smtClean="0">
                <a:latin typeface="Times New Roman" pitchFamily="18" charset="0"/>
                <a:cs typeface="Times New Roman" pitchFamily="18" charset="0"/>
              </a:rPr>
              <a:t>Corollary 1:</a:t>
            </a:r>
            <a:r>
              <a:rPr lang="en-US" sz="2000" dirty="0" smtClean="0">
                <a:latin typeface="Times New Roman" pitchFamily="18" charset="0"/>
                <a:cs typeface="Times New Roman" pitchFamily="18" charset="0"/>
              </a:rPr>
              <a:t> If f' (x) = 0 at each point of x of an open interval (a, b), then f(x) = C for all x in (a, b) where C is a constant.</a:t>
            </a:r>
          </a:p>
          <a:p>
            <a:endParaRPr lang="en-IN"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Corollary 2:</a:t>
            </a:r>
            <a:r>
              <a:rPr lang="en-US" sz="2000" dirty="0" smtClean="0">
                <a:latin typeface="Times New Roman" pitchFamily="18" charset="0"/>
                <a:cs typeface="Times New Roman" pitchFamily="18" charset="0"/>
              </a:rPr>
              <a:t> If f'(x) = g'(x) at each point x in an open interval (a, b), then there exists a constant C such that f(x) = g(x) + C</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7924800" cy="5940088"/>
          </a:xfrm>
          <a:prstGeom prst="rect">
            <a:avLst/>
          </a:prstGeom>
        </p:spPr>
        <p:txBody>
          <a:bodyPr wrap="square">
            <a:spAutoFit/>
          </a:bodyPr>
          <a:lstStyle/>
          <a:p>
            <a:pPr algn="ctr"/>
            <a:r>
              <a:rPr lang="en-US" sz="2000" b="1" dirty="0" smtClean="0">
                <a:latin typeface="Times New Roman" pitchFamily="18" charset="0"/>
                <a:cs typeface="Times New Roman" pitchFamily="18" charset="0"/>
              </a:rPr>
              <a:t>Application of Mean Value Theorem</a:t>
            </a:r>
          </a:p>
          <a:p>
            <a:pPr algn="ct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Let the function be f such that it is, continuous in interval [a,b] and differentiable on interval (a,b), then f'(x) = 0, x ∈ (a,b), then f(x) is constant in [a,b].</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Let f and g be a functions such that, f and g are continuous in interval [a,b] and differentiable on interval (a,b),</a:t>
            </a:r>
          </a:p>
          <a:p>
            <a:r>
              <a:rPr lang="en-US" sz="2000" dirty="0" smtClean="0">
                <a:latin typeface="Times New Roman" pitchFamily="18" charset="0"/>
                <a:cs typeface="Times New Roman" pitchFamily="18" charset="0"/>
              </a:rPr>
              <a:t>f'(x) = g'(x), x ∈ (a,b), then f(x) – g(x) is constant in [a,b]</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Strictly Increasing Function</a:t>
            </a:r>
          </a:p>
          <a:p>
            <a:r>
              <a:rPr lang="en-US" sz="2000" dirty="0" smtClean="0">
                <a:latin typeface="Times New Roman" pitchFamily="18" charset="0"/>
                <a:cs typeface="Times New Roman" pitchFamily="18" charset="0"/>
              </a:rPr>
              <a:t>Let the function be f such that, continuous in interval [a, b] and differentiable in interval(a,b)</a:t>
            </a:r>
          </a:p>
          <a:p>
            <a:r>
              <a:rPr lang="en-US" sz="2000" dirty="0" smtClean="0">
                <a:latin typeface="Times New Roman" pitchFamily="18" charset="0"/>
                <a:cs typeface="Times New Roman" pitchFamily="18" charset="0"/>
              </a:rPr>
              <a:t>f'(x) &gt; 0, x ∈ (a,b), then f(x) is strictly increasing function in [a,b]</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Strictly Decreasing Function</a:t>
            </a:r>
          </a:p>
          <a:p>
            <a:r>
              <a:rPr lang="en-US" sz="2000" dirty="0" smtClean="0">
                <a:latin typeface="Times New Roman" pitchFamily="18" charset="0"/>
                <a:cs typeface="Times New Roman" pitchFamily="18" charset="0"/>
              </a:rPr>
              <a:t>Let the function be f such that, continuous in interval [a,b] and differentiable in interval (a, b)</a:t>
            </a:r>
          </a:p>
          <a:p>
            <a:r>
              <a:rPr lang="en-US" sz="2000" dirty="0" smtClean="0">
                <a:latin typeface="Times New Roman" pitchFamily="18" charset="0"/>
                <a:cs typeface="Times New Roman" pitchFamily="18" charset="0"/>
              </a:rPr>
              <a:t>f'(x) &lt; 0, x ∈ (a,b), then f(x) is strictly decreasing function in [a,b].</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28343"/>
            <a:ext cx="8153400" cy="5016758"/>
          </a:xfrm>
          <a:prstGeom prst="rect">
            <a:avLst/>
          </a:prstGeom>
        </p:spPr>
        <p:txBody>
          <a:bodyPr wrap="square">
            <a:spAutoFit/>
          </a:bodyPr>
          <a:lstStyle/>
          <a:p>
            <a:pPr algn="ctr"/>
            <a:r>
              <a:rPr lang="en-US" sz="2000" b="1" dirty="0" smtClean="0">
                <a:latin typeface="Times New Roman" pitchFamily="18" charset="0"/>
                <a:cs typeface="Times New Roman" pitchFamily="18" charset="0"/>
              </a:rPr>
              <a:t>Mean Value Theorem for Derivatives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the help of mean value theorem, we approximate the derivative of any function. Theorem can build a relationship between the slope of a tangent line and the secant line on a curve.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 f </a:t>
            </a:r>
            <a:r>
              <a:rPr lang="en-US" sz="2000" dirty="0" smtClean="0">
                <a:latin typeface="Times New Roman" pitchFamily="18" charset="0"/>
                <a:cs typeface="Times New Roman" pitchFamily="18" charset="0"/>
              </a:rPr>
              <a:t>is differentiable over (a,b) and continuous over [a,b] then there exists a point</a:t>
            </a:r>
          </a:p>
          <a:p>
            <a:r>
              <a:rPr lang="en-US" sz="2000" dirty="0" smtClean="0">
                <a:latin typeface="Times New Roman" pitchFamily="18" charset="0"/>
                <a:cs typeface="Times New Roman" pitchFamily="18" charset="0"/>
              </a:rPr>
              <a:t>c in such a way that f′(c) = {f(b)−f(a)}/(b−a)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shows that the actual slope is equal to the average slope at some point in the closed interval.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Geometrically, we can say that between two end points of the curve, we have at least one point on the curve where the slope of the tangent line equal to the slope of the secant line passing through A and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8155" t="20833" r="42021" b="20833"/>
          <a:stretch>
            <a:fillRect/>
          </a:stretch>
        </p:blipFill>
        <p:spPr bwMode="auto">
          <a:xfrm>
            <a:off x="457200" y="685800"/>
            <a:ext cx="7924800" cy="5867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2299" t="17708" r="41435" b="41667"/>
          <a:stretch>
            <a:fillRect/>
          </a:stretch>
        </p:blipFill>
        <p:spPr bwMode="auto">
          <a:xfrm>
            <a:off x="762000" y="990600"/>
            <a:ext cx="7620000" cy="5257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2299" t="31250" r="40849" b="29167"/>
          <a:stretch>
            <a:fillRect/>
          </a:stretch>
        </p:blipFill>
        <p:spPr bwMode="auto">
          <a:xfrm>
            <a:off x="762000" y="1066800"/>
            <a:ext cx="7391400" cy="5105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155" t="13542" r="40264" b="12500"/>
          <a:stretch>
            <a:fillRect/>
          </a:stretch>
        </p:blipFill>
        <p:spPr bwMode="auto">
          <a:xfrm>
            <a:off x="533400" y="533400"/>
            <a:ext cx="8077200" cy="6096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385</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7</cp:revision>
  <dcterms:created xsi:type="dcterms:W3CDTF">2006-08-16T00:00:00Z</dcterms:created>
  <dcterms:modified xsi:type="dcterms:W3CDTF">2021-03-17T11:24:56Z</dcterms:modified>
</cp:coreProperties>
</file>