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9" r:id="rId2"/>
    <p:sldId id="260" r:id="rId3"/>
    <p:sldId id="261" r:id="rId4"/>
    <p:sldId id="269" r:id="rId5"/>
    <p:sldId id="262" r:id="rId6"/>
    <p:sldId id="263" r:id="rId7"/>
    <p:sldId id="264" r:id="rId8"/>
    <p:sldId id="265" r:id="rId9"/>
    <p:sldId id="266" r:id="rId10"/>
    <p:sldId id="267" r:id="rId11"/>
    <p:sldId id="268" r:id="rId12"/>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09831" y="359898"/>
            <a:ext cx="9874235"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09831" y="1850064"/>
            <a:ext cx="9874235"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A0E28E52-D479-4A13-AA45-E598CC43114A}" type="slidenum">
              <a:rPr lang="en-IN" smtClean="0"/>
              <a:t>‹#›</a:t>
            </a:fld>
            <a:endParaRPr lang="en-IN"/>
          </a:p>
        </p:txBody>
      </p:sp>
      <p:sp>
        <p:nvSpPr>
          <p:cNvPr id="8" name="Oval 7"/>
          <p:cNvSpPr/>
          <p:nvPr/>
        </p:nvSpPr>
        <p:spPr>
          <a:xfrm>
            <a:off x="1228418" y="1413802"/>
            <a:ext cx="280379"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700" y="1345016"/>
            <a:ext cx="85333"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810" y="274641"/>
            <a:ext cx="2438083"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3801" y="274642"/>
            <a:ext cx="741583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457" y="-54"/>
            <a:ext cx="914281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409" y="2600325"/>
            <a:ext cx="8533289"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409" y="1066800"/>
            <a:ext cx="8533289"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E28E52-D479-4A13-AA45-E598CC43114A}" type="slidenum">
              <a:rPr lang="en-IN" smtClean="0"/>
              <a:t>‹#›</a:t>
            </a:fld>
            <a:endParaRPr lang="en-IN"/>
          </a:p>
        </p:txBody>
      </p:sp>
      <p:sp>
        <p:nvSpPr>
          <p:cNvPr id="10" name="Rectangle 9"/>
          <p:cNvSpPr/>
          <p:nvPr/>
        </p:nvSpPr>
        <p:spPr bwMode="invGray">
          <a:xfrm>
            <a:off x="3047603" y="0"/>
            <a:ext cx="10158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052" y="2814656"/>
            <a:ext cx="280379"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334" y="2745870"/>
            <a:ext cx="85333"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3895" y="274320"/>
            <a:ext cx="9996139"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3895" y="1524000"/>
            <a:ext cx="4876165"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3868" y="1524000"/>
            <a:ext cx="4876165"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5160336"/>
            <a:ext cx="10971372"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328278"/>
            <a:ext cx="5363782"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110" y="328278"/>
            <a:ext cx="5363782"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969336"/>
            <a:ext cx="5363782"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110" y="969336"/>
            <a:ext cx="5363782"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3895" y="274320"/>
            <a:ext cx="9996139"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136" y="0"/>
            <a:ext cx="1083727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0E28E52-D479-4A13-AA45-E598CC43114A}" type="slidenum">
              <a:rPr lang="en-IN" smtClean="0"/>
              <a:t>‹#›</a:t>
            </a:fld>
            <a:endParaRPr lang="en-IN"/>
          </a:p>
        </p:txBody>
      </p:sp>
      <p:sp>
        <p:nvSpPr>
          <p:cNvPr id="6" name="Rectangle 5"/>
          <p:cNvSpPr/>
          <p:nvPr/>
        </p:nvSpPr>
        <p:spPr bwMode="invGray">
          <a:xfrm>
            <a:off x="1353136" y="-54"/>
            <a:ext cx="97523"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16778"/>
            <a:ext cx="5079339"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521" y="1406964"/>
            <a:ext cx="5079339"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521" y="2133602"/>
            <a:ext cx="10869785"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E28E52-D479-4A13-AA45-E598CC43114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8173" y="1066800"/>
            <a:ext cx="3657124"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4243D41-18B4-4508-9FD8-61FB49E955D0}" type="datetimeFigureOut">
              <a:rPr lang="en-US" smtClean="0"/>
              <a:t>4/11/2021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E28E52-D479-4A13-AA45-E598CC43114A}" type="slidenum">
              <a:rPr lang="en-IN" smtClean="0"/>
              <a:t>‹#›</a:t>
            </a:fld>
            <a:endParaRPr lang="en-IN"/>
          </a:p>
        </p:txBody>
      </p:sp>
      <p:sp>
        <p:nvSpPr>
          <p:cNvPr id="8" name="Rectangle 7"/>
          <p:cNvSpPr/>
          <p:nvPr/>
        </p:nvSpPr>
        <p:spPr>
          <a:xfrm>
            <a:off x="1015868" y="1066800"/>
            <a:ext cx="6095207"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455" y="1143005"/>
            <a:ext cx="5892033"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897" y="954341"/>
            <a:ext cx="91428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0687" y="936786"/>
            <a:ext cx="865519"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455" y="4800600"/>
            <a:ext cx="5892033"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759" y="-815922"/>
            <a:ext cx="2184898"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60" y="21104"/>
            <a:ext cx="2269292"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11" y="1055077"/>
            <a:ext cx="1500761"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323" y="-54"/>
            <a:ext cx="10840092"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3895" y="274638"/>
            <a:ext cx="9996139"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3895" y="1447800"/>
            <a:ext cx="9996139"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4578" y="6305550"/>
            <a:ext cx="284443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4243D41-18B4-4508-9FD8-61FB49E955D0}" type="datetimeFigureOut">
              <a:rPr lang="en-US" smtClean="0"/>
              <a:t>4/11/2021</a:t>
            </a:fld>
            <a:endParaRPr lang="en-IN"/>
          </a:p>
        </p:txBody>
      </p:sp>
      <p:sp>
        <p:nvSpPr>
          <p:cNvPr id="10" name="Footer Placeholder 9"/>
          <p:cNvSpPr>
            <a:spLocks noGrp="1"/>
          </p:cNvSpPr>
          <p:nvPr>
            <p:ph type="ftr" sz="quarter" idx="3"/>
          </p:nvPr>
        </p:nvSpPr>
        <p:spPr>
          <a:xfrm>
            <a:off x="7619008" y="6305550"/>
            <a:ext cx="3860297"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3369" y="6305550"/>
            <a:ext cx="60952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0E28E52-D479-4A13-AA45-E598CC43114A}" type="slidenum">
              <a:rPr lang="en-IN" smtClean="0"/>
              <a:t>‹#›</a:t>
            </a:fld>
            <a:endParaRPr lang="en-IN"/>
          </a:p>
        </p:txBody>
      </p:sp>
      <p:sp>
        <p:nvSpPr>
          <p:cNvPr id="15" name="Rectangle 14"/>
          <p:cNvSpPr/>
          <p:nvPr/>
        </p:nvSpPr>
        <p:spPr bwMode="invGray">
          <a:xfrm>
            <a:off x="1353136" y="-54"/>
            <a:ext cx="97523"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mathworks.com/help/matlab/ref/func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142984"/>
            <a:ext cx="12190413" cy="5715016"/>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indent="457200" algn="ctr" fontAlgn="base">
              <a:spcBef>
                <a:spcPct val="0"/>
              </a:spcBef>
              <a:spcAft>
                <a:spcPct val="0"/>
              </a:spcAft>
            </a:pPr>
            <a:r>
              <a:rPr lang="en-US" sz="2800" b="1" dirty="0" smtClean="0">
                <a:solidFill>
                  <a:srgbClr val="000000"/>
                </a:solidFill>
                <a:latin typeface="Times New Roman" pitchFamily="18" charset="0"/>
                <a:cs typeface="Times New Roman" pitchFamily="18" charset="0"/>
              </a:rPr>
              <a:t>Session 2020-21</a:t>
            </a:r>
          </a:p>
          <a:p>
            <a:pPr indent="457200" algn="ctr" fontAlgn="base">
              <a:spcBef>
                <a:spcPct val="0"/>
              </a:spcBef>
              <a:spcAft>
                <a:spcPct val="0"/>
              </a:spcAft>
            </a:pPr>
            <a:endParaRPr lang="en-US" sz="1800" b="1" dirty="0" smtClean="0">
              <a:solidFill>
                <a:srgbClr val="000000"/>
              </a:solidFill>
              <a:latin typeface="Times New Roman" pitchFamily="18" charset="0"/>
              <a:cs typeface="Times New Roman" pitchFamily="18" charset="0"/>
            </a:endParaRPr>
          </a:p>
          <a:p>
            <a:pPr indent="457200" algn="ctr" fontAlgn="base">
              <a:spcBef>
                <a:spcPct val="0"/>
              </a:spcBef>
              <a:spcAft>
                <a:spcPct val="0"/>
              </a:spcAft>
            </a:pPr>
            <a:r>
              <a:rPr lang="en-US" sz="2000" dirty="0" smtClean="0">
                <a:solidFill>
                  <a:srgbClr val="000000"/>
                </a:solidFill>
                <a:latin typeface="Times New Roman" pitchFamily="18" charset="0"/>
                <a:ea typeface="Times New Roman" pitchFamily="18" charset="0"/>
                <a:cs typeface="Times New Roman" pitchFamily="18" charset="0"/>
              </a:rPr>
              <a:t>Presentation on</a:t>
            </a:r>
          </a:p>
          <a:p>
            <a:pPr indent="457200" algn="ctr" fontAlgn="base">
              <a:spcBef>
                <a:spcPct val="0"/>
              </a:spcBef>
              <a:spcAft>
                <a:spcPct val="0"/>
              </a:spcAft>
            </a:pPr>
            <a:endParaRPr lang="en-US" sz="700" dirty="0" smtClean="0"/>
          </a:p>
          <a:p>
            <a:pPr indent="457200" algn="ctr" fontAlgn="base">
              <a:spcBef>
                <a:spcPct val="0"/>
              </a:spcBef>
              <a:spcAft>
                <a:spcPct val="0"/>
              </a:spcAft>
            </a:pPr>
            <a:endParaRPr lang="en-US" sz="700" dirty="0" smtClean="0"/>
          </a:p>
          <a:p>
            <a:pPr indent="457200" algn="ctr" fontAlgn="base">
              <a:spcBef>
                <a:spcPct val="0"/>
              </a:spcBef>
              <a:spcAft>
                <a:spcPct val="0"/>
              </a:spcAft>
            </a:pPr>
            <a:r>
              <a:rPr lang="en-US" sz="2800" b="1" dirty="0" smtClean="0">
                <a:solidFill>
                  <a:srgbClr val="FF0000"/>
                </a:solidFill>
                <a:latin typeface="Aparajita" pitchFamily="34" charset="0"/>
                <a:cs typeface="Aparajita" pitchFamily="34" charset="0"/>
              </a:rPr>
              <a:t>“MATLAB Program to Print Matrix of Addition” </a:t>
            </a:r>
          </a:p>
          <a:p>
            <a:pPr indent="457200" algn="ctr" fontAlgn="base">
              <a:spcBef>
                <a:spcPct val="0"/>
              </a:spcBef>
              <a:spcAft>
                <a:spcPct val="0"/>
              </a:spcAft>
            </a:pPr>
            <a:r>
              <a:rPr lang="en-US" sz="2800" b="1" dirty="0" smtClean="0">
                <a:solidFill>
                  <a:srgbClr val="FF0000"/>
                </a:solidFill>
                <a:latin typeface="Aparajita" pitchFamily="34" charset="0"/>
                <a:cs typeface="Aparajita" pitchFamily="34" charset="0"/>
              </a:rPr>
              <a:t>(Add Two 3 by 3 Matrices)</a:t>
            </a:r>
          </a:p>
          <a:p>
            <a:pPr indent="457200" algn="ctr" eaLnBrk="0" fontAlgn="base" hangingPunct="0">
              <a:spcBef>
                <a:spcPct val="0"/>
              </a:spcBef>
              <a:spcAft>
                <a:spcPct val="0"/>
              </a:spcAft>
            </a:pPr>
            <a:r>
              <a:rPr lang="en-US" sz="2000" b="1" dirty="0" smtClean="0">
                <a:solidFill>
                  <a:srgbClr val="000000"/>
                </a:solidFill>
                <a:latin typeface="Times New Roman" pitchFamily="18" charset="0"/>
                <a:ea typeface="Times New Roman" pitchFamily="18" charset="0"/>
                <a:cs typeface="Times New Roman" pitchFamily="18" charset="0"/>
              </a:rPr>
              <a:t>By</a:t>
            </a:r>
          </a:p>
          <a:p>
            <a:pPr indent="457200" algn="ctr" eaLnBrk="0" fontAlgn="base" hangingPunct="0">
              <a:spcBef>
                <a:spcPct val="0"/>
              </a:spcBef>
              <a:spcAft>
                <a:spcPct val="0"/>
              </a:spcAft>
            </a:pPr>
            <a:endParaRPr lang="en-US" sz="800" dirty="0" smtClean="0">
              <a:latin typeface="Arial" pitchFamily="34" charset="0"/>
              <a:cs typeface="Arial" pitchFamily="34" charset="0"/>
            </a:endParaRPr>
          </a:p>
          <a:p>
            <a:pPr algn="ctr"/>
            <a:r>
              <a:rPr lang="en-US" sz="2400" b="1" dirty="0" smtClean="0">
                <a:latin typeface="Aparajita" pitchFamily="34" charset="0"/>
                <a:cs typeface="Aparajita" pitchFamily="34" charset="0"/>
              </a:rPr>
              <a:t>C69 - SUSHMA DIPAK YEMMEWAR</a:t>
            </a:r>
          </a:p>
          <a:p>
            <a:pPr algn="ctr"/>
            <a:r>
              <a:rPr lang="en-US" sz="2400" b="1" dirty="0" smtClean="0">
                <a:latin typeface="Aparajita" pitchFamily="34" charset="0"/>
                <a:cs typeface="Aparajita" pitchFamily="34" charset="0"/>
              </a:rPr>
              <a:t>C70 - SWAYAM PRAMOD TERODE</a:t>
            </a:r>
          </a:p>
          <a:p>
            <a:pPr algn="ctr"/>
            <a:r>
              <a:rPr lang="en-US" sz="2400" b="1" dirty="0" smtClean="0">
                <a:latin typeface="Aparajita" pitchFamily="34" charset="0"/>
                <a:cs typeface="Aparajita" pitchFamily="34" charset="0"/>
              </a:rPr>
              <a:t>C71 - TANMAY RADHAKRISHNA ASWALE</a:t>
            </a:r>
          </a:p>
          <a:p>
            <a:pPr algn="ctr"/>
            <a:r>
              <a:rPr lang="en-US" sz="2400" b="1" dirty="0" smtClean="0">
                <a:latin typeface="Aparajita" pitchFamily="34" charset="0"/>
                <a:cs typeface="Aparajita" pitchFamily="34" charset="0"/>
              </a:rPr>
              <a:t>C72 - VALLABH RAJARAM SHRIMANGALE</a:t>
            </a:r>
          </a:p>
          <a:p>
            <a:pPr algn="ctr"/>
            <a:endParaRPr lang="en-US" sz="1200" b="1" dirty="0" smtClean="0">
              <a:solidFill>
                <a:srgbClr val="000000"/>
              </a:solidFill>
              <a:latin typeface="Times New Roman" pitchFamily="18" charset="0"/>
              <a:cs typeface="Times New Roman" pitchFamily="18" charset="0"/>
            </a:endParaRPr>
          </a:p>
          <a:p>
            <a:pPr indent="457200" algn="ctr" eaLnBrk="0" fontAlgn="base" hangingPunct="0">
              <a:spcBef>
                <a:spcPct val="0"/>
              </a:spcBef>
              <a:spcAft>
                <a:spcPct val="0"/>
              </a:spcAft>
            </a:pPr>
            <a:r>
              <a:rPr lang="en-US" sz="2800" b="1" dirty="0" smtClean="0">
                <a:solidFill>
                  <a:srgbClr val="000000"/>
                </a:solidFill>
                <a:latin typeface="Times New Roman" pitchFamily="18" charset="0"/>
                <a:cs typeface="Times New Roman" pitchFamily="18" charset="0"/>
              </a:rPr>
              <a:t>Faculty Name: </a:t>
            </a:r>
            <a:r>
              <a:rPr lang="en-US" sz="2800" b="1" dirty="0" smtClean="0">
                <a:solidFill>
                  <a:schemeClr val="accent4">
                    <a:lumMod val="50000"/>
                  </a:schemeClr>
                </a:solidFill>
                <a:latin typeface="Times New Roman" pitchFamily="18" charset="0"/>
                <a:cs typeface="Times New Roman" pitchFamily="18" charset="0"/>
              </a:rPr>
              <a:t>Prof. Moienahmad Borotikar</a:t>
            </a:r>
          </a:p>
          <a:p>
            <a:pPr indent="457200" algn="ctr" eaLnBrk="0" fontAlgn="base" hangingPunct="0">
              <a:spcBef>
                <a:spcPct val="0"/>
              </a:spcBef>
              <a:spcAft>
                <a:spcPct val="0"/>
              </a:spcAft>
            </a:pPr>
            <a:endParaRPr lang="en-US" sz="2800" b="1" dirty="0" smtClean="0">
              <a:solidFill>
                <a:schemeClr val="accent4">
                  <a:lumMod val="50000"/>
                </a:schemeClr>
              </a:solidFill>
              <a:latin typeface="Times New Roman" pitchFamily="18" charset="0"/>
              <a:cs typeface="Times New Roman" pitchFamily="18" charset="0"/>
            </a:endParaRPr>
          </a:p>
          <a:p>
            <a:pPr indent="457200" algn="ctr" eaLnBrk="0" fontAlgn="base" hangingPunct="0">
              <a:spcBef>
                <a:spcPct val="0"/>
              </a:spcBef>
              <a:spcAft>
                <a:spcPct val="0"/>
              </a:spcAft>
            </a:pPr>
            <a:r>
              <a:rPr lang="en-US" sz="2800" b="1" dirty="0" smtClean="0">
                <a:solidFill>
                  <a:srgbClr val="000000"/>
                </a:solidFill>
                <a:latin typeface="Times New Roman" pitchFamily="18" charset="0"/>
                <a:cs typeface="Times New Roman" pitchFamily="18" charset="0"/>
              </a:rPr>
              <a:t>FY B.Tech: </a:t>
            </a:r>
            <a:r>
              <a:rPr lang="en-US" sz="2400" b="1" dirty="0" smtClean="0">
                <a:solidFill>
                  <a:srgbClr val="000000"/>
                </a:solidFill>
                <a:latin typeface="Times New Roman" pitchFamily="18" charset="0"/>
                <a:cs typeface="Times New Roman" pitchFamily="18" charset="0"/>
              </a:rPr>
              <a:t>Division C</a:t>
            </a:r>
            <a:endParaRPr lang="en-IN" sz="2800" b="1" dirty="0">
              <a:solidFill>
                <a:schemeClr val="accent4">
                  <a:lumMod val="50000"/>
                </a:schemeClr>
              </a:solidFill>
              <a:latin typeface="Aparajita" pitchFamily="34" charset="0"/>
              <a:cs typeface="Aparajita" pitchFamily="34" charset="0"/>
            </a:endParaRPr>
          </a:p>
        </p:txBody>
      </p:sp>
      <p:sp>
        <p:nvSpPr>
          <p:cNvPr id="4" name="Rectangle 5"/>
          <p:cNvSpPr txBox="1">
            <a:spLocks noGrp="1" noChangeArrowheads="1"/>
          </p:cNvSpPr>
          <p:nvPr>
            <p:ph type="ctrTitle"/>
          </p:nvPr>
        </p:nvSpPr>
        <p:spPr>
          <a:xfrm>
            <a:off x="1737488" y="0"/>
            <a:ext cx="9001188" cy="738664"/>
          </a:xfrm>
          <a:prstGeom prst="rect">
            <a:avLst/>
          </a:prstGeom>
          <a:solidFill>
            <a:srgbClr val="C00000"/>
          </a:solidFill>
          <a:effectLst>
            <a:outerShdw dist="35921" dir="2700000" algn="ctr" rotWithShape="0">
              <a:schemeClr val="accent1">
                <a:alpha val="50000"/>
              </a:schemeClr>
            </a:outerShdw>
          </a:effectLst>
        </p:spPr>
        <p:txBody>
          <a:bodyPr wrap="square" lIns="0" tIns="0" rIns="0" bIns="0">
            <a:spAutoFit/>
          </a:bodyPr>
          <a:lstStyle>
            <a:lvl1pPr>
              <a:defRPr sz="3400" b="1" i="0">
                <a:solidFill>
                  <a:srgbClr val="6600CC"/>
                </a:solidFill>
                <a:latin typeface="Times New Roman"/>
                <a:ea typeface="+mj-ea"/>
                <a:cs typeface="Times New Roman"/>
              </a:defRPr>
            </a:lvl1pPr>
          </a:lstStyle>
          <a:p>
            <a:pPr algn="ctr">
              <a:defRPr/>
            </a:pPr>
            <a:r>
              <a:rPr lang="en-US" sz="2400" kern="0" dirty="0">
                <a:solidFill>
                  <a:schemeClr val="bg1"/>
                </a:solidFill>
                <a:latin typeface="+mj-lt"/>
                <a:cs typeface="Calibri" pitchFamily="34" charset="0"/>
              </a:rPr>
              <a:t>G. H. RAISONI COLLEGE OF ENGG. &amp; MANAGEMENT</a:t>
            </a:r>
            <a:br>
              <a:rPr lang="en-US" sz="2400" kern="0" dirty="0">
                <a:solidFill>
                  <a:schemeClr val="bg1"/>
                </a:solidFill>
                <a:latin typeface="+mj-lt"/>
                <a:cs typeface="Calibri" pitchFamily="34" charset="0"/>
              </a:rPr>
            </a:br>
            <a:r>
              <a:rPr lang="en-US" sz="2000" kern="0" dirty="0">
                <a:solidFill>
                  <a:schemeClr val="bg1"/>
                </a:solidFill>
                <a:latin typeface="+mj-lt"/>
                <a:cs typeface="Calibri" pitchFamily="34" charset="0"/>
              </a:rPr>
              <a:t>Gat No. 1200, Wagholi, Pune – 412 207</a:t>
            </a:r>
            <a:r>
              <a:rPr lang="en-US" sz="2400" kern="0" dirty="0">
                <a:solidFill>
                  <a:schemeClr val="bg1"/>
                </a:solidFill>
                <a:latin typeface="+mj-lt"/>
                <a:cs typeface="Calibri" pitchFamily="34" charset="0"/>
              </a:rPr>
              <a:t> </a:t>
            </a:r>
          </a:p>
        </p:txBody>
      </p:sp>
      <p:pic>
        <p:nvPicPr>
          <p:cNvPr id="5" name="Picture 4"/>
          <p:cNvPicPr>
            <a:picLocks noChangeAspect="1"/>
          </p:cNvPicPr>
          <p:nvPr/>
        </p:nvPicPr>
        <p:blipFill>
          <a:blip r:embed="rId2"/>
          <a:stretch>
            <a:fillRect/>
          </a:stretch>
        </p:blipFill>
        <p:spPr>
          <a:xfrm>
            <a:off x="10667997" y="2476"/>
            <a:ext cx="1522416" cy="1394813"/>
          </a:xfrm>
          <a:prstGeom prst="rect">
            <a:avLst/>
          </a:prstGeom>
        </p:spPr>
      </p:pic>
      <p:pic>
        <p:nvPicPr>
          <p:cNvPr id="6" name="Picture 5"/>
          <p:cNvPicPr>
            <a:picLocks noChangeAspect="1"/>
          </p:cNvPicPr>
          <p:nvPr/>
        </p:nvPicPr>
        <p:blipFill>
          <a:blip r:embed="rId3"/>
          <a:stretch>
            <a:fillRect/>
          </a:stretch>
        </p:blipFill>
        <p:spPr>
          <a:xfrm>
            <a:off x="0" y="-2291"/>
            <a:ext cx="1737489" cy="1399580"/>
          </a:xfrm>
          <a:prstGeom prst="rect">
            <a:avLst/>
          </a:prstGeom>
        </p:spPr>
      </p:pic>
      <p:sp>
        <p:nvSpPr>
          <p:cNvPr id="7" name="TextBox 7"/>
          <p:cNvSpPr txBox="1">
            <a:spLocks noChangeArrowheads="1"/>
          </p:cNvSpPr>
          <p:nvPr/>
        </p:nvSpPr>
        <p:spPr bwMode="auto">
          <a:xfrm>
            <a:off x="1737488" y="785794"/>
            <a:ext cx="8930510" cy="338554"/>
          </a:xfrm>
          <a:prstGeom prst="rect">
            <a:avLst/>
          </a:prstGeom>
          <a:solidFill>
            <a:srgbClr val="FFC000"/>
          </a:solidFill>
          <a:ln w="9525">
            <a:noFill/>
            <a:miter lim="800000"/>
            <a:headEnd/>
            <a:tailEnd/>
          </a:ln>
        </p:spPr>
        <p:txBody>
          <a:bodyPr wrap="square">
            <a:spAutoFit/>
          </a:bodyPr>
          <a:lstStyle/>
          <a:p>
            <a:pPr algn="ctr"/>
            <a:r>
              <a:rPr lang="en-US" sz="1600" b="1" dirty="0">
                <a:solidFill>
                  <a:prstClr val="black"/>
                </a:solidFill>
              </a:rPr>
              <a:t>(An Autonomous Institute Affiliated to Savitribai Phule Pune University)</a:t>
            </a:r>
            <a:endParaRPr lang="en-IN" sz="1600" b="1" dirty="0">
              <a:solidFill>
                <a:prstClr val="black"/>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174" y="214290"/>
            <a:ext cx="10386861" cy="6286544"/>
          </a:xfrm>
        </p:spPr>
        <p:txBody>
          <a:bodyPr>
            <a:normAutofit/>
          </a:bodyPr>
          <a:lstStyle/>
          <a:p>
            <a:pPr>
              <a:buNone/>
            </a:pPr>
            <a:r>
              <a:rPr lang="en-US" sz="4400" b="1" dirty="0" smtClean="0">
                <a:latin typeface="Aparajita" pitchFamily="34" charset="0"/>
                <a:cs typeface="Aparajita" pitchFamily="34" charset="0"/>
              </a:rPr>
              <a:t>Output</a:t>
            </a:r>
          </a:p>
          <a:p>
            <a:pPr>
              <a:buNone/>
            </a:pPr>
            <a:r>
              <a:rPr lang="en-US" dirty="0" smtClean="0">
                <a:latin typeface="Aparajita" pitchFamily="34" charset="0"/>
                <a:cs typeface="Aparajita" pitchFamily="34" charset="0"/>
              </a:rPr>
              <a:t>C=[10 10 10; 10 10 10; 10 10 10]</a:t>
            </a:r>
          </a:p>
          <a:p>
            <a:pPr>
              <a:buNone/>
            </a:pPr>
            <a:endParaRPr lang="en-IN" dirty="0">
              <a:latin typeface="Aparajita" pitchFamily="34" charset="0"/>
              <a:cs typeface="Aparajita" pitchFamily="34" charset="0"/>
            </a:endParaRPr>
          </a:p>
        </p:txBody>
      </p:sp>
      <p:pic>
        <p:nvPicPr>
          <p:cNvPr id="5" name="Picture 4" descr="output 1.png"/>
          <p:cNvPicPr>
            <a:picLocks noChangeAspect="1"/>
          </p:cNvPicPr>
          <p:nvPr/>
        </p:nvPicPr>
        <p:blipFill rotWithShape="1">
          <a:blip r:embed="rId2"/>
          <a:srcRect t="5217"/>
          <a:stretch/>
        </p:blipFill>
        <p:spPr>
          <a:xfrm>
            <a:off x="1523173" y="1628800"/>
            <a:ext cx="10501385" cy="4739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895" y="1857364"/>
            <a:ext cx="9996139" cy="1928826"/>
          </a:xfrm>
        </p:spPr>
        <p:style>
          <a:lnRef idx="1">
            <a:schemeClr val="accent1"/>
          </a:lnRef>
          <a:fillRef idx="2">
            <a:schemeClr val="accent1"/>
          </a:fillRef>
          <a:effectRef idx="1">
            <a:schemeClr val="accent1"/>
          </a:effectRef>
          <a:fontRef idx="minor">
            <a:schemeClr val="dk1"/>
          </a:fontRef>
        </p:style>
        <p:txBody>
          <a:bodyPr>
            <a:noAutofit/>
          </a:bodyPr>
          <a:lstStyle/>
          <a:p>
            <a:pPr algn="ctr">
              <a:buNone/>
            </a:pPr>
            <a:r>
              <a:rPr lang="en-US" sz="16600" b="1" dirty="0" smtClean="0">
                <a:solidFill>
                  <a:schemeClr val="accent3">
                    <a:lumMod val="75000"/>
                  </a:schemeClr>
                </a:solidFill>
                <a:latin typeface="Aparajita" pitchFamily="34" charset="0"/>
                <a:cs typeface="Aparajita" pitchFamily="34" charset="0"/>
              </a:rPr>
              <a:t>Thank You</a:t>
            </a:r>
            <a:endParaRPr lang="en-IN" sz="16600" b="1" dirty="0">
              <a:solidFill>
                <a:schemeClr val="accent3">
                  <a:lumMod val="75000"/>
                </a:schemeClr>
              </a:solidFill>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7200" dirty="0" smtClean="0">
                <a:latin typeface="Aparajita" pitchFamily="34" charset="0"/>
                <a:cs typeface="Aparajita" pitchFamily="34" charset="0"/>
              </a:rPr>
              <a:t>What is Matlab?</a:t>
            </a:r>
            <a:endParaRPr lang="en-IN" sz="72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85000" lnSpcReduction="10000"/>
          </a:bodyPr>
          <a:lstStyle/>
          <a:p>
            <a:r>
              <a:rPr lang="en-IN" b="1" dirty="0" smtClean="0">
                <a:latin typeface="Aparajita" pitchFamily="34" charset="0"/>
                <a:cs typeface="Aparajita" pitchFamily="34" charset="0"/>
              </a:rPr>
              <a:t>MATLAB</a:t>
            </a:r>
            <a:r>
              <a:rPr lang="en-IN" dirty="0" smtClean="0">
                <a:latin typeface="Aparajita" pitchFamily="34" charset="0"/>
                <a:cs typeface="Aparajita" pitchFamily="34" charset="0"/>
              </a:rPr>
              <a:t> (an abbreviation of "matrix laboratory") is a proprietary multi-paradigm programming language and numeric computing environment developed by Math Works. MATLAB allows matrix manipulations, plotting of functions and data, implementation of algorithms, creation of user interfaces, and interfacing with programs written in other languages.</a:t>
            </a:r>
          </a:p>
          <a:p>
            <a:r>
              <a:rPr lang="en-IN" dirty="0" smtClean="0">
                <a:latin typeface="Aparajita" pitchFamily="34" charset="0"/>
                <a:cs typeface="Aparajita" pitchFamily="34" charset="0"/>
              </a:rPr>
              <a:t>Although MATLAB is intended primarily for numeric computing, an optional toolbox uses the MuPAD symbolic engine allowing access to symbolic computing abilities. An additional package, Simulink, adds graphical multi-domain simulation and model-based design for dynamic and embedded systems.</a:t>
            </a:r>
          </a:p>
          <a:p>
            <a:r>
              <a:rPr lang="en-IN" dirty="0" smtClean="0">
                <a:latin typeface="Aparajita" pitchFamily="34" charset="0"/>
                <a:cs typeface="Aparajita" pitchFamily="34" charset="0"/>
              </a:rPr>
              <a:t>As of 2020, MATLAB has more than 4 million users worldwide. MATLAB users come from various backgrounds of engineering, science, and economics.</a:t>
            </a:r>
          </a:p>
          <a:p>
            <a:endParaRPr lang="en-IN"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600" dirty="0" smtClean="0">
                <a:latin typeface="Aparajita" pitchFamily="34" charset="0"/>
                <a:cs typeface="Aparajita" pitchFamily="34" charset="0"/>
              </a:rPr>
              <a:t>Matlab Applications</a:t>
            </a:r>
            <a:endParaRPr lang="en-IN" sz="66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a:bodyPr>
          <a:lstStyle/>
          <a:p>
            <a:r>
              <a:rPr lang="en-IN" sz="2800" dirty="0" smtClean="0">
                <a:latin typeface="Aparajita" pitchFamily="34" charset="0"/>
                <a:cs typeface="Aparajita" pitchFamily="34" charset="0"/>
              </a:rPr>
              <a:t>Design, simulate, and test automated driving systems.</a:t>
            </a:r>
          </a:p>
          <a:p>
            <a:r>
              <a:rPr lang="en-IN" sz="2800" dirty="0" smtClean="0">
                <a:latin typeface="Aparajita" pitchFamily="34" charset="0"/>
                <a:cs typeface="Aparajita" pitchFamily="34" charset="0"/>
              </a:rPr>
              <a:t>Develop and deploy condition monitoring and predictive maintenance software.</a:t>
            </a:r>
          </a:p>
          <a:p>
            <a:r>
              <a:rPr lang="en-IN" sz="2800" dirty="0" smtClean="0">
                <a:latin typeface="Aparajita" pitchFamily="34" charset="0"/>
                <a:cs typeface="Aparajita" pitchFamily="34" charset="0"/>
              </a:rPr>
              <a:t>Design, simulate, and verify robotics and autonomous systems.</a:t>
            </a:r>
          </a:p>
          <a:p>
            <a:r>
              <a:rPr lang="en-IN" sz="2800" dirty="0" smtClean="0">
                <a:latin typeface="Aparajita" pitchFamily="34" charset="0"/>
                <a:cs typeface="Aparajita" pitchFamily="34" charset="0"/>
              </a:rPr>
              <a:t>Data preparation, design, simulation, and deployment for deep neural networks.</a:t>
            </a:r>
          </a:p>
          <a:p>
            <a:r>
              <a:rPr lang="en-IN" sz="2800" dirty="0" smtClean="0">
                <a:latin typeface="Aparajita" pitchFamily="34" charset="0"/>
                <a:cs typeface="Aparajita" pitchFamily="34" charset="0"/>
              </a:rPr>
              <a:t>Analyze, design, and verify analogy and mixed-signal systems.</a:t>
            </a:r>
          </a:p>
          <a:p>
            <a:r>
              <a:rPr lang="en-IN" sz="2800" dirty="0" smtClean="0">
                <a:latin typeface="Aparajita" pitchFamily="34" charset="0"/>
                <a:cs typeface="Aparajita" pitchFamily="34" charset="0"/>
              </a:rPr>
              <a:t>Design and implement digital control for motors, power converters, and battery systems.</a:t>
            </a:r>
          </a:p>
          <a:p>
            <a:r>
              <a:rPr lang="en-IN" sz="2800" dirty="0" smtClean="0">
                <a:latin typeface="Aparajita" pitchFamily="34" charset="0"/>
                <a:cs typeface="Aparajita" pitchFamily="34" charset="0"/>
              </a:rPr>
              <a:t>Automate your workflow — from algorithm development to hardware design and verification.</a:t>
            </a:r>
          </a:p>
          <a:p>
            <a:r>
              <a:rPr lang="en-IN" sz="2800" dirty="0" smtClean="0">
                <a:latin typeface="Aparajita" pitchFamily="34" charset="0"/>
                <a:cs typeface="Aparajita" pitchFamily="34" charset="0"/>
              </a:rPr>
              <a:t>Acquire, analyze, and explore data and automate tests</a:t>
            </a:r>
            <a:r>
              <a:rPr lang="en-IN" sz="2800" dirty="0" smtClean="0"/>
              <a:t>.</a:t>
            </a:r>
          </a:p>
          <a:p>
            <a:r>
              <a:rPr lang="en-IN" sz="2800" dirty="0" smtClean="0">
                <a:latin typeface="Aparajita" pitchFamily="34" charset="0"/>
                <a:cs typeface="Aparajita" pitchFamily="34" charset="0"/>
              </a:rPr>
              <a:t>Data preparation, design, simulation, and deployment for deep neural networks.</a:t>
            </a:r>
            <a:endParaRPr lang="en-IN" sz="28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175" y="0"/>
            <a:ext cx="10386860" cy="1214422"/>
          </a:xfrm>
        </p:spPr>
        <p:txBody>
          <a:bodyPr>
            <a:noAutofit/>
          </a:bodyPr>
          <a:lstStyle/>
          <a:p>
            <a:r>
              <a:rPr lang="en-US" sz="5200" dirty="0" smtClean="0">
                <a:latin typeface="Aparajita" pitchFamily="34" charset="0"/>
                <a:cs typeface="Aparajita" pitchFamily="34" charset="0"/>
              </a:rPr>
              <a:t>Matlab Logo, Graphs &amp;Documentation images</a:t>
            </a:r>
            <a:endParaRPr lang="en-IN" sz="5200" dirty="0">
              <a:latin typeface="Aparajita" pitchFamily="34" charset="0"/>
              <a:cs typeface="Aparajita" pitchFamily="34" charset="0"/>
            </a:endParaRPr>
          </a:p>
        </p:txBody>
      </p:sp>
      <p:pic>
        <p:nvPicPr>
          <p:cNvPr id="5" name="Picture 4" descr="find_examples.png"/>
          <p:cNvPicPr>
            <a:picLocks noChangeAspect="1"/>
          </p:cNvPicPr>
          <p:nvPr/>
        </p:nvPicPr>
        <p:blipFill>
          <a:blip r:embed="rId2"/>
          <a:stretch>
            <a:fillRect/>
          </a:stretch>
        </p:blipFill>
        <p:spPr>
          <a:xfrm>
            <a:off x="7166776" y="3929066"/>
            <a:ext cx="4798028"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512px-MATLAB_mesh_sinc3D.svg.png"/>
          <p:cNvPicPr>
            <a:picLocks noChangeAspect="1"/>
          </p:cNvPicPr>
          <p:nvPr/>
        </p:nvPicPr>
        <p:blipFill>
          <a:blip r:embed="rId3"/>
          <a:stretch>
            <a:fillRect/>
          </a:stretch>
        </p:blipFill>
        <p:spPr>
          <a:xfrm>
            <a:off x="7238214" y="1214422"/>
            <a:ext cx="4714908" cy="2428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matlab.png"/>
          <p:cNvPicPr>
            <a:picLocks noChangeAspect="1"/>
          </p:cNvPicPr>
          <p:nvPr/>
        </p:nvPicPr>
        <p:blipFill>
          <a:blip r:embed="rId4"/>
          <a:stretch>
            <a:fillRect/>
          </a:stretch>
        </p:blipFill>
        <p:spPr>
          <a:xfrm>
            <a:off x="1523174" y="1214422"/>
            <a:ext cx="5000660" cy="250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9" descr="1.png"/>
          <p:cNvPicPr>
            <a:picLocks noGrp="1" noChangeAspect="1"/>
          </p:cNvPicPr>
          <p:nvPr>
            <p:ph idx="1"/>
          </p:nvPr>
        </p:nvPicPr>
        <p:blipFill>
          <a:blip r:embed="rId5"/>
          <a:stretch>
            <a:fillRect/>
          </a:stretch>
        </p:blipFill>
        <p:spPr>
          <a:xfrm>
            <a:off x="1523174" y="3857628"/>
            <a:ext cx="5000660" cy="278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latin typeface="Aparajita" pitchFamily="34" charset="0"/>
                <a:cs typeface="Aparajita" pitchFamily="34" charset="0"/>
              </a:rPr>
              <a:t>Syntax of Matlab</a:t>
            </a:r>
            <a:endParaRPr lang="en-IN" sz="80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parajita" pitchFamily="34" charset="0"/>
                <a:cs typeface="Aparajita" pitchFamily="34" charset="0"/>
              </a:rPr>
              <a:t>There are two types of syntax in matlab:</a:t>
            </a:r>
          </a:p>
          <a:p>
            <a:pPr marL="596646" indent="-514350">
              <a:buFont typeface="+mj-lt"/>
              <a:buAutoNum type="arabicPeriod"/>
            </a:pPr>
            <a:r>
              <a:rPr lang="en-US" sz="3000" b="1" dirty="0" smtClean="0">
                <a:latin typeface="Aparajita" pitchFamily="34" charset="0"/>
                <a:cs typeface="Aparajita" pitchFamily="34" charset="0"/>
              </a:rPr>
              <a:t>Function syntax </a:t>
            </a:r>
            <a:r>
              <a:rPr lang="en-US" sz="2800" dirty="0" smtClean="0">
                <a:latin typeface="Aparajita" pitchFamily="34" charset="0"/>
                <a:cs typeface="Aparajita" pitchFamily="34" charset="0"/>
              </a:rPr>
              <a:t>:- </a:t>
            </a:r>
            <a:r>
              <a:rPr lang="en-US" sz="3000" b="1" dirty="0" smtClean="0">
                <a:latin typeface="Aparajita" pitchFamily="34" charset="0"/>
                <a:cs typeface="Aparajita" pitchFamily="34" charset="0"/>
                <a:hlinkClick r:id="rId2"/>
              </a:rPr>
              <a:t>“</a:t>
            </a:r>
            <a:r>
              <a:rPr lang="en-IN" sz="2800" u="sng" dirty="0" smtClean="0">
                <a:latin typeface="Aparajita" pitchFamily="34" charset="0"/>
                <a:cs typeface="Aparajita" pitchFamily="34" charset="0"/>
                <a:hlinkClick r:id="rId2"/>
              </a:rPr>
              <a:t>function [y1,...,yN] = myfun(x1,...,xM)</a:t>
            </a:r>
            <a:r>
              <a:rPr lang="en-IN" sz="3000" b="1" u="sng" dirty="0" smtClean="0">
                <a:latin typeface="Aparajita" pitchFamily="34" charset="0"/>
                <a:cs typeface="Aparajita" pitchFamily="34" charset="0"/>
              </a:rPr>
              <a:t>”</a:t>
            </a:r>
            <a:endParaRPr lang="en-IN" sz="2800" b="1" u="sng" dirty="0" smtClean="0">
              <a:latin typeface="Aparajita" pitchFamily="34" charset="0"/>
              <a:cs typeface="Aparajita" pitchFamily="34" charset="0"/>
            </a:endParaRPr>
          </a:p>
          <a:p>
            <a:pPr marL="596646" indent="-514350">
              <a:buNone/>
            </a:pPr>
            <a:r>
              <a:rPr lang="en-US" sz="2800" dirty="0" smtClean="0">
                <a:latin typeface="Aparajita" pitchFamily="34" charset="0"/>
                <a:cs typeface="Aparajita" pitchFamily="34" charset="0"/>
              </a:rPr>
              <a:t>     			               </a:t>
            </a:r>
            <a:r>
              <a:rPr lang="en-IN" sz="2800" dirty="0" smtClean="0">
                <a:latin typeface="Aparajita" pitchFamily="34" charset="0"/>
                <a:cs typeface="Aparajita" pitchFamily="34" charset="0"/>
              </a:rPr>
              <a:t>function [y1,...,yN] = myfun(x1,...,xM) declares a function named myfun that accepts inputs x1,...,xM and returns outputs y1,...,yN. This declaration statement must be the first executable line of the function. Valid function names begin with an alphabetic character, and can contain letters, numbers, or underscores.</a:t>
            </a:r>
          </a:p>
          <a:p>
            <a:pPr marL="596646" indent="-514350"/>
            <a:r>
              <a:rPr lang="en-IN" sz="2800" dirty="0" smtClean="0">
                <a:latin typeface="Aparajita" pitchFamily="34" charset="0"/>
                <a:cs typeface="Aparajita" pitchFamily="34" charset="0"/>
              </a:rPr>
              <a:t>You can save your function:</a:t>
            </a:r>
          </a:p>
          <a:p>
            <a:pPr>
              <a:buNone/>
            </a:pPr>
            <a:r>
              <a:rPr lang="en-IN" sz="2800" dirty="0" smtClean="0">
                <a:latin typeface="Aparajita" pitchFamily="34" charset="0"/>
                <a:cs typeface="Aparajita" pitchFamily="34" charset="0"/>
              </a:rPr>
              <a:t>        In a function file which contains only function definitions. The name of the file must           .   match the name of the first function in the file.</a:t>
            </a:r>
          </a:p>
          <a:p>
            <a:pPr>
              <a:buNone/>
            </a:pPr>
            <a:r>
              <a:rPr lang="en-IN" sz="2800" dirty="0" smtClean="0">
                <a:latin typeface="Aparajita" pitchFamily="34" charset="0"/>
                <a:cs typeface="Aparajita" pitchFamily="34" charset="0"/>
              </a:rPr>
              <a:t>        In a script file which contains commands and function definitions. Functions must be .   at the end of the file. Script files cannot have the same name as a function in the file.    .   Functions are supported in scripts in R2016b or later.</a:t>
            </a:r>
          </a:p>
          <a:p>
            <a:pPr marL="596646" indent="-514350">
              <a:buNone/>
            </a:pPr>
            <a:endParaRPr lang="en-IN" sz="28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895" y="285728"/>
            <a:ext cx="9996139" cy="6357982"/>
          </a:xfrm>
        </p:spPr>
        <p:txBody>
          <a:bodyPr>
            <a:normAutofit fontScale="25000" lnSpcReduction="20000"/>
          </a:bodyPr>
          <a:lstStyle/>
          <a:p>
            <a:pPr marL="596646" indent="-514350">
              <a:buNone/>
            </a:pPr>
            <a:r>
              <a:rPr lang="en-US" sz="12800" dirty="0" smtClean="0">
                <a:latin typeface="Aparajita" pitchFamily="34" charset="0"/>
                <a:cs typeface="Aparajita" pitchFamily="34" charset="0"/>
              </a:rPr>
              <a:t>2. </a:t>
            </a:r>
            <a:r>
              <a:rPr lang="en-US" sz="12800" b="1" dirty="0" smtClean="0">
                <a:latin typeface="Aparajita" pitchFamily="34" charset="0"/>
                <a:cs typeface="Aparajita" pitchFamily="34" charset="0"/>
              </a:rPr>
              <a:t>Command :- “</a:t>
            </a:r>
            <a:r>
              <a:rPr lang="en-IN" sz="12800" u="sng" dirty="0" smtClean="0">
                <a:solidFill>
                  <a:schemeClr val="accent5">
                    <a:lumMod val="75000"/>
                  </a:schemeClr>
                </a:solidFill>
                <a:latin typeface="Aparajita" pitchFamily="34" charset="0"/>
                <a:cs typeface="Aparajita" pitchFamily="34" charset="0"/>
              </a:rPr>
              <a:t>load durer.mat % Command syntax</a:t>
            </a:r>
            <a:r>
              <a:rPr lang="en-IN" sz="12800" b="1" u="sng" dirty="0" smtClean="0">
                <a:solidFill>
                  <a:schemeClr val="accent5">
                    <a:lumMod val="75000"/>
                  </a:schemeClr>
                </a:solidFill>
                <a:latin typeface="Aparajita" pitchFamily="34" charset="0"/>
                <a:cs typeface="Aparajita" pitchFamily="34" charset="0"/>
              </a:rPr>
              <a:t>”</a:t>
            </a:r>
          </a:p>
          <a:p>
            <a:pPr algn="just"/>
            <a:r>
              <a:rPr lang="en-US" sz="5600" dirty="0" smtClean="0">
                <a:latin typeface="Aparajita" pitchFamily="34" charset="0"/>
                <a:cs typeface="Aparajita" pitchFamily="34" charset="0"/>
              </a:rPr>
              <a:t> </a:t>
            </a:r>
            <a:r>
              <a:rPr lang="en-IN" sz="9600" dirty="0" smtClean="0">
                <a:latin typeface="Aparajita" pitchFamily="34" charset="0"/>
                <a:cs typeface="Aparajita" pitchFamily="34" charset="0"/>
              </a:rPr>
              <a:t>With command syntax, MATLAB passes all inputs as character vectors (that is, as if they were enclosed in single quotation marks) and does not assign outputs to variables. To pass a data type other than a character vector, use the function syntax. To pass a value that contains a space, you have two options. One is to use function syntax. The other is to put single quotes around the value. Otherwise, MATLAB treats the space as splitting your value into multiple inputs.</a:t>
            </a:r>
          </a:p>
          <a:p>
            <a:pPr algn="just"/>
            <a:r>
              <a:rPr lang="en-IN" sz="9600" dirty="0" smtClean="0">
                <a:latin typeface="Aparajita" pitchFamily="34" charset="0"/>
                <a:cs typeface="Aparajita" pitchFamily="34" charset="0"/>
              </a:rPr>
              <a:t>Command syntax always passes inputs as character vectors and cannot pass variable values. For example, create a variable and call the disp function with function syntax to pass the value of the variable:</a:t>
            </a:r>
          </a:p>
          <a:p>
            <a:pPr algn="just">
              <a:buNone/>
            </a:pPr>
            <a:r>
              <a:rPr lang="en-IN" sz="9600" dirty="0" smtClean="0">
                <a:latin typeface="Aparajita" pitchFamily="34" charset="0"/>
                <a:cs typeface="Aparajita" pitchFamily="34" charset="0"/>
              </a:rPr>
              <a:t>     A = 123; disp(A)</a:t>
            </a:r>
          </a:p>
          <a:p>
            <a:pPr>
              <a:buNone/>
            </a:pPr>
            <a:r>
              <a:rPr lang="en-IN" sz="9600" dirty="0" smtClean="0">
                <a:latin typeface="Aparajita" pitchFamily="34" charset="0"/>
                <a:cs typeface="Aparajita" pitchFamily="34" charset="0"/>
              </a:rPr>
              <a:t>     This code returns the expected result,</a:t>
            </a:r>
          </a:p>
          <a:p>
            <a:pPr>
              <a:buNone/>
            </a:pPr>
            <a:r>
              <a:rPr lang="en-IN" sz="9600" dirty="0" smtClean="0">
                <a:latin typeface="Aparajita" pitchFamily="34" charset="0"/>
                <a:cs typeface="Aparajita" pitchFamily="34" charset="0"/>
              </a:rPr>
              <a:t>     123</a:t>
            </a:r>
          </a:p>
          <a:p>
            <a:pPr>
              <a:buNone/>
            </a:pPr>
            <a:r>
              <a:rPr lang="en-IN" sz="9600" dirty="0" smtClean="0">
                <a:latin typeface="Aparajita" pitchFamily="34" charset="0"/>
                <a:cs typeface="Aparajita" pitchFamily="34" charset="0"/>
              </a:rPr>
              <a:t>     You cannot use command syntax to pass the value of A, because this call</a:t>
            </a:r>
          </a:p>
          <a:p>
            <a:pPr>
              <a:buNone/>
            </a:pPr>
            <a:r>
              <a:rPr lang="en-IN" sz="9600" dirty="0" smtClean="0">
                <a:latin typeface="Aparajita" pitchFamily="34" charset="0"/>
                <a:cs typeface="Aparajita" pitchFamily="34" charset="0"/>
              </a:rPr>
              <a:t>     disp A</a:t>
            </a:r>
          </a:p>
          <a:p>
            <a:pPr>
              <a:buNone/>
            </a:pPr>
            <a:r>
              <a:rPr lang="en-IN" sz="9600" dirty="0" smtClean="0">
                <a:latin typeface="Aparajita" pitchFamily="34" charset="0"/>
                <a:cs typeface="Aparajita" pitchFamily="34" charset="0"/>
              </a:rPr>
              <a:t>     is equivalent to disp('A')</a:t>
            </a:r>
          </a:p>
          <a:p>
            <a:pPr>
              <a:buNone/>
            </a:pPr>
            <a:r>
              <a:rPr lang="en-IN" sz="9600" dirty="0" smtClean="0">
                <a:latin typeface="Aparajita" pitchFamily="34" charset="0"/>
                <a:cs typeface="Aparajita" pitchFamily="34" charset="0"/>
              </a:rPr>
              <a:t>     and returns</a:t>
            </a:r>
          </a:p>
          <a:p>
            <a:pPr>
              <a:buNone/>
            </a:pPr>
            <a:r>
              <a:rPr lang="en-IN" sz="9600" dirty="0" smtClean="0">
                <a:latin typeface="Aparajita" pitchFamily="34" charset="0"/>
                <a:cs typeface="Aparajita" pitchFamily="34" charset="0"/>
              </a:rPr>
              <a:t>     A</a:t>
            </a:r>
          </a:p>
          <a:p>
            <a:pPr algn="just"/>
            <a:endParaRPr lang="en-IN" sz="4200" dirty="0" smtClean="0">
              <a:latin typeface="Aparajita" pitchFamily="34" charset="0"/>
              <a:cs typeface="Aparajita" pitchFamily="34" charset="0"/>
            </a:endParaRPr>
          </a:p>
          <a:p>
            <a:pPr marL="596646" indent="-514350" algn="just">
              <a:buNone/>
            </a:pPr>
            <a:endParaRPr lang="en-IN" sz="42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r-defined-functions-in-matlab-part-1-6-638.jpg"/>
          <p:cNvPicPr>
            <a:picLocks noGrp="1" noChangeAspect="1"/>
          </p:cNvPicPr>
          <p:nvPr>
            <p:ph idx="1"/>
          </p:nvPr>
        </p:nvPicPr>
        <p:blipFill>
          <a:blip r:embed="rId2"/>
          <a:stretch>
            <a:fillRect/>
          </a:stretch>
        </p:blipFill>
        <p:spPr>
          <a:xfrm>
            <a:off x="1451736" y="214290"/>
            <a:ext cx="6000791" cy="3286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maxresdefault.jpg"/>
          <p:cNvPicPr>
            <a:picLocks noChangeAspect="1"/>
          </p:cNvPicPr>
          <p:nvPr/>
        </p:nvPicPr>
        <p:blipFill>
          <a:blip r:embed="rId3"/>
          <a:stretch>
            <a:fillRect/>
          </a:stretch>
        </p:blipFill>
        <p:spPr>
          <a:xfrm>
            <a:off x="5569657" y="3714753"/>
            <a:ext cx="6454904" cy="2928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Aparajita" pitchFamily="34" charset="0"/>
                <a:cs typeface="Aparajita" pitchFamily="34" charset="0"/>
              </a:rPr>
              <a:t>Addition of Two matrix </a:t>
            </a:r>
            <a:endParaRPr lang="en-IN" sz="6000" b="1" dirty="0">
              <a:latin typeface="Aparajita" pitchFamily="34" charset="0"/>
              <a:cs typeface="Aparajita" pitchFamily="34" charset="0"/>
            </a:endParaRPr>
          </a:p>
        </p:txBody>
      </p:sp>
      <p:sp>
        <p:nvSpPr>
          <p:cNvPr id="3" name="Content Placeholder 2"/>
          <p:cNvSpPr>
            <a:spLocks noGrp="1"/>
          </p:cNvSpPr>
          <p:nvPr>
            <p:ph idx="1"/>
          </p:nvPr>
        </p:nvSpPr>
        <p:spPr>
          <a:xfrm>
            <a:off x="1594612" y="1285860"/>
            <a:ext cx="10315423" cy="5286412"/>
          </a:xfrm>
        </p:spPr>
        <p:txBody>
          <a:bodyPr>
            <a:normAutofit/>
          </a:bodyPr>
          <a:lstStyle/>
          <a:p>
            <a:pPr>
              <a:buNone/>
            </a:pPr>
            <a:r>
              <a:rPr lang="en-US" dirty="0" smtClean="0">
                <a:latin typeface="Aparajita" pitchFamily="34" charset="0"/>
                <a:cs typeface="Aparajita" pitchFamily="34" charset="0"/>
              </a:rPr>
              <a:t>Let matrix A =[ 3 4 5; 7 9 3; 8 1 2 ]</a:t>
            </a:r>
          </a:p>
          <a:p>
            <a:pPr>
              <a:buNone/>
            </a:pPr>
            <a:r>
              <a:rPr lang="en-US" dirty="0" smtClean="0">
                <a:latin typeface="Aparajita" pitchFamily="34" charset="0"/>
                <a:cs typeface="Aparajita" pitchFamily="34" charset="0"/>
              </a:rPr>
              <a:t>And matrix B =[ 7 6 5; 3 1 7; 2 9 8 ]</a:t>
            </a:r>
          </a:p>
          <a:p>
            <a:pPr>
              <a:buNone/>
            </a:pPr>
            <a:r>
              <a:rPr lang="en-US" sz="4000" b="1" dirty="0" smtClean="0">
                <a:latin typeface="Aparajita" pitchFamily="34" charset="0"/>
                <a:cs typeface="Aparajita" pitchFamily="34" charset="0"/>
              </a:rPr>
              <a:t>Input program </a:t>
            </a:r>
          </a:p>
          <a:p>
            <a:pPr>
              <a:buNone/>
            </a:pPr>
            <a:r>
              <a:rPr lang="en-US" dirty="0" smtClean="0">
                <a:latin typeface="Aparajita" pitchFamily="34" charset="0"/>
                <a:cs typeface="Aparajita" pitchFamily="34" charset="0"/>
              </a:rPr>
              <a:t>clc</a:t>
            </a:r>
          </a:p>
          <a:p>
            <a:pPr>
              <a:buNone/>
            </a:pPr>
            <a:r>
              <a:rPr lang="en-US" dirty="0" smtClean="0">
                <a:latin typeface="Aparajita" pitchFamily="34" charset="0"/>
                <a:cs typeface="Aparajita" pitchFamily="34" charset="0"/>
              </a:rPr>
              <a:t>clear all</a:t>
            </a:r>
          </a:p>
          <a:p>
            <a:pPr>
              <a:buNone/>
            </a:pPr>
            <a:r>
              <a:rPr lang="en-US" dirty="0" smtClean="0">
                <a:latin typeface="Aparajita" pitchFamily="34" charset="0"/>
                <a:cs typeface="Aparajita" pitchFamily="34" charset="0"/>
              </a:rPr>
              <a:t>close all</a:t>
            </a:r>
          </a:p>
          <a:p>
            <a:pPr>
              <a:buNone/>
            </a:pPr>
            <a:r>
              <a:rPr lang="en-US" dirty="0" smtClean="0">
                <a:latin typeface="Aparajita" pitchFamily="34" charset="0"/>
                <a:cs typeface="Aparajita" pitchFamily="34" charset="0"/>
              </a:rPr>
              <a:t>A=[3 4 5; 7 9 3; 8 1 2]</a:t>
            </a:r>
          </a:p>
          <a:p>
            <a:pPr>
              <a:buNone/>
            </a:pPr>
            <a:r>
              <a:rPr lang="en-US" dirty="0" smtClean="0">
                <a:latin typeface="Aparajita" pitchFamily="34" charset="0"/>
                <a:cs typeface="Aparajita" pitchFamily="34" charset="0"/>
              </a:rPr>
              <a:t>B=[7 6 5; 3 1 7; 2 9 8]</a:t>
            </a:r>
          </a:p>
          <a:p>
            <a:pPr>
              <a:buNone/>
            </a:pPr>
            <a:r>
              <a:rPr lang="en-US" dirty="0" smtClean="0">
                <a:latin typeface="Aparajita" pitchFamily="34" charset="0"/>
                <a:cs typeface="Aparajita" pitchFamily="34" charset="0"/>
              </a:rPr>
              <a:t>C=A+B</a:t>
            </a:r>
          </a:p>
          <a:p>
            <a:pPr>
              <a:buNone/>
            </a:pPr>
            <a:endParaRPr lang="en-US" dirty="0" smtClean="0">
              <a:latin typeface="Aparajita" pitchFamily="34" charset="0"/>
              <a:cs typeface="Aparajita" pitchFamily="34" charset="0"/>
            </a:endParaRPr>
          </a:p>
          <a:p>
            <a:pPr>
              <a:buNone/>
            </a:pPr>
            <a:endParaRPr lang="en-US" dirty="0" smtClean="0">
              <a:latin typeface="Aparajita" pitchFamily="34" charset="0"/>
              <a:cs typeface="Aparajita" pitchFamily="34" charset="0"/>
            </a:endParaRPr>
          </a:p>
          <a:p>
            <a:pPr>
              <a:buNone/>
            </a:pPr>
            <a:endParaRPr lang="en-US" dirty="0" smtClean="0">
              <a:latin typeface="Aparajita" pitchFamily="34" charset="0"/>
              <a:cs typeface="Aparajita" pitchFamily="34" charset="0"/>
            </a:endParaRPr>
          </a:p>
          <a:p>
            <a:pPr>
              <a:buNone/>
            </a:pPr>
            <a:endParaRPr lang="en-US" sz="600" dirty="0" smtClean="0">
              <a:latin typeface="Aparajita" pitchFamily="34" charset="0"/>
              <a:cs typeface="Aparajita" pitchFamily="34" charset="0"/>
            </a:endParaRPr>
          </a:p>
          <a:p>
            <a:pPr>
              <a:buNone/>
            </a:pPr>
            <a:endParaRPr lang="en-IN"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put.png"/>
          <p:cNvPicPr>
            <a:picLocks noGrp="1" noChangeAspect="1"/>
          </p:cNvPicPr>
          <p:nvPr>
            <p:ph idx="1"/>
          </p:nvPr>
        </p:nvPicPr>
        <p:blipFill rotWithShape="1">
          <a:blip r:embed="rId2"/>
          <a:srcRect t="4956"/>
          <a:stretch/>
        </p:blipFill>
        <p:spPr>
          <a:xfrm>
            <a:off x="1914525" y="676405"/>
            <a:ext cx="9994900" cy="4752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094810" y="5715016"/>
            <a:ext cx="6715172" cy="769441"/>
          </a:xfrm>
          <a:prstGeom prst="rect">
            <a:avLst/>
          </a:prstGeom>
          <a:noFill/>
        </p:spPr>
        <p:txBody>
          <a:bodyPr wrap="square" rtlCol="0">
            <a:spAutoFit/>
          </a:bodyPr>
          <a:lstStyle/>
          <a:p>
            <a:pPr algn="ctr"/>
            <a:r>
              <a:rPr lang="en-US" sz="4400" b="1" dirty="0" smtClean="0">
                <a:latin typeface="Aparajita" pitchFamily="34" charset="0"/>
                <a:cs typeface="Aparajita" pitchFamily="34" charset="0"/>
              </a:rPr>
              <a:t>Input of 2 matrix (3 by 3 matrix</a:t>
            </a:r>
            <a:r>
              <a:rPr lang="en-US" dirty="0" smtClean="0"/>
              <a: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170</TotalTime>
  <Words>421</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G. H. RAISONI COLLEGE OF ENGG. &amp; MANAGEMENT Gat No. 1200, Wagholi, Pune – 412 207 </vt:lpstr>
      <vt:lpstr>What is Matlab?</vt:lpstr>
      <vt:lpstr>Matlab Applications</vt:lpstr>
      <vt:lpstr>Matlab Logo, Graphs &amp;Documentation images</vt:lpstr>
      <vt:lpstr>Syntax of Matlab</vt:lpstr>
      <vt:lpstr>PowerPoint Presentation</vt:lpstr>
      <vt:lpstr>PowerPoint Presentation</vt:lpstr>
      <vt:lpstr>Addition of Two matrix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ENGG. &amp; MANAGEMENT Gat No. 1200, Wagholi, Pune – 412 207</dc:title>
  <dc:creator>Ansul</dc:creator>
  <cp:lastModifiedBy>swayam</cp:lastModifiedBy>
  <cp:revision>18</cp:revision>
  <dcterms:created xsi:type="dcterms:W3CDTF">2021-04-10T18:02:37Z</dcterms:created>
  <dcterms:modified xsi:type="dcterms:W3CDTF">2021-04-11T10:01:32Z</dcterms:modified>
</cp:coreProperties>
</file>