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C22DA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81F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C22DA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C22DA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B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5C0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16" y="6095"/>
            <a:ext cx="1784604" cy="178460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ED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211" y="1045463"/>
            <a:ext cx="1155192" cy="11506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8B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735" y="0"/>
            <a:ext cx="155447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782" y="1415033"/>
            <a:ext cx="210312" cy="2103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1893" y="1339596"/>
            <a:ext cx="304927" cy="2866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B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5C0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016" y="6095"/>
            <a:ext cx="1784604" cy="178460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ED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11" y="1045463"/>
            <a:ext cx="1155192" cy="11506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8B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735" y="0"/>
            <a:ext cx="155447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225678"/>
            <a:ext cx="6639559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C22DA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940" y="1645361"/>
            <a:ext cx="7818119" cy="470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81F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jp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426" y="2284603"/>
            <a:ext cx="4347845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330" algn="l"/>
              </a:tabLst>
            </a:pPr>
            <a:r>
              <a:rPr sz="3000" spc="-70" dirty="0">
                <a:solidFill>
                  <a:srgbClr val="770E61"/>
                </a:solidFill>
                <a:latin typeface="Arial MT"/>
                <a:cs typeface="Arial MT"/>
              </a:rPr>
              <a:t>Topic</a:t>
            </a:r>
            <a:r>
              <a:rPr sz="3000" spc="-15" dirty="0">
                <a:solidFill>
                  <a:srgbClr val="770E61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770E61"/>
                </a:solidFill>
                <a:latin typeface="Arial MT"/>
                <a:cs typeface="Arial MT"/>
              </a:rPr>
              <a:t>:-</a:t>
            </a:r>
            <a:r>
              <a:rPr sz="3000" spc="5" dirty="0">
                <a:solidFill>
                  <a:srgbClr val="770E61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770E61"/>
                </a:solidFill>
                <a:latin typeface="Arial MT"/>
                <a:cs typeface="Arial MT"/>
              </a:rPr>
              <a:t>Optoelectronics</a:t>
            </a:r>
            <a:endParaRPr sz="3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 dirty="0">
              <a:latin typeface="Arial MT"/>
              <a:cs typeface="Arial MT"/>
            </a:endParaRPr>
          </a:p>
          <a:p>
            <a:pPr marL="288290">
              <a:lnSpc>
                <a:spcPct val="100000"/>
              </a:lnSpc>
            </a:pP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782" y="1415033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893" y="1339596"/>
              <a:ext cx="304927" cy="286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5" y="242315"/>
              <a:ext cx="2333244" cy="13594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4954" y="412750"/>
            <a:ext cx="1548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Las</a:t>
            </a:r>
            <a:r>
              <a:rPr sz="4800" spc="-20" dirty="0"/>
              <a:t>e</a:t>
            </a:r>
            <a:r>
              <a:rPr sz="4800" dirty="0"/>
              <a:t>r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2834385" y="4928692"/>
            <a:ext cx="4477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770E61"/>
                </a:solidFill>
                <a:latin typeface="Arial MT"/>
                <a:cs typeface="Arial MT"/>
              </a:rPr>
              <a:t>Basic</a:t>
            </a:r>
            <a:r>
              <a:rPr sz="3200" spc="-15" dirty="0">
                <a:solidFill>
                  <a:srgbClr val="770E6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770E61"/>
                </a:solidFill>
                <a:latin typeface="Arial MT"/>
                <a:cs typeface="Arial MT"/>
              </a:rPr>
              <a:t>Optical</a:t>
            </a:r>
            <a:r>
              <a:rPr sz="3200" spc="-95" dirty="0">
                <a:solidFill>
                  <a:srgbClr val="770E61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770E61"/>
                </a:solidFill>
                <a:latin typeface="Arial MT"/>
                <a:cs typeface="Arial MT"/>
              </a:rPr>
              <a:t>Transitions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3708" y="2057400"/>
            <a:ext cx="7060692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2" y="338327"/>
            <a:ext cx="4428744" cy="122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7268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4300" spc="-5" dirty="0"/>
              <a:t>6.	Diode</a:t>
            </a:r>
            <a:r>
              <a:rPr sz="4300" spc="-75" dirty="0"/>
              <a:t> </a:t>
            </a:r>
            <a:r>
              <a:rPr sz="4300" spc="-5" dirty="0"/>
              <a:t>Laser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251459" y="1524000"/>
            <a:ext cx="8511540" cy="5105400"/>
            <a:chOff x="251459" y="1524000"/>
            <a:chExt cx="8511540" cy="5105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1524000"/>
              <a:ext cx="3710940" cy="510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3124200"/>
              <a:ext cx="2438400" cy="2438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4471" y="3124200"/>
              <a:ext cx="1938527" cy="2438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5791200"/>
              <a:ext cx="4648200" cy="6873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41775" y="1777949"/>
            <a:ext cx="474472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Diode lasers have been used for cutting, </a:t>
            </a:r>
            <a:r>
              <a:rPr sz="2000" spc="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852E74"/>
                </a:solidFill>
                <a:latin typeface="Arial MT"/>
                <a:cs typeface="Arial MT"/>
              </a:rPr>
              <a:t>surgery,</a:t>
            </a:r>
            <a:r>
              <a:rPr sz="2000" spc="-6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communication</a:t>
            </a:r>
            <a:r>
              <a:rPr sz="2000" spc="-5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(optical fibre),</a:t>
            </a:r>
            <a:r>
              <a:rPr sz="2000" spc="-4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CD </a:t>
            </a:r>
            <a:r>
              <a:rPr sz="2000" spc="-54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writing</a:t>
            </a:r>
            <a:r>
              <a:rPr sz="2000" spc="-2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reading</a:t>
            </a:r>
            <a:r>
              <a:rPr sz="2000" spc="-3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52E74"/>
                </a:solidFill>
                <a:latin typeface="Arial MT"/>
                <a:cs typeface="Arial MT"/>
              </a:rPr>
              <a:t>etc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12191"/>
              <a:ext cx="4504944" cy="12466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3" y="682751"/>
              <a:ext cx="4786884" cy="12466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644" y="165557"/>
            <a:ext cx="406781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Arial"/>
                <a:cs typeface="Arial"/>
              </a:rPr>
              <a:t>Optoelectronic </a:t>
            </a:r>
            <a:r>
              <a:rPr sz="4400" i="1" spc="5" dirty="0">
                <a:latin typeface="Arial"/>
                <a:cs typeface="Arial"/>
              </a:rPr>
              <a:t> </a:t>
            </a:r>
            <a:r>
              <a:rPr sz="4400" i="1" dirty="0">
                <a:latin typeface="Arial"/>
                <a:cs typeface="Arial"/>
              </a:rPr>
              <a:t>commun</a:t>
            </a:r>
            <a:r>
              <a:rPr sz="4400" i="1" spc="10" dirty="0">
                <a:latin typeface="Arial"/>
                <a:cs typeface="Arial"/>
              </a:rPr>
              <a:t>i</a:t>
            </a:r>
            <a:r>
              <a:rPr sz="4400" i="1" dirty="0">
                <a:latin typeface="Arial"/>
                <a:cs typeface="Arial"/>
              </a:rPr>
              <a:t>cations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7111" y="1947291"/>
            <a:ext cx="7397115" cy="4076065"/>
            <a:chOff x="1277111" y="1947291"/>
            <a:chExt cx="7397115" cy="4076065"/>
          </a:xfrm>
        </p:grpSpPr>
        <p:sp>
          <p:nvSpPr>
            <p:cNvPr id="7" name="object 7"/>
            <p:cNvSpPr/>
            <p:nvPr/>
          </p:nvSpPr>
          <p:spPr>
            <a:xfrm>
              <a:off x="3273551" y="2671381"/>
              <a:ext cx="2983230" cy="2840355"/>
            </a:xfrm>
            <a:custGeom>
              <a:avLst/>
              <a:gdLst/>
              <a:ahLst/>
              <a:cxnLst/>
              <a:rect l="l" t="t" r="r" b="b"/>
              <a:pathLst>
                <a:path w="2983229" h="2840354">
                  <a:moveTo>
                    <a:pt x="2240631" y="0"/>
                  </a:moveTo>
                  <a:lnTo>
                    <a:pt x="0" y="695235"/>
                  </a:lnTo>
                  <a:lnTo>
                    <a:pt x="667996" y="2839937"/>
                  </a:lnTo>
                  <a:lnTo>
                    <a:pt x="2983092" y="2376433"/>
                  </a:lnTo>
                  <a:lnTo>
                    <a:pt x="2240631" y="0"/>
                  </a:lnTo>
                  <a:close/>
                </a:path>
              </a:pathLst>
            </a:custGeom>
            <a:solidFill>
              <a:srgbClr val="F1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0295" y="4103299"/>
              <a:ext cx="2159635" cy="1408430"/>
            </a:xfrm>
            <a:custGeom>
              <a:avLst/>
              <a:gdLst/>
              <a:ahLst/>
              <a:cxnLst/>
              <a:rect l="l" t="t" r="r" b="b"/>
              <a:pathLst>
                <a:path w="2159635" h="1408429">
                  <a:moveTo>
                    <a:pt x="111111" y="0"/>
                  </a:moveTo>
                  <a:lnTo>
                    <a:pt x="48362" y="77634"/>
                  </a:lnTo>
                  <a:lnTo>
                    <a:pt x="0" y="201659"/>
                  </a:lnTo>
                  <a:lnTo>
                    <a:pt x="364715" y="1408020"/>
                  </a:lnTo>
                  <a:lnTo>
                    <a:pt x="2104621" y="1057254"/>
                  </a:lnTo>
                  <a:lnTo>
                    <a:pt x="2154330" y="950775"/>
                  </a:lnTo>
                  <a:lnTo>
                    <a:pt x="2159585" y="831768"/>
                  </a:lnTo>
                  <a:lnTo>
                    <a:pt x="2134731" y="695224"/>
                  </a:lnTo>
                  <a:lnTo>
                    <a:pt x="1900748" y="403339"/>
                  </a:lnTo>
                  <a:lnTo>
                    <a:pt x="111111" y="0"/>
                  </a:lnTo>
                  <a:close/>
                </a:path>
              </a:pathLst>
            </a:custGeom>
            <a:solidFill>
              <a:srgbClr val="B8A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318" y="2236508"/>
              <a:ext cx="1378395" cy="14922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022" y="2255413"/>
              <a:ext cx="1165237" cy="1498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0963" y="1947291"/>
              <a:ext cx="3659124" cy="40757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5243" y="4107670"/>
              <a:ext cx="1768382" cy="14193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7111" y="4028470"/>
              <a:ext cx="1769925" cy="14223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0" y="0"/>
            <a:ext cx="9142730" cy="6858000"/>
            <a:chOff x="1780" y="0"/>
            <a:chExt cx="9142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811" y="10667"/>
              <a:ext cx="4370832" cy="12207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811" y="665987"/>
              <a:ext cx="4517136" cy="1220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163194"/>
            <a:ext cx="381444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Advantages of </a:t>
            </a:r>
            <a:r>
              <a:rPr sz="4300" dirty="0"/>
              <a:t> </a:t>
            </a:r>
            <a:r>
              <a:rPr sz="4300" spc="-5" dirty="0"/>
              <a:t>Op</a:t>
            </a:r>
            <a:r>
              <a:rPr sz="4300" spc="-20" dirty="0"/>
              <a:t>t</a:t>
            </a:r>
            <a:r>
              <a:rPr sz="4300" spc="-5" dirty="0"/>
              <a:t>oelectronics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1075740" y="1620977"/>
            <a:ext cx="7367905" cy="310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B83C68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Compared</a:t>
            </a:r>
            <a:r>
              <a:rPr sz="32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to</a:t>
            </a:r>
            <a:r>
              <a:rPr sz="32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copper</a:t>
            </a:r>
            <a:r>
              <a:rPr sz="32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wire,</a:t>
            </a:r>
            <a:r>
              <a:rPr sz="32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optical</a:t>
            </a:r>
            <a:r>
              <a:rPr sz="32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fibers </a:t>
            </a:r>
            <a:r>
              <a:rPr sz="3200" spc="-87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cost less,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weigh less, have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less </a:t>
            </a:r>
            <a:r>
              <a:rPr sz="32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attenuation and dispersion and provide </a:t>
            </a:r>
            <a:r>
              <a:rPr sz="3200" spc="-87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more</a:t>
            </a:r>
            <a:r>
              <a:rPr sz="3200" spc="-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bandwidth.</a:t>
            </a:r>
            <a:endParaRPr sz="3200">
              <a:latin typeface="Arial MT"/>
              <a:cs typeface="Arial MT"/>
            </a:endParaRPr>
          </a:p>
          <a:p>
            <a:pPr marL="12700" marR="2663190">
              <a:lnSpc>
                <a:spcPct val="115599"/>
              </a:lnSpc>
              <a:spcBef>
                <a:spcPts val="5"/>
              </a:spcBef>
              <a:buClr>
                <a:srgbClr val="B83C68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Highly</a:t>
            </a:r>
            <a:r>
              <a:rPr sz="32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used</a:t>
            </a:r>
            <a:r>
              <a:rPr sz="32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in</a:t>
            </a:r>
            <a:r>
              <a:rPr sz="32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581F4D"/>
                </a:solidFill>
                <a:latin typeface="Arial MT"/>
                <a:cs typeface="Arial MT"/>
              </a:rPr>
              <a:t>electronic </a:t>
            </a:r>
            <a:r>
              <a:rPr sz="3200" spc="-87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581F4D"/>
                </a:solidFill>
                <a:latin typeface="Arial MT"/>
                <a:cs typeface="Arial MT"/>
              </a:rPr>
              <a:t>systems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6211" y="3343655"/>
            <a:ext cx="3485388" cy="3133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80" y="0"/>
            <a:ext cx="9142730" cy="6858000"/>
            <a:chOff x="1780" y="0"/>
            <a:chExt cx="9142730" cy="6858000"/>
          </a:xfrm>
        </p:grpSpPr>
        <p:sp>
          <p:nvSpPr>
            <p:cNvPr id="4" name="object 4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505" y="0"/>
                  </a:lnTo>
                  <a:lnTo>
                    <a:pt x="0" y="819150"/>
                  </a:lnTo>
                  <a:lnTo>
                    <a:pt x="48635" y="817759"/>
                  </a:lnTo>
                  <a:lnTo>
                    <a:pt x="96034" y="813638"/>
                  </a:lnTo>
                  <a:lnTo>
                    <a:pt x="142623" y="806864"/>
                  </a:lnTo>
                  <a:lnTo>
                    <a:pt x="188327" y="797514"/>
                  </a:lnTo>
                  <a:lnTo>
                    <a:pt x="233067" y="785664"/>
                  </a:lnTo>
                  <a:lnTo>
                    <a:pt x="276768" y="771391"/>
                  </a:lnTo>
                  <a:lnTo>
                    <a:pt x="319353" y="754772"/>
                  </a:lnTo>
                  <a:lnTo>
                    <a:pt x="360744" y="735885"/>
                  </a:lnTo>
                  <a:lnTo>
                    <a:pt x="400865" y="714805"/>
                  </a:lnTo>
                  <a:lnTo>
                    <a:pt x="439639" y="691610"/>
                  </a:lnTo>
                  <a:lnTo>
                    <a:pt x="476990" y="666377"/>
                  </a:lnTo>
                  <a:lnTo>
                    <a:pt x="512839" y="639182"/>
                  </a:lnTo>
                  <a:lnTo>
                    <a:pt x="547112" y="610102"/>
                  </a:lnTo>
                  <a:lnTo>
                    <a:pt x="579729" y="579215"/>
                  </a:lnTo>
                  <a:lnTo>
                    <a:pt x="610616" y="546596"/>
                  </a:lnTo>
                  <a:lnTo>
                    <a:pt x="639695" y="512323"/>
                  </a:lnTo>
                  <a:lnTo>
                    <a:pt x="666889" y="476473"/>
                  </a:lnTo>
                  <a:lnTo>
                    <a:pt x="692122" y="439123"/>
                  </a:lnTo>
                  <a:lnTo>
                    <a:pt x="715316" y="400349"/>
                  </a:lnTo>
                  <a:lnTo>
                    <a:pt x="736395" y="360228"/>
                  </a:lnTo>
                  <a:lnTo>
                    <a:pt x="755281" y="318837"/>
                  </a:lnTo>
                  <a:lnTo>
                    <a:pt x="771899" y="276253"/>
                  </a:lnTo>
                  <a:lnTo>
                    <a:pt x="786171" y="232553"/>
                  </a:lnTo>
                  <a:lnTo>
                    <a:pt x="798020" y="187814"/>
                  </a:lnTo>
                  <a:lnTo>
                    <a:pt x="807370" y="142112"/>
                  </a:lnTo>
                  <a:lnTo>
                    <a:pt x="814144" y="95524"/>
                  </a:lnTo>
                  <a:lnTo>
                    <a:pt x="818264" y="48128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818264" y="48128"/>
                  </a:lnTo>
                  <a:lnTo>
                    <a:pt x="814144" y="95524"/>
                  </a:lnTo>
                  <a:lnTo>
                    <a:pt x="807370" y="142112"/>
                  </a:lnTo>
                  <a:lnTo>
                    <a:pt x="798020" y="187814"/>
                  </a:lnTo>
                  <a:lnTo>
                    <a:pt x="786171" y="232553"/>
                  </a:lnTo>
                  <a:lnTo>
                    <a:pt x="771899" y="276253"/>
                  </a:lnTo>
                  <a:lnTo>
                    <a:pt x="755281" y="318837"/>
                  </a:lnTo>
                  <a:lnTo>
                    <a:pt x="736395" y="360228"/>
                  </a:lnTo>
                  <a:lnTo>
                    <a:pt x="715316" y="400349"/>
                  </a:lnTo>
                  <a:lnTo>
                    <a:pt x="692122" y="439123"/>
                  </a:lnTo>
                  <a:lnTo>
                    <a:pt x="666889" y="476473"/>
                  </a:lnTo>
                  <a:lnTo>
                    <a:pt x="639695" y="512323"/>
                  </a:lnTo>
                  <a:lnTo>
                    <a:pt x="610616" y="546596"/>
                  </a:lnTo>
                  <a:lnTo>
                    <a:pt x="579729" y="579215"/>
                  </a:lnTo>
                  <a:lnTo>
                    <a:pt x="547112" y="610102"/>
                  </a:lnTo>
                  <a:lnTo>
                    <a:pt x="512839" y="639182"/>
                  </a:lnTo>
                  <a:lnTo>
                    <a:pt x="476990" y="666377"/>
                  </a:lnTo>
                  <a:lnTo>
                    <a:pt x="439639" y="691610"/>
                  </a:lnTo>
                  <a:lnTo>
                    <a:pt x="400865" y="714805"/>
                  </a:lnTo>
                  <a:lnTo>
                    <a:pt x="360744" y="735885"/>
                  </a:lnTo>
                  <a:lnTo>
                    <a:pt x="319353" y="754772"/>
                  </a:lnTo>
                  <a:lnTo>
                    <a:pt x="276768" y="771391"/>
                  </a:lnTo>
                  <a:lnTo>
                    <a:pt x="233067" y="785664"/>
                  </a:lnTo>
                  <a:lnTo>
                    <a:pt x="188327" y="797514"/>
                  </a:lnTo>
                  <a:lnTo>
                    <a:pt x="142623" y="806864"/>
                  </a:lnTo>
                  <a:lnTo>
                    <a:pt x="96034" y="813638"/>
                  </a:lnTo>
                  <a:lnTo>
                    <a:pt x="48635" y="817759"/>
                  </a:lnTo>
                  <a:lnTo>
                    <a:pt x="505" y="819150"/>
                  </a:lnTo>
                  <a:lnTo>
                    <a:pt x="336" y="819150"/>
                  </a:lnTo>
                  <a:lnTo>
                    <a:pt x="168" y="819150"/>
                  </a:lnTo>
                  <a:lnTo>
                    <a:pt x="0" y="819150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5C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46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164" y="21335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10" y="708461"/>
                  </a:lnTo>
                  <a:lnTo>
                    <a:pt x="20983" y="662500"/>
                  </a:lnTo>
                  <a:lnTo>
                    <a:pt x="32487" y="617462"/>
                  </a:lnTo>
                  <a:lnTo>
                    <a:pt x="46350" y="573417"/>
                  </a:lnTo>
                  <a:lnTo>
                    <a:pt x="62501" y="530438"/>
                  </a:lnTo>
                  <a:lnTo>
                    <a:pt x="80868" y="488596"/>
                  </a:lnTo>
                  <a:lnTo>
                    <a:pt x="101378" y="447964"/>
                  </a:lnTo>
                  <a:lnTo>
                    <a:pt x="123961" y="408613"/>
                  </a:lnTo>
                  <a:lnTo>
                    <a:pt x="148543" y="370615"/>
                  </a:lnTo>
                  <a:lnTo>
                    <a:pt x="175055" y="334042"/>
                  </a:lnTo>
                  <a:lnTo>
                    <a:pt x="203422" y="298966"/>
                  </a:lnTo>
                  <a:lnTo>
                    <a:pt x="233574" y="265459"/>
                  </a:lnTo>
                  <a:lnTo>
                    <a:pt x="265439" y="233593"/>
                  </a:lnTo>
                  <a:lnTo>
                    <a:pt x="298945" y="203439"/>
                  </a:lnTo>
                  <a:lnTo>
                    <a:pt x="334020" y="175070"/>
                  </a:lnTo>
                  <a:lnTo>
                    <a:pt x="370593" y="148557"/>
                  </a:lnTo>
                  <a:lnTo>
                    <a:pt x="408590" y="123973"/>
                  </a:lnTo>
                  <a:lnTo>
                    <a:pt x="447941" y="101388"/>
                  </a:lnTo>
                  <a:lnTo>
                    <a:pt x="488574" y="80876"/>
                  </a:lnTo>
                  <a:lnTo>
                    <a:pt x="530417" y="62508"/>
                  </a:lnTo>
                  <a:lnTo>
                    <a:pt x="573397" y="46355"/>
                  </a:lnTo>
                  <a:lnTo>
                    <a:pt x="617444" y="32490"/>
                  </a:lnTo>
                  <a:lnTo>
                    <a:pt x="662485" y="20985"/>
                  </a:lnTo>
                  <a:lnTo>
                    <a:pt x="708448" y="11912"/>
                  </a:lnTo>
                  <a:lnTo>
                    <a:pt x="755262" y="5342"/>
                  </a:lnTo>
                  <a:lnTo>
                    <a:pt x="802854" y="1347"/>
                  </a:lnTo>
                  <a:lnTo>
                    <a:pt x="851154" y="0"/>
                  </a:lnTo>
                  <a:lnTo>
                    <a:pt x="899448" y="1347"/>
                  </a:lnTo>
                  <a:lnTo>
                    <a:pt x="947036" y="5342"/>
                  </a:lnTo>
                  <a:lnTo>
                    <a:pt x="993846" y="11912"/>
                  </a:lnTo>
                  <a:lnTo>
                    <a:pt x="1039807" y="20985"/>
                  </a:lnTo>
                  <a:lnTo>
                    <a:pt x="1084845" y="32490"/>
                  </a:lnTo>
                  <a:lnTo>
                    <a:pt x="1128890" y="46355"/>
                  </a:lnTo>
                  <a:lnTo>
                    <a:pt x="1171869" y="62508"/>
                  </a:lnTo>
                  <a:lnTo>
                    <a:pt x="1213711" y="80876"/>
                  </a:lnTo>
                  <a:lnTo>
                    <a:pt x="1254343" y="101388"/>
                  </a:lnTo>
                  <a:lnTo>
                    <a:pt x="1293694" y="123973"/>
                  </a:lnTo>
                  <a:lnTo>
                    <a:pt x="1331692" y="148557"/>
                  </a:lnTo>
                  <a:lnTo>
                    <a:pt x="1368265" y="175070"/>
                  </a:lnTo>
                  <a:lnTo>
                    <a:pt x="1403341" y="203439"/>
                  </a:lnTo>
                  <a:lnTo>
                    <a:pt x="1436848" y="233593"/>
                  </a:lnTo>
                  <a:lnTo>
                    <a:pt x="1468714" y="265459"/>
                  </a:lnTo>
                  <a:lnTo>
                    <a:pt x="1498868" y="298966"/>
                  </a:lnTo>
                  <a:lnTo>
                    <a:pt x="1527237" y="334042"/>
                  </a:lnTo>
                  <a:lnTo>
                    <a:pt x="1553750" y="370615"/>
                  </a:lnTo>
                  <a:lnTo>
                    <a:pt x="1578334" y="408613"/>
                  </a:lnTo>
                  <a:lnTo>
                    <a:pt x="1600919" y="447964"/>
                  </a:lnTo>
                  <a:lnTo>
                    <a:pt x="1621431" y="488596"/>
                  </a:lnTo>
                  <a:lnTo>
                    <a:pt x="1639799" y="530438"/>
                  </a:lnTo>
                  <a:lnTo>
                    <a:pt x="1655952" y="573417"/>
                  </a:lnTo>
                  <a:lnTo>
                    <a:pt x="1669817" y="617462"/>
                  </a:lnTo>
                  <a:lnTo>
                    <a:pt x="1681322" y="662500"/>
                  </a:lnTo>
                  <a:lnTo>
                    <a:pt x="1690395" y="708461"/>
                  </a:lnTo>
                  <a:lnTo>
                    <a:pt x="1696965" y="755271"/>
                  </a:lnTo>
                  <a:lnTo>
                    <a:pt x="1700960" y="802859"/>
                  </a:lnTo>
                  <a:lnTo>
                    <a:pt x="1702308" y="851154"/>
                  </a:lnTo>
                  <a:lnTo>
                    <a:pt x="1700960" y="899448"/>
                  </a:lnTo>
                  <a:lnTo>
                    <a:pt x="1696965" y="947036"/>
                  </a:lnTo>
                  <a:lnTo>
                    <a:pt x="1690395" y="993846"/>
                  </a:lnTo>
                  <a:lnTo>
                    <a:pt x="1681322" y="1039807"/>
                  </a:lnTo>
                  <a:lnTo>
                    <a:pt x="1669817" y="1084845"/>
                  </a:lnTo>
                  <a:lnTo>
                    <a:pt x="1655952" y="1128890"/>
                  </a:lnTo>
                  <a:lnTo>
                    <a:pt x="1639799" y="1171869"/>
                  </a:lnTo>
                  <a:lnTo>
                    <a:pt x="1621431" y="1213711"/>
                  </a:lnTo>
                  <a:lnTo>
                    <a:pt x="1600919" y="1254343"/>
                  </a:lnTo>
                  <a:lnTo>
                    <a:pt x="1578334" y="1293694"/>
                  </a:lnTo>
                  <a:lnTo>
                    <a:pt x="1553750" y="1331692"/>
                  </a:lnTo>
                  <a:lnTo>
                    <a:pt x="1527237" y="1368265"/>
                  </a:lnTo>
                  <a:lnTo>
                    <a:pt x="1498868" y="1403341"/>
                  </a:lnTo>
                  <a:lnTo>
                    <a:pt x="1468714" y="1436848"/>
                  </a:lnTo>
                  <a:lnTo>
                    <a:pt x="1436848" y="1468714"/>
                  </a:lnTo>
                  <a:lnTo>
                    <a:pt x="1403341" y="1498868"/>
                  </a:lnTo>
                  <a:lnTo>
                    <a:pt x="1368265" y="1527237"/>
                  </a:lnTo>
                  <a:lnTo>
                    <a:pt x="1331692" y="1553750"/>
                  </a:lnTo>
                  <a:lnTo>
                    <a:pt x="1293694" y="1578334"/>
                  </a:lnTo>
                  <a:lnTo>
                    <a:pt x="1254343" y="1600919"/>
                  </a:lnTo>
                  <a:lnTo>
                    <a:pt x="1213711" y="1621431"/>
                  </a:lnTo>
                  <a:lnTo>
                    <a:pt x="1171869" y="1639799"/>
                  </a:lnTo>
                  <a:lnTo>
                    <a:pt x="1128890" y="1655952"/>
                  </a:lnTo>
                  <a:lnTo>
                    <a:pt x="1084845" y="1669817"/>
                  </a:lnTo>
                  <a:lnTo>
                    <a:pt x="1039807" y="1681322"/>
                  </a:lnTo>
                  <a:lnTo>
                    <a:pt x="993846" y="1690395"/>
                  </a:lnTo>
                  <a:lnTo>
                    <a:pt x="947036" y="1696965"/>
                  </a:lnTo>
                  <a:lnTo>
                    <a:pt x="899448" y="1700960"/>
                  </a:lnTo>
                  <a:lnTo>
                    <a:pt x="851154" y="1702308"/>
                  </a:lnTo>
                  <a:lnTo>
                    <a:pt x="802854" y="1700960"/>
                  </a:lnTo>
                  <a:lnTo>
                    <a:pt x="755262" y="1696965"/>
                  </a:lnTo>
                  <a:lnTo>
                    <a:pt x="708448" y="1690395"/>
                  </a:lnTo>
                  <a:lnTo>
                    <a:pt x="662485" y="1681322"/>
                  </a:lnTo>
                  <a:lnTo>
                    <a:pt x="617444" y="1669817"/>
                  </a:lnTo>
                  <a:lnTo>
                    <a:pt x="573397" y="1655952"/>
                  </a:lnTo>
                  <a:lnTo>
                    <a:pt x="530417" y="1639799"/>
                  </a:lnTo>
                  <a:lnTo>
                    <a:pt x="488574" y="1621431"/>
                  </a:lnTo>
                  <a:lnTo>
                    <a:pt x="447941" y="1600919"/>
                  </a:lnTo>
                  <a:lnTo>
                    <a:pt x="408590" y="1578334"/>
                  </a:lnTo>
                  <a:lnTo>
                    <a:pt x="370593" y="1553750"/>
                  </a:lnTo>
                  <a:lnTo>
                    <a:pt x="334020" y="1527237"/>
                  </a:lnTo>
                  <a:lnTo>
                    <a:pt x="298945" y="1498868"/>
                  </a:lnTo>
                  <a:lnTo>
                    <a:pt x="265439" y="1468714"/>
                  </a:lnTo>
                  <a:lnTo>
                    <a:pt x="233574" y="1436848"/>
                  </a:lnTo>
                  <a:lnTo>
                    <a:pt x="203422" y="1403341"/>
                  </a:lnTo>
                  <a:lnTo>
                    <a:pt x="175055" y="1368265"/>
                  </a:lnTo>
                  <a:lnTo>
                    <a:pt x="148543" y="1331692"/>
                  </a:lnTo>
                  <a:lnTo>
                    <a:pt x="123961" y="1293694"/>
                  </a:lnTo>
                  <a:lnTo>
                    <a:pt x="101378" y="1254343"/>
                  </a:lnTo>
                  <a:lnTo>
                    <a:pt x="80868" y="1213711"/>
                  </a:lnTo>
                  <a:lnTo>
                    <a:pt x="62501" y="1171869"/>
                  </a:lnTo>
                  <a:lnTo>
                    <a:pt x="46350" y="1128890"/>
                  </a:lnTo>
                  <a:lnTo>
                    <a:pt x="32487" y="1084845"/>
                  </a:lnTo>
                  <a:lnTo>
                    <a:pt x="20983" y="1039807"/>
                  </a:lnTo>
                  <a:lnTo>
                    <a:pt x="11910" y="993846"/>
                  </a:lnTo>
                  <a:lnTo>
                    <a:pt x="5341" y="947036"/>
                  </a:lnTo>
                  <a:lnTo>
                    <a:pt x="1347" y="899448"/>
                  </a:lnTo>
                  <a:lnTo>
                    <a:pt x="0" y="851154"/>
                  </a:lnTo>
                  <a:close/>
                </a:path>
              </a:pathLst>
            </a:custGeom>
            <a:ln w="27432">
              <a:solidFill>
                <a:srgbClr val="FF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1" y="1045463"/>
              <a:ext cx="1155192" cy="11506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0" y="176583"/>
                  </a:lnTo>
                  <a:lnTo>
                    <a:pt x="700741" y="158375"/>
                  </a:lnTo>
                  <a:lnTo>
                    <a:pt x="657999" y="144737"/>
                  </a:lnTo>
                  <a:lnTo>
                    <a:pt x="614531" y="135635"/>
                  </a:lnTo>
                  <a:lnTo>
                    <a:pt x="570702" y="131032"/>
                  </a:lnTo>
                  <a:lnTo>
                    <a:pt x="526880" y="130891"/>
                  </a:lnTo>
                  <a:lnTo>
                    <a:pt x="483430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8" y="174222"/>
                  </a:lnTo>
                  <a:lnTo>
                    <a:pt x="320681" y="195847"/>
                  </a:lnTo>
                  <a:lnTo>
                    <a:pt x="284587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8B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0"/>
              <a:ext cx="8130540" cy="6858000"/>
            </a:xfrm>
            <a:custGeom>
              <a:avLst/>
              <a:gdLst/>
              <a:ahLst/>
              <a:cxnLst/>
              <a:rect l="l" t="t" r="r" b="b"/>
              <a:pathLst>
                <a:path w="8130540" h="6858000">
                  <a:moveTo>
                    <a:pt x="81305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0540" y="6858000"/>
                  </a:lnTo>
                  <a:lnTo>
                    <a:pt x="813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427" y="303275"/>
              <a:ext cx="3275076" cy="13030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95601" y="467994"/>
            <a:ext cx="25228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" dirty="0"/>
              <a:t>Summary</a:t>
            </a:r>
            <a:endParaRPr sz="4600"/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012825" marR="24130" indent="-283845">
              <a:lnSpc>
                <a:spcPct val="70100"/>
              </a:lnSpc>
              <a:spcBef>
                <a:spcPts val="1175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spc="-5" dirty="0"/>
              <a:t>Optoelectronics market </a:t>
            </a:r>
            <a:r>
              <a:rPr dirty="0"/>
              <a:t>is growing </a:t>
            </a:r>
            <a:r>
              <a:rPr spc="-5" dirty="0"/>
              <a:t>every </a:t>
            </a:r>
            <a:r>
              <a:rPr spc="-819" dirty="0"/>
              <a:t> </a:t>
            </a:r>
            <a:r>
              <a:rPr spc="-5" dirty="0"/>
              <a:t>year</a:t>
            </a:r>
          </a:p>
          <a:p>
            <a:pPr marL="1012825" marR="1654810" indent="-283845">
              <a:lnSpc>
                <a:spcPct val="70000"/>
              </a:lnSpc>
              <a:spcBef>
                <a:spcPts val="6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spc="-5" dirty="0"/>
              <a:t>Optoelectronics provide a high </a:t>
            </a:r>
            <a:r>
              <a:rPr spc="-819" dirty="0"/>
              <a:t> </a:t>
            </a:r>
            <a:r>
              <a:rPr spc="-5" dirty="0"/>
              <a:t>bandwidth</a:t>
            </a:r>
            <a:r>
              <a:rPr spc="-4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communications</a:t>
            </a:r>
          </a:p>
          <a:p>
            <a:pPr marL="1012825" marR="1178560" indent="-283845">
              <a:lnSpc>
                <a:spcPct val="70000"/>
              </a:lnSpc>
              <a:spcBef>
                <a:spcPts val="6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dirty="0"/>
              <a:t>Utilize</a:t>
            </a:r>
            <a:r>
              <a:rPr spc="-100" dirty="0"/>
              <a:t> </a:t>
            </a:r>
            <a:r>
              <a:rPr dirty="0"/>
              <a:t>TIR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light</a:t>
            </a:r>
            <a:r>
              <a:rPr spc="-35" dirty="0"/>
              <a:t> </a:t>
            </a:r>
            <a:r>
              <a:rPr spc="-5" dirty="0"/>
              <a:t>propagation</a:t>
            </a:r>
            <a:r>
              <a:rPr spc="-45" dirty="0"/>
              <a:t> </a:t>
            </a:r>
            <a:r>
              <a:rPr dirty="0"/>
              <a:t>in </a:t>
            </a:r>
            <a:r>
              <a:rPr spc="-815" dirty="0"/>
              <a:t> </a:t>
            </a:r>
            <a:r>
              <a:rPr spc="-5" dirty="0"/>
              <a:t>waveguides</a:t>
            </a:r>
          </a:p>
          <a:p>
            <a:pPr marL="1012825" marR="685800" indent="-283845">
              <a:lnSpc>
                <a:spcPct val="70000"/>
              </a:lnSpc>
              <a:spcBef>
                <a:spcPts val="605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dirty="0"/>
              <a:t>Dispersion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55" dirty="0"/>
              <a:t> </a:t>
            </a:r>
            <a:r>
              <a:rPr spc="-5" dirty="0"/>
              <a:t>attenuation</a:t>
            </a:r>
            <a:r>
              <a:rPr spc="-10" dirty="0"/>
              <a:t> </a:t>
            </a:r>
            <a:r>
              <a:rPr spc="-5" dirty="0"/>
              <a:t>are main </a:t>
            </a:r>
            <a:r>
              <a:rPr spc="-819" dirty="0"/>
              <a:t> </a:t>
            </a:r>
            <a:r>
              <a:rPr spc="-5" dirty="0"/>
              <a:t>drivers</a:t>
            </a:r>
            <a:r>
              <a:rPr dirty="0"/>
              <a:t>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5" dirty="0"/>
              <a:t>optical</a:t>
            </a:r>
            <a:r>
              <a:rPr spc="-10" dirty="0"/>
              <a:t> </a:t>
            </a:r>
            <a:r>
              <a:rPr spc="-5" dirty="0"/>
              <a:t>fiber</a:t>
            </a:r>
            <a:r>
              <a:rPr spc="-10" dirty="0"/>
              <a:t> </a:t>
            </a:r>
            <a:r>
              <a:rPr spc="-5" dirty="0"/>
              <a:t>design</a:t>
            </a:r>
          </a:p>
          <a:p>
            <a:pPr marL="1012825" marR="453390" indent="-283845">
              <a:lnSpc>
                <a:spcPct val="70000"/>
              </a:lnSpc>
              <a:spcBef>
                <a:spcPts val="6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spc="-5" dirty="0"/>
              <a:t>Interconnections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coupling</a:t>
            </a:r>
            <a:r>
              <a:rPr spc="-40" dirty="0"/>
              <a:t> </a:t>
            </a:r>
            <a:r>
              <a:rPr spc="-5" dirty="0"/>
              <a:t>require </a:t>
            </a:r>
            <a:r>
              <a:rPr spc="-819" dirty="0"/>
              <a:t> </a:t>
            </a:r>
            <a:r>
              <a:rPr dirty="0"/>
              <a:t>precise</a:t>
            </a:r>
            <a:r>
              <a:rPr spc="-30" dirty="0"/>
              <a:t> </a:t>
            </a:r>
            <a:r>
              <a:rPr spc="-5" dirty="0"/>
              <a:t>alignment</a:t>
            </a:r>
            <a:r>
              <a:rPr spc="-25" dirty="0"/>
              <a:t> </a:t>
            </a:r>
            <a:r>
              <a:rPr dirty="0"/>
              <a:t>of </a:t>
            </a:r>
            <a:r>
              <a:rPr spc="-5" dirty="0"/>
              <a:t>optical</a:t>
            </a:r>
            <a:r>
              <a:rPr spc="-10" dirty="0"/>
              <a:t> </a:t>
            </a:r>
            <a:r>
              <a:rPr spc="-5" dirty="0"/>
              <a:t>elements</a:t>
            </a:r>
          </a:p>
          <a:p>
            <a:pPr marL="1012825" indent="-283845">
              <a:lnSpc>
                <a:spcPts val="2585"/>
              </a:lnSpc>
              <a:buClr>
                <a:srgbClr val="B83C68"/>
              </a:buClr>
              <a:buSzPct val="80000"/>
              <a:buFont typeface="Wingdings"/>
              <a:buChar char=""/>
              <a:tabLst>
                <a:tab pos="1014094" algn="l"/>
              </a:tabLst>
            </a:pPr>
            <a:r>
              <a:rPr dirty="0"/>
              <a:t>A</a:t>
            </a:r>
            <a:r>
              <a:rPr spc="-165" dirty="0"/>
              <a:t> </a:t>
            </a:r>
            <a:r>
              <a:rPr spc="-5" dirty="0"/>
              <a:t>number</a:t>
            </a:r>
            <a:r>
              <a:rPr spc="-20" dirty="0"/>
              <a:t> </a:t>
            </a:r>
            <a:r>
              <a:rPr dirty="0"/>
              <a:t>of </a:t>
            </a:r>
            <a:r>
              <a:rPr spc="-5" dirty="0"/>
              <a:t>inter-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intra-chip</a:t>
            </a:r>
          </a:p>
          <a:p>
            <a:pPr marL="1012825" marR="5080">
              <a:lnSpc>
                <a:spcPct val="70000"/>
              </a:lnSpc>
              <a:spcBef>
                <a:spcPts val="540"/>
              </a:spcBef>
            </a:pPr>
            <a:r>
              <a:rPr spc="-5" dirty="0"/>
              <a:t>connection</a:t>
            </a:r>
            <a:r>
              <a:rPr spc="-25" dirty="0"/>
              <a:t> </a:t>
            </a:r>
            <a:r>
              <a:rPr spc="-5" dirty="0"/>
              <a:t>schemes</a:t>
            </a:r>
            <a:r>
              <a:rPr spc="10" dirty="0"/>
              <a:t> </a:t>
            </a:r>
            <a:r>
              <a:rPr spc="-5" dirty="0"/>
              <a:t>exist</a:t>
            </a:r>
            <a:r>
              <a:rPr spc="10" dirty="0"/>
              <a:t> </a:t>
            </a:r>
            <a:r>
              <a:rPr spc="-5" dirty="0"/>
              <a:t>and are</a:t>
            </a:r>
            <a:r>
              <a:rPr spc="10" dirty="0"/>
              <a:t> </a:t>
            </a:r>
            <a:r>
              <a:rPr spc="-5" dirty="0"/>
              <a:t>being </a:t>
            </a:r>
            <a:r>
              <a:rPr spc="-819" dirty="0"/>
              <a:t> </a:t>
            </a:r>
            <a:r>
              <a:rPr spc="-5" dirty="0"/>
              <a:t>explored.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736" y="0"/>
            <a:ext cx="8208645" cy="6858000"/>
            <a:chOff x="935736" y="0"/>
            <a:chExt cx="8208645" cy="6858000"/>
          </a:xfrm>
        </p:grpSpPr>
        <p:sp>
          <p:nvSpPr>
            <p:cNvPr id="4" name="object 4"/>
            <p:cNvSpPr/>
            <p:nvPr/>
          </p:nvSpPr>
          <p:spPr>
            <a:xfrm>
              <a:off x="1014984" y="0"/>
              <a:ext cx="8129270" cy="6858000"/>
            </a:xfrm>
            <a:custGeom>
              <a:avLst/>
              <a:gdLst/>
              <a:ahLst/>
              <a:cxnLst/>
              <a:rect l="l" t="t" r="r" b="b"/>
              <a:pathLst>
                <a:path w="8129270" h="6858000">
                  <a:moveTo>
                    <a:pt x="81290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016" y="6858000"/>
                  </a:lnTo>
                  <a:lnTo>
                    <a:pt x="812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36" y="0"/>
              <a:ext cx="155447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4994" y="2988386"/>
            <a:ext cx="3571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THANK</a:t>
            </a:r>
            <a:r>
              <a:rPr sz="4800" spc="-185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38327"/>
            <a:ext cx="2638043" cy="122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93611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Content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09089" y="1773610"/>
            <a:ext cx="5814060" cy="3410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5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spc="-5" dirty="0">
                <a:latin typeface="Arial MT"/>
                <a:cs typeface="Arial MT"/>
              </a:rPr>
              <a:t>Introduction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Optoelectronics</a:t>
            </a:r>
            <a:endParaRPr sz="32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spc="-5" dirty="0">
                <a:latin typeface="Arial MT"/>
                <a:cs typeface="Arial MT"/>
              </a:rPr>
              <a:t>Some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Images</a:t>
            </a:r>
            <a:endParaRPr sz="32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spc="-5" dirty="0">
                <a:latin typeface="Arial MT"/>
                <a:cs typeface="Arial MT"/>
              </a:rPr>
              <a:t>Optoelectronics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Devices</a:t>
            </a:r>
            <a:endParaRPr sz="32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dirty="0">
                <a:latin typeface="Arial MT"/>
                <a:cs typeface="Arial MT"/>
              </a:rPr>
              <a:t>Optical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Communication</a:t>
            </a:r>
            <a:endParaRPr sz="32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spc="-5" dirty="0">
                <a:latin typeface="Arial MT"/>
                <a:cs typeface="Arial MT"/>
              </a:rPr>
              <a:t>Advantages</a:t>
            </a:r>
            <a:endParaRPr sz="32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687"/>
              <a:buFont typeface="Wingdings"/>
              <a:buChar char=""/>
              <a:tabLst>
                <a:tab pos="296545" algn="l"/>
              </a:tabLst>
            </a:pPr>
            <a:r>
              <a:rPr sz="3200" spc="-5" dirty="0">
                <a:latin typeface="Arial MT"/>
                <a:cs typeface="Arial MT"/>
              </a:rPr>
              <a:t>Summary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0" y="414527"/>
            <a:ext cx="7495032" cy="1110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7447" y="552958"/>
            <a:ext cx="68541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  <a:r>
              <a:rPr spc="-35" dirty="0"/>
              <a:t> </a:t>
            </a:r>
            <a:r>
              <a:rPr spc="-215" dirty="0"/>
              <a:t>To</a:t>
            </a:r>
            <a:r>
              <a:rPr spc="-15" dirty="0"/>
              <a:t> </a:t>
            </a:r>
            <a:r>
              <a:rPr dirty="0"/>
              <a:t>Optoelectronics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4289" y="1700225"/>
            <a:ext cx="7162800" cy="533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257810" indent="-283845">
              <a:lnSpc>
                <a:spcPct val="100000"/>
              </a:lnSpc>
              <a:spcBef>
                <a:spcPts val="105"/>
              </a:spcBef>
              <a:buClr>
                <a:srgbClr val="B83C68"/>
              </a:buClr>
              <a:buSzPct val="7884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600" b="1" dirty="0">
                <a:solidFill>
                  <a:srgbClr val="581F4D"/>
                </a:solidFill>
                <a:latin typeface="Arial"/>
                <a:cs typeface="Arial"/>
              </a:rPr>
              <a:t>Optoelectronics</a:t>
            </a:r>
            <a:r>
              <a:rPr sz="2600" b="1" spc="-30" dirty="0">
                <a:solidFill>
                  <a:srgbClr val="581F4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is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the study</a:t>
            </a:r>
            <a:r>
              <a:rPr sz="26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and</a:t>
            </a:r>
            <a:r>
              <a:rPr sz="26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application </a:t>
            </a:r>
            <a:r>
              <a:rPr sz="2600" spc="-7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of electronic devices that source, detect and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control</a:t>
            </a:r>
            <a:r>
              <a:rPr sz="26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light, usually</a:t>
            </a:r>
            <a:r>
              <a:rPr sz="26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considered</a:t>
            </a:r>
            <a:r>
              <a:rPr sz="26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a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sub-field</a:t>
            </a:r>
            <a:r>
              <a:rPr sz="26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of </a:t>
            </a:r>
            <a:r>
              <a:rPr sz="2600" spc="-70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photonics.</a:t>
            </a:r>
            <a:endParaRPr sz="2600">
              <a:latin typeface="Arial MT"/>
              <a:cs typeface="Arial MT"/>
            </a:endParaRPr>
          </a:p>
          <a:p>
            <a:pPr marL="295910" marR="93345" indent="-283845">
              <a:lnSpc>
                <a:spcPct val="100000"/>
              </a:lnSpc>
              <a:spcBef>
                <a:spcPts val="605"/>
              </a:spcBef>
              <a:buClr>
                <a:srgbClr val="B83C68"/>
              </a:buClr>
              <a:buSzPct val="7884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Optoelectronic</a:t>
            </a:r>
            <a:r>
              <a:rPr sz="26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devices</a:t>
            </a:r>
            <a:r>
              <a:rPr sz="26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are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electrical-to-optical </a:t>
            </a:r>
            <a:r>
              <a:rPr sz="2600" spc="-7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or optical-to-electrical transducers, or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instruments that use such devices in their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operation.</a:t>
            </a:r>
            <a:endParaRPr sz="2600">
              <a:latin typeface="Arial MT"/>
              <a:cs typeface="Arial MT"/>
            </a:endParaRPr>
          </a:p>
          <a:p>
            <a:pPr marL="295910" marR="508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884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Electro-optics is often erroneously used as a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synonym, but is in fact a wider branch of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physics</a:t>
            </a:r>
            <a:r>
              <a:rPr sz="26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that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deals</a:t>
            </a:r>
            <a:r>
              <a:rPr sz="26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with all</a:t>
            </a:r>
            <a:r>
              <a:rPr sz="26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interactions</a:t>
            </a:r>
            <a:r>
              <a:rPr sz="26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between </a:t>
            </a:r>
            <a:r>
              <a:rPr sz="2600" spc="-70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light and electric fields, whether or not they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form</a:t>
            </a:r>
            <a:r>
              <a:rPr sz="26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part of</a:t>
            </a:r>
            <a:r>
              <a:rPr sz="26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581F4D"/>
                </a:solidFill>
                <a:latin typeface="Arial MT"/>
                <a:cs typeface="Arial MT"/>
              </a:rPr>
              <a:t>an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 electronic</a:t>
            </a:r>
            <a:r>
              <a:rPr sz="26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81F4D"/>
                </a:solidFill>
                <a:latin typeface="Arial MT"/>
                <a:cs typeface="Arial MT"/>
              </a:rPr>
              <a:t>device.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2" y="338327"/>
            <a:ext cx="7068311" cy="122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473"/>
            <a:ext cx="63652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Images</a:t>
            </a:r>
            <a:r>
              <a:rPr sz="4300" spc="-10" dirty="0"/>
              <a:t> </a:t>
            </a:r>
            <a:r>
              <a:rPr sz="4300" spc="-5" dirty="0"/>
              <a:t>of</a:t>
            </a:r>
            <a:r>
              <a:rPr sz="4300" spc="-20" dirty="0"/>
              <a:t> </a:t>
            </a:r>
            <a:r>
              <a:rPr sz="4300" spc="-5" dirty="0"/>
              <a:t>Optoelectronics</a:t>
            </a:r>
            <a:endParaRPr sz="4300"/>
          </a:p>
        </p:txBody>
      </p:sp>
      <p:grpSp>
        <p:nvGrpSpPr>
          <p:cNvPr id="4" name="object 4"/>
          <p:cNvGrpSpPr/>
          <p:nvPr/>
        </p:nvGrpSpPr>
        <p:grpSpPr>
          <a:xfrm>
            <a:off x="1057655" y="2057400"/>
            <a:ext cx="7934325" cy="3810000"/>
            <a:chOff x="1057655" y="2057400"/>
            <a:chExt cx="7934325" cy="3810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655" y="2057400"/>
              <a:ext cx="4047744" cy="381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2057400"/>
              <a:ext cx="3733800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0" y="0"/>
            <a:ext cx="9142730" cy="6858000"/>
            <a:chOff x="1780" y="0"/>
            <a:chExt cx="91427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604" y="117347"/>
              <a:ext cx="6251448" cy="12207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604" y="772668"/>
              <a:ext cx="2670048" cy="12207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4394" y="269493"/>
            <a:ext cx="539115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Some</a:t>
            </a:r>
            <a:r>
              <a:rPr sz="4300" spc="-70" dirty="0"/>
              <a:t> </a:t>
            </a:r>
            <a:r>
              <a:rPr sz="4300" spc="-5" dirty="0"/>
              <a:t>Optoelectronics </a:t>
            </a:r>
            <a:r>
              <a:rPr sz="4300" spc="-1180" dirty="0"/>
              <a:t> </a:t>
            </a:r>
            <a:r>
              <a:rPr sz="4300" spc="-5" dirty="0"/>
              <a:t>Devices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1807210" y="2155063"/>
            <a:ext cx="6157595" cy="29216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700"/>
              </a:spcBef>
              <a:buClr>
                <a:srgbClr val="B83C68"/>
              </a:buClr>
              <a:buSzPct val="80303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Photodiodes</a:t>
            </a:r>
            <a:endParaRPr sz="33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80303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Photo</a:t>
            </a:r>
            <a:r>
              <a:rPr sz="33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581F4D"/>
                </a:solidFill>
                <a:latin typeface="Arial MT"/>
                <a:cs typeface="Arial MT"/>
              </a:rPr>
              <a:t>detector</a:t>
            </a:r>
            <a:endParaRPr sz="33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80303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Photovoltaic</a:t>
            </a:r>
            <a:r>
              <a:rPr sz="33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581F4D"/>
                </a:solidFill>
                <a:latin typeface="Arial MT"/>
                <a:cs typeface="Arial MT"/>
              </a:rPr>
              <a:t>Device</a:t>
            </a: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581F4D"/>
                </a:solidFill>
                <a:latin typeface="Arial MT"/>
                <a:cs typeface="Arial MT"/>
              </a:rPr>
              <a:t>/</a:t>
            </a:r>
            <a:r>
              <a:rPr sz="33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581F4D"/>
                </a:solidFill>
                <a:latin typeface="Arial MT"/>
                <a:cs typeface="Arial MT"/>
              </a:rPr>
              <a:t>Solar</a:t>
            </a:r>
            <a:r>
              <a:rPr sz="33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581F4D"/>
                </a:solidFill>
                <a:latin typeface="Arial MT"/>
                <a:cs typeface="Arial MT"/>
              </a:rPr>
              <a:t>Cell</a:t>
            </a:r>
            <a:endParaRPr sz="33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80303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Laser</a:t>
            </a:r>
            <a:endParaRPr sz="33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80303"/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Diode</a:t>
            </a:r>
            <a:r>
              <a:rPr sz="33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581F4D"/>
                </a:solidFill>
                <a:latin typeface="Arial MT"/>
                <a:cs typeface="Arial MT"/>
              </a:rPr>
              <a:t>laser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80" y="0"/>
            <a:ext cx="9142730" cy="6858000"/>
            <a:chOff x="1780" y="0"/>
            <a:chExt cx="9142730" cy="6858000"/>
          </a:xfrm>
        </p:grpSpPr>
        <p:sp>
          <p:nvSpPr>
            <p:cNvPr id="4" name="object 4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505" y="0"/>
                  </a:lnTo>
                  <a:lnTo>
                    <a:pt x="0" y="819150"/>
                  </a:lnTo>
                  <a:lnTo>
                    <a:pt x="48635" y="817759"/>
                  </a:lnTo>
                  <a:lnTo>
                    <a:pt x="96034" y="813638"/>
                  </a:lnTo>
                  <a:lnTo>
                    <a:pt x="142623" y="806864"/>
                  </a:lnTo>
                  <a:lnTo>
                    <a:pt x="188327" y="797514"/>
                  </a:lnTo>
                  <a:lnTo>
                    <a:pt x="233067" y="785664"/>
                  </a:lnTo>
                  <a:lnTo>
                    <a:pt x="276768" y="771391"/>
                  </a:lnTo>
                  <a:lnTo>
                    <a:pt x="319353" y="754772"/>
                  </a:lnTo>
                  <a:lnTo>
                    <a:pt x="360744" y="735885"/>
                  </a:lnTo>
                  <a:lnTo>
                    <a:pt x="400865" y="714805"/>
                  </a:lnTo>
                  <a:lnTo>
                    <a:pt x="439639" y="691610"/>
                  </a:lnTo>
                  <a:lnTo>
                    <a:pt x="476990" y="666377"/>
                  </a:lnTo>
                  <a:lnTo>
                    <a:pt x="512839" y="639182"/>
                  </a:lnTo>
                  <a:lnTo>
                    <a:pt x="547112" y="610102"/>
                  </a:lnTo>
                  <a:lnTo>
                    <a:pt x="579729" y="579215"/>
                  </a:lnTo>
                  <a:lnTo>
                    <a:pt x="610616" y="546596"/>
                  </a:lnTo>
                  <a:lnTo>
                    <a:pt x="639695" y="512323"/>
                  </a:lnTo>
                  <a:lnTo>
                    <a:pt x="666889" y="476473"/>
                  </a:lnTo>
                  <a:lnTo>
                    <a:pt x="692122" y="439123"/>
                  </a:lnTo>
                  <a:lnTo>
                    <a:pt x="715316" y="400349"/>
                  </a:lnTo>
                  <a:lnTo>
                    <a:pt x="736395" y="360228"/>
                  </a:lnTo>
                  <a:lnTo>
                    <a:pt x="755281" y="318837"/>
                  </a:lnTo>
                  <a:lnTo>
                    <a:pt x="771899" y="276253"/>
                  </a:lnTo>
                  <a:lnTo>
                    <a:pt x="786171" y="232553"/>
                  </a:lnTo>
                  <a:lnTo>
                    <a:pt x="798020" y="187814"/>
                  </a:lnTo>
                  <a:lnTo>
                    <a:pt x="807370" y="142112"/>
                  </a:lnTo>
                  <a:lnTo>
                    <a:pt x="814144" y="95524"/>
                  </a:lnTo>
                  <a:lnTo>
                    <a:pt x="818264" y="48128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818264" y="48128"/>
                  </a:lnTo>
                  <a:lnTo>
                    <a:pt x="814144" y="95524"/>
                  </a:lnTo>
                  <a:lnTo>
                    <a:pt x="807370" y="142112"/>
                  </a:lnTo>
                  <a:lnTo>
                    <a:pt x="798020" y="187814"/>
                  </a:lnTo>
                  <a:lnTo>
                    <a:pt x="786171" y="232553"/>
                  </a:lnTo>
                  <a:lnTo>
                    <a:pt x="771899" y="276253"/>
                  </a:lnTo>
                  <a:lnTo>
                    <a:pt x="755281" y="318837"/>
                  </a:lnTo>
                  <a:lnTo>
                    <a:pt x="736395" y="360228"/>
                  </a:lnTo>
                  <a:lnTo>
                    <a:pt x="715316" y="400349"/>
                  </a:lnTo>
                  <a:lnTo>
                    <a:pt x="692122" y="439123"/>
                  </a:lnTo>
                  <a:lnTo>
                    <a:pt x="666889" y="476473"/>
                  </a:lnTo>
                  <a:lnTo>
                    <a:pt x="639695" y="512323"/>
                  </a:lnTo>
                  <a:lnTo>
                    <a:pt x="610616" y="546596"/>
                  </a:lnTo>
                  <a:lnTo>
                    <a:pt x="579729" y="579215"/>
                  </a:lnTo>
                  <a:lnTo>
                    <a:pt x="547112" y="610102"/>
                  </a:lnTo>
                  <a:lnTo>
                    <a:pt x="512839" y="639182"/>
                  </a:lnTo>
                  <a:lnTo>
                    <a:pt x="476990" y="666377"/>
                  </a:lnTo>
                  <a:lnTo>
                    <a:pt x="439639" y="691610"/>
                  </a:lnTo>
                  <a:lnTo>
                    <a:pt x="400865" y="714805"/>
                  </a:lnTo>
                  <a:lnTo>
                    <a:pt x="360744" y="735885"/>
                  </a:lnTo>
                  <a:lnTo>
                    <a:pt x="319353" y="754772"/>
                  </a:lnTo>
                  <a:lnTo>
                    <a:pt x="276768" y="771391"/>
                  </a:lnTo>
                  <a:lnTo>
                    <a:pt x="233067" y="785664"/>
                  </a:lnTo>
                  <a:lnTo>
                    <a:pt x="188327" y="797514"/>
                  </a:lnTo>
                  <a:lnTo>
                    <a:pt x="142623" y="806864"/>
                  </a:lnTo>
                  <a:lnTo>
                    <a:pt x="96034" y="813638"/>
                  </a:lnTo>
                  <a:lnTo>
                    <a:pt x="48635" y="817759"/>
                  </a:lnTo>
                  <a:lnTo>
                    <a:pt x="505" y="819150"/>
                  </a:lnTo>
                  <a:lnTo>
                    <a:pt x="336" y="819150"/>
                  </a:lnTo>
                  <a:lnTo>
                    <a:pt x="168" y="819150"/>
                  </a:lnTo>
                  <a:lnTo>
                    <a:pt x="0" y="819150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5C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46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164" y="21335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10" y="708461"/>
                  </a:lnTo>
                  <a:lnTo>
                    <a:pt x="20983" y="662500"/>
                  </a:lnTo>
                  <a:lnTo>
                    <a:pt x="32487" y="617462"/>
                  </a:lnTo>
                  <a:lnTo>
                    <a:pt x="46350" y="573417"/>
                  </a:lnTo>
                  <a:lnTo>
                    <a:pt x="62501" y="530438"/>
                  </a:lnTo>
                  <a:lnTo>
                    <a:pt x="80868" y="488596"/>
                  </a:lnTo>
                  <a:lnTo>
                    <a:pt x="101378" y="447964"/>
                  </a:lnTo>
                  <a:lnTo>
                    <a:pt x="123961" y="408613"/>
                  </a:lnTo>
                  <a:lnTo>
                    <a:pt x="148543" y="370615"/>
                  </a:lnTo>
                  <a:lnTo>
                    <a:pt x="175055" y="334042"/>
                  </a:lnTo>
                  <a:lnTo>
                    <a:pt x="203422" y="298966"/>
                  </a:lnTo>
                  <a:lnTo>
                    <a:pt x="233574" y="265459"/>
                  </a:lnTo>
                  <a:lnTo>
                    <a:pt x="265439" y="233593"/>
                  </a:lnTo>
                  <a:lnTo>
                    <a:pt x="298945" y="203439"/>
                  </a:lnTo>
                  <a:lnTo>
                    <a:pt x="334020" y="175070"/>
                  </a:lnTo>
                  <a:lnTo>
                    <a:pt x="370593" y="148557"/>
                  </a:lnTo>
                  <a:lnTo>
                    <a:pt x="408590" y="123973"/>
                  </a:lnTo>
                  <a:lnTo>
                    <a:pt x="447941" y="101388"/>
                  </a:lnTo>
                  <a:lnTo>
                    <a:pt x="488574" y="80876"/>
                  </a:lnTo>
                  <a:lnTo>
                    <a:pt x="530417" y="62508"/>
                  </a:lnTo>
                  <a:lnTo>
                    <a:pt x="573397" y="46355"/>
                  </a:lnTo>
                  <a:lnTo>
                    <a:pt x="617444" y="32490"/>
                  </a:lnTo>
                  <a:lnTo>
                    <a:pt x="662485" y="20985"/>
                  </a:lnTo>
                  <a:lnTo>
                    <a:pt x="708448" y="11912"/>
                  </a:lnTo>
                  <a:lnTo>
                    <a:pt x="755262" y="5342"/>
                  </a:lnTo>
                  <a:lnTo>
                    <a:pt x="802854" y="1347"/>
                  </a:lnTo>
                  <a:lnTo>
                    <a:pt x="851154" y="0"/>
                  </a:lnTo>
                  <a:lnTo>
                    <a:pt x="899448" y="1347"/>
                  </a:lnTo>
                  <a:lnTo>
                    <a:pt x="947036" y="5342"/>
                  </a:lnTo>
                  <a:lnTo>
                    <a:pt x="993846" y="11912"/>
                  </a:lnTo>
                  <a:lnTo>
                    <a:pt x="1039807" y="20985"/>
                  </a:lnTo>
                  <a:lnTo>
                    <a:pt x="1084845" y="32490"/>
                  </a:lnTo>
                  <a:lnTo>
                    <a:pt x="1128890" y="46355"/>
                  </a:lnTo>
                  <a:lnTo>
                    <a:pt x="1171869" y="62508"/>
                  </a:lnTo>
                  <a:lnTo>
                    <a:pt x="1213711" y="80876"/>
                  </a:lnTo>
                  <a:lnTo>
                    <a:pt x="1254343" y="101388"/>
                  </a:lnTo>
                  <a:lnTo>
                    <a:pt x="1293694" y="123973"/>
                  </a:lnTo>
                  <a:lnTo>
                    <a:pt x="1331692" y="148557"/>
                  </a:lnTo>
                  <a:lnTo>
                    <a:pt x="1368265" y="175070"/>
                  </a:lnTo>
                  <a:lnTo>
                    <a:pt x="1403341" y="203439"/>
                  </a:lnTo>
                  <a:lnTo>
                    <a:pt x="1436848" y="233593"/>
                  </a:lnTo>
                  <a:lnTo>
                    <a:pt x="1468714" y="265459"/>
                  </a:lnTo>
                  <a:lnTo>
                    <a:pt x="1498868" y="298966"/>
                  </a:lnTo>
                  <a:lnTo>
                    <a:pt x="1527237" y="334042"/>
                  </a:lnTo>
                  <a:lnTo>
                    <a:pt x="1553750" y="370615"/>
                  </a:lnTo>
                  <a:lnTo>
                    <a:pt x="1578334" y="408613"/>
                  </a:lnTo>
                  <a:lnTo>
                    <a:pt x="1600919" y="447964"/>
                  </a:lnTo>
                  <a:lnTo>
                    <a:pt x="1621431" y="488596"/>
                  </a:lnTo>
                  <a:lnTo>
                    <a:pt x="1639799" y="530438"/>
                  </a:lnTo>
                  <a:lnTo>
                    <a:pt x="1655952" y="573417"/>
                  </a:lnTo>
                  <a:lnTo>
                    <a:pt x="1669817" y="617462"/>
                  </a:lnTo>
                  <a:lnTo>
                    <a:pt x="1681322" y="662500"/>
                  </a:lnTo>
                  <a:lnTo>
                    <a:pt x="1690395" y="708461"/>
                  </a:lnTo>
                  <a:lnTo>
                    <a:pt x="1696965" y="755271"/>
                  </a:lnTo>
                  <a:lnTo>
                    <a:pt x="1700960" y="802859"/>
                  </a:lnTo>
                  <a:lnTo>
                    <a:pt x="1702308" y="851154"/>
                  </a:lnTo>
                  <a:lnTo>
                    <a:pt x="1700960" y="899448"/>
                  </a:lnTo>
                  <a:lnTo>
                    <a:pt x="1696965" y="947036"/>
                  </a:lnTo>
                  <a:lnTo>
                    <a:pt x="1690395" y="993846"/>
                  </a:lnTo>
                  <a:lnTo>
                    <a:pt x="1681322" y="1039807"/>
                  </a:lnTo>
                  <a:lnTo>
                    <a:pt x="1669817" y="1084845"/>
                  </a:lnTo>
                  <a:lnTo>
                    <a:pt x="1655952" y="1128890"/>
                  </a:lnTo>
                  <a:lnTo>
                    <a:pt x="1639799" y="1171869"/>
                  </a:lnTo>
                  <a:lnTo>
                    <a:pt x="1621431" y="1213711"/>
                  </a:lnTo>
                  <a:lnTo>
                    <a:pt x="1600919" y="1254343"/>
                  </a:lnTo>
                  <a:lnTo>
                    <a:pt x="1578334" y="1293694"/>
                  </a:lnTo>
                  <a:lnTo>
                    <a:pt x="1553750" y="1331692"/>
                  </a:lnTo>
                  <a:lnTo>
                    <a:pt x="1527237" y="1368265"/>
                  </a:lnTo>
                  <a:lnTo>
                    <a:pt x="1498868" y="1403341"/>
                  </a:lnTo>
                  <a:lnTo>
                    <a:pt x="1468714" y="1436848"/>
                  </a:lnTo>
                  <a:lnTo>
                    <a:pt x="1436848" y="1468714"/>
                  </a:lnTo>
                  <a:lnTo>
                    <a:pt x="1403341" y="1498868"/>
                  </a:lnTo>
                  <a:lnTo>
                    <a:pt x="1368265" y="1527237"/>
                  </a:lnTo>
                  <a:lnTo>
                    <a:pt x="1331692" y="1553750"/>
                  </a:lnTo>
                  <a:lnTo>
                    <a:pt x="1293694" y="1578334"/>
                  </a:lnTo>
                  <a:lnTo>
                    <a:pt x="1254343" y="1600919"/>
                  </a:lnTo>
                  <a:lnTo>
                    <a:pt x="1213711" y="1621431"/>
                  </a:lnTo>
                  <a:lnTo>
                    <a:pt x="1171869" y="1639799"/>
                  </a:lnTo>
                  <a:lnTo>
                    <a:pt x="1128890" y="1655952"/>
                  </a:lnTo>
                  <a:lnTo>
                    <a:pt x="1084845" y="1669817"/>
                  </a:lnTo>
                  <a:lnTo>
                    <a:pt x="1039807" y="1681322"/>
                  </a:lnTo>
                  <a:lnTo>
                    <a:pt x="993846" y="1690395"/>
                  </a:lnTo>
                  <a:lnTo>
                    <a:pt x="947036" y="1696965"/>
                  </a:lnTo>
                  <a:lnTo>
                    <a:pt x="899448" y="1700960"/>
                  </a:lnTo>
                  <a:lnTo>
                    <a:pt x="851154" y="1702308"/>
                  </a:lnTo>
                  <a:lnTo>
                    <a:pt x="802854" y="1700960"/>
                  </a:lnTo>
                  <a:lnTo>
                    <a:pt x="755262" y="1696965"/>
                  </a:lnTo>
                  <a:lnTo>
                    <a:pt x="708448" y="1690395"/>
                  </a:lnTo>
                  <a:lnTo>
                    <a:pt x="662485" y="1681322"/>
                  </a:lnTo>
                  <a:lnTo>
                    <a:pt x="617444" y="1669817"/>
                  </a:lnTo>
                  <a:lnTo>
                    <a:pt x="573397" y="1655952"/>
                  </a:lnTo>
                  <a:lnTo>
                    <a:pt x="530417" y="1639799"/>
                  </a:lnTo>
                  <a:lnTo>
                    <a:pt x="488574" y="1621431"/>
                  </a:lnTo>
                  <a:lnTo>
                    <a:pt x="447941" y="1600919"/>
                  </a:lnTo>
                  <a:lnTo>
                    <a:pt x="408590" y="1578334"/>
                  </a:lnTo>
                  <a:lnTo>
                    <a:pt x="370593" y="1553750"/>
                  </a:lnTo>
                  <a:lnTo>
                    <a:pt x="334020" y="1527237"/>
                  </a:lnTo>
                  <a:lnTo>
                    <a:pt x="298945" y="1498868"/>
                  </a:lnTo>
                  <a:lnTo>
                    <a:pt x="265439" y="1468714"/>
                  </a:lnTo>
                  <a:lnTo>
                    <a:pt x="233574" y="1436848"/>
                  </a:lnTo>
                  <a:lnTo>
                    <a:pt x="203422" y="1403341"/>
                  </a:lnTo>
                  <a:lnTo>
                    <a:pt x="175055" y="1368265"/>
                  </a:lnTo>
                  <a:lnTo>
                    <a:pt x="148543" y="1331692"/>
                  </a:lnTo>
                  <a:lnTo>
                    <a:pt x="123961" y="1293694"/>
                  </a:lnTo>
                  <a:lnTo>
                    <a:pt x="101378" y="1254343"/>
                  </a:lnTo>
                  <a:lnTo>
                    <a:pt x="80868" y="1213711"/>
                  </a:lnTo>
                  <a:lnTo>
                    <a:pt x="62501" y="1171869"/>
                  </a:lnTo>
                  <a:lnTo>
                    <a:pt x="46350" y="1128890"/>
                  </a:lnTo>
                  <a:lnTo>
                    <a:pt x="32487" y="1084845"/>
                  </a:lnTo>
                  <a:lnTo>
                    <a:pt x="20983" y="1039807"/>
                  </a:lnTo>
                  <a:lnTo>
                    <a:pt x="11910" y="993846"/>
                  </a:lnTo>
                  <a:lnTo>
                    <a:pt x="5341" y="947036"/>
                  </a:lnTo>
                  <a:lnTo>
                    <a:pt x="1347" y="899448"/>
                  </a:lnTo>
                  <a:lnTo>
                    <a:pt x="0" y="851154"/>
                  </a:lnTo>
                  <a:close/>
                </a:path>
              </a:pathLst>
            </a:custGeom>
            <a:ln w="27432">
              <a:solidFill>
                <a:srgbClr val="FF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1" y="1045463"/>
              <a:ext cx="1155192" cy="11506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0" y="176583"/>
                  </a:lnTo>
                  <a:lnTo>
                    <a:pt x="700741" y="158375"/>
                  </a:lnTo>
                  <a:lnTo>
                    <a:pt x="657999" y="144737"/>
                  </a:lnTo>
                  <a:lnTo>
                    <a:pt x="614531" y="135635"/>
                  </a:lnTo>
                  <a:lnTo>
                    <a:pt x="570702" y="131032"/>
                  </a:lnTo>
                  <a:lnTo>
                    <a:pt x="526880" y="130891"/>
                  </a:lnTo>
                  <a:lnTo>
                    <a:pt x="483430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8" y="174222"/>
                  </a:lnTo>
                  <a:lnTo>
                    <a:pt x="320681" y="195847"/>
                  </a:lnTo>
                  <a:lnTo>
                    <a:pt x="284587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8B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0"/>
              <a:ext cx="8130540" cy="6858000"/>
            </a:xfrm>
            <a:custGeom>
              <a:avLst/>
              <a:gdLst/>
              <a:ahLst/>
              <a:cxnLst/>
              <a:rect l="l" t="t" r="r" b="b"/>
              <a:pathLst>
                <a:path w="8130540" h="6858000">
                  <a:moveTo>
                    <a:pt x="81305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0540" y="6858000"/>
                  </a:lnTo>
                  <a:lnTo>
                    <a:pt x="813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811" y="338327"/>
              <a:ext cx="4613148" cy="12207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909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4300" spc="-5" dirty="0"/>
              <a:t>1.	PhotoDiodes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596897" y="1473453"/>
            <a:ext cx="7247890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40995" indent="-283845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photodiode is a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p-n </a:t>
            </a:r>
            <a:r>
              <a:rPr sz="2400" b="1" dirty="0">
                <a:solidFill>
                  <a:srgbClr val="864395"/>
                </a:solidFill>
                <a:latin typeface="Arial"/>
                <a:cs typeface="Arial"/>
              </a:rPr>
              <a:t>junction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under reverse </a:t>
            </a:r>
            <a:r>
              <a:rPr sz="2400" b="1" spc="-655" dirty="0">
                <a:solidFill>
                  <a:srgbClr val="864395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64395"/>
                </a:solidFill>
                <a:latin typeface="Arial"/>
                <a:cs typeface="Arial"/>
              </a:rPr>
              <a:t>bias.</a:t>
            </a:r>
            <a:endParaRPr sz="2400">
              <a:latin typeface="Arial"/>
              <a:cs typeface="Arial"/>
            </a:endParaRPr>
          </a:p>
          <a:p>
            <a:pPr marL="295910" marR="252095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Exposing</a:t>
            </a:r>
            <a:r>
              <a:rPr sz="2400" spc="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semiconductor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light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can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generate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electron-hole</a:t>
            </a:r>
            <a:r>
              <a:rPr sz="2400" b="1" spc="-15" dirty="0">
                <a:solidFill>
                  <a:srgbClr val="86439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pairs</a:t>
            </a:r>
            <a:r>
              <a:rPr sz="2400" spc="-5" dirty="0">
                <a:latin typeface="Arial MT"/>
                <a:cs typeface="Arial MT"/>
              </a:rPr>
              <a:t>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which</a:t>
            </a:r>
            <a:r>
              <a:rPr sz="2400" spc="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increases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number </a:t>
            </a:r>
            <a:r>
              <a:rPr sz="2400" spc="-65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 free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carriers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its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conductivity.</a:t>
            </a:r>
            <a:endParaRPr sz="2400">
              <a:latin typeface="Arial MT"/>
              <a:cs typeface="Arial MT"/>
            </a:endParaRPr>
          </a:p>
          <a:p>
            <a:pPr marL="295910" indent="-28384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Only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those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that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 have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correct</a:t>
            </a:r>
            <a:r>
              <a:rPr sz="24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wavelength</a:t>
            </a:r>
            <a:r>
              <a:rPr sz="2400" spc="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can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be</a:t>
            </a:r>
            <a:endParaRPr sz="24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absorbed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by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 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semiconductor.</a:t>
            </a:r>
            <a:endParaRPr sz="2400">
              <a:latin typeface="Arial MT"/>
              <a:cs typeface="Arial MT"/>
            </a:endParaRPr>
          </a:p>
          <a:p>
            <a:pPr marL="295910" marR="1229995" indent="-283845">
              <a:lnSpc>
                <a:spcPct val="8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Separation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charge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can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collected</a:t>
            </a:r>
            <a:r>
              <a:rPr sz="2400" spc="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measured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current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voltage.</a:t>
            </a:r>
            <a:endParaRPr sz="2400">
              <a:latin typeface="Arial MT"/>
              <a:cs typeface="Arial MT"/>
            </a:endParaRPr>
          </a:p>
          <a:p>
            <a:pPr marL="570230" lvl="1" indent="-238125">
              <a:lnSpc>
                <a:spcPts val="2600"/>
              </a:lnSpc>
              <a:spcBef>
                <a:spcPts val="10"/>
              </a:spcBef>
              <a:buClr>
                <a:srgbClr val="B83C68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device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left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open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circuit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rgbClr val="581F4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voltage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detected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570230">
              <a:lnSpc>
                <a:spcPts val="2600"/>
              </a:lnSpc>
            </a:pPr>
            <a:r>
              <a:rPr sz="2400" u="heavy" spc="-5" dirty="0">
                <a:solidFill>
                  <a:srgbClr val="581F4D"/>
                </a:solidFill>
                <a:uFill>
                  <a:solidFill>
                    <a:srgbClr val="581F4D"/>
                  </a:solidFill>
                </a:uFill>
                <a:latin typeface="Arial MT"/>
                <a:cs typeface="Arial MT"/>
              </a:rPr>
              <a:t>photovoltaic </a:t>
            </a:r>
            <a:r>
              <a:rPr sz="2400" u="heavy" spc="-10" dirty="0">
                <a:solidFill>
                  <a:srgbClr val="581F4D"/>
                </a:solidFill>
                <a:uFill>
                  <a:solidFill>
                    <a:srgbClr val="581F4D"/>
                  </a:solidFill>
                </a:uFill>
                <a:latin typeface="Arial MT"/>
                <a:cs typeface="Arial MT"/>
              </a:rPr>
              <a:t>effect</a:t>
            </a:r>
            <a:endParaRPr sz="2400">
              <a:latin typeface="Arial MT"/>
              <a:cs typeface="Arial MT"/>
            </a:endParaRPr>
          </a:p>
          <a:p>
            <a:pPr marL="570230" lvl="1" indent="-238125">
              <a:lnSpc>
                <a:spcPts val="2585"/>
              </a:lnSpc>
              <a:spcBef>
                <a:spcPts val="25"/>
              </a:spcBef>
              <a:buClr>
                <a:srgbClr val="B83C68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device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short-circuited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(or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under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reverse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bias)</a:t>
            </a:r>
            <a:endParaRPr sz="2400">
              <a:latin typeface="Arial MT"/>
              <a:cs typeface="Arial MT"/>
            </a:endParaRPr>
          </a:p>
          <a:p>
            <a:pPr marL="570230">
              <a:lnSpc>
                <a:spcPts val="2585"/>
              </a:lnSpc>
            </a:pPr>
            <a:r>
              <a:rPr sz="2400" dirty="0">
                <a:solidFill>
                  <a:srgbClr val="581F4D"/>
                </a:solidFill>
                <a:latin typeface="Wingdings"/>
                <a:cs typeface="Wingdings"/>
              </a:rPr>
              <a:t></a:t>
            </a:r>
            <a:r>
              <a:rPr sz="2400" spc="50" dirty="0">
                <a:solidFill>
                  <a:srgbClr val="581F4D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581F4D"/>
                </a:solidFill>
                <a:uFill>
                  <a:solidFill>
                    <a:srgbClr val="581F4D"/>
                  </a:solidFill>
                </a:uFill>
                <a:latin typeface="Arial MT"/>
                <a:cs typeface="Arial MT"/>
              </a:rPr>
              <a:t>photoconductive</a:t>
            </a:r>
            <a:r>
              <a:rPr sz="2400" u="heavy" spc="20" dirty="0">
                <a:solidFill>
                  <a:srgbClr val="581F4D"/>
                </a:solidFill>
                <a:uFill>
                  <a:solidFill>
                    <a:srgbClr val="581F4D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581F4D"/>
                </a:solidFill>
                <a:uFill>
                  <a:solidFill>
                    <a:srgbClr val="581F4D"/>
                  </a:solidFill>
                </a:uFill>
                <a:latin typeface="Arial MT"/>
                <a:cs typeface="Arial MT"/>
              </a:rPr>
              <a:t>mode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80" y="0"/>
            <a:ext cx="9142730" cy="6858000"/>
            <a:chOff x="1780" y="0"/>
            <a:chExt cx="9142730" cy="6858000"/>
          </a:xfrm>
        </p:grpSpPr>
        <p:sp>
          <p:nvSpPr>
            <p:cNvPr id="4" name="object 4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505" y="0"/>
                  </a:lnTo>
                  <a:lnTo>
                    <a:pt x="0" y="819150"/>
                  </a:lnTo>
                  <a:lnTo>
                    <a:pt x="48635" y="817759"/>
                  </a:lnTo>
                  <a:lnTo>
                    <a:pt x="96034" y="813638"/>
                  </a:lnTo>
                  <a:lnTo>
                    <a:pt x="142623" y="806864"/>
                  </a:lnTo>
                  <a:lnTo>
                    <a:pt x="188327" y="797514"/>
                  </a:lnTo>
                  <a:lnTo>
                    <a:pt x="233067" y="785664"/>
                  </a:lnTo>
                  <a:lnTo>
                    <a:pt x="276768" y="771391"/>
                  </a:lnTo>
                  <a:lnTo>
                    <a:pt x="319353" y="754772"/>
                  </a:lnTo>
                  <a:lnTo>
                    <a:pt x="360744" y="735885"/>
                  </a:lnTo>
                  <a:lnTo>
                    <a:pt x="400865" y="714805"/>
                  </a:lnTo>
                  <a:lnTo>
                    <a:pt x="439639" y="691610"/>
                  </a:lnTo>
                  <a:lnTo>
                    <a:pt x="476990" y="666377"/>
                  </a:lnTo>
                  <a:lnTo>
                    <a:pt x="512839" y="639182"/>
                  </a:lnTo>
                  <a:lnTo>
                    <a:pt x="547112" y="610102"/>
                  </a:lnTo>
                  <a:lnTo>
                    <a:pt x="579729" y="579215"/>
                  </a:lnTo>
                  <a:lnTo>
                    <a:pt x="610616" y="546596"/>
                  </a:lnTo>
                  <a:lnTo>
                    <a:pt x="639695" y="512323"/>
                  </a:lnTo>
                  <a:lnTo>
                    <a:pt x="666889" y="476473"/>
                  </a:lnTo>
                  <a:lnTo>
                    <a:pt x="692122" y="439123"/>
                  </a:lnTo>
                  <a:lnTo>
                    <a:pt x="715316" y="400349"/>
                  </a:lnTo>
                  <a:lnTo>
                    <a:pt x="736395" y="360228"/>
                  </a:lnTo>
                  <a:lnTo>
                    <a:pt x="755281" y="318837"/>
                  </a:lnTo>
                  <a:lnTo>
                    <a:pt x="771899" y="276253"/>
                  </a:lnTo>
                  <a:lnTo>
                    <a:pt x="786171" y="232553"/>
                  </a:lnTo>
                  <a:lnTo>
                    <a:pt x="798020" y="187814"/>
                  </a:lnTo>
                  <a:lnTo>
                    <a:pt x="807370" y="142112"/>
                  </a:lnTo>
                  <a:lnTo>
                    <a:pt x="814144" y="95524"/>
                  </a:lnTo>
                  <a:lnTo>
                    <a:pt x="818264" y="48128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818264" y="48128"/>
                  </a:lnTo>
                  <a:lnTo>
                    <a:pt x="814144" y="95524"/>
                  </a:lnTo>
                  <a:lnTo>
                    <a:pt x="807370" y="142112"/>
                  </a:lnTo>
                  <a:lnTo>
                    <a:pt x="798020" y="187814"/>
                  </a:lnTo>
                  <a:lnTo>
                    <a:pt x="786171" y="232553"/>
                  </a:lnTo>
                  <a:lnTo>
                    <a:pt x="771899" y="276253"/>
                  </a:lnTo>
                  <a:lnTo>
                    <a:pt x="755281" y="318837"/>
                  </a:lnTo>
                  <a:lnTo>
                    <a:pt x="736395" y="360228"/>
                  </a:lnTo>
                  <a:lnTo>
                    <a:pt x="715316" y="400349"/>
                  </a:lnTo>
                  <a:lnTo>
                    <a:pt x="692122" y="439123"/>
                  </a:lnTo>
                  <a:lnTo>
                    <a:pt x="666889" y="476473"/>
                  </a:lnTo>
                  <a:lnTo>
                    <a:pt x="639695" y="512323"/>
                  </a:lnTo>
                  <a:lnTo>
                    <a:pt x="610616" y="546596"/>
                  </a:lnTo>
                  <a:lnTo>
                    <a:pt x="579729" y="579215"/>
                  </a:lnTo>
                  <a:lnTo>
                    <a:pt x="547112" y="610102"/>
                  </a:lnTo>
                  <a:lnTo>
                    <a:pt x="512839" y="639182"/>
                  </a:lnTo>
                  <a:lnTo>
                    <a:pt x="476990" y="666377"/>
                  </a:lnTo>
                  <a:lnTo>
                    <a:pt x="439639" y="691610"/>
                  </a:lnTo>
                  <a:lnTo>
                    <a:pt x="400865" y="714805"/>
                  </a:lnTo>
                  <a:lnTo>
                    <a:pt x="360744" y="735885"/>
                  </a:lnTo>
                  <a:lnTo>
                    <a:pt x="319353" y="754772"/>
                  </a:lnTo>
                  <a:lnTo>
                    <a:pt x="276768" y="771391"/>
                  </a:lnTo>
                  <a:lnTo>
                    <a:pt x="233067" y="785664"/>
                  </a:lnTo>
                  <a:lnTo>
                    <a:pt x="188327" y="797514"/>
                  </a:lnTo>
                  <a:lnTo>
                    <a:pt x="142623" y="806864"/>
                  </a:lnTo>
                  <a:lnTo>
                    <a:pt x="96034" y="813638"/>
                  </a:lnTo>
                  <a:lnTo>
                    <a:pt x="48635" y="817759"/>
                  </a:lnTo>
                  <a:lnTo>
                    <a:pt x="505" y="819150"/>
                  </a:lnTo>
                  <a:lnTo>
                    <a:pt x="336" y="819150"/>
                  </a:lnTo>
                  <a:lnTo>
                    <a:pt x="168" y="819150"/>
                  </a:lnTo>
                  <a:lnTo>
                    <a:pt x="0" y="819150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5C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46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164" y="21335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10" y="708461"/>
                  </a:lnTo>
                  <a:lnTo>
                    <a:pt x="20983" y="662500"/>
                  </a:lnTo>
                  <a:lnTo>
                    <a:pt x="32487" y="617462"/>
                  </a:lnTo>
                  <a:lnTo>
                    <a:pt x="46350" y="573417"/>
                  </a:lnTo>
                  <a:lnTo>
                    <a:pt x="62501" y="530438"/>
                  </a:lnTo>
                  <a:lnTo>
                    <a:pt x="80868" y="488596"/>
                  </a:lnTo>
                  <a:lnTo>
                    <a:pt x="101378" y="447964"/>
                  </a:lnTo>
                  <a:lnTo>
                    <a:pt x="123961" y="408613"/>
                  </a:lnTo>
                  <a:lnTo>
                    <a:pt x="148543" y="370615"/>
                  </a:lnTo>
                  <a:lnTo>
                    <a:pt x="175055" y="334042"/>
                  </a:lnTo>
                  <a:lnTo>
                    <a:pt x="203422" y="298966"/>
                  </a:lnTo>
                  <a:lnTo>
                    <a:pt x="233574" y="265459"/>
                  </a:lnTo>
                  <a:lnTo>
                    <a:pt x="265439" y="233593"/>
                  </a:lnTo>
                  <a:lnTo>
                    <a:pt x="298945" y="203439"/>
                  </a:lnTo>
                  <a:lnTo>
                    <a:pt x="334020" y="175070"/>
                  </a:lnTo>
                  <a:lnTo>
                    <a:pt x="370593" y="148557"/>
                  </a:lnTo>
                  <a:lnTo>
                    <a:pt x="408590" y="123973"/>
                  </a:lnTo>
                  <a:lnTo>
                    <a:pt x="447941" y="101388"/>
                  </a:lnTo>
                  <a:lnTo>
                    <a:pt x="488574" y="80876"/>
                  </a:lnTo>
                  <a:lnTo>
                    <a:pt x="530417" y="62508"/>
                  </a:lnTo>
                  <a:lnTo>
                    <a:pt x="573397" y="46355"/>
                  </a:lnTo>
                  <a:lnTo>
                    <a:pt x="617444" y="32490"/>
                  </a:lnTo>
                  <a:lnTo>
                    <a:pt x="662485" y="20985"/>
                  </a:lnTo>
                  <a:lnTo>
                    <a:pt x="708448" y="11912"/>
                  </a:lnTo>
                  <a:lnTo>
                    <a:pt x="755262" y="5342"/>
                  </a:lnTo>
                  <a:lnTo>
                    <a:pt x="802854" y="1347"/>
                  </a:lnTo>
                  <a:lnTo>
                    <a:pt x="851154" y="0"/>
                  </a:lnTo>
                  <a:lnTo>
                    <a:pt x="899448" y="1347"/>
                  </a:lnTo>
                  <a:lnTo>
                    <a:pt x="947036" y="5342"/>
                  </a:lnTo>
                  <a:lnTo>
                    <a:pt x="993846" y="11912"/>
                  </a:lnTo>
                  <a:lnTo>
                    <a:pt x="1039807" y="20985"/>
                  </a:lnTo>
                  <a:lnTo>
                    <a:pt x="1084845" y="32490"/>
                  </a:lnTo>
                  <a:lnTo>
                    <a:pt x="1128890" y="46355"/>
                  </a:lnTo>
                  <a:lnTo>
                    <a:pt x="1171869" y="62508"/>
                  </a:lnTo>
                  <a:lnTo>
                    <a:pt x="1213711" y="80876"/>
                  </a:lnTo>
                  <a:lnTo>
                    <a:pt x="1254343" y="101388"/>
                  </a:lnTo>
                  <a:lnTo>
                    <a:pt x="1293694" y="123973"/>
                  </a:lnTo>
                  <a:lnTo>
                    <a:pt x="1331692" y="148557"/>
                  </a:lnTo>
                  <a:lnTo>
                    <a:pt x="1368265" y="175070"/>
                  </a:lnTo>
                  <a:lnTo>
                    <a:pt x="1403341" y="203439"/>
                  </a:lnTo>
                  <a:lnTo>
                    <a:pt x="1436848" y="233593"/>
                  </a:lnTo>
                  <a:lnTo>
                    <a:pt x="1468714" y="265459"/>
                  </a:lnTo>
                  <a:lnTo>
                    <a:pt x="1498868" y="298966"/>
                  </a:lnTo>
                  <a:lnTo>
                    <a:pt x="1527237" y="334042"/>
                  </a:lnTo>
                  <a:lnTo>
                    <a:pt x="1553750" y="370615"/>
                  </a:lnTo>
                  <a:lnTo>
                    <a:pt x="1578334" y="408613"/>
                  </a:lnTo>
                  <a:lnTo>
                    <a:pt x="1600919" y="447964"/>
                  </a:lnTo>
                  <a:lnTo>
                    <a:pt x="1621431" y="488596"/>
                  </a:lnTo>
                  <a:lnTo>
                    <a:pt x="1639799" y="530438"/>
                  </a:lnTo>
                  <a:lnTo>
                    <a:pt x="1655952" y="573417"/>
                  </a:lnTo>
                  <a:lnTo>
                    <a:pt x="1669817" y="617462"/>
                  </a:lnTo>
                  <a:lnTo>
                    <a:pt x="1681322" y="662500"/>
                  </a:lnTo>
                  <a:lnTo>
                    <a:pt x="1690395" y="708461"/>
                  </a:lnTo>
                  <a:lnTo>
                    <a:pt x="1696965" y="755271"/>
                  </a:lnTo>
                  <a:lnTo>
                    <a:pt x="1700960" y="802859"/>
                  </a:lnTo>
                  <a:lnTo>
                    <a:pt x="1702308" y="851154"/>
                  </a:lnTo>
                  <a:lnTo>
                    <a:pt x="1700960" y="899448"/>
                  </a:lnTo>
                  <a:lnTo>
                    <a:pt x="1696965" y="947036"/>
                  </a:lnTo>
                  <a:lnTo>
                    <a:pt x="1690395" y="993846"/>
                  </a:lnTo>
                  <a:lnTo>
                    <a:pt x="1681322" y="1039807"/>
                  </a:lnTo>
                  <a:lnTo>
                    <a:pt x="1669817" y="1084845"/>
                  </a:lnTo>
                  <a:lnTo>
                    <a:pt x="1655952" y="1128890"/>
                  </a:lnTo>
                  <a:lnTo>
                    <a:pt x="1639799" y="1171869"/>
                  </a:lnTo>
                  <a:lnTo>
                    <a:pt x="1621431" y="1213711"/>
                  </a:lnTo>
                  <a:lnTo>
                    <a:pt x="1600919" y="1254343"/>
                  </a:lnTo>
                  <a:lnTo>
                    <a:pt x="1578334" y="1293694"/>
                  </a:lnTo>
                  <a:lnTo>
                    <a:pt x="1553750" y="1331692"/>
                  </a:lnTo>
                  <a:lnTo>
                    <a:pt x="1527237" y="1368265"/>
                  </a:lnTo>
                  <a:lnTo>
                    <a:pt x="1498868" y="1403341"/>
                  </a:lnTo>
                  <a:lnTo>
                    <a:pt x="1468714" y="1436848"/>
                  </a:lnTo>
                  <a:lnTo>
                    <a:pt x="1436848" y="1468714"/>
                  </a:lnTo>
                  <a:lnTo>
                    <a:pt x="1403341" y="1498868"/>
                  </a:lnTo>
                  <a:lnTo>
                    <a:pt x="1368265" y="1527237"/>
                  </a:lnTo>
                  <a:lnTo>
                    <a:pt x="1331692" y="1553750"/>
                  </a:lnTo>
                  <a:lnTo>
                    <a:pt x="1293694" y="1578334"/>
                  </a:lnTo>
                  <a:lnTo>
                    <a:pt x="1254343" y="1600919"/>
                  </a:lnTo>
                  <a:lnTo>
                    <a:pt x="1213711" y="1621431"/>
                  </a:lnTo>
                  <a:lnTo>
                    <a:pt x="1171869" y="1639799"/>
                  </a:lnTo>
                  <a:lnTo>
                    <a:pt x="1128890" y="1655952"/>
                  </a:lnTo>
                  <a:lnTo>
                    <a:pt x="1084845" y="1669817"/>
                  </a:lnTo>
                  <a:lnTo>
                    <a:pt x="1039807" y="1681322"/>
                  </a:lnTo>
                  <a:lnTo>
                    <a:pt x="993846" y="1690395"/>
                  </a:lnTo>
                  <a:lnTo>
                    <a:pt x="947036" y="1696965"/>
                  </a:lnTo>
                  <a:lnTo>
                    <a:pt x="899448" y="1700960"/>
                  </a:lnTo>
                  <a:lnTo>
                    <a:pt x="851154" y="1702308"/>
                  </a:lnTo>
                  <a:lnTo>
                    <a:pt x="802854" y="1700960"/>
                  </a:lnTo>
                  <a:lnTo>
                    <a:pt x="755262" y="1696965"/>
                  </a:lnTo>
                  <a:lnTo>
                    <a:pt x="708448" y="1690395"/>
                  </a:lnTo>
                  <a:lnTo>
                    <a:pt x="662485" y="1681322"/>
                  </a:lnTo>
                  <a:lnTo>
                    <a:pt x="617444" y="1669817"/>
                  </a:lnTo>
                  <a:lnTo>
                    <a:pt x="573397" y="1655952"/>
                  </a:lnTo>
                  <a:lnTo>
                    <a:pt x="530417" y="1639799"/>
                  </a:lnTo>
                  <a:lnTo>
                    <a:pt x="488574" y="1621431"/>
                  </a:lnTo>
                  <a:lnTo>
                    <a:pt x="447941" y="1600919"/>
                  </a:lnTo>
                  <a:lnTo>
                    <a:pt x="408590" y="1578334"/>
                  </a:lnTo>
                  <a:lnTo>
                    <a:pt x="370593" y="1553750"/>
                  </a:lnTo>
                  <a:lnTo>
                    <a:pt x="334020" y="1527237"/>
                  </a:lnTo>
                  <a:lnTo>
                    <a:pt x="298945" y="1498868"/>
                  </a:lnTo>
                  <a:lnTo>
                    <a:pt x="265439" y="1468714"/>
                  </a:lnTo>
                  <a:lnTo>
                    <a:pt x="233574" y="1436848"/>
                  </a:lnTo>
                  <a:lnTo>
                    <a:pt x="203422" y="1403341"/>
                  </a:lnTo>
                  <a:lnTo>
                    <a:pt x="175055" y="1368265"/>
                  </a:lnTo>
                  <a:lnTo>
                    <a:pt x="148543" y="1331692"/>
                  </a:lnTo>
                  <a:lnTo>
                    <a:pt x="123961" y="1293694"/>
                  </a:lnTo>
                  <a:lnTo>
                    <a:pt x="101378" y="1254343"/>
                  </a:lnTo>
                  <a:lnTo>
                    <a:pt x="80868" y="1213711"/>
                  </a:lnTo>
                  <a:lnTo>
                    <a:pt x="62501" y="1171869"/>
                  </a:lnTo>
                  <a:lnTo>
                    <a:pt x="46350" y="1128890"/>
                  </a:lnTo>
                  <a:lnTo>
                    <a:pt x="32487" y="1084845"/>
                  </a:lnTo>
                  <a:lnTo>
                    <a:pt x="20983" y="1039807"/>
                  </a:lnTo>
                  <a:lnTo>
                    <a:pt x="11910" y="993846"/>
                  </a:lnTo>
                  <a:lnTo>
                    <a:pt x="5341" y="947036"/>
                  </a:lnTo>
                  <a:lnTo>
                    <a:pt x="1347" y="899448"/>
                  </a:lnTo>
                  <a:lnTo>
                    <a:pt x="0" y="851154"/>
                  </a:lnTo>
                  <a:close/>
                </a:path>
              </a:pathLst>
            </a:custGeom>
            <a:ln w="27432">
              <a:solidFill>
                <a:srgbClr val="FF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1" y="1045463"/>
              <a:ext cx="1155192" cy="11506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0" y="176583"/>
                  </a:lnTo>
                  <a:lnTo>
                    <a:pt x="700741" y="158375"/>
                  </a:lnTo>
                  <a:lnTo>
                    <a:pt x="657999" y="144737"/>
                  </a:lnTo>
                  <a:lnTo>
                    <a:pt x="614531" y="135635"/>
                  </a:lnTo>
                  <a:lnTo>
                    <a:pt x="570702" y="131032"/>
                  </a:lnTo>
                  <a:lnTo>
                    <a:pt x="526880" y="130891"/>
                  </a:lnTo>
                  <a:lnTo>
                    <a:pt x="483430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8" y="174222"/>
                  </a:lnTo>
                  <a:lnTo>
                    <a:pt x="320681" y="195847"/>
                  </a:lnTo>
                  <a:lnTo>
                    <a:pt x="284587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8B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60" y="0"/>
              <a:ext cx="8130540" cy="6858000"/>
            </a:xfrm>
            <a:custGeom>
              <a:avLst/>
              <a:gdLst/>
              <a:ahLst/>
              <a:cxnLst/>
              <a:rect l="l" t="t" r="r" b="b"/>
              <a:pathLst>
                <a:path w="8130540" h="6858000">
                  <a:moveTo>
                    <a:pt x="81305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0540" y="6858000"/>
                  </a:lnTo>
                  <a:lnTo>
                    <a:pt x="813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811" y="338327"/>
              <a:ext cx="5035296" cy="12207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332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4300" spc="-5" dirty="0"/>
              <a:t>2.	Photo</a:t>
            </a:r>
            <a:r>
              <a:rPr sz="4300" spc="-80" dirty="0"/>
              <a:t> </a:t>
            </a:r>
            <a:r>
              <a:rPr sz="4300" spc="-5" dirty="0"/>
              <a:t>detector</a:t>
            </a:r>
            <a:endParaRPr sz="4300"/>
          </a:p>
        </p:txBody>
      </p:sp>
      <p:sp>
        <p:nvSpPr>
          <p:cNvPr id="16" name="object 16"/>
          <p:cNvSpPr txBox="1"/>
          <p:nvPr/>
        </p:nvSpPr>
        <p:spPr>
          <a:xfrm>
            <a:off x="1304289" y="1473453"/>
            <a:ext cx="7637780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60350" indent="-283845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When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photon/light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strikes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semiconductor,</a:t>
            </a:r>
            <a:r>
              <a:rPr sz="2400" spc="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it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can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promote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an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electron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from the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valence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band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conduction</a:t>
            </a:r>
            <a:r>
              <a:rPr sz="2400" spc="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band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creating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an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electron-hole</a:t>
            </a:r>
            <a:r>
              <a:rPr sz="2400" spc="3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(e-h)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581F4D"/>
                </a:solidFill>
                <a:latin typeface="Arial MT"/>
                <a:cs typeface="Arial MT"/>
              </a:rPr>
              <a:t>pair.</a:t>
            </a:r>
            <a:endParaRPr sz="2400">
              <a:latin typeface="Arial MT"/>
              <a:cs typeface="Arial MT"/>
            </a:endParaRPr>
          </a:p>
          <a:p>
            <a:pPr marL="295910" marR="66040" indent="-283845">
              <a:lnSpc>
                <a:spcPts val="2590"/>
              </a:lnSpc>
              <a:spcBef>
                <a:spcPts val="64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concentration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these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e-h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pairs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dependent</a:t>
            </a:r>
            <a:r>
              <a:rPr sz="2400" spc="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amount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light</a:t>
            </a:r>
            <a:r>
              <a:rPr sz="2400" spc="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striking</a:t>
            </a:r>
            <a:r>
              <a:rPr sz="2400" spc="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1F4D"/>
                </a:solidFill>
                <a:latin typeface="Arial MT"/>
                <a:cs typeface="Arial MT"/>
              </a:rPr>
              <a:t>semiconductor,</a:t>
            </a:r>
            <a:r>
              <a:rPr sz="2400" spc="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making </a:t>
            </a:r>
            <a:r>
              <a:rPr sz="2400" spc="-65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864395"/>
                </a:solidFill>
                <a:latin typeface="Arial"/>
                <a:cs typeface="Arial"/>
              </a:rPr>
              <a:t>semiconductor </a:t>
            </a:r>
            <a:r>
              <a:rPr sz="2400" b="1" i="1" dirty="0">
                <a:solidFill>
                  <a:srgbClr val="864395"/>
                </a:solidFill>
                <a:latin typeface="Arial"/>
                <a:cs typeface="Arial"/>
              </a:rPr>
              <a:t>works</a:t>
            </a:r>
            <a:r>
              <a:rPr sz="2400" b="1" i="1" spc="-20" dirty="0">
                <a:solidFill>
                  <a:srgbClr val="864395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64395"/>
                </a:solidFill>
                <a:latin typeface="Arial"/>
                <a:cs typeface="Arial"/>
              </a:rPr>
              <a:t>as</a:t>
            </a:r>
            <a:r>
              <a:rPr sz="2400" b="1" i="1" spc="-15" dirty="0">
                <a:solidFill>
                  <a:srgbClr val="864395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64395"/>
                </a:solidFill>
                <a:latin typeface="Arial"/>
                <a:cs typeface="Arial"/>
              </a:rPr>
              <a:t>an optical</a:t>
            </a:r>
            <a:r>
              <a:rPr sz="2400" b="1" i="1" spc="-30" dirty="0">
                <a:solidFill>
                  <a:srgbClr val="864395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64395"/>
                </a:solidFill>
                <a:latin typeface="Arial"/>
                <a:cs typeface="Arial"/>
              </a:rPr>
              <a:t>detector</a:t>
            </a:r>
            <a:r>
              <a:rPr sz="2400" dirty="0">
                <a:solidFill>
                  <a:srgbClr val="864395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95910" marR="115570" indent="-283845">
              <a:lnSpc>
                <a:spcPts val="2590"/>
              </a:lnSpc>
              <a:spcBef>
                <a:spcPts val="61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There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 are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two ways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monitor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concentration</a:t>
            </a:r>
            <a:r>
              <a:rPr sz="2400" spc="1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1F4D"/>
                </a:solidFill>
                <a:latin typeface="Arial MT"/>
                <a:cs typeface="Arial MT"/>
              </a:rPr>
              <a:t>of </a:t>
            </a:r>
            <a:r>
              <a:rPr sz="2400" spc="5" dirty="0">
                <a:solidFill>
                  <a:srgbClr val="581F4D"/>
                </a:solidFill>
                <a:latin typeface="Arial MT"/>
                <a:cs typeface="Arial MT"/>
              </a:rPr>
              <a:t>e- </a:t>
            </a:r>
            <a:r>
              <a:rPr sz="2400" spc="-65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1F4D"/>
                </a:solidFill>
                <a:latin typeface="Arial MT"/>
                <a:cs typeface="Arial MT"/>
              </a:rPr>
              <a:t>h pairs:</a:t>
            </a:r>
            <a:endParaRPr sz="2400">
              <a:latin typeface="Arial MT"/>
              <a:cs typeface="Arial MT"/>
            </a:endParaRPr>
          </a:p>
          <a:p>
            <a:pPr marL="570230" marR="5080" lvl="1" indent="-238125">
              <a:lnSpc>
                <a:spcPts val="2160"/>
              </a:lnSpc>
              <a:spcBef>
                <a:spcPts val="600"/>
              </a:spcBef>
              <a:buClr>
                <a:srgbClr val="B83C68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photodiodes,</a:t>
            </a:r>
            <a:r>
              <a:rPr sz="2000" spc="-4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a voltage</a:t>
            </a:r>
            <a:r>
              <a:rPr sz="20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bias</a:t>
            </a:r>
            <a:r>
              <a:rPr sz="20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present</a:t>
            </a:r>
            <a:r>
              <a:rPr sz="2000" spc="-4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concentration </a:t>
            </a:r>
            <a:r>
              <a:rPr sz="2000" spc="-54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of light-induced e-h pairs determines the current through </a:t>
            </a:r>
            <a:r>
              <a:rPr sz="20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81F4D"/>
                </a:solidFill>
                <a:latin typeface="Arial MT"/>
                <a:cs typeface="Arial MT"/>
              </a:rPr>
              <a:t>semiconductor.</a:t>
            </a:r>
            <a:endParaRPr sz="2000">
              <a:latin typeface="Arial MT"/>
              <a:cs typeface="Arial MT"/>
            </a:endParaRPr>
          </a:p>
          <a:p>
            <a:pPr marL="570230" marR="220345" lvl="1" indent="-238125">
              <a:lnSpc>
                <a:spcPts val="2160"/>
              </a:lnSpc>
              <a:spcBef>
                <a:spcPts val="605"/>
              </a:spcBef>
              <a:buClr>
                <a:srgbClr val="B83C68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Photovoltaic</a:t>
            </a:r>
            <a:r>
              <a:rPr sz="20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detectors</a:t>
            </a:r>
            <a:r>
              <a:rPr sz="2000" spc="-5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contain</a:t>
            </a:r>
            <a:r>
              <a:rPr sz="2000" spc="-2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581F4D"/>
                </a:solidFill>
                <a:latin typeface="Arial MT"/>
                <a:cs typeface="Arial MT"/>
              </a:rPr>
              <a:t>p-n</a:t>
            </a:r>
            <a:r>
              <a:rPr sz="2000" spc="-1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junction,</a:t>
            </a:r>
            <a:r>
              <a:rPr sz="2000" spc="-4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causes</a:t>
            </a:r>
            <a:r>
              <a:rPr sz="2000" spc="-3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e-h pairs to separate to produce a voltage that can be </a:t>
            </a:r>
            <a:r>
              <a:rPr sz="2000" spc="5" dirty="0">
                <a:solidFill>
                  <a:srgbClr val="581F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81F4D"/>
                </a:solidFill>
                <a:latin typeface="Arial MT"/>
                <a:cs typeface="Arial MT"/>
              </a:rPr>
              <a:t>measured.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17" y="0"/>
            <a:ext cx="9142730" cy="6858000"/>
            <a:chOff x="1717" y="0"/>
            <a:chExt cx="9142730" cy="6858000"/>
          </a:xfrm>
        </p:grpSpPr>
        <p:sp>
          <p:nvSpPr>
            <p:cNvPr id="4" name="object 4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505" y="0"/>
                  </a:lnTo>
                  <a:lnTo>
                    <a:pt x="0" y="819150"/>
                  </a:lnTo>
                  <a:lnTo>
                    <a:pt x="48635" y="817759"/>
                  </a:lnTo>
                  <a:lnTo>
                    <a:pt x="96034" y="813638"/>
                  </a:lnTo>
                  <a:lnTo>
                    <a:pt x="142623" y="806864"/>
                  </a:lnTo>
                  <a:lnTo>
                    <a:pt x="188327" y="797514"/>
                  </a:lnTo>
                  <a:lnTo>
                    <a:pt x="233067" y="785664"/>
                  </a:lnTo>
                  <a:lnTo>
                    <a:pt x="276768" y="771391"/>
                  </a:lnTo>
                  <a:lnTo>
                    <a:pt x="319353" y="754772"/>
                  </a:lnTo>
                  <a:lnTo>
                    <a:pt x="360744" y="735885"/>
                  </a:lnTo>
                  <a:lnTo>
                    <a:pt x="400865" y="714805"/>
                  </a:lnTo>
                  <a:lnTo>
                    <a:pt x="439639" y="691610"/>
                  </a:lnTo>
                  <a:lnTo>
                    <a:pt x="476990" y="666377"/>
                  </a:lnTo>
                  <a:lnTo>
                    <a:pt x="512839" y="639182"/>
                  </a:lnTo>
                  <a:lnTo>
                    <a:pt x="547112" y="610102"/>
                  </a:lnTo>
                  <a:lnTo>
                    <a:pt x="579729" y="579215"/>
                  </a:lnTo>
                  <a:lnTo>
                    <a:pt x="610616" y="546596"/>
                  </a:lnTo>
                  <a:lnTo>
                    <a:pt x="639695" y="512323"/>
                  </a:lnTo>
                  <a:lnTo>
                    <a:pt x="666889" y="476473"/>
                  </a:lnTo>
                  <a:lnTo>
                    <a:pt x="692122" y="439123"/>
                  </a:lnTo>
                  <a:lnTo>
                    <a:pt x="715316" y="400349"/>
                  </a:lnTo>
                  <a:lnTo>
                    <a:pt x="736395" y="360228"/>
                  </a:lnTo>
                  <a:lnTo>
                    <a:pt x="755281" y="318837"/>
                  </a:lnTo>
                  <a:lnTo>
                    <a:pt x="771899" y="276253"/>
                  </a:lnTo>
                  <a:lnTo>
                    <a:pt x="786171" y="232553"/>
                  </a:lnTo>
                  <a:lnTo>
                    <a:pt x="798020" y="187814"/>
                  </a:lnTo>
                  <a:lnTo>
                    <a:pt x="807370" y="142112"/>
                  </a:lnTo>
                  <a:lnTo>
                    <a:pt x="814144" y="95524"/>
                  </a:lnTo>
                  <a:lnTo>
                    <a:pt x="818264" y="48128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B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4" y="3810"/>
              <a:ext cx="819785" cy="819150"/>
            </a:xfrm>
            <a:custGeom>
              <a:avLst/>
              <a:gdLst/>
              <a:ahLst/>
              <a:cxnLst/>
              <a:rect l="l" t="t" r="r" b="b"/>
              <a:pathLst>
                <a:path w="819785" h="819150">
                  <a:moveTo>
                    <a:pt x="819655" y="0"/>
                  </a:moveTo>
                  <a:lnTo>
                    <a:pt x="818264" y="48128"/>
                  </a:lnTo>
                  <a:lnTo>
                    <a:pt x="814144" y="95524"/>
                  </a:lnTo>
                  <a:lnTo>
                    <a:pt x="807370" y="142112"/>
                  </a:lnTo>
                  <a:lnTo>
                    <a:pt x="798020" y="187814"/>
                  </a:lnTo>
                  <a:lnTo>
                    <a:pt x="786171" y="232553"/>
                  </a:lnTo>
                  <a:lnTo>
                    <a:pt x="771899" y="276253"/>
                  </a:lnTo>
                  <a:lnTo>
                    <a:pt x="755281" y="318837"/>
                  </a:lnTo>
                  <a:lnTo>
                    <a:pt x="736395" y="360228"/>
                  </a:lnTo>
                  <a:lnTo>
                    <a:pt x="715316" y="400349"/>
                  </a:lnTo>
                  <a:lnTo>
                    <a:pt x="692122" y="439123"/>
                  </a:lnTo>
                  <a:lnTo>
                    <a:pt x="666889" y="476473"/>
                  </a:lnTo>
                  <a:lnTo>
                    <a:pt x="639695" y="512323"/>
                  </a:lnTo>
                  <a:lnTo>
                    <a:pt x="610616" y="546596"/>
                  </a:lnTo>
                  <a:lnTo>
                    <a:pt x="579729" y="579215"/>
                  </a:lnTo>
                  <a:lnTo>
                    <a:pt x="547112" y="610102"/>
                  </a:lnTo>
                  <a:lnTo>
                    <a:pt x="512839" y="639182"/>
                  </a:lnTo>
                  <a:lnTo>
                    <a:pt x="476990" y="666377"/>
                  </a:lnTo>
                  <a:lnTo>
                    <a:pt x="439639" y="691610"/>
                  </a:lnTo>
                  <a:lnTo>
                    <a:pt x="400865" y="714805"/>
                  </a:lnTo>
                  <a:lnTo>
                    <a:pt x="360744" y="735885"/>
                  </a:lnTo>
                  <a:lnTo>
                    <a:pt x="319353" y="754772"/>
                  </a:lnTo>
                  <a:lnTo>
                    <a:pt x="276768" y="771391"/>
                  </a:lnTo>
                  <a:lnTo>
                    <a:pt x="233067" y="785664"/>
                  </a:lnTo>
                  <a:lnTo>
                    <a:pt x="188327" y="797514"/>
                  </a:lnTo>
                  <a:lnTo>
                    <a:pt x="142623" y="806864"/>
                  </a:lnTo>
                  <a:lnTo>
                    <a:pt x="96034" y="813638"/>
                  </a:lnTo>
                  <a:lnTo>
                    <a:pt x="48635" y="817759"/>
                  </a:lnTo>
                  <a:lnTo>
                    <a:pt x="505" y="819150"/>
                  </a:lnTo>
                  <a:lnTo>
                    <a:pt x="336" y="819150"/>
                  </a:lnTo>
                  <a:lnTo>
                    <a:pt x="168" y="819150"/>
                  </a:lnTo>
                  <a:lnTo>
                    <a:pt x="0" y="819150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5C0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6" y="6095"/>
              <a:ext cx="1784604" cy="17846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164" y="21335"/>
              <a:ext cx="1702435" cy="1702435"/>
            </a:xfrm>
            <a:custGeom>
              <a:avLst/>
              <a:gdLst/>
              <a:ahLst/>
              <a:cxnLst/>
              <a:rect l="l" t="t" r="r" b="b"/>
              <a:pathLst>
                <a:path w="1702435" h="1702435">
                  <a:moveTo>
                    <a:pt x="0" y="851154"/>
                  </a:moveTo>
                  <a:lnTo>
                    <a:pt x="1347" y="802859"/>
                  </a:lnTo>
                  <a:lnTo>
                    <a:pt x="5341" y="755271"/>
                  </a:lnTo>
                  <a:lnTo>
                    <a:pt x="11910" y="708461"/>
                  </a:lnTo>
                  <a:lnTo>
                    <a:pt x="20983" y="662500"/>
                  </a:lnTo>
                  <a:lnTo>
                    <a:pt x="32487" y="617462"/>
                  </a:lnTo>
                  <a:lnTo>
                    <a:pt x="46350" y="573417"/>
                  </a:lnTo>
                  <a:lnTo>
                    <a:pt x="62501" y="530438"/>
                  </a:lnTo>
                  <a:lnTo>
                    <a:pt x="80868" y="488596"/>
                  </a:lnTo>
                  <a:lnTo>
                    <a:pt x="101378" y="447964"/>
                  </a:lnTo>
                  <a:lnTo>
                    <a:pt x="123961" y="408613"/>
                  </a:lnTo>
                  <a:lnTo>
                    <a:pt x="148543" y="370615"/>
                  </a:lnTo>
                  <a:lnTo>
                    <a:pt x="175055" y="334042"/>
                  </a:lnTo>
                  <a:lnTo>
                    <a:pt x="203422" y="298966"/>
                  </a:lnTo>
                  <a:lnTo>
                    <a:pt x="233574" y="265459"/>
                  </a:lnTo>
                  <a:lnTo>
                    <a:pt x="265439" y="233593"/>
                  </a:lnTo>
                  <a:lnTo>
                    <a:pt x="298945" y="203439"/>
                  </a:lnTo>
                  <a:lnTo>
                    <a:pt x="334020" y="175070"/>
                  </a:lnTo>
                  <a:lnTo>
                    <a:pt x="370593" y="148557"/>
                  </a:lnTo>
                  <a:lnTo>
                    <a:pt x="408590" y="123973"/>
                  </a:lnTo>
                  <a:lnTo>
                    <a:pt x="447941" y="101388"/>
                  </a:lnTo>
                  <a:lnTo>
                    <a:pt x="488574" y="80876"/>
                  </a:lnTo>
                  <a:lnTo>
                    <a:pt x="530417" y="62508"/>
                  </a:lnTo>
                  <a:lnTo>
                    <a:pt x="573397" y="46355"/>
                  </a:lnTo>
                  <a:lnTo>
                    <a:pt x="617444" y="32490"/>
                  </a:lnTo>
                  <a:lnTo>
                    <a:pt x="662485" y="20985"/>
                  </a:lnTo>
                  <a:lnTo>
                    <a:pt x="708448" y="11912"/>
                  </a:lnTo>
                  <a:lnTo>
                    <a:pt x="755262" y="5342"/>
                  </a:lnTo>
                  <a:lnTo>
                    <a:pt x="802854" y="1347"/>
                  </a:lnTo>
                  <a:lnTo>
                    <a:pt x="851154" y="0"/>
                  </a:lnTo>
                  <a:lnTo>
                    <a:pt x="899448" y="1347"/>
                  </a:lnTo>
                  <a:lnTo>
                    <a:pt x="947036" y="5342"/>
                  </a:lnTo>
                  <a:lnTo>
                    <a:pt x="993846" y="11912"/>
                  </a:lnTo>
                  <a:lnTo>
                    <a:pt x="1039807" y="20985"/>
                  </a:lnTo>
                  <a:lnTo>
                    <a:pt x="1084845" y="32490"/>
                  </a:lnTo>
                  <a:lnTo>
                    <a:pt x="1128890" y="46355"/>
                  </a:lnTo>
                  <a:lnTo>
                    <a:pt x="1171869" y="62508"/>
                  </a:lnTo>
                  <a:lnTo>
                    <a:pt x="1213711" y="80876"/>
                  </a:lnTo>
                  <a:lnTo>
                    <a:pt x="1254343" y="101388"/>
                  </a:lnTo>
                  <a:lnTo>
                    <a:pt x="1293694" y="123973"/>
                  </a:lnTo>
                  <a:lnTo>
                    <a:pt x="1331692" y="148557"/>
                  </a:lnTo>
                  <a:lnTo>
                    <a:pt x="1368265" y="175070"/>
                  </a:lnTo>
                  <a:lnTo>
                    <a:pt x="1403341" y="203439"/>
                  </a:lnTo>
                  <a:lnTo>
                    <a:pt x="1436848" y="233593"/>
                  </a:lnTo>
                  <a:lnTo>
                    <a:pt x="1468714" y="265459"/>
                  </a:lnTo>
                  <a:lnTo>
                    <a:pt x="1498868" y="298966"/>
                  </a:lnTo>
                  <a:lnTo>
                    <a:pt x="1527237" y="334042"/>
                  </a:lnTo>
                  <a:lnTo>
                    <a:pt x="1553750" y="370615"/>
                  </a:lnTo>
                  <a:lnTo>
                    <a:pt x="1578334" y="408613"/>
                  </a:lnTo>
                  <a:lnTo>
                    <a:pt x="1600919" y="447964"/>
                  </a:lnTo>
                  <a:lnTo>
                    <a:pt x="1621431" y="488596"/>
                  </a:lnTo>
                  <a:lnTo>
                    <a:pt x="1639799" y="530438"/>
                  </a:lnTo>
                  <a:lnTo>
                    <a:pt x="1655952" y="573417"/>
                  </a:lnTo>
                  <a:lnTo>
                    <a:pt x="1669817" y="617462"/>
                  </a:lnTo>
                  <a:lnTo>
                    <a:pt x="1681322" y="662500"/>
                  </a:lnTo>
                  <a:lnTo>
                    <a:pt x="1690395" y="708461"/>
                  </a:lnTo>
                  <a:lnTo>
                    <a:pt x="1696965" y="755271"/>
                  </a:lnTo>
                  <a:lnTo>
                    <a:pt x="1700960" y="802859"/>
                  </a:lnTo>
                  <a:lnTo>
                    <a:pt x="1702308" y="851154"/>
                  </a:lnTo>
                  <a:lnTo>
                    <a:pt x="1700960" y="899448"/>
                  </a:lnTo>
                  <a:lnTo>
                    <a:pt x="1696965" y="947036"/>
                  </a:lnTo>
                  <a:lnTo>
                    <a:pt x="1690395" y="993846"/>
                  </a:lnTo>
                  <a:lnTo>
                    <a:pt x="1681322" y="1039807"/>
                  </a:lnTo>
                  <a:lnTo>
                    <a:pt x="1669817" y="1084845"/>
                  </a:lnTo>
                  <a:lnTo>
                    <a:pt x="1655952" y="1128890"/>
                  </a:lnTo>
                  <a:lnTo>
                    <a:pt x="1639799" y="1171869"/>
                  </a:lnTo>
                  <a:lnTo>
                    <a:pt x="1621431" y="1213711"/>
                  </a:lnTo>
                  <a:lnTo>
                    <a:pt x="1600919" y="1254343"/>
                  </a:lnTo>
                  <a:lnTo>
                    <a:pt x="1578334" y="1293694"/>
                  </a:lnTo>
                  <a:lnTo>
                    <a:pt x="1553750" y="1331692"/>
                  </a:lnTo>
                  <a:lnTo>
                    <a:pt x="1527237" y="1368265"/>
                  </a:lnTo>
                  <a:lnTo>
                    <a:pt x="1498868" y="1403341"/>
                  </a:lnTo>
                  <a:lnTo>
                    <a:pt x="1468714" y="1436848"/>
                  </a:lnTo>
                  <a:lnTo>
                    <a:pt x="1436848" y="1468714"/>
                  </a:lnTo>
                  <a:lnTo>
                    <a:pt x="1403341" y="1498868"/>
                  </a:lnTo>
                  <a:lnTo>
                    <a:pt x="1368265" y="1527237"/>
                  </a:lnTo>
                  <a:lnTo>
                    <a:pt x="1331692" y="1553750"/>
                  </a:lnTo>
                  <a:lnTo>
                    <a:pt x="1293694" y="1578334"/>
                  </a:lnTo>
                  <a:lnTo>
                    <a:pt x="1254343" y="1600919"/>
                  </a:lnTo>
                  <a:lnTo>
                    <a:pt x="1213711" y="1621431"/>
                  </a:lnTo>
                  <a:lnTo>
                    <a:pt x="1171869" y="1639799"/>
                  </a:lnTo>
                  <a:lnTo>
                    <a:pt x="1128890" y="1655952"/>
                  </a:lnTo>
                  <a:lnTo>
                    <a:pt x="1084845" y="1669817"/>
                  </a:lnTo>
                  <a:lnTo>
                    <a:pt x="1039807" y="1681322"/>
                  </a:lnTo>
                  <a:lnTo>
                    <a:pt x="993846" y="1690395"/>
                  </a:lnTo>
                  <a:lnTo>
                    <a:pt x="947036" y="1696965"/>
                  </a:lnTo>
                  <a:lnTo>
                    <a:pt x="899448" y="1700960"/>
                  </a:lnTo>
                  <a:lnTo>
                    <a:pt x="851154" y="1702308"/>
                  </a:lnTo>
                  <a:lnTo>
                    <a:pt x="802854" y="1700960"/>
                  </a:lnTo>
                  <a:lnTo>
                    <a:pt x="755262" y="1696965"/>
                  </a:lnTo>
                  <a:lnTo>
                    <a:pt x="708448" y="1690395"/>
                  </a:lnTo>
                  <a:lnTo>
                    <a:pt x="662485" y="1681322"/>
                  </a:lnTo>
                  <a:lnTo>
                    <a:pt x="617444" y="1669817"/>
                  </a:lnTo>
                  <a:lnTo>
                    <a:pt x="573397" y="1655952"/>
                  </a:lnTo>
                  <a:lnTo>
                    <a:pt x="530417" y="1639799"/>
                  </a:lnTo>
                  <a:lnTo>
                    <a:pt x="488574" y="1621431"/>
                  </a:lnTo>
                  <a:lnTo>
                    <a:pt x="447941" y="1600919"/>
                  </a:lnTo>
                  <a:lnTo>
                    <a:pt x="408590" y="1578334"/>
                  </a:lnTo>
                  <a:lnTo>
                    <a:pt x="370593" y="1553750"/>
                  </a:lnTo>
                  <a:lnTo>
                    <a:pt x="334020" y="1527237"/>
                  </a:lnTo>
                  <a:lnTo>
                    <a:pt x="298945" y="1498868"/>
                  </a:lnTo>
                  <a:lnTo>
                    <a:pt x="265439" y="1468714"/>
                  </a:lnTo>
                  <a:lnTo>
                    <a:pt x="233574" y="1436848"/>
                  </a:lnTo>
                  <a:lnTo>
                    <a:pt x="203422" y="1403341"/>
                  </a:lnTo>
                  <a:lnTo>
                    <a:pt x="175055" y="1368265"/>
                  </a:lnTo>
                  <a:lnTo>
                    <a:pt x="148543" y="1331692"/>
                  </a:lnTo>
                  <a:lnTo>
                    <a:pt x="123961" y="1293694"/>
                  </a:lnTo>
                  <a:lnTo>
                    <a:pt x="101378" y="1254343"/>
                  </a:lnTo>
                  <a:lnTo>
                    <a:pt x="80868" y="1213711"/>
                  </a:lnTo>
                  <a:lnTo>
                    <a:pt x="62501" y="1171869"/>
                  </a:lnTo>
                  <a:lnTo>
                    <a:pt x="46350" y="1128890"/>
                  </a:lnTo>
                  <a:lnTo>
                    <a:pt x="32487" y="1084845"/>
                  </a:lnTo>
                  <a:lnTo>
                    <a:pt x="20983" y="1039807"/>
                  </a:lnTo>
                  <a:lnTo>
                    <a:pt x="11910" y="993846"/>
                  </a:lnTo>
                  <a:lnTo>
                    <a:pt x="5341" y="947036"/>
                  </a:lnTo>
                  <a:lnTo>
                    <a:pt x="1347" y="899448"/>
                  </a:lnTo>
                  <a:lnTo>
                    <a:pt x="0" y="851154"/>
                  </a:lnTo>
                  <a:close/>
                </a:path>
              </a:pathLst>
            </a:custGeom>
            <a:ln w="27432">
              <a:solidFill>
                <a:srgbClr val="FFED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1" y="1045463"/>
              <a:ext cx="1155192" cy="11506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1" y="199399"/>
                  </a:lnTo>
                  <a:lnTo>
                    <a:pt x="742390" y="176583"/>
                  </a:lnTo>
                  <a:lnTo>
                    <a:pt x="700741" y="158375"/>
                  </a:lnTo>
                  <a:lnTo>
                    <a:pt x="657999" y="144737"/>
                  </a:lnTo>
                  <a:lnTo>
                    <a:pt x="614531" y="135635"/>
                  </a:lnTo>
                  <a:lnTo>
                    <a:pt x="570702" y="131032"/>
                  </a:lnTo>
                  <a:lnTo>
                    <a:pt x="526880" y="130891"/>
                  </a:lnTo>
                  <a:lnTo>
                    <a:pt x="483430" y="135175"/>
                  </a:lnTo>
                  <a:lnTo>
                    <a:pt x="440719" y="143850"/>
                  </a:lnTo>
                  <a:lnTo>
                    <a:pt x="399113" y="156877"/>
                  </a:lnTo>
                  <a:lnTo>
                    <a:pt x="358978" y="174222"/>
                  </a:lnTo>
                  <a:lnTo>
                    <a:pt x="320681" y="195847"/>
                  </a:lnTo>
                  <a:lnTo>
                    <a:pt x="284587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8B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3459" y="0"/>
              <a:ext cx="8130540" cy="6858000"/>
            </a:xfrm>
            <a:custGeom>
              <a:avLst/>
              <a:gdLst/>
              <a:ahLst/>
              <a:cxnLst/>
              <a:rect l="l" t="t" r="r" b="b"/>
              <a:pathLst>
                <a:path w="8130540" h="6858000">
                  <a:moveTo>
                    <a:pt x="81305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0540" y="6858000"/>
                  </a:lnTo>
                  <a:lnTo>
                    <a:pt x="8130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5" y="0"/>
              <a:ext cx="155447" cy="68579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984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4815" y="86868"/>
              <a:ext cx="7418832" cy="11109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4815" y="681227"/>
              <a:ext cx="1517904" cy="1110996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2310" algn="l"/>
              </a:tabLst>
            </a:pPr>
            <a:r>
              <a:rPr dirty="0"/>
              <a:t>3.	Photovoltaic</a:t>
            </a:r>
            <a:r>
              <a:rPr spc="-10" dirty="0"/>
              <a:t> </a:t>
            </a:r>
            <a:r>
              <a:rPr dirty="0"/>
              <a:t>Device</a:t>
            </a:r>
            <a:r>
              <a:rPr spc="-2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dirty="0"/>
              <a:t>Solar </a:t>
            </a:r>
            <a:r>
              <a:rPr spc="-1065" dirty="0"/>
              <a:t> </a:t>
            </a:r>
            <a:r>
              <a:rPr spc="-5" dirty="0"/>
              <a:t>Cell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5740" y="1397253"/>
            <a:ext cx="78365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  <a:buClr>
                <a:srgbClr val="B83C68"/>
              </a:buClr>
              <a:buSzPct val="79166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Photovoltaic</a:t>
            </a:r>
            <a:r>
              <a:rPr sz="2400" spc="3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devices</a:t>
            </a:r>
            <a:r>
              <a:rPr sz="2400" spc="2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or</a:t>
            </a:r>
            <a:r>
              <a:rPr sz="2400" spc="1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solar</a:t>
            </a:r>
            <a:r>
              <a:rPr sz="2400" spc="1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cells</a:t>
            </a:r>
            <a:r>
              <a:rPr sz="2400" spc="2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are</a:t>
            </a:r>
            <a:r>
              <a:rPr sz="2400" spc="1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semiconductor</a:t>
            </a:r>
            <a:r>
              <a:rPr sz="2400" spc="2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892D4E"/>
                </a:solidFill>
                <a:latin typeface="Arial MT"/>
                <a:cs typeface="Arial MT"/>
              </a:rPr>
              <a:t>p- </a:t>
            </a:r>
            <a:r>
              <a:rPr sz="2400" spc="-65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92D4E"/>
                </a:solidFill>
                <a:latin typeface="Arial MT"/>
                <a:cs typeface="Arial MT"/>
              </a:rPr>
              <a:t>n</a:t>
            </a:r>
            <a:r>
              <a:rPr sz="2400" spc="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92D4E"/>
                </a:solidFill>
                <a:latin typeface="Arial MT"/>
                <a:cs typeface="Arial MT"/>
              </a:rPr>
              <a:t>junction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convert</a:t>
            </a:r>
            <a:r>
              <a:rPr sz="2400" spc="1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solar</a:t>
            </a:r>
            <a:r>
              <a:rPr sz="2400" spc="1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radiation</a:t>
            </a:r>
            <a:r>
              <a:rPr sz="2400" spc="2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Arial MT"/>
                <a:cs typeface="Arial MT"/>
              </a:rPr>
              <a:t>electrical </a:t>
            </a:r>
            <a:r>
              <a:rPr sz="2400" dirty="0">
                <a:solidFill>
                  <a:srgbClr val="892D4E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892D4E"/>
                </a:solidFill>
                <a:latin typeface="Arial MT"/>
                <a:cs typeface="Arial MT"/>
              </a:rPr>
              <a:t>energy.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90600" y="2415539"/>
            <a:ext cx="7924800" cy="4290060"/>
            <a:chOff x="990600" y="2415539"/>
            <a:chExt cx="7924800" cy="429006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9011" y="2415539"/>
              <a:ext cx="3561588" cy="1927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6800" y="2813303"/>
              <a:ext cx="3810000" cy="22920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3000" y="4636007"/>
              <a:ext cx="3962400" cy="20695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90600" y="4995672"/>
              <a:ext cx="3962400" cy="338455"/>
            </a:xfrm>
            <a:custGeom>
              <a:avLst/>
              <a:gdLst/>
              <a:ahLst/>
              <a:cxnLst/>
              <a:rect l="l" t="t" r="r" b="b"/>
              <a:pathLst>
                <a:path w="3962400" h="338454">
                  <a:moveTo>
                    <a:pt x="39624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962400" y="338327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69644" y="5025008"/>
            <a:ext cx="35769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Photovoltaic cells, modules, panels and </a:t>
            </a:r>
            <a:r>
              <a:rPr sz="1600" spc="-4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arrays.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00200" y="6248400"/>
            <a:ext cx="4114800" cy="367665"/>
          </a:xfrm>
          <a:custGeom>
            <a:avLst/>
            <a:gdLst/>
            <a:ahLst/>
            <a:cxnLst/>
            <a:rect l="l" t="t" r="r" b="b"/>
            <a:pathLst>
              <a:path w="4114800" h="367665">
                <a:moveTo>
                  <a:pt x="4114800" y="0"/>
                </a:moveTo>
                <a:lnTo>
                  <a:pt x="0" y="0"/>
                </a:lnTo>
                <a:lnTo>
                  <a:pt x="0" y="367284"/>
                </a:lnTo>
                <a:lnTo>
                  <a:pt x="4114800" y="367284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71545" y="6276543"/>
            <a:ext cx="2668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Major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photovoltaic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R="9525" algn="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components.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5229" y="4220336"/>
            <a:ext cx="1935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3300"/>
                </a:solidFill>
                <a:latin typeface="Arial MT"/>
                <a:cs typeface="Arial MT"/>
              </a:rPr>
              <a:t>Diagram of</a:t>
            </a:r>
            <a:r>
              <a:rPr sz="160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3300"/>
                </a:solidFill>
                <a:latin typeface="Arial MT"/>
                <a:cs typeface="Arial MT"/>
              </a:rPr>
              <a:t>PV cell.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38327"/>
            <a:ext cx="2852928" cy="122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21501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4300" spc="-5" dirty="0"/>
              <a:t>5.	Laser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596897" y="1471929"/>
            <a:ext cx="6972934" cy="479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95"/>
              </a:spcBef>
              <a:buClr>
                <a:srgbClr val="B83C68"/>
              </a:buClr>
              <a:buSzPct val="80357"/>
              <a:buFont typeface="Segoe UI Symbol"/>
              <a:buChar char="⚫"/>
              <a:tabLst>
                <a:tab pos="296545" algn="l"/>
              </a:tabLst>
            </a:pP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For</a:t>
            </a:r>
            <a:r>
              <a:rPr sz="2800" spc="5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atomic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systems</a:t>
            </a:r>
            <a:r>
              <a:rPr sz="2800" spc="-10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thermal</a:t>
            </a:r>
            <a:r>
              <a:rPr sz="2800" spc="5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equilibrium, </a:t>
            </a:r>
            <a:r>
              <a:rPr sz="2800" spc="-760" dirty="0">
                <a:solidFill>
                  <a:srgbClr val="5C1F34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emission of light </a:t>
            </a: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is the 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result </a:t>
            </a:r>
            <a:r>
              <a:rPr sz="2800" spc="-5" dirty="0">
                <a:solidFill>
                  <a:srgbClr val="5C1F34"/>
                </a:solidFill>
                <a:latin typeface="Arial MT"/>
                <a:cs typeface="Arial MT"/>
              </a:rPr>
              <a:t>of two main </a:t>
            </a:r>
            <a:r>
              <a:rPr sz="2800" dirty="0">
                <a:solidFill>
                  <a:srgbClr val="5C1F34"/>
                </a:solidFill>
                <a:latin typeface="Arial MT"/>
                <a:cs typeface="Arial MT"/>
              </a:rPr>
              <a:t> processes:</a:t>
            </a:r>
            <a:endParaRPr sz="2800">
              <a:latin typeface="Arial MT"/>
              <a:cs typeface="Arial MT"/>
            </a:endParaRPr>
          </a:p>
          <a:p>
            <a:pPr marL="572770" lvl="1" indent="-240665">
              <a:lnSpc>
                <a:spcPct val="100000"/>
              </a:lnSpc>
              <a:spcBef>
                <a:spcPts val="620"/>
              </a:spcBef>
              <a:buClr>
                <a:srgbClr val="B83C68"/>
              </a:buClr>
              <a:buSzPct val="95833"/>
              <a:buFont typeface="Wingdings"/>
              <a:buChar char=""/>
              <a:tabLst>
                <a:tab pos="573405" algn="l"/>
              </a:tabLst>
            </a:pPr>
            <a:r>
              <a:rPr sz="2400" b="1" spc="-5" dirty="0">
                <a:solidFill>
                  <a:srgbClr val="D687A2"/>
                </a:solidFill>
                <a:latin typeface="Arial"/>
                <a:cs typeface="Arial"/>
              </a:rPr>
              <a:t>ABSORPTION</a:t>
            </a:r>
            <a:r>
              <a:rPr sz="2400" b="1" spc="5" dirty="0">
                <a:solidFill>
                  <a:srgbClr val="D687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energy</a:t>
            </a:r>
            <a:endParaRPr sz="2400">
              <a:latin typeface="Arial MT"/>
              <a:cs typeface="Arial MT"/>
            </a:endParaRPr>
          </a:p>
          <a:p>
            <a:pPr marL="572770" lvl="1" indent="-24066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95833"/>
              <a:buFont typeface="Wingdings"/>
              <a:buChar char=""/>
              <a:tabLst>
                <a:tab pos="573405" algn="l"/>
              </a:tabLst>
            </a:pPr>
            <a:r>
              <a:rPr sz="2400" b="1" spc="-20" dirty="0">
                <a:solidFill>
                  <a:srgbClr val="D687A2"/>
                </a:solidFill>
                <a:latin typeface="Arial"/>
                <a:cs typeface="Arial"/>
              </a:rPr>
              <a:t>SPONTANEOUS</a:t>
            </a:r>
            <a:r>
              <a:rPr sz="2400" b="1" spc="10" dirty="0">
                <a:solidFill>
                  <a:srgbClr val="D687A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D687A2"/>
                </a:solidFill>
                <a:latin typeface="Arial"/>
                <a:cs typeface="Arial"/>
              </a:rPr>
              <a:t>EMISSION</a:t>
            </a:r>
            <a:r>
              <a:rPr sz="2400" b="1" spc="-20" dirty="0">
                <a:solidFill>
                  <a:srgbClr val="D687A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52E74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energy</a:t>
            </a:r>
            <a:r>
              <a:rPr sz="2400" spc="5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52E74"/>
                </a:solidFill>
                <a:latin typeface="Arial MT"/>
                <a:cs typeface="Arial MT"/>
              </a:rPr>
              <a:t>(a</a:t>
            </a:r>
            <a:endParaRPr sz="2400">
              <a:latin typeface="Arial MT"/>
              <a:cs typeface="Arial MT"/>
            </a:endParaRPr>
          </a:p>
          <a:p>
            <a:pPr marL="570230">
              <a:lnSpc>
                <a:spcPct val="100000"/>
              </a:lnSpc>
            </a:pP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random</a:t>
            </a:r>
            <a:r>
              <a:rPr sz="240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photon</a:t>
            </a:r>
            <a:r>
              <a:rPr sz="2400" spc="1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852E7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52E74"/>
                </a:solidFill>
                <a:latin typeface="Arial MT"/>
                <a:cs typeface="Arial MT"/>
              </a:rPr>
              <a:t>emitted)</a:t>
            </a:r>
            <a:endParaRPr sz="2400">
              <a:latin typeface="Arial MT"/>
              <a:cs typeface="Arial MT"/>
            </a:endParaRPr>
          </a:p>
          <a:p>
            <a:pPr marL="295910" marR="298450" indent="-283845">
              <a:lnSpc>
                <a:spcPct val="108900"/>
              </a:lnSpc>
              <a:spcBef>
                <a:spcPts val="345"/>
              </a:spcBef>
              <a:buClr>
                <a:srgbClr val="B83C68"/>
              </a:buClr>
              <a:buSzPct val="80357"/>
              <a:buFont typeface="Segoe UI Symbol"/>
              <a:buChar char="⚫"/>
              <a:tabLst>
                <a:tab pos="296545" algn="l"/>
              </a:tabLst>
            </a:pPr>
            <a:r>
              <a:rPr sz="2800" spc="-5" dirty="0">
                <a:solidFill>
                  <a:srgbClr val="852E74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u="heavy" spc="-10" dirty="0">
                <a:solidFill>
                  <a:srgbClr val="852E74"/>
                </a:solidFill>
                <a:uFill>
                  <a:solidFill>
                    <a:srgbClr val="852E74"/>
                  </a:solidFill>
                </a:uFill>
                <a:latin typeface="Verdana"/>
                <a:cs typeface="Verdana"/>
              </a:rPr>
              <a:t>third</a:t>
            </a:r>
            <a:r>
              <a:rPr sz="2800" spc="30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52E74"/>
                </a:solidFill>
                <a:latin typeface="Verdana"/>
                <a:cs typeface="Verdana"/>
              </a:rPr>
              <a:t>mechanism</a:t>
            </a:r>
            <a:r>
              <a:rPr sz="2800" spc="55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52E74"/>
                </a:solidFill>
                <a:latin typeface="Verdana"/>
                <a:cs typeface="Verdana"/>
              </a:rPr>
              <a:t>is </a:t>
            </a:r>
            <a:r>
              <a:rPr sz="2800" spc="-15" dirty="0">
                <a:solidFill>
                  <a:srgbClr val="852E74"/>
                </a:solidFill>
                <a:latin typeface="Verdana"/>
                <a:cs typeface="Verdana"/>
              </a:rPr>
              <a:t>crucial</a:t>
            </a:r>
            <a:r>
              <a:rPr sz="2800" spc="40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852E74"/>
                </a:solidFill>
                <a:latin typeface="Verdana"/>
                <a:cs typeface="Verdana"/>
              </a:rPr>
              <a:t>to</a:t>
            </a:r>
            <a:r>
              <a:rPr sz="2800" spc="5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52E74"/>
                </a:solidFill>
                <a:latin typeface="Verdana"/>
                <a:cs typeface="Verdana"/>
              </a:rPr>
              <a:t>the </a:t>
            </a:r>
            <a:r>
              <a:rPr sz="2800" spc="-5" dirty="0">
                <a:solidFill>
                  <a:srgbClr val="852E74"/>
                </a:solidFill>
                <a:latin typeface="Verdana"/>
                <a:cs typeface="Verdana"/>
              </a:rPr>
              <a:t> formation</a:t>
            </a:r>
            <a:r>
              <a:rPr sz="2800" spc="35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852E74"/>
                </a:solidFill>
                <a:latin typeface="Verdana"/>
                <a:cs typeface="Verdana"/>
              </a:rPr>
              <a:t>of </a:t>
            </a:r>
            <a:r>
              <a:rPr sz="2800" spc="-10" dirty="0">
                <a:solidFill>
                  <a:srgbClr val="852E74"/>
                </a:solidFill>
                <a:latin typeface="Verdana"/>
                <a:cs typeface="Verdana"/>
              </a:rPr>
              <a:t>LASER</a:t>
            </a:r>
            <a:r>
              <a:rPr sz="2800" spc="20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852E74"/>
                </a:solidFill>
                <a:latin typeface="Verdana"/>
                <a:cs typeface="Verdana"/>
              </a:rPr>
              <a:t>action,</a:t>
            </a:r>
            <a:r>
              <a:rPr sz="2800" spc="25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52E74"/>
                </a:solidFill>
                <a:latin typeface="Verdana"/>
                <a:cs typeface="Verdana"/>
              </a:rPr>
              <a:t>which</a:t>
            </a:r>
            <a:r>
              <a:rPr sz="2800" spc="20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852E74"/>
                </a:solidFill>
                <a:latin typeface="Verdana"/>
                <a:cs typeface="Verdana"/>
              </a:rPr>
              <a:t>is </a:t>
            </a:r>
            <a:r>
              <a:rPr sz="2800" spc="-969" dirty="0">
                <a:solidFill>
                  <a:srgbClr val="852E74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892D4E"/>
                </a:solidFill>
                <a:latin typeface="Verdana"/>
                <a:cs typeface="Verdana"/>
              </a:rPr>
              <a:t>“STIMULATED</a:t>
            </a:r>
            <a:r>
              <a:rPr sz="2800" b="1" spc="30" dirty="0">
                <a:solidFill>
                  <a:srgbClr val="892D4E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892D4E"/>
                </a:solidFill>
                <a:latin typeface="Verdana"/>
                <a:cs typeface="Verdana"/>
              </a:rPr>
              <a:t>EMISSION”.</a:t>
            </a:r>
            <a:endParaRPr sz="2800">
              <a:latin typeface="Verdana"/>
              <a:cs typeface="Verdana"/>
            </a:endParaRPr>
          </a:p>
          <a:p>
            <a:pPr marL="570230" marR="700405" indent="-238125">
              <a:lnSpc>
                <a:spcPct val="100000"/>
              </a:lnSpc>
              <a:spcBef>
                <a:spcPts val="560"/>
              </a:spcBef>
              <a:buClr>
                <a:srgbClr val="B83C68"/>
              </a:buClr>
              <a:buFont typeface="Verdana"/>
              <a:buChar char="◦"/>
              <a:tabLst>
                <a:tab pos="570865" algn="l"/>
              </a:tabLst>
            </a:pP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864395"/>
                </a:solidFill>
                <a:latin typeface="Arial MT"/>
                <a:cs typeface="Arial MT"/>
              </a:rPr>
              <a:t>ight</a:t>
            </a:r>
            <a:r>
              <a:rPr sz="2400" spc="10" dirty="0">
                <a:solidFill>
                  <a:srgbClr val="864395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864395"/>
                </a:solidFill>
                <a:latin typeface="Arial MT"/>
                <a:cs typeface="Arial MT"/>
              </a:rPr>
              <a:t>mplification</a:t>
            </a:r>
            <a:r>
              <a:rPr sz="2400" spc="40" dirty="0">
                <a:solidFill>
                  <a:srgbClr val="86439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64395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864395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864395"/>
                </a:solidFill>
                <a:latin typeface="Arial MT"/>
                <a:cs typeface="Arial MT"/>
              </a:rPr>
              <a:t>timulated</a:t>
            </a:r>
            <a:r>
              <a:rPr sz="2400" spc="20" dirty="0">
                <a:solidFill>
                  <a:srgbClr val="864395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864395"/>
                </a:solidFill>
                <a:latin typeface="Arial MT"/>
                <a:cs typeface="Arial MT"/>
              </a:rPr>
              <a:t>mission </a:t>
            </a:r>
            <a:r>
              <a:rPr sz="2400" spc="-650" dirty="0">
                <a:solidFill>
                  <a:srgbClr val="864395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864395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864395"/>
                </a:solidFill>
                <a:latin typeface="Arial MT"/>
                <a:cs typeface="Arial MT"/>
              </a:rPr>
              <a:t>adiation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Content</vt:lpstr>
      <vt:lpstr>Introduction To Optoelectronics</vt:lpstr>
      <vt:lpstr>Images of Optoelectronics</vt:lpstr>
      <vt:lpstr>Some Optoelectronics  Devices</vt:lpstr>
      <vt:lpstr>1. PhotoDiodes</vt:lpstr>
      <vt:lpstr>2. Photo detector</vt:lpstr>
      <vt:lpstr>3. Photovoltaic Device / Solar  Cell</vt:lpstr>
      <vt:lpstr>5. Laser</vt:lpstr>
      <vt:lpstr>Laser</vt:lpstr>
      <vt:lpstr>6. Diode Laser</vt:lpstr>
      <vt:lpstr>Optoelectronic  communications</vt:lpstr>
      <vt:lpstr>Advantages of  Optoelectronics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</cp:revision>
  <dcterms:created xsi:type="dcterms:W3CDTF">2021-03-25T10:56:57Z</dcterms:created>
  <dcterms:modified xsi:type="dcterms:W3CDTF">2021-04-06T04:25:53Z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2021-03-25T00:00:00Z</vt:filetime>
  </property>
</Properties>
</file>