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2F96-8304-4EF0-8661-0B6BF743377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B1B29-CF0C-4DA0-AA82-DDEAE9580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2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B1B29-CF0C-4DA0-AA82-DDEAE95809D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B1B29-CF0C-4DA0-AA82-DDEAE95809D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0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B1B29-CF0C-4DA0-AA82-DDEAE95809D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7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42AF-83E9-3A7D-5C5A-A245EE67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DD1E-CF03-3E58-AAA7-7A1AF1A7F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B43A-7894-73FB-E1BD-6FEECE52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4450-5583-30AD-D0FF-B10E60EB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E9A5-0A58-9D8B-71E9-E5E1A1E4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699F-03C7-F868-2787-692AE54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C9905-FC50-7B58-986B-9893317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1CC6-BAA3-5E82-179C-258E3FF3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A816-F4FD-8007-2229-4F10FE4A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216E-36B8-2F49-80CE-4291B8E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7899D-3E10-675C-899B-3BB4A915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6481F-4C27-68EC-9E69-6AB59DBFA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17B3-4B19-4848-EEFF-BCA10728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A084-C6ED-A02F-9599-C900B42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147-4CF9-E189-0E7A-78A54E8B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8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EC6-0C05-AB43-DD48-F7226EE3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FD04-E1C1-A433-B176-379F9FA4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56E7-33CA-1962-0C77-E249DB61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8B8C-EC8A-27A6-DAE6-A8ACF3F4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15F9-C8AA-9804-3010-8EDF7F0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7FB3-9DEE-AB86-5F7A-B58F47AA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ED46-67F4-DB61-07E0-16E2D4A5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8700-B2DE-1A0F-2F8A-F1FAABC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16B8-9753-322E-0B1B-159BD48C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D705-2968-C1EC-9BB7-580E1CF7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B4BD-4942-4D57-C730-28A587F1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91F1-724F-ACF2-B08A-31D57BDD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4413-ADFF-B801-318B-88B2E954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C6A2-2C39-CBAF-4413-C46DEE04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87C3-0DD1-9C6C-ABA0-9CCD59FE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9B3D-B0A2-97C4-F4D8-33D0DFF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835B-5A9F-2F91-501F-21E7538D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B80E-8844-3FAC-7411-30431410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A1913-1782-3F8D-2DA4-5223DC44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D95A9-8527-AA47-2F9C-ACBD8295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09524-56D9-C9EE-9340-4048AE354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2D08-F5ED-0948-CC3F-77882AD5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4BA4E-B8DF-79B2-D3B1-28B637D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89CC-AF7A-5FBD-428C-B40EA702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6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1465-B213-A584-22E5-EA370012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ACA1C-0EF2-71B7-9289-C8DF955D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36B9C-C606-7B72-C9CD-48A6B324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3635-5301-E6AE-3901-6C0303F5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0D8E-4016-A41D-DD66-8FF9078B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1F7F2-FCFB-D1E2-A759-76A13CF2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F8465-9957-C320-1D6D-723733CA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A32B-6A77-4ABE-1859-091B39C4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C422-A6E3-40C0-1301-D78B2628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83CA-21E9-E1B1-88FA-D0D08142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490A-8330-F235-4074-4D882D5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881D5-B870-2C04-3F6F-2E696D7A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878F-D8B1-A5F7-54A3-20178319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C80A-F3BE-EB06-725C-C62DF872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E0FB5-706A-4220-B6CA-BA606FC7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2B1A4-F7FE-78F7-079A-2D5C36D8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1BC9-6EA1-268E-10F8-80FC4AA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2BE3F-75FE-28F5-97D0-78242C75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ECE1-FC5A-09CC-3378-2C625D5F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EB335-26F3-815C-D9A1-A3435B19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2869-D647-C2F0-C145-60F9A8FB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57D9-2E97-58E8-4766-0CAEB3606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9C4B-38CF-4FC8-8221-549B914591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F44D-DA69-AA2B-C96A-45ACF86AC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3783-66D7-D403-3028-274AACFF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B211-9BCC-4FA0-933C-84FED0F6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2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581B61-EB9C-4FED-8E62-AE74FB0B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98901-5716-4C59-8560-9B4B17388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D91B2F-0B68-466B-871D-2350F92FA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F7C94E-23C0-4A3B-8021-55058EF02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516DB1-0E43-4D56-A51D-F8C67939D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958EA7-5F20-4E68-8089-D99DC0CC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DFFEF3-1EED-4606-884B-6908880F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00C123-ABAE-5775-4045-515537F8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847" y="3912041"/>
            <a:ext cx="8394306" cy="1396053"/>
          </a:xfrm>
        </p:spPr>
        <p:txBody>
          <a:bodyPr anchor="b">
            <a:normAutofit/>
          </a:bodyPr>
          <a:lstStyle/>
          <a:p>
            <a:r>
              <a:rPr lang="en-IN" sz="4700" b="1" i="0" dirty="0">
                <a:effectLst/>
                <a:latin typeface="zeitung"/>
              </a:rPr>
              <a:t>Credit Card Fraud Classification </a:t>
            </a:r>
            <a:br>
              <a:rPr lang="en-IN" sz="4700" b="1" i="0" dirty="0">
                <a:effectLst/>
                <a:latin typeface="zeitung"/>
              </a:rPr>
            </a:br>
            <a:endParaRPr lang="en-IN" sz="4700" dirty="0"/>
          </a:p>
        </p:txBody>
      </p:sp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9983A52D-398F-BEF6-9B2F-8EA8D926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471" y="687511"/>
            <a:ext cx="3081058" cy="30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2373-9824-CAD9-C563-4741530E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IN" sz="4000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6194-6F21-3283-8162-42D620DD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pPr algn="l" fontAlgn="base"/>
            <a:r>
              <a:rPr lang="en-IN" sz="2000" dirty="0"/>
              <a:t>Kaggle: </a:t>
            </a:r>
            <a:r>
              <a:rPr lang="en-IN" sz="2400" b="1" i="0" dirty="0">
                <a:solidFill>
                  <a:srgbClr val="202124"/>
                </a:solidFill>
                <a:effectLst/>
                <a:latin typeface="zeitung"/>
              </a:rPr>
              <a:t>Fraud Detection - Credit Card</a:t>
            </a:r>
            <a:br>
              <a:rPr lang="en-IN" sz="1400" dirty="0"/>
            </a:br>
            <a:endParaRPr lang="en-IN" sz="2000" dirty="0"/>
          </a:p>
          <a:p>
            <a:r>
              <a:rPr lang="en-US" sz="2000" dirty="0"/>
              <a:t>Every credit card transaction detail is included in the collection.</a:t>
            </a:r>
          </a:p>
          <a:p>
            <a:endParaRPr lang="en-US" sz="2000" dirty="0"/>
          </a:p>
          <a:p>
            <a:r>
              <a:rPr lang="en-US" sz="2000" dirty="0"/>
              <a:t>In particular, the class column indicates the following: Classes 0 and 1: Non-fraudulent and fraudulent, respectively</a:t>
            </a:r>
            <a:endParaRPr lang="en-IN" sz="20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5E74F6F-4322-6546-272A-6CDD446C5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9" r="32463" b="-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33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A07E-C3EF-6E42-17C5-E227FC06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Roboto" panose="02000000000000000000" pitchFamily="2" charset="0"/>
              </a:rPr>
              <a:t>Summarize Data</a:t>
            </a:r>
            <a:endParaRPr lang="en-IN" sz="4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6B962-7517-2529-1F41-5C41D6F89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82" y="2133600"/>
            <a:ext cx="5239942" cy="41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E591C-3420-DC32-2E36-A4FA95EECBA6}"/>
              </a:ext>
            </a:extLst>
          </p:cNvPr>
          <p:cNvSpPr txBox="1"/>
          <p:nvPr/>
        </p:nvSpPr>
        <p:spPr>
          <a:xfrm>
            <a:off x="6809108" y="2233757"/>
            <a:ext cx="4162435" cy="88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no of Real Transactions = 284315 and the % of real transactions = 99.827 %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623A5-EE6F-3F3E-0E6C-B9622D734710}"/>
              </a:ext>
            </a:extLst>
          </p:cNvPr>
          <p:cNvSpPr txBox="1"/>
          <p:nvPr/>
        </p:nvSpPr>
        <p:spPr>
          <a:xfrm>
            <a:off x="6809107" y="3386878"/>
            <a:ext cx="3727654" cy="88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no of fraud Transactions = 492 and the % of fraud transactions = 0.173 %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1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E16B-B1D0-9C9C-FC57-1454C2AD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ourier New" panose="02070309020205020404" pitchFamily="49" charset="0"/>
              </a:rPr>
              <a:t>H</a:t>
            </a:r>
            <a:r>
              <a:rPr lang="en-IN" b="1" dirty="0">
                <a:effectLst/>
                <a:latin typeface="Courier New" panose="02070309020205020404" pitchFamily="49" charset="0"/>
              </a:rPr>
              <a:t>eatmap</a:t>
            </a:r>
            <a:br>
              <a:rPr lang="en-IN" b="1" dirty="0">
                <a:effectLst/>
                <a:latin typeface="Courier New" panose="02070309020205020404" pitchFamily="49" charset="0"/>
              </a:rPr>
            </a:b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7B6709-293A-2D84-34A3-BC6A5993C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3" y="1167334"/>
            <a:ext cx="8436078" cy="56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5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120E4-A28C-9E91-4B6A-95F1C329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 b="0" i="0">
                <a:effectLst/>
                <a:latin typeface="Roboto" panose="02000000000000000000" pitchFamily="2" charset="0"/>
              </a:rPr>
              <a:t>Baseline for model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01B2-DA04-7262-7AE6-F7680E5C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33" y="2133600"/>
            <a:ext cx="10047560" cy="4157664"/>
          </a:xfrm>
        </p:spPr>
        <p:txBody>
          <a:bodyPr/>
          <a:lstStyle/>
          <a:p>
            <a:pPr marL="217170" indent="-217170" defTabSz="868680">
              <a:spcBef>
                <a:spcPts val="950"/>
              </a:spcBef>
            </a:pP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 Logistic Regression with imbalanced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datafrom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sklearn.linear_model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LogisticRegressionlogreg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logreg.fit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X_train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y_train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y_pred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logreg.predict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X_test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)#Model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Evolutionfrom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metricsprint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metrics.classification_report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y_test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IN" sz="26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y_pred</a:t>
            </a:r>
            <a:r>
              <a:rPr lang="en-IN" sz="2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A9D9-7467-8C97-D28B-6F2BEDE7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96" y="4822501"/>
            <a:ext cx="4041217" cy="1368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51942-16DF-CB48-10BD-F9F5508C5A00}"/>
              </a:ext>
            </a:extLst>
          </p:cNvPr>
          <p:cNvSpPr txBox="1"/>
          <p:nvPr/>
        </p:nvSpPr>
        <p:spPr>
          <a:xfrm>
            <a:off x="5991072" y="5106579"/>
            <a:ext cx="3353884" cy="114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Accuracy :0.99883 AUC : 0.81916 Precision : 0.65714 Recall : 0.63889 F1 : 0.64789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7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74">
            <a:extLst>
              <a:ext uri="{FF2B5EF4-FFF2-40B4-BE49-F238E27FC236}">
                <a16:creationId xmlns:a16="http://schemas.microsoft.com/office/drawing/2014/main" id="{07325841-84F9-4C44-B6E8-7FB5C33A5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4" name="Group 717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185" name="Rectangle 717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6" name="Rectangle 717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0AC8EC-88F6-C605-5468-ECF37E31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74053"/>
            <a:ext cx="2952750" cy="825951"/>
          </a:xfrm>
        </p:spPr>
        <p:txBody>
          <a:bodyPr anchor="t">
            <a:normAutofit/>
          </a:bodyPr>
          <a:lstStyle/>
          <a:p>
            <a:r>
              <a:rPr lang="en-IN" sz="4800" b="1" dirty="0"/>
              <a:t>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BF9-F558-F046-4982-48C71BD3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147" y="279562"/>
            <a:ext cx="6313078" cy="38354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0" dirty="0" err="1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metrics.roc_auc_score</a:t>
            </a:r>
            <a:r>
              <a:rPr lang="en-IN" sz="2000" b="0" dirty="0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0" dirty="0" err="1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2000" b="0" dirty="0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IN" sz="2000" b="0" dirty="0" err="1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sz="2000" b="0" dirty="0">
                <a:solidFill>
                  <a:schemeClr val="tx1">
                    <a:alpha val="60000"/>
                  </a:schemeClr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en-IN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21FDC6-EC58-40B1-167C-95C9537C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750" y="974056"/>
            <a:ext cx="6574027" cy="573583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8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3CBBB8-F229-FF44-EB3A-9A49D846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Roboto" panose="02000000000000000000" pitchFamily="2" charset="0"/>
              </a:rPr>
              <a:t>SMOTE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18FC-8536-EFF5-537E-1DD3C867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61" y="2133600"/>
            <a:ext cx="9196420" cy="3805463"/>
          </a:xfrm>
        </p:spPr>
        <p:txBody>
          <a:bodyPr/>
          <a:lstStyle/>
          <a:p>
            <a:pPr marL="0" indent="0" defTabSz="795528">
              <a:spcBef>
                <a:spcPts val="870"/>
              </a:spcBef>
              <a:buNone/>
            </a:pPr>
            <a:r>
              <a:rPr lang="en-US" sz="24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 with SMOTE data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45CC2-3C29-193E-C6E8-00FE997D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36" y="2958939"/>
            <a:ext cx="5011817" cy="333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7735C-FA3C-C42E-65E4-DB75F4F368D3}"/>
              </a:ext>
            </a:extLst>
          </p:cNvPr>
          <p:cNvSpPr txBox="1"/>
          <p:nvPr/>
        </p:nvSpPr>
        <p:spPr>
          <a:xfrm>
            <a:off x="6505006" y="3122856"/>
            <a:ext cx="4608958" cy="104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Original dataset shape Counter({0: 199016, 1: 348}) Resampled data shape after using SMOTE Counter({0: 199016, 1: 199016})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26" name="Rectangle 9225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7" name="Rectangle 9226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1171F8-1D05-D302-0B45-8A1E1AFF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/>
              <a:t>ROC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ACFFBA-6D8D-25EE-A030-5162FC42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43" y="2133600"/>
            <a:ext cx="4678794" cy="30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0B182-B09F-1ECB-803C-8E199F89C485}"/>
              </a:ext>
            </a:extLst>
          </p:cNvPr>
          <p:cNvSpPr txBox="1"/>
          <p:nvPr/>
        </p:nvSpPr>
        <p:spPr>
          <a:xfrm>
            <a:off x="7421536" y="2365631"/>
            <a:ext cx="2774861" cy="176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Accuracy :0.98287 AUC : 0.93249 Precision : 0.08069 Recall : 0.88194 F1 : 0.14785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64D70-A5E7-839E-095D-E1C6F6CC6699}"/>
              </a:ext>
            </a:extLst>
          </p:cNvPr>
          <p:cNvSpPr txBox="1"/>
          <p:nvPr/>
        </p:nvSpPr>
        <p:spPr>
          <a:xfrm>
            <a:off x="1992428" y="5640679"/>
            <a:ext cx="6136123" cy="37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cnf_matrix</a:t>
            </a:r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9363-3F56-9ADA-B240-9BFD825D0213}"/>
              </a:ext>
            </a:extLst>
          </p:cNvPr>
          <p:cNvSpPr txBox="1"/>
          <p:nvPr/>
        </p:nvSpPr>
        <p:spPr>
          <a:xfrm>
            <a:off x="3952027" y="5640679"/>
            <a:ext cx="613612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array([[83852, 1447],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       [ 17, 127]])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0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Courier New</vt:lpstr>
      <vt:lpstr>Roboto</vt:lpstr>
      <vt:lpstr>zeitung</vt:lpstr>
      <vt:lpstr>Office Theme</vt:lpstr>
      <vt:lpstr>Credit Card Fraud Classification  </vt:lpstr>
      <vt:lpstr>Data Source</vt:lpstr>
      <vt:lpstr>Summarize Data</vt:lpstr>
      <vt:lpstr>Heatmap </vt:lpstr>
      <vt:lpstr>Baseline for model</vt:lpstr>
      <vt:lpstr>ROC</vt:lpstr>
      <vt:lpstr>SMOTE</vt:lpstr>
      <vt:lpstr>ROC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 </dc:title>
  <dc:creator>Pragnya, Swayanshu Shanti</dc:creator>
  <cp:lastModifiedBy>Pragnya, Swayanshu Shanti</cp:lastModifiedBy>
  <cp:revision>13</cp:revision>
  <dcterms:created xsi:type="dcterms:W3CDTF">2023-08-17T07:07:59Z</dcterms:created>
  <dcterms:modified xsi:type="dcterms:W3CDTF">2023-09-29T06:41:47Z</dcterms:modified>
</cp:coreProperties>
</file>