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4"/>
  </p:sldMasterIdLst>
  <p:sldIdLst>
    <p:sldId id="256" r:id="rId5"/>
    <p:sldId id="257" r:id="rId6"/>
    <p:sldId id="258" r:id="rId7"/>
    <p:sldId id="271" r:id="rId8"/>
    <p:sldId id="259" r:id="rId9"/>
    <p:sldId id="262" r:id="rId10"/>
    <p:sldId id="260" r:id="rId11"/>
    <p:sldId id="263" r:id="rId12"/>
    <p:sldId id="270" r:id="rId13"/>
    <p:sldId id="261" r:id="rId14"/>
    <p:sldId id="273" r:id="rId15"/>
    <p:sldId id="267" r:id="rId16"/>
    <p:sldId id="264" r:id="rId17"/>
    <p:sldId id="268" r:id="rId18"/>
    <p:sldId id="269" r:id="rId19"/>
    <p:sldId id="274" r:id="rId20"/>
    <p:sldId id="272"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94660"/>
  </p:normalViewPr>
  <p:slideViewPr>
    <p:cSldViewPr snapToGrid="0">
      <p:cViewPr varScale="1">
        <p:scale>
          <a:sx n="86" d="100"/>
          <a:sy n="86" d="100"/>
        </p:scale>
        <p:origin x="10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diagrams/_rels/data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ata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5">
        <a:alpha val="0"/>
      </a:schemeClr>
    </dgm:fillClrLst>
    <dgm:linClrLst meth="repeat">
      <a:schemeClr val="accent5">
        <a:alpha val="0"/>
      </a:schemeClr>
    </dgm:linClrLst>
    <dgm:effectClrLst/>
    <dgm:txLinClrLst/>
    <dgm:txFillClrLst>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AA798CEB-A69D-4474-80F0-80DD44FDCCAA}"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0FB7AC43-0917-4660-991E-76C3571CFFA1}">
      <dgm:prSet/>
      <dgm:spPr/>
      <dgm:t>
        <a:bodyPr/>
        <a:lstStyle/>
        <a:p>
          <a:pPr>
            <a:lnSpc>
              <a:spcPct val="100000"/>
            </a:lnSpc>
          </a:pPr>
          <a:r>
            <a:rPr lang="en-IN" dirty="0">
              <a:latin typeface="Times New Roman" panose="02020603050405020304" pitchFamily="18" charset="0"/>
              <a:cs typeface="Times New Roman" panose="02020603050405020304" pitchFamily="18" charset="0"/>
            </a:rPr>
            <a:t>Maximizing the likelihood =  maximizing the log-likelihood(model)</a:t>
          </a:r>
        </a:p>
      </dgm:t>
    </dgm:pt>
    <dgm:pt modelId="{677AE3CD-E14C-4468-A100-235B3AA47918}" type="parTrans" cxnId="{9B88FD61-3BCA-47D3-89F9-785134335029}">
      <dgm:prSet/>
      <dgm:spPr/>
      <dgm:t>
        <a:bodyPr/>
        <a:lstStyle/>
        <a:p>
          <a:endParaRPr lang="en-US"/>
        </a:p>
      </dgm:t>
    </dgm:pt>
    <dgm:pt modelId="{A7B8ECEC-ED4D-4C40-9471-5AA170DF4595}" type="sibTrans" cxnId="{9B88FD61-3BCA-47D3-89F9-785134335029}">
      <dgm:prSet/>
      <dgm:spPr/>
      <dgm:t>
        <a:bodyPr/>
        <a:lstStyle/>
        <a:p>
          <a:endParaRPr lang="en-US"/>
        </a:p>
      </dgm:t>
    </dgm:pt>
    <dgm:pt modelId="{1976A162-D34C-4D60-BA2C-ADC54085165A}">
      <dgm:prSet/>
      <dgm:spPr/>
      <dgm:t>
        <a:bodyPr/>
        <a:lstStyle/>
        <a:p>
          <a:pPr>
            <a:lnSpc>
              <a:spcPct val="100000"/>
            </a:lnSpc>
          </a:pPr>
          <a:r>
            <a:rPr lang="en-IN" dirty="0">
              <a:latin typeface="Times New Roman" panose="02020603050405020304" pitchFamily="18" charset="0"/>
              <a:cs typeface="Times New Roman" panose="02020603050405020304" pitchFamily="18" charset="0"/>
            </a:rPr>
            <a:t>The above equation is non-linear for logistic regression and its minimization is generally done numerically by iteratively re-weighted least-squares</a:t>
          </a:r>
        </a:p>
      </dgm:t>
    </dgm:pt>
    <dgm:pt modelId="{D0CFD955-DA4F-4FDF-B063-F99EC09EC8FA}" type="parTrans" cxnId="{4DE00210-3D95-486D-AD54-6A8F8921E5AC}">
      <dgm:prSet/>
      <dgm:spPr/>
      <dgm:t>
        <a:bodyPr/>
        <a:lstStyle/>
        <a:p>
          <a:endParaRPr lang="en-US"/>
        </a:p>
      </dgm:t>
    </dgm:pt>
    <dgm:pt modelId="{54C00795-DD8C-45BA-96E5-776161312C9F}" type="sibTrans" cxnId="{4DE00210-3D95-486D-AD54-6A8F8921E5AC}">
      <dgm:prSet/>
      <dgm:spPr/>
      <dgm:t>
        <a:bodyPr/>
        <a:lstStyle/>
        <a:p>
          <a:endParaRPr lang="en-US"/>
        </a:p>
      </dgm:t>
    </dgm:pt>
    <dgm:pt modelId="{BBC15EE1-FF54-412D-ADC9-31BC14AD557E}" type="pres">
      <dgm:prSet presAssocID="{AA798CEB-A69D-4474-80F0-80DD44FDCCAA}" presName="root" presStyleCnt="0">
        <dgm:presLayoutVars>
          <dgm:dir/>
          <dgm:resizeHandles val="exact"/>
        </dgm:presLayoutVars>
      </dgm:prSet>
      <dgm:spPr/>
    </dgm:pt>
    <dgm:pt modelId="{48C274DF-E14F-4D25-9E5B-407BBA6A443B}" type="pres">
      <dgm:prSet presAssocID="{0FB7AC43-0917-4660-991E-76C3571CFFA1}" presName="compNode" presStyleCnt="0"/>
      <dgm:spPr/>
    </dgm:pt>
    <dgm:pt modelId="{CDD2C7EC-2F14-46BF-9A32-7168B2557E78}" type="pres">
      <dgm:prSet presAssocID="{0FB7AC43-0917-4660-991E-76C3571CFFA1}" presName="iconRect" presStyleLbl="node1" presStyleIdx="0" presStyleCnt="2" custScaleX="82673" custScaleY="81539" custLinFactNeighborX="-41501" custLinFactNeighborY="683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ce"/>
        </a:ext>
      </dgm:extLst>
    </dgm:pt>
    <dgm:pt modelId="{0D17F851-0A73-4DAB-BD35-B88D96C70C58}" type="pres">
      <dgm:prSet presAssocID="{0FB7AC43-0917-4660-991E-76C3571CFFA1}" presName="spaceRect" presStyleCnt="0"/>
      <dgm:spPr/>
    </dgm:pt>
    <dgm:pt modelId="{F151BFBF-E9EF-4E32-9C13-F71CE0BB93CE}" type="pres">
      <dgm:prSet presAssocID="{0FB7AC43-0917-4660-991E-76C3571CFFA1}" presName="textRect" presStyleLbl="revTx" presStyleIdx="0" presStyleCnt="2" custScaleX="70744" custScaleY="198884" custLinFactY="14804" custLinFactNeighborX="-9735" custLinFactNeighborY="100000">
        <dgm:presLayoutVars>
          <dgm:chMax val="1"/>
          <dgm:chPref val="1"/>
        </dgm:presLayoutVars>
      </dgm:prSet>
      <dgm:spPr/>
    </dgm:pt>
    <dgm:pt modelId="{277437B8-EED9-475A-8C5F-E946C7276E49}" type="pres">
      <dgm:prSet presAssocID="{A7B8ECEC-ED4D-4C40-9471-5AA170DF4595}" presName="sibTrans" presStyleCnt="0"/>
      <dgm:spPr/>
    </dgm:pt>
    <dgm:pt modelId="{30CE8526-744E-484F-9B3C-A17A11D507D7}" type="pres">
      <dgm:prSet presAssocID="{1976A162-D34C-4D60-BA2C-ADC54085165A}" presName="compNode" presStyleCnt="0"/>
      <dgm:spPr/>
    </dgm:pt>
    <dgm:pt modelId="{0BDD07DF-8662-4515-A716-CE3643DA2C06}" type="pres">
      <dgm:prSet presAssocID="{1976A162-D34C-4D60-BA2C-ADC54085165A}" presName="iconRect" presStyleLbl="node1" presStyleIdx="1" presStyleCnt="2" custScaleX="69585" custScaleY="71511" custLinFactNeighborX="-18258" custLinFactNeighborY="-260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5468A300-779C-4899-8D50-B0480648F67E}" type="pres">
      <dgm:prSet presAssocID="{1976A162-D34C-4D60-BA2C-ADC54085165A}" presName="spaceRect" presStyleCnt="0"/>
      <dgm:spPr/>
    </dgm:pt>
    <dgm:pt modelId="{5332BF2A-7D77-4B20-90D2-C7359382BA2B}" type="pres">
      <dgm:prSet presAssocID="{1976A162-D34C-4D60-BA2C-ADC54085165A}" presName="textRect" presStyleLbl="revTx" presStyleIdx="1" presStyleCnt="2" custLinFactNeighborX="-7449" custLinFactNeighborY="1829">
        <dgm:presLayoutVars>
          <dgm:chMax val="1"/>
          <dgm:chPref val="1"/>
        </dgm:presLayoutVars>
      </dgm:prSet>
      <dgm:spPr/>
    </dgm:pt>
  </dgm:ptLst>
  <dgm:cxnLst>
    <dgm:cxn modelId="{4DE00210-3D95-486D-AD54-6A8F8921E5AC}" srcId="{AA798CEB-A69D-4474-80F0-80DD44FDCCAA}" destId="{1976A162-D34C-4D60-BA2C-ADC54085165A}" srcOrd="1" destOrd="0" parTransId="{D0CFD955-DA4F-4FDF-B063-F99EC09EC8FA}" sibTransId="{54C00795-DD8C-45BA-96E5-776161312C9F}"/>
    <dgm:cxn modelId="{EDB6973F-85FE-4721-8F0F-9377FA4D25E8}" type="presOf" srcId="{0FB7AC43-0917-4660-991E-76C3571CFFA1}" destId="{F151BFBF-E9EF-4E32-9C13-F71CE0BB93CE}" srcOrd="0" destOrd="0" presId="urn:microsoft.com/office/officeart/2018/2/layout/IconLabelList"/>
    <dgm:cxn modelId="{9B88FD61-3BCA-47D3-89F9-785134335029}" srcId="{AA798CEB-A69D-4474-80F0-80DD44FDCCAA}" destId="{0FB7AC43-0917-4660-991E-76C3571CFFA1}" srcOrd="0" destOrd="0" parTransId="{677AE3CD-E14C-4468-A100-235B3AA47918}" sibTransId="{A7B8ECEC-ED4D-4C40-9471-5AA170DF4595}"/>
    <dgm:cxn modelId="{AFF6B387-1509-4DB5-9121-544250518824}" type="presOf" srcId="{1976A162-D34C-4D60-BA2C-ADC54085165A}" destId="{5332BF2A-7D77-4B20-90D2-C7359382BA2B}" srcOrd="0" destOrd="0" presId="urn:microsoft.com/office/officeart/2018/2/layout/IconLabelList"/>
    <dgm:cxn modelId="{00872CAF-D05B-429A-BDA2-96CE70DEA600}" type="presOf" srcId="{AA798CEB-A69D-4474-80F0-80DD44FDCCAA}" destId="{BBC15EE1-FF54-412D-ADC9-31BC14AD557E}" srcOrd="0" destOrd="0" presId="urn:microsoft.com/office/officeart/2018/2/layout/IconLabelList"/>
    <dgm:cxn modelId="{0149FAB3-8BC3-45DF-AB2B-5C10EAA6CACE}" type="presParOf" srcId="{BBC15EE1-FF54-412D-ADC9-31BC14AD557E}" destId="{48C274DF-E14F-4D25-9E5B-407BBA6A443B}" srcOrd="0" destOrd="0" presId="urn:microsoft.com/office/officeart/2018/2/layout/IconLabelList"/>
    <dgm:cxn modelId="{43D3B790-8BFF-422C-86F7-37FCFA580C31}" type="presParOf" srcId="{48C274DF-E14F-4D25-9E5B-407BBA6A443B}" destId="{CDD2C7EC-2F14-46BF-9A32-7168B2557E78}" srcOrd="0" destOrd="0" presId="urn:microsoft.com/office/officeart/2018/2/layout/IconLabelList"/>
    <dgm:cxn modelId="{449F8A6D-A152-453C-A9CA-0EC46411DCCA}" type="presParOf" srcId="{48C274DF-E14F-4D25-9E5B-407BBA6A443B}" destId="{0D17F851-0A73-4DAB-BD35-B88D96C70C58}" srcOrd="1" destOrd="0" presId="urn:microsoft.com/office/officeart/2018/2/layout/IconLabelList"/>
    <dgm:cxn modelId="{4D66EA9A-A32D-490C-B1FA-0AA901CBD892}" type="presParOf" srcId="{48C274DF-E14F-4D25-9E5B-407BBA6A443B}" destId="{F151BFBF-E9EF-4E32-9C13-F71CE0BB93CE}" srcOrd="2" destOrd="0" presId="urn:microsoft.com/office/officeart/2018/2/layout/IconLabelList"/>
    <dgm:cxn modelId="{09127F9C-1709-4DD5-96D7-303E86C57976}" type="presParOf" srcId="{BBC15EE1-FF54-412D-ADC9-31BC14AD557E}" destId="{277437B8-EED9-475A-8C5F-E946C7276E49}" srcOrd="1" destOrd="0" presId="urn:microsoft.com/office/officeart/2018/2/layout/IconLabelList"/>
    <dgm:cxn modelId="{74D88E04-477B-4E73-A00D-2C007300E098}" type="presParOf" srcId="{BBC15EE1-FF54-412D-ADC9-31BC14AD557E}" destId="{30CE8526-744E-484F-9B3C-A17A11D507D7}" srcOrd="2" destOrd="0" presId="urn:microsoft.com/office/officeart/2018/2/layout/IconLabelList"/>
    <dgm:cxn modelId="{F0900304-A854-46AC-A1B0-570FDCC755DB}" type="presParOf" srcId="{30CE8526-744E-484F-9B3C-A17A11D507D7}" destId="{0BDD07DF-8662-4515-A716-CE3643DA2C06}" srcOrd="0" destOrd="0" presId="urn:microsoft.com/office/officeart/2018/2/layout/IconLabelList"/>
    <dgm:cxn modelId="{143E30B0-D5CD-48C1-93B0-110E5FC8860D}" type="presParOf" srcId="{30CE8526-744E-484F-9B3C-A17A11D507D7}" destId="{5468A300-779C-4899-8D50-B0480648F67E}" srcOrd="1" destOrd="0" presId="urn:microsoft.com/office/officeart/2018/2/layout/IconLabelList"/>
    <dgm:cxn modelId="{53045017-B234-453E-B99A-9F2ACA6028AC}" type="presParOf" srcId="{30CE8526-744E-484F-9B3C-A17A11D507D7}" destId="{5332BF2A-7D77-4B20-90D2-C7359382BA2B}" srcOrd="2" destOrd="0" presId="urn:microsoft.com/office/officeart/2018/2/layout/Icon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9DBD7B-C6AF-4D2E-9204-397C24289EE9}" type="doc">
      <dgm:prSet loTypeId="urn:microsoft.com/office/officeart/2018/2/layout/IconLabelList" loCatId="icon" qsTypeId="urn:microsoft.com/office/officeart/2005/8/quickstyle/simple1" qsCatId="simple" csTypeId="urn:microsoft.com/office/officeart/2018/5/colors/Iconchunking_coloredtext_colorful5" csCatId="colorful" phldr="1"/>
      <dgm:spPr/>
      <dgm:t>
        <a:bodyPr/>
        <a:lstStyle/>
        <a:p>
          <a:endParaRPr lang="en-US"/>
        </a:p>
      </dgm:t>
    </dgm:pt>
    <dgm:pt modelId="{F4029A9F-07B9-4401-9B61-6C5F2AA2910B}">
      <dgm:prSet/>
      <dgm:spPr/>
      <dgm:t>
        <a:bodyPr/>
        <a:lstStyle/>
        <a:p>
          <a:pPr>
            <a:lnSpc>
              <a:spcPct val="100000"/>
            </a:lnSpc>
          </a:pPr>
          <a:r>
            <a:rPr lang="en-IN" b="1" dirty="0">
              <a:latin typeface="Times New Roman" panose="02020603050405020304" pitchFamily="18" charset="0"/>
              <a:cs typeface="Times New Roman" panose="02020603050405020304" pitchFamily="18" charset="0"/>
            </a:rPr>
            <a:t>Split into  90/10 training/test split</a:t>
          </a:r>
          <a:endParaRPr lang="en-US" dirty="0">
            <a:latin typeface="Times New Roman" panose="02020603050405020304" pitchFamily="18" charset="0"/>
            <a:cs typeface="Times New Roman" panose="02020603050405020304" pitchFamily="18" charset="0"/>
          </a:endParaRPr>
        </a:p>
      </dgm:t>
    </dgm:pt>
    <dgm:pt modelId="{808DDEE6-639B-4DEB-AFA7-C010FA7916A6}" type="parTrans" cxnId="{F4AF17A4-929F-447A-BB5D-4B73D63B1755}">
      <dgm:prSet/>
      <dgm:spPr/>
      <dgm:t>
        <a:bodyPr/>
        <a:lstStyle/>
        <a:p>
          <a:endParaRPr lang="en-US"/>
        </a:p>
      </dgm:t>
    </dgm:pt>
    <dgm:pt modelId="{87EA0980-768A-46FA-AA90-FE76DBD70032}" type="sibTrans" cxnId="{F4AF17A4-929F-447A-BB5D-4B73D63B1755}">
      <dgm:prSet/>
      <dgm:spPr/>
      <dgm:t>
        <a:bodyPr/>
        <a:lstStyle/>
        <a:p>
          <a:pPr>
            <a:lnSpc>
              <a:spcPct val="100000"/>
            </a:lnSpc>
          </a:pPr>
          <a:endParaRPr lang="en-US"/>
        </a:p>
      </dgm:t>
    </dgm:pt>
    <dgm:pt modelId="{377101CE-DEE9-4DBA-9390-1668D64899FD}">
      <dgm:prSet/>
      <dgm:spPr/>
      <dgm:t>
        <a:bodyPr/>
        <a:lstStyle/>
        <a:p>
          <a:pPr>
            <a:lnSpc>
              <a:spcPct val="100000"/>
            </a:lnSpc>
          </a:pPr>
          <a:r>
            <a:rPr lang="en-IN" dirty="0">
              <a:latin typeface="Times New Roman" panose="02020603050405020304" pitchFamily="18" charset="0"/>
              <a:cs typeface="Times New Roman" panose="02020603050405020304" pitchFamily="18" charset="0"/>
            </a:rPr>
            <a:t>I’ll split our dataset into a 90/10 training/validation split. Our neural network consists of 3 layers (input, hidden, output). Our hidden layer will contain 8 neurons. The input layer receives the 8 input variables, the output layer returns the outcome as a single value. </a:t>
          </a:r>
          <a:endParaRPr lang="en-US" dirty="0">
            <a:latin typeface="Times New Roman" panose="02020603050405020304" pitchFamily="18" charset="0"/>
            <a:cs typeface="Times New Roman" panose="02020603050405020304" pitchFamily="18" charset="0"/>
          </a:endParaRPr>
        </a:p>
      </dgm:t>
    </dgm:pt>
    <dgm:pt modelId="{8C689414-E3D7-4FAB-9B57-E413CEAB6343}" type="parTrans" cxnId="{6C1B361C-B2E8-4AD3-810D-9C32C5726732}">
      <dgm:prSet/>
      <dgm:spPr/>
      <dgm:t>
        <a:bodyPr/>
        <a:lstStyle/>
        <a:p>
          <a:endParaRPr lang="en-US"/>
        </a:p>
      </dgm:t>
    </dgm:pt>
    <dgm:pt modelId="{723CE40B-1F0D-4AAE-B2DB-DF1EEAC0EB80}" type="sibTrans" cxnId="{6C1B361C-B2E8-4AD3-810D-9C32C5726732}">
      <dgm:prSet/>
      <dgm:spPr/>
      <dgm:t>
        <a:bodyPr/>
        <a:lstStyle/>
        <a:p>
          <a:pPr>
            <a:lnSpc>
              <a:spcPct val="100000"/>
            </a:lnSpc>
          </a:pPr>
          <a:endParaRPr lang="en-US"/>
        </a:p>
      </dgm:t>
    </dgm:pt>
    <dgm:pt modelId="{DD6FA4CF-E98D-422A-8507-901A6A202DA0}">
      <dgm:prSet/>
      <dgm:spPr/>
      <dgm:t>
        <a:bodyPr/>
        <a:lstStyle/>
        <a:p>
          <a:pPr>
            <a:lnSpc>
              <a:spcPct val="100000"/>
            </a:lnSpc>
          </a:pPr>
          <a:r>
            <a:rPr lang="en-IN" dirty="0">
              <a:latin typeface="Times New Roman" panose="02020603050405020304" pitchFamily="18" charset="0"/>
              <a:cs typeface="Times New Roman" panose="02020603050405020304" pitchFamily="18" charset="0"/>
            </a:rPr>
            <a:t>I chose 8 neurons for our hidden layer as our dataset is relatively small and simple, and this configuration has shown good results in previous studies. The final model architecture is shown below:</a:t>
          </a:r>
          <a:endParaRPr lang="en-US" dirty="0">
            <a:latin typeface="Times New Roman" panose="02020603050405020304" pitchFamily="18" charset="0"/>
            <a:cs typeface="Times New Roman" panose="02020603050405020304" pitchFamily="18" charset="0"/>
          </a:endParaRPr>
        </a:p>
      </dgm:t>
    </dgm:pt>
    <dgm:pt modelId="{0528DD81-75C7-41CF-9CC6-642FFB0996CF}" type="parTrans" cxnId="{2089106B-F99B-4FF0-994C-FC0A7050071C}">
      <dgm:prSet/>
      <dgm:spPr/>
      <dgm:t>
        <a:bodyPr/>
        <a:lstStyle/>
        <a:p>
          <a:endParaRPr lang="en-US"/>
        </a:p>
      </dgm:t>
    </dgm:pt>
    <dgm:pt modelId="{CA252253-3903-4E2E-BB32-1681CC605C1C}" type="sibTrans" cxnId="{2089106B-F99B-4FF0-994C-FC0A7050071C}">
      <dgm:prSet/>
      <dgm:spPr/>
      <dgm:t>
        <a:bodyPr/>
        <a:lstStyle/>
        <a:p>
          <a:endParaRPr lang="en-US"/>
        </a:p>
      </dgm:t>
    </dgm:pt>
    <dgm:pt modelId="{051E920F-75B0-4402-99B0-555B096AC4DD}" type="pres">
      <dgm:prSet presAssocID="{1B9DBD7B-C6AF-4D2E-9204-397C24289EE9}" presName="root" presStyleCnt="0">
        <dgm:presLayoutVars>
          <dgm:dir/>
          <dgm:resizeHandles val="exact"/>
        </dgm:presLayoutVars>
      </dgm:prSet>
      <dgm:spPr/>
    </dgm:pt>
    <dgm:pt modelId="{4C0B9D72-1A81-4DDA-9CC9-12925416B760}" type="pres">
      <dgm:prSet presAssocID="{F4029A9F-07B9-4401-9B61-6C5F2AA2910B}" presName="compNode" presStyleCnt="0"/>
      <dgm:spPr/>
    </dgm:pt>
    <dgm:pt modelId="{32D3E7EA-973F-4BB9-8B28-C178E57BC2D5}" type="pres">
      <dgm:prSet presAssocID="{F4029A9F-07B9-4401-9B61-6C5F2AA2910B}" presName="iconRect" presStyleLbl="node1" presStyleIdx="0" presStyleCnt="3" custLinFactX="-5586" custLinFactNeighborX="-100000" custLinFactNeighborY="50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est tubes"/>
        </a:ext>
      </dgm:extLst>
    </dgm:pt>
    <dgm:pt modelId="{7D51FE80-423F-44AC-9860-72567F24DE78}" type="pres">
      <dgm:prSet presAssocID="{F4029A9F-07B9-4401-9B61-6C5F2AA2910B}" presName="spaceRect" presStyleCnt="0"/>
      <dgm:spPr/>
    </dgm:pt>
    <dgm:pt modelId="{ED77CC4E-56E2-4661-BDE3-00F55663E973}" type="pres">
      <dgm:prSet presAssocID="{F4029A9F-07B9-4401-9B61-6C5F2AA2910B}" presName="textRect" presStyleLbl="revTx" presStyleIdx="0" presStyleCnt="3" custScaleX="82491" custLinFactNeighborX="-41342" custLinFactNeighborY="-26400">
        <dgm:presLayoutVars>
          <dgm:chMax val="1"/>
          <dgm:chPref val="1"/>
        </dgm:presLayoutVars>
      </dgm:prSet>
      <dgm:spPr/>
    </dgm:pt>
    <dgm:pt modelId="{A86FBE6E-CA47-4243-9A35-23A9D29B2821}" type="pres">
      <dgm:prSet presAssocID="{87EA0980-768A-46FA-AA90-FE76DBD70032}" presName="sibTrans" presStyleCnt="0"/>
      <dgm:spPr/>
    </dgm:pt>
    <dgm:pt modelId="{37F72133-4C2B-40C7-8D45-AA6429929EA5}" type="pres">
      <dgm:prSet presAssocID="{377101CE-DEE9-4DBA-9390-1668D64899FD}" presName="compNode" presStyleCnt="0"/>
      <dgm:spPr/>
    </dgm:pt>
    <dgm:pt modelId="{3B7ECF51-D1AA-44FA-8880-F9013F127197}" type="pres">
      <dgm:prSet presAssocID="{377101CE-DEE9-4DBA-9390-1668D64899FD}" presName="iconRect" presStyleLbl="node1" presStyleIdx="1" presStyleCnt="3" custLinFactX="-48744" custLinFactNeighborX="-100000" custLinFactNeighborY="50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A59F19D5-6E2B-43A4-89C9-CCFC448CD6D2}" type="pres">
      <dgm:prSet presAssocID="{377101CE-DEE9-4DBA-9390-1668D64899FD}" presName="spaceRect" presStyleCnt="0"/>
      <dgm:spPr/>
    </dgm:pt>
    <dgm:pt modelId="{D4AAAD1C-C321-4F78-AD84-4710578E7609}" type="pres">
      <dgm:prSet presAssocID="{377101CE-DEE9-4DBA-9390-1668D64899FD}" presName="textRect" presStyleLbl="revTx" presStyleIdx="1" presStyleCnt="3" custLinFactNeighborX="-62749" custLinFactNeighborY="-26400">
        <dgm:presLayoutVars>
          <dgm:chMax val="1"/>
          <dgm:chPref val="1"/>
        </dgm:presLayoutVars>
      </dgm:prSet>
      <dgm:spPr/>
    </dgm:pt>
    <dgm:pt modelId="{2E3DBED4-FBBE-4C2E-B318-BE1E4909DD84}" type="pres">
      <dgm:prSet presAssocID="{723CE40B-1F0D-4AAE-B2DB-DF1EEAC0EB80}" presName="sibTrans" presStyleCnt="0"/>
      <dgm:spPr/>
    </dgm:pt>
    <dgm:pt modelId="{7E328FF8-9D23-479F-9546-46EB612A1E63}" type="pres">
      <dgm:prSet presAssocID="{DD6FA4CF-E98D-422A-8507-901A6A202DA0}" presName="compNode" presStyleCnt="0"/>
      <dgm:spPr/>
    </dgm:pt>
    <dgm:pt modelId="{68310CCF-F566-47BD-BFC3-72CF08DB6A5D}" type="pres">
      <dgm:prSet presAssocID="{DD6FA4CF-E98D-422A-8507-901A6A202DA0}" presName="iconRect" presStyleLbl="node1" presStyleIdx="2" presStyleCnt="3" custLinFactX="-55806" custLinFactNeighborX="-100000" custLinFactNeighborY="-183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in"/>
        </a:ext>
      </dgm:extLst>
    </dgm:pt>
    <dgm:pt modelId="{87672FB6-5A2B-4D0F-996C-32FF01B0DCAE}" type="pres">
      <dgm:prSet presAssocID="{DD6FA4CF-E98D-422A-8507-901A6A202DA0}" presName="spaceRect" presStyleCnt="0"/>
      <dgm:spPr/>
    </dgm:pt>
    <dgm:pt modelId="{1EF1E637-857E-4633-8EC9-E04540E3FBBF}" type="pres">
      <dgm:prSet presAssocID="{DD6FA4CF-E98D-422A-8507-901A6A202DA0}" presName="textRect" presStyleLbl="revTx" presStyleIdx="2" presStyleCnt="3" custLinFactNeighborX="-64806" custLinFactNeighborY="-25463">
        <dgm:presLayoutVars>
          <dgm:chMax val="1"/>
          <dgm:chPref val="1"/>
        </dgm:presLayoutVars>
      </dgm:prSet>
      <dgm:spPr/>
    </dgm:pt>
  </dgm:ptLst>
  <dgm:cxnLst>
    <dgm:cxn modelId="{6C1B361C-B2E8-4AD3-810D-9C32C5726732}" srcId="{1B9DBD7B-C6AF-4D2E-9204-397C24289EE9}" destId="{377101CE-DEE9-4DBA-9390-1668D64899FD}" srcOrd="1" destOrd="0" parTransId="{8C689414-E3D7-4FAB-9B57-E413CEAB6343}" sibTransId="{723CE40B-1F0D-4AAE-B2DB-DF1EEAC0EB80}"/>
    <dgm:cxn modelId="{A5FF483D-DB11-4DCD-811B-0E72E14C85EC}" type="presOf" srcId="{F4029A9F-07B9-4401-9B61-6C5F2AA2910B}" destId="{ED77CC4E-56E2-4661-BDE3-00F55663E973}" srcOrd="0" destOrd="0" presId="urn:microsoft.com/office/officeart/2018/2/layout/IconLabelList"/>
    <dgm:cxn modelId="{DF9FE364-0B0A-401D-88DE-0C38CCAA1D83}" type="presOf" srcId="{DD6FA4CF-E98D-422A-8507-901A6A202DA0}" destId="{1EF1E637-857E-4633-8EC9-E04540E3FBBF}" srcOrd="0" destOrd="0" presId="urn:microsoft.com/office/officeart/2018/2/layout/IconLabelList"/>
    <dgm:cxn modelId="{2089106B-F99B-4FF0-994C-FC0A7050071C}" srcId="{1B9DBD7B-C6AF-4D2E-9204-397C24289EE9}" destId="{DD6FA4CF-E98D-422A-8507-901A6A202DA0}" srcOrd="2" destOrd="0" parTransId="{0528DD81-75C7-41CF-9CC6-642FFB0996CF}" sibTransId="{CA252253-3903-4E2E-BB32-1681CC605C1C}"/>
    <dgm:cxn modelId="{84EE6D71-DAC8-42AD-B590-3A621FC1BE29}" type="presOf" srcId="{1B9DBD7B-C6AF-4D2E-9204-397C24289EE9}" destId="{051E920F-75B0-4402-99B0-555B096AC4DD}" srcOrd="0" destOrd="0" presId="urn:microsoft.com/office/officeart/2018/2/layout/IconLabelList"/>
    <dgm:cxn modelId="{F4AF17A4-929F-447A-BB5D-4B73D63B1755}" srcId="{1B9DBD7B-C6AF-4D2E-9204-397C24289EE9}" destId="{F4029A9F-07B9-4401-9B61-6C5F2AA2910B}" srcOrd="0" destOrd="0" parTransId="{808DDEE6-639B-4DEB-AFA7-C010FA7916A6}" sibTransId="{87EA0980-768A-46FA-AA90-FE76DBD70032}"/>
    <dgm:cxn modelId="{5F81ABEA-FED3-4EC1-A170-74F6902659D1}" type="presOf" srcId="{377101CE-DEE9-4DBA-9390-1668D64899FD}" destId="{D4AAAD1C-C321-4F78-AD84-4710578E7609}" srcOrd="0" destOrd="0" presId="urn:microsoft.com/office/officeart/2018/2/layout/IconLabelList"/>
    <dgm:cxn modelId="{0826BC32-6934-40A5-85B4-67DCED7DA3DC}" type="presParOf" srcId="{051E920F-75B0-4402-99B0-555B096AC4DD}" destId="{4C0B9D72-1A81-4DDA-9CC9-12925416B760}" srcOrd="0" destOrd="0" presId="urn:microsoft.com/office/officeart/2018/2/layout/IconLabelList"/>
    <dgm:cxn modelId="{1C2D68BA-C391-4690-A949-81D2C82A3691}" type="presParOf" srcId="{4C0B9D72-1A81-4DDA-9CC9-12925416B760}" destId="{32D3E7EA-973F-4BB9-8B28-C178E57BC2D5}" srcOrd="0" destOrd="0" presId="urn:microsoft.com/office/officeart/2018/2/layout/IconLabelList"/>
    <dgm:cxn modelId="{6A29AA48-7369-447B-AC2F-2138E0DC22C5}" type="presParOf" srcId="{4C0B9D72-1A81-4DDA-9CC9-12925416B760}" destId="{7D51FE80-423F-44AC-9860-72567F24DE78}" srcOrd="1" destOrd="0" presId="urn:microsoft.com/office/officeart/2018/2/layout/IconLabelList"/>
    <dgm:cxn modelId="{59CC660A-26CC-4F8C-86B6-0FA8AB047143}" type="presParOf" srcId="{4C0B9D72-1A81-4DDA-9CC9-12925416B760}" destId="{ED77CC4E-56E2-4661-BDE3-00F55663E973}" srcOrd="2" destOrd="0" presId="urn:microsoft.com/office/officeart/2018/2/layout/IconLabelList"/>
    <dgm:cxn modelId="{0A074F03-1DDD-4418-B6F1-943F4DD0A748}" type="presParOf" srcId="{051E920F-75B0-4402-99B0-555B096AC4DD}" destId="{A86FBE6E-CA47-4243-9A35-23A9D29B2821}" srcOrd="1" destOrd="0" presId="urn:microsoft.com/office/officeart/2018/2/layout/IconLabelList"/>
    <dgm:cxn modelId="{0EE5E262-CFF1-41F3-9324-B06D5D6DF7B8}" type="presParOf" srcId="{051E920F-75B0-4402-99B0-555B096AC4DD}" destId="{37F72133-4C2B-40C7-8D45-AA6429929EA5}" srcOrd="2" destOrd="0" presId="urn:microsoft.com/office/officeart/2018/2/layout/IconLabelList"/>
    <dgm:cxn modelId="{C87D825E-44B9-4E2B-A2B2-606CCF4D322E}" type="presParOf" srcId="{37F72133-4C2B-40C7-8D45-AA6429929EA5}" destId="{3B7ECF51-D1AA-44FA-8880-F9013F127197}" srcOrd="0" destOrd="0" presId="urn:microsoft.com/office/officeart/2018/2/layout/IconLabelList"/>
    <dgm:cxn modelId="{C83805C7-B90D-4F7C-B0E0-3251E39E54FF}" type="presParOf" srcId="{37F72133-4C2B-40C7-8D45-AA6429929EA5}" destId="{A59F19D5-6E2B-43A4-89C9-CCFC448CD6D2}" srcOrd="1" destOrd="0" presId="urn:microsoft.com/office/officeart/2018/2/layout/IconLabelList"/>
    <dgm:cxn modelId="{C82B3709-35DB-471B-A6C7-7F4F077AF582}" type="presParOf" srcId="{37F72133-4C2B-40C7-8D45-AA6429929EA5}" destId="{D4AAAD1C-C321-4F78-AD84-4710578E7609}" srcOrd="2" destOrd="0" presId="urn:microsoft.com/office/officeart/2018/2/layout/IconLabelList"/>
    <dgm:cxn modelId="{27698460-19E4-43D3-ADA0-9ED9965C7019}" type="presParOf" srcId="{051E920F-75B0-4402-99B0-555B096AC4DD}" destId="{2E3DBED4-FBBE-4C2E-B318-BE1E4909DD84}" srcOrd="3" destOrd="0" presId="urn:microsoft.com/office/officeart/2018/2/layout/IconLabelList"/>
    <dgm:cxn modelId="{E664E42F-F71D-428A-9AC4-DB2F6ACC352D}" type="presParOf" srcId="{051E920F-75B0-4402-99B0-555B096AC4DD}" destId="{7E328FF8-9D23-479F-9546-46EB612A1E63}" srcOrd="4" destOrd="0" presId="urn:microsoft.com/office/officeart/2018/2/layout/IconLabelList"/>
    <dgm:cxn modelId="{93B1629F-5B08-405E-B5F5-33F896C4BAFE}" type="presParOf" srcId="{7E328FF8-9D23-479F-9546-46EB612A1E63}" destId="{68310CCF-F566-47BD-BFC3-72CF08DB6A5D}" srcOrd="0" destOrd="0" presId="urn:microsoft.com/office/officeart/2018/2/layout/IconLabelList"/>
    <dgm:cxn modelId="{0A202F9A-36C0-455E-9A6E-63103B7546DD}" type="presParOf" srcId="{7E328FF8-9D23-479F-9546-46EB612A1E63}" destId="{87672FB6-5A2B-4D0F-996C-32FF01B0DCAE}" srcOrd="1" destOrd="0" presId="urn:microsoft.com/office/officeart/2018/2/layout/IconLabelList"/>
    <dgm:cxn modelId="{A7815A58-337B-42C7-9F26-744FA097F472}" type="presParOf" srcId="{7E328FF8-9D23-479F-9546-46EB612A1E63}" destId="{1EF1E637-857E-4633-8EC9-E04540E3FBB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D2C7EC-2F14-46BF-9A32-7168B2557E78}">
      <dsp:nvSpPr>
        <dsp:cNvPr id="0" name=""/>
        <dsp:cNvSpPr/>
      </dsp:nvSpPr>
      <dsp:spPr>
        <a:xfrm>
          <a:off x="551337" y="495309"/>
          <a:ext cx="795829" cy="7741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51BFBF-E9EF-4E32-9C13-F71CE0BB93CE}">
      <dsp:nvSpPr>
        <dsp:cNvPr id="0" name=""/>
        <dsp:cNvSpPr/>
      </dsp:nvSpPr>
      <dsp:spPr>
        <a:xfrm>
          <a:off x="144567" y="1699223"/>
          <a:ext cx="1294969" cy="1431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IN" sz="1200" kern="1200" dirty="0">
              <a:latin typeface="Times New Roman" panose="02020603050405020304" pitchFamily="18" charset="0"/>
              <a:cs typeface="Times New Roman" panose="02020603050405020304" pitchFamily="18" charset="0"/>
            </a:rPr>
            <a:t>Maximizing the likelihood =  maximizing the log-likelihood(model)</a:t>
          </a:r>
        </a:p>
      </dsp:txBody>
      <dsp:txXfrm>
        <a:off x="144567" y="1699223"/>
        <a:ext cx="1294969" cy="1431964"/>
      </dsp:txXfrm>
    </dsp:sp>
    <dsp:sp modelId="{0BDD07DF-8662-4515-A716-CE3643DA2C06}">
      <dsp:nvSpPr>
        <dsp:cNvPr id="0" name=""/>
        <dsp:cNvSpPr/>
      </dsp:nvSpPr>
      <dsp:spPr>
        <a:xfrm>
          <a:off x="3771356" y="236993"/>
          <a:ext cx="810230" cy="8326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32BF2A-7D77-4B20-90D2-C7359382BA2B}">
      <dsp:nvSpPr>
        <dsp:cNvPr id="0" name=""/>
        <dsp:cNvSpPr/>
      </dsp:nvSpPr>
      <dsp:spPr>
        <a:xfrm>
          <a:off x="2902570" y="1884334"/>
          <a:ext cx="25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IN" sz="1200" kern="1200" dirty="0">
              <a:latin typeface="Times New Roman" panose="02020603050405020304" pitchFamily="18" charset="0"/>
              <a:cs typeface="Times New Roman" panose="02020603050405020304" pitchFamily="18" charset="0"/>
            </a:rPr>
            <a:t>The above equation is non-linear for logistic regression and its minimization is generally done numerically by iteratively re-weighted least-squares</a:t>
          </a:r>
        </a:p>
      </dsp:txBody>
      <dsp:txXfrm>
        <a:off x="2902570" y="1884334"/>
        <a:ext cx="2587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3E7EA-973F-4BB9-8B28-C178E57BC2D5}">
      <dsp:nvSpPr>
        <dsp:cNvPr id="0" name=""/>
        <dsp:cNvSpPr/>
      </dsp:nvSpPr>
      <dsp:spPr>
        <a:xfrm>
          <a:off x="327317" y="142471"/>
          <a:ext cx="775195" cy="7751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77CC4E-56E2-4661-BDE3-00F55663E973}">
      <dsp:nvSpPr>
        <dsp:cNvPr id="0" name=""/>
        <dsp:cNvSpPr/>
      </dsp:nvSpPr>
      <dsp:spPr>
        <a:xfrm>
          <a:off x="209004" y="926175"/>
          <a:ext cx="1172227" cy="1421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b="1" kern="1200" dirty="0">
              <a:latin typeface="Times New Roman" panose="02020603050405020304" pitchFamily="18" charset="0"/>
              <a:cs typeface="Times New Roman" panose="02020603050405020304" pitchFamily="18" charset="0"/>
            </a:rPr>
            <a:t>Split into  90/10 training/test split</a:t>
          </a:r>
          <a:endParaRPr lang="en-US" sz="1100" kern="1200" dirty="0">
            <a:latin typeface="Times New Roman" panose="02020603050405020304" pitchFamily="18" charset="0"/>
            <a:cs typeface="Times New Roman" panose="02020603050405020304" pitchFamily="18" charset="0"/>
          </a:endParaRPr>
        </a:p>
      </dsp:txBody>
      <dsp:txXfrm>
        <a:off x="209004" y="926175"/>
        <a:ext cx="1172227" cy="1421191"/>
      </dsp:txXfrm>
    </dsp:sp>
    <dsp:sp modelId="{3B7ECF51-D1AA-44FA-8880-F9013F127197}">
      <dsp:nvSpPr>
        <dsp:cNvPr id="0" name=""/>
        <dsp:cNvSpPr/>
      </dsp:nvSpPr>
      <dsp:spPr>
        <a:xfrm>
          <a:off x="2016879" y="142471"/>
          <a:ext cx="775195" cy="7751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AAAD1C-C321-4F78-AD84-4710578E7609}">
      <dsp:nvSpPr>
        <dsp:cNvPr id="0" name=""/>
        <dsp:cNvSpPr/>
      </dsp:nvSpPr>
      <dsp:spPr>
        <a:xfrm>
          <a:off x="1615256" y="926175"/>
          <a:ext cx="1722656" cy="1421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I’ll split our dataset into a 90/10 training/validation split. Our neural network consists of 3 layers (input, hidden, output). Our hidden layer will contain 8 neurons. The input layer receives the 8 input variables, the output layer returns the outcome as a single value. </a:t>
          </a:r>
          <a:endParaRPr lang="en-US" sz="1100" kern="1200" dirty="0">
            <a:latin typeface="Times New Roman" panose="02020603050405020304" pitchFamily="18" charset="0"/>
            <a:cs typeface="Times New Roman" panose="02020603050405020304" pitchFamily="18" charset="0"/>
          </a:endParaRPr>
        </a:p>
      </dsp:txBody>
      <dsp:txXfrm>
        <a:off x="1615256" y="926175"/>
        <a:ext cx="1722656" cy="1421191"/>
      </dsp:txXfrm>
    </dsp:sp>
    <dsp:sp modelId="{68310CCF-F566-47BD-BFC3-72CF08DB6A5D}">
      <dsp:nvSpPr>
        <dsp:cNvPr id="0" name=""/>
        <dsp:cNvSpPr/>
      </dsp:nvSpPr>
      <dsp:spPr>
        <a:xfrm>
          <a:off x="3986256" y="124285"/>
          <a:ext cx="775195" cy="7751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F1E637-857E-4633-8EC9-E04540E3FBBF}">
      <dsp:nvSpPr>
        <dsp:cNvPr id="0" name=""/>
        <dsp:cNvSpPr/>
      </dsp:nvSpPr>
      <dsp:spPr>
        <a:xfrm>
          <a:off x="3603942" y="939491"/>
          <a:ext cx="1722656" cy="1421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I chose 8 neurons for our hidden layer as our dataset is relatively small and simple, and this configuration has shown good results in previous studies. The final model architecture is shown below:</a:t>
          </a:r>
          <a:endParaRPr lang="en-US" sz="1100" kern="1200" dirty="0">
            <a:latin typeface="Times New Roman" panose="02020603050405020304" pitchFamily="18" charset="0"/>
            <a:cs typeface="Times New Roman" panose="02020603050405020304" pitchFamily="18" charset="0"/>
          </a:endParaRPr>
        </a:p>
      </dsp:txBody>
      <dsp:txXfrm>
        <a:off x="3603942" y="939491"/>
        <a:ext cx="1722656" cy="142119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12/9/2020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5111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12/9/2020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89160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12/9/2020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83131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12/9/2020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65671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12/9/2020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73276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12/9/2020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4609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12/9/2020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40379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12/9/2020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45222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12/9/2020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67411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12/9/2020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28496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12/9/2020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92094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12/9/2020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20964067"/>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8.png"/><Relationship Id="rId7" Type="http://schemas.openxmlformats.org/officeDocument/2006/relationships/diagramQuickStyle" Target="../diagrams/quickStyle1.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25.png"/><Relationship Id="rId5" Type="http://schemas.openxmlformats.org/officeDocument/2006/relationships/diagramData" Target="../diagrams/data1.xml"/><Relationship Id="rId10" Type="http://schemas.openxmlformats.org/officeDocument/2006/relationships/image" Target="../media/image24.png"/><Relationship Id="rId4" Type="http://schemas.openxmlformats.org/officeDocument/2006/relationships/image" Target="../media/image19.png"/><Relationship Id="rId9" Type="http://schemas.microsoft.com/office/2007/relationships/diagramDrawing" Target="../diagrams/drawing1.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1.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8.xml"/><Relationship Id="rId5" Type="http://schemas.openxmlformats.org/officeDocument/2006/relationships/image" Target="../media/image46.png"/><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 Id="rId5" Type="http://schemas.openxmlformats.org/officeDocument/2006/relationships/image" Target="../media/image52.png"/><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6A4E925-8706-4365-8319-1D6CE76E67D6}"/>
              </a:ext>
            </a:extLst>
          </p:cNvPr>
          <p:cNvPicPr>
            <a:picLocks noChangeAspect="1"/>
          </p:cNvPicPr>
          <p:nvPr/>
        </p:nvPicPr>
        <p:blipFill rotWithShape="1">
          <a:blip r:embed="rId2"/>
          <a:srcRect l="20557" r="3603"/>
          <a:stretch/>
        </p:blipFill>
        <p:spPr>
          <a:xfrm>
            <a:off x="3523488" y="10"/>
            <a:ext cx="8668512" cy="6857990"/>
          </a:xfrm>
          <a:prstGeom prst="rect">
            <a:avLst/>
          </a:prstGeom>
        </p:spPr>
      </p:pic>
      <p:sp>
        <p:nvSpPr>
          <p:cNvPr id="31" name="Rectangle 1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892822-303A-413C-BD74-44B5E52AEB79}"/>
              </a:ext>
            </a:extLst>
          </p:cNvPr>
          <p:cNvSpPr>
            <a:spLocks noGrp="1"/>
          </p:cNvSpPr>
          <p:nvPr>
            <p:ph type="ctrTitle"/>
          </p:nvPr>
        </p:nvSpPr>
        <p:spPr>
          <a:xfrm>
            <a:off x="477980" y="1903598"/>
            <a:ext cx="6260171" cy="2556180"/>
          </a:xfrm>
        </p:spPr>
        <p:txBody>
          <a:bodyPr anchor="b">
            <a:normAutofit/>
          </a:bodyPr>
          <a:lstStyle/>
          <a:p>
            <a:r>
              <a:rPr lang="en-IN" sz="4000" b="1" i="0" dirty="0">
                <a:latin typeface="Times New Roman" panose="02020603050405020304" pitchFamily="18" charset="0"/>
                <a:cs typeface="Times New Roman" panose="02020603050405020304" pitchFamily="18" charset="0"/>
              </a:rPr>
              <a:t>Machine learning Model Comparison on Diabetes Dataset</a:t>
            </a:r>
          </a:p>
        </p:txBody>
      </p:sp>
      <p:sp>
        <p:nvSpPr>
          <p:cNvPr id="3" name="Subtitle 2">
            <a:extLst>
              <a:ext uri="{FF2B5EF4-FFF2-40B4-BE49-F238E27FC236}">
                <a16:creationId xmlns:a16="http://schemas.microsoft.com/office/drawing/2014/main" id="{408E55B1-BB30-4038-873C-52E078D4CED4}"/>
              </a:ext>
            </a:extLst>
          </p:cNvPr>
          <p:cNvSpPr>
            <a:spLocks noGrp="1"/>
          </p:cNvSpPr>
          <p:nvPr>
            <p:ph type="subTitle" idx="1"/>
          </p:nvPr>
        </p:nvSpPr>
        <p:spPr>
          <a:xfrm>
            <a:off x="477980" y="4872922"/>
            <a:ext cx="4023359" cy="1208141"/>
          </a:xfrm>
        </p:spPr>
        <p:txBody>
          <a:bodyPr>
            <a:normAutofit fontScale="92500"/>
          </a:bodyPr>
          <a:lstStyle/>
          <a:p>
            <a:r>
              <a:rPr lang="en-IN" sz="1600" dirty="0">
                <a:latin typeface="Times New Roman" panose="02020603050405020304" pitchFamily="18" charset="0"/>
                <a:cs typeface="Times New Roman" panose="02020603050405020304" pitchFamily="18" charset="0"/>
              </a:rPr>
              <a:t>Swayanshu shanti Pragnya</a:t>
            </a:r>
          </a:p>
          <a:p>
            <a:r>
              <a:rPr lang="en-US" sz="1600" dirty="0">
                <a:latin typeface="Times New Roman" panose="02020603050405020304" pitchFamily="18" charset="0"/>
                <a:cs typeface="Times New Roman" panose="02020603050405020304" pitchFamily="18" charset="0"/>
              </a:rPr>
              <a:t>Department of Computer Science &amp; Engineering</a:t>
            </a:r>
          </a:p>
          <a:p>
            <a:r>
              <a:rPr lang="en-US" sz="1600" dirty="0">
                <a:latin typeface="Times New Roman" panose="02020603050405020304" pitchFamily="18" charset="0"/>
                <a:cs typeface="Times New Roman" panose="02020603050405020304" pitchFamily="18" charset="0"/>
              </a:rPr>
              <a:t>UC, Denver</a:t>
            </a:r>
            <a:endParaRPr lang="en-IN" sz="1600" dirty="0">
              <a:latin typeface="Times New Roman" panose="02020603050405020304" pitchFamily="18" charset="0"/>
              <a:cs typeface="Times New Roman" panose="02020603050405020304" pitchFamily="18" charset="0"/>
            </a:endParaRPr>
          </a:p>
        </p:txBody>
      </p:sp>
      <p:sp>
        <p:nvSpPr>
          <p:cNvPr id="3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7956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F3E167-E800-481B-A8B3-A83D528D4C40}"/>
              </a:ext>
            </a:extLst>
          </p:cNvPr>
          <p:cNvSpPr>
            <a:spLocks noGrp="1"/>
          </p:cNvSpPr>
          <p:nvPr>
            <p:ph idx="1"/>
          </p:nvPr>
        </p:nvSpPr>
        <p:spPr>
          <a:xfrm>
            <a:off x="7031495" y="4349861"/>
            <a:ext cx="4891215" cy="564149"/>
          </a:xfrm>
        </p:spPr>
        <p:txBody>
          <a:bodyPr>
            <a:normAutofit/>
          </a:bodyPr>
          <a:lstStyle/>
          <a:p>
            <a:pPr algn="l">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Mean Decrease : Glucose &gt; BMI&gt; Age</a:t>
            </a:r>
          </a:p>
        </p:txBody>
      </p:sp>
      <p:sp>
        <p:nvSpPr>
          <p:cNvPr id="5" name="Text Placeholder 4">
            <a:extLst>
              <a:ext uri="{FF2B5EF4-FFF2-40B4-BE49-F238E27FC236}">
                <a16:creationId xmlns:a16="http://schemas.microsoft.com/office/drawing/2014/main" id="{3CCC816C-C4C9-4AC5-8F8A-15BC662DACFA}"/>
              </a:ext>
            </a:extLst>
          </p:cNvPr>
          <p:cNvSpPr>
            <a:spLocks noGrp="1"/>
          </p:cNvSpPr>
          <p:nvPr>
            <p:ph type="body" sz="half" idx="2"/>
          </p:nvPr>
        </p:nvSpPr>
        <p:spPr>
          <a:xfrm>
            <a:off x="0" y="590203"/>
            <a:ext cx="3194865" cy="754486"/>
          </a:xfrm>
        </p:spPr>
        <p:txBody>
          <a:bodyPr>
            <a:normAutofit/>
          </a:bodyPr>
          <a:lstStyle/>
          <a:p>
            <a:pPr algn="just">
              <a:lnSpc>
                <a:spcPct val="107000"/>
              </a:lnSpc>
              <a:spcBef>
                <a:spcPts val="1500"/>
              </a:spcBef>
              <a:spcAft>
                <a:spcPts val="750"/>
              </a:spcAft>
            </a:pPr>
            <a:r>
              <a:rPr lang="en-IN"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Logistic regression for</a:t>
            </a:r>
            <a:endParaRPr lang="en-IN" dirty="0"/>
          </a:p>
        </p:txBody>
      </p:sp>
      <p:pic>
        <p:nvPicPr>
          <p:cNvPr id="22" name="Picture 21">
            <a:extLst>
              <a:ext uri="{FF2B5EF4-FFF2-40B4-BE49-F238E27FC236}">
                <a16:creationId xmlns:a16="http://schemas.microsoft.com/office/drawing/2014/main" id="{82F73735-FD12-4B38-86C5-8DE23FA41F8A}"/>
              </a:ext>
            </a:extLst>
          </p:cNvPr>
          <p:cNvPicPr/>
          <p:nvPr/>
        </p:nvPicPr>
        <p:blipFill>
          <a:blip r:embed="rId2"/>
          <a:stretch>
            <a:fillRect/>
          </a:stretch>
        </p:blipFill>
        <p:spPr>
          <a:xfrm>
            <a:off x="130014" y="1122844"/>
            <a:ext cx="6415980" cy="4767710"/>
          </a:xfrm>
          <a:prstGeom prst="rect">
            <a:avLst/>
          </a:prstGeom>
        </p:spPr>
      </p:pic>
      <p:pic>
        <p:nvPicPr>
          <p:cNvPr id="24" name="Picture 23">
            <a:extLst>
              <a:ext uri="{FF2B5EF4-FFF2-40B4-BE49-F238E27FC236}">
                <a16:creationId xmlns:a16="http://schemas.microsoft.com/office/drawing/2014/main" id="{BE2CA188-9AC4-461B-871B-138BA9975538}"/>
              </a:ext>
            </a:extLst>
          </p:cNvPr>
          <p:cNvPicPr>
            <a:picLocks noChangeAspect="1"/>
          </p:cNvPicPr>
          <p:nvPr/>
        </p:nvPicPr>
        <p:blipFill rotWithShape="1">
          <a:blip r:embed="rId3"/>
          <a:srcRect l="3492" t="3357"/>
          <a:stretch/>
        </p:blipFill>
        <p:spPr>
          <a:xfrm>
            <a:off x="6545994" y="488271"/>
            <a:ext cx="5188052" cy="3639845"/>
          </a:xfrm>
          <a:prstGeom prst="rect">
            <a:avLst/>
          </a:prstGeom>
        </p:spPr>
      </p:pic>
    </p:spTree>
    <p:extLst>
      <p:ext uri="{BB962C8B-B14F-4D97-AF65-F5344CB8AC3E}">
        <p14:creationId xmlns:p14="http://schemas.microsoft.com/office/powerpoint/2010/main" val="1292552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A299ADF-C96B-4580-9DF4-9D9269C56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F0ECDA-796A-4E8E-B540-72F52B5D6834}"/>
              </a:ext>
            </a:extLst>
          </p:cNvPr>
          <p:cNvSpPr>
            <a:spLocks noGrp="1"/>
          </p:cNvSpPr>
          <p:nvPr>
            <p:ph type="title"/>
          </p:nvPr>
        </p:nvSpPr>
        <p:spPr>
          <a:xfrm>
            <a:off x="5279372" y="106806"/>
            <a:ext cx="5737816" cy="399221"/>
          </a:xfrm>
        </p:spPr>
        <p:txBody>
          <a:bodyPr anchor="b">
            <a:normAutofit fontScale="90000"/>
          </a:bodyPr>
          <a:lstStyle/>
          <a:p>
            <a:r>
              <a:rPr lang="en-IN" sz="3200" dirty="0">
                <a:latin typeface="Times New Roman" panose="02020603050405020304" pitchFamily="18" charset="0"/>
                <a:cs typeface="Times New Roman" panose="02020603050405020304" pitchFamily="18" charset="0"/>
              </a:rPr>
              <a:t>Model Selection Based on AIC</a:t>
            </a:r>
          </a:p>
        </p:txBody>
      </p:sp>
      <p:pic>
        <p:nvPicPr>
          <p:cNvPr id="5" name="Picture 4">
            <a:extLst>
              <a:ext uri="{FF2B5EF4-FFF2-40B4-BE49-F238E27FC236}">
                <a16:creationId xmlns:a16="http://schemas.microsoft.com/office/drawing/2014/main" id="{6E8A6CF3-A1D4-4380-8642-85F3ACCE7BE0}"/>
              </a:ext>
            </a:extLst>
          </p:cNvPr>
          <p:cNvPicPr/>
          <p:nvPr/>
        </p:nvPicPr>
        <p:blipFill>
          <a:blip r:embed="rId2"/>
          <a:stretch>
            <a:fillRect/>
          </a:stretch>
        </p:blipFill>
        <p:spPr>
          <a:xfrm>
            <a:off x="174255" y="148581"/>
            <a:ext cx="4377923" cy="616476"/>
          </a:xfrm>
          <a:prstGeom prst="rect">
            <a:avLst/>
          </a:prstGeom>
        </p:spPr>
      </p:pic>
      <p:sp>
        <p:nvSpPr>
          <p:cNvPr id="14" name="Rectangle 13">
            <a:extLst>
              <a:ext uri="{FF2B5EF4-FFF2-40B4-BE49-F238E27FC236}">
                <a16:creationId xmlns:a16="http://schemas.microsoft.com/office/drawing/2014/main" id="{77B9ED5D-FBCA-4F0D-A30B-F8DB7B425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Graphical user interface, text, application&#10;&#10;Description automatically generated">
            <a:extLst>
              <a:ext uri="{FF2B5EF4-FFF2-40B4-BE49-F238E27FC236}">
                <a16:creationId xmlns:a16="http://schemas.microsoft.com/office/drawing/2014/main" id="{C2AF1D5A-35B0-44E4-982B-8AC354E306C8}"/>
              </a:ext>
            </a:extLst>
          </p:cNvPr>
          <p:cNvPicPr>
            <a:picLocks noChangeAspect="1"/>
          </p:cNvPicPr>
          <p:nvPr/>
        </p:nvPicPr>
        <p:blipFill>
          <a:blip r:embed="rId3"/>
          <a:stretch>
            <a:fillRect/>
          </a:stretch>
        </p:blipFill>
        <p:spPr>
          <a:xfrm>
            <a:off x="174255" y="865291"/>
            <a:ext cx="5189647" cy="2114780"/>
          </a:xfrm>
          <a:prstGeom prst="rect">
            <a:avLst/>
          </a:prstGeom>
        </p:spPr>
      </p:pic>
      <p:sp>
        <p:nvSpPr>
          <p:cNvPr id="16" name="Rectangle 15">
            <a:extLst>
              <a:ext uri="{FF2B5EF4-FFF2-40B4-BE49-F238E27FC236}">
                <a16:creationId xmlns:a16="http://schemas.microsoft.com/office/drawing/2014/main" id="{406034C9-73F6-444C-8AF7-50F884786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6699992-6A47-4107-B619-CC32ADB63295}"/>
              </a:ext>
            </a:extLst>
          </p:cNvPr>
          <p:cNvPicPr/>
          <p:nvPr/>
        </p:nvPicPr>
        <p:blipFill>
          <a:blip r:embed="rId4"/>
          <a:stretch>
            <a:fillRect/>
          </a:stretch>
        </p:blipFill>
        <p:spPr>
          <a:xfrm>
            <a:off x="7344790" y="1342473"/>
            <a:ext cx="4359882" cy="889729"/>
          </a:xfrm>
          <a:prstGeom prst="rect">
            <a:avLst/>
          </a:prstGeom>
        </p:spPr>
      </p:pic>
      <p:graphicFrame>
        <p:nvGraphicFramePr>
          <p:cNvPr id="7" name="Content Placeholder 2">
            <a:extLst>
              <a:ext uri="{FF2B5EF4-FFF2-40B4-BE49-F238E27FC236}">
                <a16:creationId xmlns:a16="http://schemas.microsoft.com/office/drawing/2014/main" id="{E9CAB3C9-0F08-4EEE-8425-56DAB6765DB9}"/>
              </a:ext>
            </a:extLst>
          </p:cNvPr>
          <p:cNvGraphicFramePr>
            <a:graphicFrameLocks noGrp="1"/>
          </p:cNvGraphicFramePr>
          <p:nvPr>
            <p:ph idx="1"/>
            <p:extLst>
              <p:ext uri="{D42A27DB-BD31-4B8C-83A1-F6EECF244321}">
                <p14:modId xmlns:p14="http://schemas.microsoft.com/office/powerpoint/2010/main" val="3842125973"/>
              </p:ext>
            </p:extLst>
          </p:nvPr>
        </p:nvGraphicFramePr>
        <p:xfrm>
          <a:off x="5287476" y="297812"/>
          <a:ext cx="5737815" cy="313118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0" name="Picture 9">
            <a:extLst>
              <a:ext uri="{FF2B5EF4-FFF2-40B4-BE49-F238E27FC236}">
                <a16:creationId xmlns:a16="http://schemas.microsoft.com/office/drawing/2014/main" id="{D89A36B0-828C-46BC-87FA-FCBED348CCEF}"/>
              </a:ext>
            </a:extLst>
          </p:cNvPr>
          <p:cNvPicPr>
            <a:picLocks noChangeAspect="1"/>
          </p:cNvPicPr>
          <p:nvPr/>
        </p:nvPicPr>
        <p:blipFill>
          <a:blip r:embed="rId10"/>
          <a:stretch>
            <a:fillRect/>
          </a:stretch>
        </p:blipFill>
        <p:spPr>
          <a:xfrm>
            <a:off x="108720" y="2980071"/>
            <a:ext cx="4979538" cy="3561438"/>
          </a:xfrm>
          <a:prstGeom prst="rect">
            <a:avLst/>
          </a:prstGeom>
        </p:spPr>
      </p:pic>
      <p:pic>
        <p:nvPicPr>
          <p:cNvPr id="11" name="Picture 10">
            <a:extLst>
              <a:ext uri="{FF2B5EF4-FFF2-40B4-BE49-F238E27FC236}">
                <a16:creationId xmlns:a16="http://schemas.microsoft.com/office/drawing/2014/main" id="{19CE467D-2E91-4AE4-892D-54D86C7CF7ED}"/>
              </a:ext>
            </a:extLst>
          </p:cNvPr>
          <p:cNvPicPr>
            <a:picLocks noChangeAspect="1"/>
          </p:cNvPicPr>
          <p:nvPr/>
        </p:nvPicPr>
        <p:blipFill>
          <a:blip r:embed="rId11"/>
          <a:stretch>
            <a:fillRect/>
          </a:stretch>
        </p:blipFill>
        <p:spPr>
          <a:xfrm>
            <a:off x="5196977" y="3208077"/>
            <a:ext cx="5101120" cy="3029671"/>
          </a:xfrm>
          <a:prstGeom prst="rect">
            <a:avLst/>
          </a:prstGeom>
        </p:spPr>
      </p:pic>
      <p:sp>
        <p:nvSpPr>
          <p:cNvPr id="17" name="TextBox 16">
            <a:extLst>
              <a:ext uri="{FF2B5EF4-FFF2-40B4-BE49-F238E27FC236}">
                <a16:creationId xmlns:a16="http://schemas.microsoft.com/office/drawing/2014/main" id="{9FF768F2-B383-40C9-8DEE-F6E7788250F0}"/>
              </a:ext>
            </a:extLst>
          </p:cNvPr>
          <p:cNvSpPr txBox="1"/>
          <p:nvPr/>
        </p:nvSpPr>
        <p:spPr>
          <a:xfrm>
            <a:off x="8868825" y="3739791"/>
            <a:ext cx="3075981" cy="1077218"/>
          </a:xfrm>
          <a:prstGeom prst="rect">
            <a:avLst/>
          </a:prstGeom>
          <a:noFill/>
        </p:spPr>
        <p:txBody>
          <a:bodyPr wrap="square">
            <a:spAutoFit/>
          </a:bodyPr>
          <a:lstStyle/>
          <a:p>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Final model is chosen with AIC as the selection generated from a logistic regression model with the lowest AIC value of 724.26</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8428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3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Rectangle 37">
            <a:extLst>
              <a:ext uri="{FF2B5EF4-FFF2-40B4-BE49-F238E27FC236}">
                <a16:creationId xmlns:a16="http://schemas.microsoft.com/office/drawing/2014/main" id="{3D7E4C9F-7EC2-4C52-9146-0E1435CC2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E677BBB0-8A66-4619-B31B-5097655C5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7784" y="4215384"/>
            <a:ext cx="7475146" cy="2093976"/>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331912-85FB-42B1-869D-70BB956DA52B}"/>
              </a:ext>
            </a:extLst>
          </p:cNvPr>
          <p:cNvSpPr>
            <a:spLocks noGrp="1"/>
          </p:cNvSpPr>
          <p:nvPr>
            <p:ph type="title"/>
          </p:nvPr>
        </p:nvSpPr>
        <p:spPr>
          <a:xfrm>
            <a:off x="748826" y="4800601"/>
            <a:ext cx="3218215" cy="1814560"/>
          </a:xfrm>
        </p:spPr>
        <p:txBody>
          <a:bodyPr vert="horz" lIns="91440" tIns="45720" rIns="91440" bIns="45720" rtlCol="0" anchor="ctr">
            <a:normAutofit/>
          </a:bodyPr>
          <a:lstStyle/>
          <a:p>
            <a:r>
              <a:rPr lang="en-US" sz="1800" i="0" dirty="0">
                <a:effectLst/>
                <a:latin typeface="Times New Roman" panose="02020603050405020304" pitchFamily="18" charset="0"/>
                <a:cs typeface="Times New Roman" panose="02020603050405020304" pitchFamily="18" charset="0"/>
              </a:rPr>
              <a:t>Model using all independent variables:</a:t>
            </a:r>
            <a:br>
              <a:rPr lang="en-US" sz="1800" i="0" dirty="0">
                <a:effectLst/>
                <a:latin typeface="Times New Roman" panose="02020603050405020304" pitchFamily="18" charset="0"/>
                <a:cs typeface="Times New Roman" panose="02020603050405020304" pitchFamily="18" charset="0"/>
              </a:rPr>
            </a:br>
            <a:r>
              <a:rPr lang="en-US" sz="1800" i="0" dirty="0">
                <a:effectLst/>
                <a:latin typeface="Times New Roman" panose="02020603050405020304" pitchFamily="18" charset="0"/>
                <a:cs typeface="Times New Roman" panose="02020603050405020304" pitchFamily="18" charset="0"/>
              </a:rPr>
              <a:t>Our baseline model accuracy is 65%</a:t>
            </a:r>
            <a:br>
              <a:rPr lang="en-US" sz="2400" b="0" i="0" dirty="0">
                <a:effectLst/>
              </a:rPr>
            </a:br>
            <a:endParaRPr lang="en-US" sz="2400" dirty="0"/>
          </a:p>
        </p:txBody>
      </p:sp>
      <p:sp>
        <p:nvSpPr>
          <p:cNvPr id="42" name="Rectangle 41">
            <a:extLst>
              <a:ext uri="{FF2B5EF4-FFF2-40B4-BE49-F238E27FC236}">
                <a16:creationId xmlns:a16="http://schemas.microsoft.com/office/drawing/2014/main" id="{FB56C437-7CF8-4D2B-8C62-6F9CEA561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288F414E-1A16-495F-8EF5-F55A4207EE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96854" y="525780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Content Placeholder 11">
            <a:extLst>
              <a:ext uri="{FF2B5EF4-FFF2-40B4-BE49-F238E27FC236}">
                <a16:creationId xmlns:a16="http://schemas.microsoft.com/office/drawing/2014/main" id="{FE936000-E071-468A-953F-400CF24CEC74}"/>
              </a:ext>
            </a:extLst>
          </p:cNvPr>
          <p:cNvSpPr>
            <a:spLocks noGrp="1"/>
          </p:cNvSpPr>
          <p:nvPr>
            <p:ph sz="half" idx="1"/>
          </p:nvPr>
        </p:nvSpPr>
        <p:spPr>
          <a:xfrm>
            <a:off x="4131633" y="4464872"/>
            <a:ext cx="2938781" cy="1608383"/>
          </a:xfrm>
        </p:spPr>
        <p:txBody>
          <a:bodyPr vert="horz" lIns="91440" tIns="45720" rIns="91440" bIns="45720" rtlCol="0" anchor="ctr">
            <a:normAutofit/>
          </a:bodyPr>
          <a:lstStyle/>
          <a:p>
            <a:r>
              <a:rPr lang="en-US" sz="1400" dirty="0">
                <a:latin typeface="Times New Roman" panose="02020603050405020304" pitchFamily="18" charset="0"/>
                <a:cs typeface="Times New Roman" panose="02020603050405020304" pitchFamily="18" charset="0"/>
              </a:rPr>
              <a:t>By using all variables,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got 78% accuracy in training with 0.5 threshold and in test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got 89% which is great.</a:t>
            </a:r>
          </a:p>
        </p:txBody>
      </p:sp>
      <p:pic>
        <p:nvPicPr>
          <p:cNvPr id="11" name="Picture 10">
            <a:extLst>
              <a:ext uri="{FF2B5EF4-FFF2-40B4-BE49-F238E27FC236}">
                <a16:creationId xmlns:a16="http://schemas.microsoft.com/office/drawing/2014/main" id="{0EEC0313-1D58-4262-B6DC-2B6CE36E9621}"/>
              </a:ext>
            </a:extLst>
          </p:cNvPr>
          <p:cNvPicPr>
            <a:picLocks noChangeAspect="1"/>
          </p:cNvPicPr>
          <p:nvPr/>
        </p:nvPicPr>
        <p:blipFill>
          <a:blip r:embed="rId2"/>
          <a:stretch>
            <a:fillRect/>
          </a:stretch>
        </p:blipFill>
        <p:spPr>
          <a:xfrm>
            <a:off x="7275233" y="28576"/>
            <a:ext cx="4925486" cy="4286250"/>
          </a:xfrm>
          <a:prstGeom prst="rect">
            <a:avLst/>
          </a:prstGeom>
        </p:spPr>
      </p:pic>
      <p:pic>
        <p:nvPicPr>
          <p:cNvPr id="13" name="Picture 12">
            <a:extLst>
              <a:ext uri="{FF2B5EF4-FFF2-40B4-BE49-F238E27FC236}">
                <a16:creationId xmlns:a16="http://schemas.microsoft.com/office/drawing/2014/main" id="{3EC170AA-36DD-4D0D-9DC7-994E88D4BC2E}"/>
              </a:ext>
            </a:extLst>
          </p:cNvPr>
          <p:cNvPicPr>
            <a:picLocks noChangeAspect="1"/>
          </p:cNvPicPr>
          <p:nvPr/>
        </p:nvPicPr>
        <p:blipFill rotWithShape="1">
          <a:blip r:embed="rId3"/>
          <a:srcRect r="53556"/>
          <a:stretch/>
        </p:blipFill>
        <p:spPr>
          <a:xfrm>
            <a:off x="4818654" y="1375648"/>
            <a:ext cx="2305874" cy="2533935"/>
          </a:xfrm>
          <a:prstGeom prst="rect">
            <a:avLst/>
          </a:prstGeom>
        </p:spPr>
      </p:pic>
      <p:pic>
        <p:nvPicPr>
          <p:cNvPr id="14" name="Picture 13">
            <a:extLst>
              <a:ext uri="{FF2B5EF4-FFF2-40B4-BE49-F238E27FC236}">
                <a16:creationId xmlns:a16="http://schemas.microsoft.com/office/drawing/2014/main" id="{5537533A-CA31-43B4-AC52-36BF4BEC2E62}"/>
              </a:ext>
            </a:extLst>
          </p:cNvPr>
          <p:cNvPicPr>
            <a:picLocks noChangeAspect="1"/>
          </p:cNvPicPr>
          <p:nvPr/>
        </p:nvPicPr>
        <p:blipFill>
          <a:blip r:embed="rId4"/>
          <a:stretch>
            <a:fillRect/>
          </a:stretch>
        </p:blipFill>
        <p:spPr>
          <a:xfrm>
            <a:off x="100584" y="344256"/>
            <a:ext cx="4658695" cy="3325607"/>
          </a:xfrm>
          <a:prstGeom prst="rect">
            <a:avLst/>
          </a:prstGeom>
        </p:spPr>
      </p:pic>
      <p:pic>
        <p:nvPicPr>
          <p:cNvPr id="16" name="Picture 15">
            <a:extLst>
              <a:ext uri="{FF2B5EF4-FFF2-40B4-BE49-F238E27FC236}">
                <a16:creationId xmlns:a16="http://schemas.microsoft.com/office/drawing/2014/main" id="{FDB3E388-C2CF-4205-9FEE-C0F369459CDD}"/>
              </a:ext>
            </a:extLst>
          </p:cNvPr>
          <p:cNvPicPr>
            <a:picLocks noChangeAspect="1"/>
          </p:cNvPicPr>
          <p:nvPr/>
        </p:nvPicPr>
        <p:blipFill>
          <a:blip r:embed="rId5"/>
          <a:stretch>
            <a:fillRect/>
          </a:stretch>
        </p:blipFill>
        <p:spPr>
          <a:xfrm>
            <a:off x="136012" y="4188474"/>
            <a:ext cx="3896277" cy="872838"/>
          </a:xfrm>
          <a:prstGeom prst="rect">
            <a:avLst/>
          </a:prstGeom>
        </p:spPr>
      </p:pic>
      <p:pic>
        <p:nvPicPr>
          <p:cNvPr id="18" name="Picture 17">
            <a:extLst>
              <a:ext uri="{FF2B5EF4-FFF2-40B4-BE49-F238E27FC236}">
                <a16:creationId xmlns:a16="http://schemas.microsoft.com/office/drawing/2014/main" id="{3703E992-F4D7-41C8-BE4A-EE1FBDDD4893}"/>
              </a:ext>
            </a:extLst>
          </p:cNvPr>
          <p:cNvPicPr>
            <a:picLocks noChangeAspect="1"/>
          </p:cNvPicPr>
          <p:nvPr/>
        </p:nvPicPr>
        <p:blipFill rotWithShape="1">
          <a:blip r:embed="rId6"/>
          <a:srcRect r="14737"/>
          <a:stretch/>
        </p:blipFill>
        <p:spPr>
          <a:xfrm>
            <a:off x="7169757" y="4188474"/>
            <a:ext cx="4925485" cy="2593509"/>
          </a:xfrm>
          <a:prstGeom prst="rect">
            <a:avLst/>
          </a:prstGeom>
        </p:spPr>
      </p:pic>
    </p:spTree>
    <p:extLst>
      <p:ext uri="{BB962C8B-B14F-4D97-AF65-F5344CB8AC3E}">
        <p14:creationId xmlns:p14="http://schemas.microsoft.com/office/powerpoint/2010/main" val="1153872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136D1-EF77-4179-8022-2AEC10E4494F}"/>
              </a:ext>
            </a:extLst>
          </p:cNvPr>
          <p:cNvSpPr>
            <a:spLocks noGrp="1"/>
          </p:cNvSpPr>
          <p:nvPr>
            <p:ph type="title"/>
          </p:nvPr>
        </p:nvSpPr>
        <p:spPr>
          <a:xfrm>
            <a:off x="571199" y="412225"/>
            <a:ext cx="4358848" cy="926173"/>
          </a:xfrm>
        </p:spPr>
        <p:txBody>
          <a:bodyPr vert="horz" lIns="91440" tIns="45720" rIns="91440" bIns="45720" rtlCol="0" anchor="b">
            <a:normAutofit fontScale="90000"/>
          </a:bodyPr>
          <a:lstStyle/>
          <a:p>
            <a:r>
              <a:rPr lang="en-US" sz="3200" b="1" dirty="0">
                <a:effectLst/>
                <a:latin typeface="Times New Roman" panose="02020603050405020304" pitchFamily="18" charset="0"/>
                <a:cs typeface="Times New Roman" panose="02020603050405020304" pitchFamily="18" charset="0"/>
              </a:rPr>
              <a:t>Neural Network</a:t>
            </a:r>
            <a:br>
              <a:rPr lang="en-US" sz="5200" dirty="0">
                <a:effectLst/>
              </a:rPr>
            </a:br>
            <a:endParaRPr lang="en-US" sz="5200" dirty="0"/>
          </a:p>
        </p:txBody>
      </p:sp>
      <p:pic>
        <p:nvPicPr>
          <p:cNvPr id="120" name="Picture 119">
            <a:extLst>
              <a:ext uri="{FF2B5EF4-FFF2-40B4-BE49-F238E27FC236}">
                <a16:creationId xmlns:a16="http://schemas.microsoft.com/office/drawing/2014/main" id="{FE54CC0F-1FF0-4C09-992C-63F646031A89}"/>
              </a:ext>
            </a:extLst>
          </p:cNvPr>
          <p:cNvPicPr/>
          <p:nvPr/>
        </p:nvPicPr>
        <p:blipFill rotWithShape="1">
          <a:blip r:embed="rId2"/>
          <a:srcRect l="4994" r="2302" b="2884"/>
          <a:stretch/>
        </p:blipFill>
        <p:spPr bwMode="auto">
          <a:xfrm>
            <a:off x="5351800" y="2201662"/>
            <a:ext cx="6840200" cy="4468952"/>
          </a:xfrm>
          <a:prstGeom prst="rect">
            <a:avLst/>
          </a:prstGeom>
          <a:extLst>
            <a:ext uri="{53640926-AAD7-44D8-BBD7-CCE9431645EC}">
              <a14:shadowObscured xmlns:a14="http://schemas.microsoft.com/office/drawing/2010/main"/>
            </a:ext>
          </a:extLst>
        </p:spPr>
      </p:pic>
      <p:graphicFrame>
        <p:nvGraphicFramePr>
          <p:cNvPr id="8" name="Content Placeholder 2">
            <a:extLst>
              <a:ext uri="{FF2B5EF4-FFF2-40B4-BE49-F238E27FC236}">
                <a16:creationId xmlns:a16="http://schemas.microsoft.com/office/drawing/2014/main" id="{49544099-01AB-45C5-8A28-3BAC80AEB9F2}"/>
              </a:ext>
            </a:extLst>
          </p:cNvPr>
          <p:cNvGraphicFramePr>
            <a:graphicFrameLocks noGrp="1"/>
          </p:cNvGraphicFramePr>
          <p:nvPr>
            <p:ph sz="half" idx="1"/>
            <p:extLst>
              <p:ext uri="{D42A27DB-BD31-4B8C-83A1-F6EECF244321}">
                <p14:modId xmlns:p14="http://schemas.microsoft.com/office/powerpoint/2010/main" val="2952780660"/>
              </p:ext>
            </p:extLst>
          </p:nvPr>
        </p:nvGraphicFramePr>
        <p:xfrm>
          <a:off x="0" y="4191505"/>
          <a:ext cx="7115068" cy="28610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E7B3E11A-EC45-428D-BB49-9F601C409CE2}"/>
              </a:ext>
            </a:extLst>
          </p:cNvPr>
          <p:cNvPicPr>
            <a:picLocks noChangeAspect="1"/>
          </p:cNvPicPr>
          <p:nvPr/>
        </p:nvPicPr>
        <p:blipFill>
          <a:blip r:embed="rId8"/>
          <a:stretch>
            <a:fillRect/>
          </a:stretch>
        </p:blipFill>
        <p:spPr>
          <a:xfrm>
            <a:off x="9877870" y="5360932"/>
            <a:ext cx="2314130" cy="1497068"/>
          </a:xfrm>
          <a:prstGeom prst="rect">
            <a:avLst/>
          </a:prstGeom>
        </p:spPr>
      </p:pic>
      <p:sp>
        <p:nvSpPr>
          <p:cNvPr id="9" name="TextBox 8">
            <a:extLst>
              <a:ext uri="{FF2B5EF4-FFF2-40B4-BE49-F238E27FC236}">
                <a16:creationId xmlns:a16="http://schemas.microsoft.com/office/drawing/2014/main" id="{8068B50E-0BBB-45C5-97EF-5548610E2F57}"/>
              </a:ext>
            </a:extLst>
          </p:cNvPr>
          <p:cNvSpPr txBox="1"/>
          <p:nvPr/>
        </p:nvSpPr>
        <p:spPr>
          <a:xfrm>
            <a:off x="5242308" y="214974"/>
            <a:ext cx="6949691" cy="2123658"/>
          </a:xfrm>
          <a:prstGeom prst="rect">
            <a:avLst/>
          </a:prstGeom>
          <a:noFill/>
        </p:spPr>
        <p:txBody>
          <a:bodyPr wrap="square">
            <a:spAutoFit/>
          </a:bodyPr>
          <a:lstStyle/>
          <a:p>
            <a:r>
              <a:rPr lang="en-US" sz="1200" i="0" dirty="0">
                <a:solidFill>
                  <a:srgbClr val="191919"/>
                </a:solidFill>
                <a:effectLst/>
                <a:latin typeface="Times New Roman" panose="02020603050405020304" pitchFamily="18" charset="0"/>
                <a:cs typeface="Times New Roman" panose="02020603050405020304" pitchFamily="18" charset="0"/>
              </a:rPr>
              <a:t>Here the </a:t>
            </a:r>
            <a:r>
              <a:rPr lang="en-US" sz="1200" b="1" i="0" dirty="0">
                <a:solidFill>
                  <a:srgbClr val="191919"/>
                </a:solidFill>
                <a:effectLst/>
                <a:latin typeface="Times New Roman" panose="02020603050405020304" pitchFamily="18" charset="0"/>
                <a:cs typeface="Times New Roman" panose="02020603050405020304" pitchFamily="18" charset="0"/>
              </a:rPr>
              <a:t>weights</a:t>
            </a:r>
            <a:r>
              <a:rPr lang="en-US" sz="1200" i="0" dirty="0">
                <a:solidFill>
                  <a:srgbClr val="191919"/>
                </a:solidFill>
                <a:effectLst/>
                <a:latin typeface="Times New Roman" panose="02020603050405020304" pitchFamily="18" charset="0"/>
                <a:cs typeface="Times New Roman" panose="02020603050405020304" pitchFamily="18" charset="0"/>
              </a:rPr>
              <a:t> have been </a:t>
            </a:r>
            <a:r>
              <a:rPr lang="en-US" sz="1200" b="1" i="0" dirty="0">
                <a:solidFill>
                  <a:srgbClr val="191919"/>
                </a:solidFill>
                <a:effectLst/>
                <a:latin typeface="Times New Roman" panose="02020603050405020304" pitchFamily="18" charset="0"/>
                <a:cs typeface="Times New Roman" panose="02020603050405020304" pitchFamily="18" charset="0"/>
              </a:rPr>
              <a:t>recursively</a:t>
            </a:r>
            <a:r>
              <a:rPr lang="en-US" sz="1200" i="0" dirty="0">
                <a:solidFill>
                  <a:srgbClr val="191919"/>
                </a:solidFill>
                <a:effectLst/>
                <a:latin typeface="Times New Roman" panose="02020603050405020304" pitchFamily="18" charset="0"/>
                <a:cs typeface="Times New Roman" panose="02020603050405020304" pitchFamily="18" charset="0"/>
              </a:rPr>
              <a:t> calculated using the </a:t>
            </a:r>
            <a:r>
              <a:rPr lang="en-US" sz="1200" b="1" i="0" dirty="0">
                <a:solidFill>
                  <a:srgbClr val="191919"/>
                </a:solidFill>
                <a:effectLst/>
                <a:latin typeface="Times New Roman" panose="02020603050405020304" pitchFamily="18" charset="0"/>
                <a:cs typeface="Times New Roman" panose="02020603050405020304" pitchFamily="18" charset="0"/>
              </a:rPr>
              <a:t>back propagation algorithm</a:t>
            </a:r>
            <a:r>
              <a:rPr lang="en-US" sz="1200" i="0" dirty="0">
                <a:solidFill>
                  <a:srgbClr val="191919"/>
                </a:solidFill>
                <a:effectLst/>
                <a:latin typeface="Times New Roman" panose="02020603050405020304" pitchFamily="18" charset="0"/>
                <a:cs typeface="Times New Roman" panose="02020603050405020304" pitchFamily="18" charset="0"/>
              </a:rPr>
              <a:t>, and a bias term has been introduced for the node in the hidden layer. This bias term </a:t>
            </a:r>
            <a:r>
              <a:rPr lang="en-US" sz="1200" b="1" i="0" dirty="0">
                <a:solidFill>
                  <a:srgbClr val="191919"/>
                </a:solidFill>
                <a:effectLst/>
                <a:latin typeface="Times New Roman" panose="02020603050405020304" pitchFamily="18" charset="0"/>
                <a:cs typeface="Times New Roman" panose="02020603050405020304" pitchFamily="18" charset="0"/>
              </a:rPr>
              <a:t>enables</a:t>
            </a:r>
            <a:r>
              <a:rPr lang="en-US" sz="1200" i="0" dirty="0">
                <a:solidFill>
                  <a:srgbClr val="191919"/>
                </a:solidFill>
                <a:effectLst/>
                <a:latin typeface="Times New Roman" panose="02020603050405020304" pitchFamily="18" charset="0"/>
                <a:cs typeface="Times New Roman" panose="02020603050405020304" pitchFamily="18" charset="0"/>
              </a:rPr>
              <a:t> the </a:t>
            </a:r>
            <a:r>
              <a:rPr lang="en-US" sz="1200" b="1" i="0" dirty="0">
                <a:solidFill>
                  <a:srgbClr val="191919"/>
                </a:solidFill>
                <a:effectLst/>
                <a:latin typeface="Times New Roman" panose="02020603050405020304" pitchFamily="18" charset="0"/>
                <a:cs typeface="Times New Roman" panose="02020603050405020304" pitchFamily="18" charset="0"/>
              </a:rPr>
              <a:t>results to be generalized, instead of being limited to that instance of the data</a:t>
            </a:r>
            <a:r>
              <a:rPr lang="en-US" sz="1200" i="0" dirty="0">
                <a:solidFill>
                  <a:srgbClr val="191919"/>
                </a:solidFill>
                <a:effectLst/>
                <a:latin typeface="Times New Roman" panose="02020603050405020304" pitchFamily="18" charset="0"/>
                <a:cs typeface="Times New Roman" panose="02020603050405020304" pitchFamily="18" charset="0"/>
              </a:rPr>
              <a:t>. </a:t>
            </a:r>
          </a:p>
          <a:p>
            <a:r>
              <a:rPr lang="en-US" sz="1200" i="0" dirty="0">
                <a:solidFill>
                  <a:srgbClr val="191919"/>
                </a:solidFill>
                <a:effectLst/>
                <a:latin typeface="Times New Roman" panose="02020603050405020304" pitchFamily="18" charset="0"/>
                <a:cs typeface="Times New Roman" panose="02020603050405020304" pitchFamily="18" charset="0"/>
              </a:rPr>
              <a:t>The individual weights represent the strength of connections between the units. The activation function used here is </a:t>
            </a:r>
            <a:r>
              <a:rPr lang="en-US" sz="1200" b="1" i="0" dirty="0">
                <a:solidFill>
                  <a:srgbClr val="191919"/>
                </a:solidFill>
                <a:effectLst/>
                <a:latin typeface="Times New Roman" panose="02020603050405020304" pitchFamily="18" charset="0"/>
                <a:cs typeface="Times New Roman" panose="02020603050405020304" pitchFamily="18" charset="0"/>
              </a:rPr>
              <a:t>the “logistic” activation function</a:t>
            </a:r>
            <a:r>
              <a:rPr lang="en-US" sz="1200" i="0" dirty="0">
                <a:solidFill>
                  <a:srgbClr val="191919"/>
                </a:solidFill>
                <a:effectLst/>
                <a:latin typeface="Times New Roman" panose="02020603050405020304" pitchFamily="18" charset="0"/>
                <a:cs typeface="Times New Roman" panose="02020603050405020304" pitchFamily="18" charset="0"/>
              </a:rPr>
              <a:t>, in order to take </a:t>
            </a:r>
            <a:r>
              <a:rPr lang="en-US" sz="1200" b="1" i="0" dirty="0">
                <a:solidFill>
                  <a:srgbClr val="191919"/>
                </a:solidFill>
                <a:effectLst/>
                <a:latin typeface="Times New Roman" panose="02020603050405020304" pitchFamily="18" charset="0"/>
                <a:cs typeface="Times New Roman" panose="02020603050405020304" pitchFamily="18" charset="0"/>
              </a:rPr>
              <a:t>into consideration any nonlinear properties in the network</a:t>
            </a:r>
            <a:r>
              <a:rPr lang="en-US" sz="1200" i="0" dirty="0">
                <a:solidFill>
                  <a:srgbClr val="191919"/>
                </a:solidFill>
                <a:effectLst/>
                <a:latin typeface="Times New Roman" panose="02020603050405020304" pitchFamily="18" charset="0"/>
                <a:cs typeface="Times New Roman" panose="02020603050405020304" pitchFamily="18" charset="0"/>
              </a:rPr>
              <a:t>. Since the output is in the form of zero and one, that is, binary, therefore use of logistic regression is more appropriate. </a:t>
            </a:r>
          </a:p>
          <a:p>
            <a:r>
              <a:rPr lang="en-US" sz="1200" i="0" dirty="0">
                <a:solidFill>
                  <a:srgbClr val="191919"/>
                </a:solidFill>
                <a:effectLst/>
                <a:latin typeface="Times New Roman" panose="02020603050405020304" pitchFamily="18" charset="0"/>
                <a:cs typeface="Times New Roman" panose="02020603050405020304" pitchFamily="18" charset="0"/>
              </a:rPr>
              <a:t>The reason for the use </a:t>
            </a:r>
            <a:r>
              <a:rPr lang="en-US" sz="1200" b="1" i="0" dirty="0">
                <a:solidFill>
                  <a:srgbClr val="191919"/>
                </a:solidFill>
                <a:effectLst/>
                <a:latin typeface="Times New Roman" panose="02020603050405020304" pitchFamily="18" charset="0"/>
                <a:cs typeface="Times New Roman" panose="02020603050405020304" pitchFamily="18" charset="0"/>
              </a:rPr>
              <a:t>of back propagation algorithm</a:t>
            </a:r>
            <a:r>
              <a:rPr lang="en-US" sz="1200" i="0" dirty="0">
                <a:solidFill>
                  <a:srgbClr val="191919"/>
                </a:solidFill>
                <a:effectLst/>
                <a:latin typeface="Times New Roman" panose="02020603050405020304" pitchFamily="18" charset="0"/>
                <a:cs typeface="Times New Roman" panose="02020603050405020304" pitchFamily="18" charset="0"/>
              </a:rPr>
              <a:t> is that it helps to calculate a gradient, which gives the direction of the greatest rate of increase of the function. It’s easier and more accurate to recursively calculate the weights, as compared to </a:t>
            </a:r>
            <a:r>
              <a:rPr lang="en-US" sz="1200" b="1" i="0" dirty="0">
                <a:solidFill>
                  <a:srgbClr val="191919"/>
                </a:solidFill>
                <a:effectLst/>
                <a:latin typeface="Times New Roman" panose="02020603050405020304" pitchFamily="18" charset="0"/>
                <a:cs typeface="Times New Roman" panose="02020603050405020304" pitchFamily="18" charset="0"/>
              </a:rPr>
              <a:t>feedforward network </a:t>
            </a:r>
            <a:r>
              <a:rPr lang="en-US" sz="1200" i="0" dirty="0">
                <a:solidFill>
                  <a:srgbClr val="191919"/>
                </a:solidFill>
                <a:effectLst/>
                <a:latin typeface="Times New Roman" panose="02020603050405020304" pitchFamily="18" charset="0"/>
                <a:cs typeface="Times New Roman" panose="02020603050405020304" pitchFamily="18" charset="0"/>
              </a:rPr>
              <a:t>where the data only moves in one direction, that is, forward.</a:t>
            </a:r>
            <a:endParaRPr lang="en-IN" sz="1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67F02EB-5BBF-45A5-8A93-7E1F20B8BDEB}"/>
              </a:ext>
            </a:extLst>
          </p:cNvPr>
          <p:cNvPicPr>
            <a:picLocks noChangeAspect="1"/>
          </p:cNvPicPr>
          <p:nvPr/>
        </p:nvPicPr>
        <p:blipFill>
          <a:blip r:embed="rId9"/>
          <a:stretch>
            <a:fillRect/>
          </a:stretch>
        </p:blipFill>
        <p:spPr>
          <a:xfrm>
            <a:off x="238019" y="1579782"/>
            <a:ext cx="4908893" cy="2602386"/>
          </a:xfrm>
          <a:prstGeom prst="rect">
            <a:avLst/>
          </a:prstGeom>
        </p:spPr>
      </p:pic>
    </p:spTree>
    <p:extLst>
      <p:ext uri="{BB962C8B-B14F-4D97-AF65-F5344CB8AC3E}">
        <p14:creationId xmlns:p14="http://schemas.microsoft.com/office/powerpoint/2010/main" val="320163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DB0299-5853-4CBB-A9B9-35AD8525716F}"/>
              </a:ext>
            </a:extLst>
          </p:cNvPr>
          <p:cNvSpPr>
            <a:spLocks noGrp="1"/>
          </p:cNvSpPr>
          <p:nvPr>
            <p:ph type="title"/>
          </p:nvPr>
        </p:nvSpPr>
        <p:spPr>
          <a:xfrm>
            <a:off x="941033" y="1234440"/>
            <a:ext cx="3307866" cy="850392"/>
          </a:xfrm>
        </p:spPr>
        <p:txBody>
          <a:bodyPr vert="horz" lIns="91440" tIns="45720" rIns="91440" bIns="45720" rtlCol="0" anchor="ctr">
            <a:normAutofit fontScale="90000"/>
          </a:bodyPr>
          <a:lstStyle/>
          <a:p>
            <a:br>
              <a:rPr lang="en-US" sz="2800" b="0" i="0" u="none" strike="noStrike" cap="none" dirty="0">
                <a:solidFill>
                  <a:schemeClr val="dk1"/>
                </a:solidFill>
                <a:latin typeface="Rockwell"/>
                <a:ea typeface="Rockwell"/>
                <a:cs typeface="Rockwell"/>
                <a:sym typeface="Rockwell"/>
              </a:rPr>
            </a:br>
            <a:r>
              <a:rPr lang="en-US" sz="2800" i="0" u="none" strike="noStrike" cap="none" dirty="0">
                <a:solidFill>
                  <a:schemeClr val="dk1"/>
                </a:solidFill>
                <a:latin typeface="Times New Roman" panose="02020603050405020304" pitchFamily="18" charset="0"/>
                <a:ea typeface="Rockwell"/>
                <a:cs typeface="Times New Roman" panose="02020603050405020304" pitchFamily="18" charset="0"/>
                <a:sym typeface="Rockwell"/>
              </a:rPr>
              <a:t>Challenges</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8845F36-48D5-4B59-A18C-8DCADF2BAA7D}"/>
              </a:ext>
            </a:extLst>
          </p:cNvPr>
          <p:cNvSpPr txBox="1"/>
          <p:nvPr/>
        </p:nvSpPr>
        <p:spPr>
          <a:xfrm>
            <a:off x="826580" y="2130042"/>
            <a:ext cx="3236651" cy="3834952"/>
          </a:xfrm>
          <a:prstGeom prst="rect">
            <a:avLst/>
          </a:prstGeom>
        </p:spPr>
        <p:txBody>
          <a:bodyPr vert="horz" lIns="91440" tIns="45720" rIns="91440" bIns="45720" rtlCol="0">
            <a:normAutofit/>
          </a:bodyPr>
          <a:lstStyle/>
          <a:p>
            <a:pPr>
              <a:lnSpc>
                <a:spcPct val="110000"/>
              </a:lnSpc>
              <a:spcAft>
                <a:spcPts val="600"/>
              </a:spcAft>
            </a:pPr>
            <a:endParaRPr lang="en-US" sz="1600" dirty="0">
              <a:latin typeface="Times New Roman" panose="02020603050405020304" pitchFamily="18" charset="0"/>
              <a:cs typeface="Times New Roman" panose="02020603050405020304" pitchFamily="18" charset="0"/>
            </a:endParaRPr>
          </a:p>
          <a:p>
            <a:pPr>
              <a:lnSpc>
                <a:spcPct val="110000"/>
              </a:lnSpc>
              <a:spcAft>
                <a:spcPts val="600"/>
              </a:spcAft>
            </a:pPr>
            <a:r>
              <a:rPr lang="en-US" sz="1600" dirty="0">
                <a:latin typeface="Times New Roman" panose="02020603050405020304" pitchFamily="18" charset="0"/>
                <a:cs typeface="Times New Roman" panose="02020603050405020304" pitchFamily="18" charset="0"/>
              </a:rPr>
              <a:t>1. Missing Data</a:t>
            </a:r>
          </a:p>
          <a:p>
            <a:pPr>
              <a:lnSpc>
                <a:spcPct val="110000"/>
              </a:lnSpc>
              <a:spcAft>
                <a:spcPts val="600"/>
              </a:spcAft>
            </a:pPr>
            <a:r>
              <a:rPr lang="en-US" sz="1600" dirty="0">
                <a:latin typeface="Times New Roman" panose="02020603050405020304" pitchFamily="18" charset="0"/>
                <a:cs typeface="Times New Roman" panose="02020603050405020304" pitchFamily="18" charset="0"/>
              </a:rPr>
              <a:t># Half of the data for insulin = 0's, that is a big problem because </a:t>
            </a:r>
          </a:p>
          <a:p>
            <a:pPr>
              <a:lnSpc>
                <a:spcPct val="110000"/>
              </a:lnSpc>
              <a:spcAft>
                <a:spcPts val="600"/>
              </a:spcAft>
            </a:pPr>
            <a:r>
              <a:rPr lang="en-US" sz="1600" dirty="0">
                <a:latin typeface="Times New Roman" panose="02020603050405020304" pitchFamily="18" charset="0"/>
                <a:cs typeface="Times New Roman" panose="02020603050405020304" pitchFamily="18" charset="0"/>
              </a:rPr>
              <a:t># the dataset only contains 768 observations. Skin thickness has 227</a:t>
            </a:r>
          </a:p>
          <a:p>
            <a:pPr>
              <a:lnSpc>
                <a:spcPct val="110000"/>
              </a:lnSpc>
              <a:spcAft>
                <a:spcPts val="600"/>
              </a:spcAft>
            </a:pPr>
            <a:r>
              <a:rPr lang="en-US" sz="1600" dirty="0">
                <a:latin typeface="Times New Roman" panose="02020603050405020304" pitchFamily="18" charset="0"/>
                <a:cs typeface="Times New Roman" panose="02020603050405020304" pitchFamily="18" charset="0"/>
              </a:rPr>
              <a:t># values of 0, which must be missing data as well</a:t>
            </a:r>
          </a:p>
          <a:p>
            <a:pPr>
              <a:lnSpc>
                <a:spcPct val="110000"/>
              </a:lnSpc>
              <a:spcAft>
                <a:spcPts val="600"/>
              </a:spcAft>
            </a:pPr>
            <a:r>
              <a:rPr lang="en-US" sz="1600" dirty="0">
                <a:latin typeface="Times New Roman" panose="02020603050405020304" pitchFamily="18" charset="0"/>
                <a:cs typeface="Times New Roman" panose="02020603050405020304" pitchFamily="18" charset="0"/>
              </a:rPr>
              <a:t># I have replaced 0’s with mean</a:t>
            </a:r>
          </a:p>
          <a:p>
            <a:pPr>
              <a:lnSpc>
                <a:spcPct val="110000"/>
              </a:lnSpc>
              <a:spcAft>
                <a:spcPts val="600"/>
              </a:spcAft>
            </a:pPr>
            <a:r>
              <a:rPr lang="en-US" sz="1600" b="0" i="0" u="none" strike="noStrike" cap="none" dirty="0">
                <a:solidFill>
                  <a:schemeClr val="dk1"/>
                </a:solidFill>
                <a:latin typeface="Times New Roman" panose="02020603050405020304" pitchFamily="18" charset="0"/>
                <a:ea typeface="Rockwell"/>
                <a:cs typeface="Times New Roman" panose="02020603050405020304" pitchFamily="18" charset="0"/>
                <a:sym typeface="Rockwell"/>
              </a:rPr>
              <a:t>2. Identifying the right packages for the models.</a:t>
            </a:r>
          </a:p>
          <a:p>
            <a:pPr>
              <a:lnSpc>
                <a:spcPct val="110000"/>
              </a:lnSpc>
              <a:spcAft>
                <a:spcPts val="600"/>
              </a:spcAft>
            </a:pPr>
            <a:r>
              <a:rPr lang="en-US" sz="1600" dirty="0">
                <a:solidFill>
                  <a:schemeClr val="dk1"/>
                </a:solidFill>
                <a:latin typeface="Times New Roman" panose="02020603050405020304" pitchFamily="18" charset="0"/>
                <a:cs typeface="Times New Roman" panose="02020603050405020304" pitchFamily="18" charset="0"/>
                <a:sym typeface="Rockwell"/>
              </a:rPr>
              <a:t>3. Correlated Data</a:t>
            </a:r>
            <a:endParaRPr lang="en-US"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0D268E2-E3DF-435F-908B-7DD3A255A48E}"/>
              </a:ext>
            </a:extLst>
          </p:cNvPr>
          <p:cNvPicPr>
            <a:picLocks noChangeAspect="1"/>
          </p:cNvPicPr>
          <p:nvPr/>
        </p:nvPicPr>
        <p:blipFill>
          <a:blip r:embed="rId2"/>
          <a:stretch>
            <a:fillRect/>
          </a:stretch>
        </p:blipFill>
        <p:spPr>
          <a:xfrm>
            <a:off x="4205963" y="564968"/>
            <a:ext cx="4064057" cy="3982776"/>
          </a:xfrm>
          <a:prstGeom prst="rect">
            <a:avLst/>
          </a:prstGeom>
        </p:spPr>
      </p:pic>
      <p:pic>
        <p:nvPicPr>
          <p:cNvPr id="7" name="Picture 6">
            <a:extLst>
              <a:ext uri="{FF2B5EF4-FFF2-40B4-BE49-F238E27FC236}">
                <a16:creationId xmlns:a16="http://schemas.microsoft.com/office/drawing/2014/main" id="{27C73458-E783-4F8E-924B-CED466F1ACBC}"/>
              </a:ext>
            </a:extLst>
          </p:cNvPr>
          <p:cNvPicPr>
            <a:picLocks noChangeAspect="1"/>
          </p:cNvPicPr>
          <p:nvPr/>
        </p:nvPicPr>
        <p:blipFill>
          <a:blip r:embed="rId3"/>
          <a:stretch>
            <a:fillRect/>
          </a:stretch>
        </p:blipFill>
        <p:spPr>
          <a:xfrm>
            <a:off x="8283766" y="809525"/>
            <a:ext cx="3834776" cy="3566343"/>
          </a:xfrm>
          <a:prstGeom prst="rect">
            <a:avLst/>
          </a:prstGeom>
        </p:spPr>
      </p:pic>
      <p:pic>
        <p:nvPicPr>
          <p:cNvPr id="4" name="Content Placeholder 3">
            <a:extLst>
              <a:ext uri="{FF2B5EF4-FFF2-40B4-BE49-F238E27FC236}">
                <a16:creationId xmlns:a16="http://schemas.microsoft.com/office/drawing/2014/main" id="{D5E2C9ED-6418-4943-9802-80827A30A359}"/>
              </a:ext>
            </a:extLst>
          </p:cNvPr>
          <p:cNvPicPr>
            <a:picLocks noGrp="1" noChangeAspect="1"/>
          </p:cNvPicPr>
          <p:nvPr>
            <p:ph idx="1"/>
          </p:nvPr>
        </p:nvPicPr>
        <p:blipFill>
          <a:blip r:embed="rId4"/>
          <a:stretch>
            <a:fillRect/>
          </a:stretch>
        </p:blipFill>
        <p:spPr>
          <a:xfrm>
            <a:off x="5336988" y="4892156"/>
            <a:ext cx="5216697" cy="1291871"/>
          </a:xfrm>
          <a:prstGeom prst="rect">
            <a:avLst/>
          </a:prstGeom>
        </p:spPr>
      </p:pic>
      <p:sp>
        <p:nvSpPr>
          <p:cNvPr id="19" name="TextBox 18">
            <a:extLst>
              <a:ext uri="{FF2B5EF4-FFF2-40B4-BE49-F238E27FC236}">
                <a16:creationId xmlns:a16="http://schemas.microsoft.com/office/drawing/2014/main" id="{F080402D-B501-42CB-86C5-BDA98D55A568}"/>
              </a:ext>
            </a:extLst>
          </p:cNvPr>
          <p:cNvSpPr txBox="1"/>
          <p:nvPr/>
        </p:nvSpPr>
        <p:spPr>
          <a:xfrm>
            <a:off x="9568633" y="121913"/>
            <a:ext cx="1798163" cy="369332"/>
          </a:xfrm>
          <a:prstGeom prst="rect">
            <a:avLst/>
          </a:prstGeom>
          <a:noFill/>
        </p:spPr>
        <p:txBody>
          <a:bodyPr wrap="square">
            <a:spAutoFit/>
          </a:bodyPr>
          <a:lstStyle/>
          <a:p>
            <a:pPr algn="l"/>
            <a:r>
              <a:rPr lang="en-IN" b="1" i="0" dirty="0">
                <a:solidFill>
                  <a:srgbClr val="000000"/>
                </a:solidFill>
                <a:effectLst/>
                <a:latin typeface="Helvetica Neue"/>
              </a:rPr>
              <a:t>0's removed</a:t>
            </a:r>
          </a:p>
        </p:txBody>
      </p:sp>
      <p:sp>
        <p:nvSpPr>
          <p:cNvPr id="20" name="TextBox 19">
            <a:extLst>
              <a:ext uri="{FF2B5EF4-FFF2-40B4-BE49-F238E27FC236}">
                <a16:creationId xmlns:a16="http://schemas.microsoft.com/office/drawing/2014/main" id="{2AF22CB2-FFAE-48F1-9665-89F2F7FD0841}"/>
              </a:ext>
            </a:extLst>
          </p:cNvPr>
          <p:cNvSpPr txBox="1"/>
          <p:nvPr/>
        </p:nvSpPr>
        <p:spPr>
          <a:xfrm>
            <a:off x="6001529" y="97818"/>
            <a:ext cx="2110666" cy="369332"/>
          </a:xfrm>
          <a:prstGeom prst="rect">
            <a:avLst/>
          </a:prstGeom>
          <a:noFill/>
        </p:spPr>
        <p:txBody>
          <a:bodyPr wrap="square">
            <a:spAutoFit/>
          </a:bodyPr>
          <a:lstStyle/>
          <a:p>
            <a:pPr algn="l"/>
            <a:r>
              <a:rPr lang="en-IN" b="1" i="0" dirty="0">
                <a:solidFill>
                  <a:srgbClr val="000000"/>
                </a:solidFill>
                <a:effectLst/>
                <a:latin typeface="Helvetica Neue"/>
              </a:rPr>
              <a:t>With 0's</a:t>
            </a:r>
          </a:p>
        </p:txBody>
      </p:sp>
    </p:spTree>
    <p:extLst>
      <p:ext uri="{BB962C8B-B14F-4D97-AF65-F5344CB8AC3E}">
        <p14:creationId xmlns:p14="http://schemas.microsoft.com/office/powerpoint/2010/main" val="840215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4E37AFD8-49EE-4E57-8DAD-717367027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8081F479-DD4F-4678-B7DE-6634244EF3A9}"/>
              </a:ext>
            </a:extLst>
          </p:cNvPr>
          <p:cNvSpPr>
            <a:spLocks noGrp="1"/>
          </p:cNvSpPr>
          <p:nvPr>
            <p:ph type="title"/>
          </p:nvPr>
        </p:nvSpPr>
        <p:spPr>
          <a:xfrm>
            <a:off x="171460" y="165076"/>
            <a:ext cx="5926065" cy="457200"/>
          </a:xfrm>
        </p:spPr>
        <p:txBody>
          <a:bodyPr vert="horz" lIns="91440" tIns="45720" rIns="91440" bIns="45720" rtlCol="0" anchor="b">
            <a:normAutofit fontScale="90000"/>
          </a:bodyPr>
          <a:lstStyle/>
          <a:p>
            <a:pPr>
              <a:lnSpc>
                <a:spcPct val="90000"/>
              </a:lnSpc>
            </a:pPr>
            <a:r>
              <a:rPr lang="en-US" sz="2400" dirty="0">
                <a:latin typeface="Times New Roman" panose="02020603050405020304" pitchFamily="18" charset="0"/>
                <a:cs typeface="Times New Roman" panose="02020603050405020304" pitchFamily="18" charset="0"/>
              </a:rPr>
              <a:t>Logistic Regression with Missing value analysis</a:t>
            </a:r>
          </a:p>
        </p:txBody>
      </p:sp>
      <p:sp>
        <p:nvSpPr>
          <p:cNvPr id="10" name="Text Placeholder 9">
            <a:extLst>
              <a:ext uri="{FF2B5EF4-FFF2-40B4-BE49-F238E27FC236}">
                <a16:creationId xmlns:a16="http://schemas.microsoft.com/office/drawing/2014/main" id="{81838350-103E-455B-88F9-F84548954048}"/>
              </a:ext>
            </a:extLst>
          </p:cNvPr>
          <p:cNvSpPr>
            <a:spLocks noGrp="1"/>
          </p:cNvSpPr>
          <p:nvPr>
            <p:ph type="body" sz="half" idx="2"/>
          </p:nvPr>
        </p:nvSpPr>
        <p:spPr>
          <a:xfrm>
            <a:off x="225942" y="803258"/>
            <a:ext cx="5865486" cy="2466170"/>
          </a:xfrm>
        </p:spPr>
        <p:txBody>
          <a:bodyPr vert="horz" lIns="91440" tIns="45720" rIns="91440" bIns="45720" rtlCol="0">
            <a:normAutofit fontScale="92500" lnSpcReduction="10000"/>
          </a:bodyPr>
          <a:lstStyle/>
          <a:p>
            <a:pPr indent="-228600">
              <a:buFont typeface="Arial" panose="020B0604020202020204" pitchFamily="34" charset="0"/>
              <a:buChar char="•"/>
            </a:pPr>
            <a:r>
              <a:rPr lang="en-US" sz="1100" dirty="0" err="1">
                <a:latin typeface="Times New Roman" panose="02020603050405020304" pitchFamily="18" charset="0"/>
                <a:cs typeface="Times New Roman" panose="02020603050405020304" pitchFamily="18" charset="0"/>
              </a:rPr>
              <a:t>glm</a:t>
            </a:r>
            <a:r>
              <a:rPr lang="en-US" sz="1100" dirty="0">
                <a:latin typeface="Times New Roman" panose="02020603050405020304" pitchFamily="18" charset="0"/>
                <a:cs typeface="Times New Roman" panose="02020603050405020304" pitchFamily="18" charset="0"/>
              </a:rPr>
              <a:t>(formula = ., family = binomial(link = "logit"))</a:t>
            </a:r>
          </a:p>
          <a:p>
            <a:pPr indent="-228600">
              <a:buFont typeface="Arial" panose="020B0604020202020204" pitchFamily="34" charset="0"/>
              <a:buChar char="•"/>
            </a:pPr>
            <a:r>
              <a:rPr lang="en-US" sz="1100" dirty="0" err="1">
                <a:latin typeface="Times New Roman" panose="02020603050405020304" pitchFamily="18" charset="0"/>
                <a:cs typeface="Times New Roman" panose="02020603050405020304" pitchFamily="18" charset="0"/>
              </a:rPr>
              <a:t>glm</a:t>
            </a:r>
            <a:r>
              <a:rPr lang="en-US" sz="1100" dirty="0">
                <a:latin typeface="Times New Roman" panose="02020603050405020304" pitchFamily="18" charset="0"/>
                <a:cs typeface="Times New Roman" panose="02020603050405020304" pitchFamily="18" charset="0"/>
              </a:rPr>
              <a:t>(formula = ., family = binomial(link = "logit"))</a:t>
            </a:r>
          </a:p>
          <a:p>
            <a:pPr indent="-228600">
              <a:buFont typeface="Arial" panose="020B0604020202020204" pitchFamily="34" charset="0"/>
              <a:buChar char="•"/>
            </a:pPr>
            <a:r>
              <a:rPr lang="en-US" sz="1100" dirty="0" err="1">
                <a:latin typeface="Times New Roman" panose="02020603050405020304" pitchFamily="18" charset="0"/>
                <a:cs typeface="Times New Roman" panose="02020603050405020304" pitchFamily="18" charset="0"/>
              </a:rPr>
              <a:t>glm</a:t>
            </a:r>
            <a:r>
              <a:rPr lang="en-US" sz="1100" dirty="0">
                <a:latin typeface="Times New Roman" panose="02020603050405020304" pitchFamily="18" charset="0"/>
                <a:cs typeface="Times New Roman" panose="02020603050405020304" pitchFamily="18" charset="0"/>
              </a:rPr>
              <a:t>(formula = Outcome ~ BMI + Age * Glucose + </a:t>
            </a:r>
            <a:r>
              <a:rPr lang="en-US" sz="1100" dirty="0" err="1">
                <a:latin typeface="Times New Roman" panose="02020603050405020304" pitchFamily="18" charset="0"/>
                <a:cs typeface="Times New Roman" panose="02020603050405020304" pitchFamily="18" charset="0"/>
              </a:rPr>
              <a:t>BloodPressure</a:t>
            </a:r>
            <a:r>
              <a:rPr lang="en-US" sz="1100" dirty="0">
                <a:latin typeface="Times New Roman" panose="02020603050405020304" pitchFamily="18" charset="0"/>
                <a:cs typeface="Times New Roman" panose="02020603050405020304" pitchFamily="18" charset="0"/>
              </a:rPr>
              <a:t>, family = binomial(link = "logit"), data = training_set1)</a:t>
            </a:r>
          </a:p>
          <a:p>
            <a:pPr indent="-228600">
              <a:buFont typeface="Arial" panose="020B0604020202020204" pitchFamily="34" charset="0"/>
              <a:buChar char="•"/>
            </a:pPr>
            <a:r>
              <a:rPr lang="en-US" sz="1100" dirty="0" err="1">
                <a:latin typeface="Times New Roman" panose="02020603050405020304" pitchFamily="18" charset="0"/>
                <a:cs typeface="Times New Roman" panose="02020603050405020304" pitchFamily="18" charset="0"/>
              </a:rPr>
              <a:t>glm</a:t>
            </a:r>
            <a:r>
              <a:rPr lang="en-US" sz="1100" dirty="0">
                <a:latin typeface="Times New Roman" panose="02020603050405020304" pitchFamily="18" charset="0"/>
                <a:cs typeface="Times New Roman" panose="02020603050405020304" pitchFamily="18" charset="0"/>
              </a:rPr>
              <a:t>(formula = Outcome ~ BMI + Age * Glucose, family = binomial(link = "logit"), data = training_set2)</a:t>
            </a:r>
          </a:p>
          <a:p>
            <a:pPr indent="-2286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It shows the tradeoff between True Positive Rate (TPR) and False Positive Rate (FPR) (any increase in (TPR) will be accompanied by a decrease in (FPR)). </a:t>
            </a:r>
          </a:p>
          <a:p>
            <a:pPr indent="-2286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closer the curve towards TPR of the ROC space, the more accurate the test.</a:t>
            </a:r>
          </a:p>
          <a:p>
            <a:pPr indent="-2286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The closer the curve towards the FPR of the ROC space, the less accurate the test.</a:t>
            </a:r>
          </a:p>
        </p:txBody>
      </p:sp>
      <p:pic>
        <p:nvPicPr>
          <p:cNvPr id="12" name="Picture 11">
            <a:extLst>
              <a:ext uri="{FF2B5EF4-FFF2-40B4-BE49-F238E27FC236}">
                <a16:creationId xmlns:a16="http://schemas.microsoft.com/office/drawing/2014/main" id="{F804E434-398E-4424-A6D7-97843A9C9328}"/>
              </a:ext>
            </a:extLst>
          </p:cNvPr>
          <p:cNvPicPr/>
          <p:nvPr/>
        </p:nvPicPr>
        <p:blipFill>
          <a:blip r:embed="rId2"/>
          <a:stretch>
            <a:fillRect/>
          </a:stretch>
        </p:blipFill>
        <p:spPr>
          <a:xfrm>
            <a:off x="171461" y="3639058"/>
            <a:ext cx="3859002" cy="2601666"/>
          </a:xfrm>
          <a:prstGeom prst="rect">
            <a:avLst/>
          </a:prstGeom>
        </p:spPr>
      </p:pic>
      <p:pic>
        <p:nvPicPr>
          <p:cNvPr id="8" name="Content Placeholder 7">
            <a:extLst>
              <a:ext uri="{FF2B5EF4-FFF2-40B4-BE49-F238E27FC236}">
                <a16:creationId xmlns:a16="http://schemas.microsoft.com/office/drawing/2014/main" id="{E631910F-C6EC-4A4E-B28D-59AE976A8CD1}"/>
              </a:ext>
            </a:extLst>
          </p:cNvPr>
          <p:cNvPicPr>
            <a:picLocks noGrp="1" noChangeAspect="1"/>
          </p:cNvPicPr>
          <p:nvPr>
            <p:ph sz="quarter" idx="4294967295"/>
          </p:nvPr>
        </p:nvPicPr>
        <p:blipFill>
          <a:blip r:embed="rId3"/>
          <a:stretch>
            <a:fillRect/>
          </a:stretch>
        </p:blipFill>
        <p:spPr>
          <a:xfrm>
            <a:off x="6094476" y="803259"/>
            <a:ext cx="5312603" cy="5352751"/>
          </a:xfrm>
          <a:prstGeom prst="rect">
            <a:avLst/>
          </a:prstGeom>
        </p:spPr>
      </p:pic>
      <p:pic>
        <p:nvPicPr>
          <p:cNvPr id="7" name="Content Placeholder 6">
            <a:extLst>
              <a:ext uri="{FF2B5EF4-FFF2-40B4-BE49-F238E27FC236}">
                <a16:creationId xmlns:a16="http://schemas.microsoft.com/office/drawing/2014/main" id="{1AE39D44-4334-4799-984F-521934F2ABC0}"/>
              </a:ext>
            </a:extLst>
          </p:cNvPr>
          <p:cNvPicPr>
            <a:picLocks noGrp="1" noChangeAspect="1"/>
          </p:cNvPicPr>
          <p:nvPr>
            <p:ph idx="1"/>
          </p:nvPr>
        </p:nvPicPr>
        <p:blipFill>
          <a:blip r:embed="rId4"/>
          <a:stretch>
            <a:fillRect/>
          </a:stretch>
        </p:blipFill>
        <p:spPr>
          <a:xfrm>
            <a:off x="6252638" y="101269"/>
            <a:ext cx="5208923" cy="804318"/>
          </a:xfrm>
          <a:prstGeom prst="rect">
            <a:avLst/>
          </a:prstGeom>
        </p:spPr>
      </p:pic>
      <p:sp>
        <p:nvSpPr>
          <p:cNvPr id="38" name="Rectangle 37">
            <a:extLst>
              <a:ext uri="{FF2B5EF4-FFF2-40B4-BE49-F238E27FC236}">
                <a16:creationId xmlns:a16="http://schemas.microsoft.com/office/drawing/2014/main" id="{134744D3-B068-4646-83B8-525E6D15DF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15048A18-0381-485F-B557-E17906AE6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Picture 19">
            <a:extLst>
              <a:ext uri="{FF2B5EF4-FFF2-40B4-BE49-F238E27FC236}">
                <a16:creationId xmlns:a16="http://schemas.microsoft.com/office/drawing/2014/main" id="{8A467871-18C6-449A-8AC6-BC4AAC65A67A}"/>
              </a:ext>
            </a:extLst>
          </p:cNvPr>
          <p:cNvPicPr/>
          <p:nvPr/>
        </p:nvPicPr>
        <p:blipFill>
          <a:blip r:embed="rId5"/>
          <a:stretch>
            <a:fillRect/>
          </a:stretch>
        </p:blipFill>
        <p:spPr>
          <a:xfrm>
            <a:off x="4143864" y="3361910"/>
            <a:ext cx="1837210" cy="2998761"/>
          </a:xfrm>
          <a:prstGeom prst="rect">
            <a:avLst/>
          </a:prstGeom>
        </p:spPr>
      </p:pic>
      <p:sp>
        <p:nvSpPr>
          <p:cNvPr id="22" name="TextBox 21">
            <a:extLst>
              <a:ext uri="{FF2B5EF4-FFF2-40B4-BE49-F238E27FC236}">
                <a16:creationId xmlns:a16="http://schemas.microsoft.com/office/drawing/2014/main" id="{F1D60880-7298-4614-8258-D8539FCA9608}"/>
              </a:ext>
            </a:extLst>
          </p:cNvPr>
          <p:cNvSpPr txBox="1"/>
          <p:nvPr/>
        </p:nvSpPr>
        <p:spPr>
          <a:xfrm>
            <a:off x="132485" y="3177244"/>
            <a:ext cx="609452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Naïve Bayes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8136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F72BCA-EE24-40BE-9ECA-E10C9BA55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17023B-9553-47F5-8702-4C0355CE4642}"/>
              </a:ext>
            </a:extLst>
          </p:cNvPr>
          <p:cNvSpPr>
            <a:spLocks noGrp="1"/>
          </p:cNvSpPr>
          <p:nvPr>
            <p:ph type="title"/>
          </p:nvPr>
        </p:nvSpPr>
        <p:spPr>
          <a:xfrm>
            <a:off x="6611673" y="268029"/>
            <a:ext cx="4077042" cy="319081"/>
          </a:xfrm>
        </p:spPr>
        <p:txBody>
          <a:bodyPr anchor="b">
            <a:normAutofit fontScale="90000"/>
          </a:bodyPr>
          <a:lstStyle/>
          <a:p>
            <a:r>
              <a:rPr lang="en-IN" sz="3600" dirty="0">
                <a:latin typeface="Times New Roman" panose="02020603050405020304" pitchFamily="18" charset="0"/>
                <a:cs typeface="Times New Roman" panose="02020603050405020304" pitchFamily="18" charset="0"/>
              </a:rPr>
              <a:t>Decision Tree:</a:t>
            </a:r>
          </a:p>
        </p:txBody>
      </p:sp>
      <p:pic>
        <p:nvPicPr>
          <p:cNvPr id="4" name="Picture 3">
            <a:extLst>
              <a:ext uri="{FF2B5EF4-FFF2-40B4-BE49-F238E27FC236}">
                <a16:creationId xmlns:a16="http://schemas.microsoft.com/office/drawing/2014/main" id="{B6EE8F0E-B6DC-4EE0-AF96-56390CC89E4E}"/>
              </a:ext>
            </a:extLst>
          </p:cNvPr>
          <p:cNvPicPr/>
          <p:nvPr/>
        </p:nvPicPr>
        <p:blipFill rotWithShape="1">
          <a:blip r:embed="rId2">
            <a:extLst>
              <a:ext uri="{28A0092B-C50C-407E-A947-70E740481C1C}">
                <a14:useLocalDpi xmlns:a14="http://schemas.microsoft.com/office/drawing/2010/main" val="0"/>
              </a:ext>
            </a:extLst>
          </a:blip>
          <a:srcRect l="5305" t="4915" r="5335" b="5114"/>
          <a:stretch/>
        </p:blipFill>
        <p:spPr bwMode="auto">
          <a:xfrm>
            <a:off x="185099" y="82651"/>
            <a:ext cx="6169981" cy="6692698"/>
          </a:xfrm>
          <a:prstGeom prst="rect">
            <a:avLst/>
          </a:prstGeom>
          <a:noFill/>
        </p:spPr>
      </p:pic>
      <p:sp>
        <p:nvSpPr>
          <p:cNvPr id="3" name="Content Placeholder 2">
            <a:extLst>
              <a:ext uri="{FF2B5EF4-FFF2-40B4-BE49-F238E27FC236}">
                <a16:creationId xmlns:a16="http://schemas.microsoft.com/office/drawing/2014/main" id="{6A0FA72F-FF6A-44D4-9EAC-473E2D284F47}"/>
              </a:ext>
            </a:extLst>
          </p:cNvPr>
          <p:cNvSpPr>
            <a:spLocks noGrp="1"/>
          </p:cNvSpPr>
          <p:nvPr>
            <p:ph idx="1"/>
          </p:nvPr>
        </p:nvSpPr>
        <p:spPr>
          <a:xfrm>
            <a:off x="6540179" y="268236"/>
            <a:ext cx="5466721" cy="5565636"/>
          </a:xfrm>
        </p:spPr>
        <p:txBody>
          <a:bodyPr>
            <a:normAutofit/>
          </a:bodyPr>
          <a:lstStyle/>
          <a:p>
            <a:pPr>
              <a:lnSpc>
                <a:spcPct val="100000"/>
              </a:lnSpc>
            </a:pPr>
            <a:endParaRPr lang="en-US" sz="700" b="0" i="0" dirty="0">
              <a:effectLst/>
              <a:latin typeface="Times New Roman" panose="02020603050405020304" pitchFamily="18" charset="0"/>
              <a:cs typeface="Times New Roman" panose="02020603050405020304" pitchFamily="18" charset="0"/>
            </a:endParaRPr>
          </a:p>
          <a:p>
            <a:pPr>
              <a:lnSpc>
                <a:spcPct val="100000"/>
              </a:lnSpc>
              <a:buFont typeface="+mj-lt"/>
              <a:buAutoNum type="arabicPeriod"/>
            </a:pPr>
            <a:r>
              <a:rPr lang="en-US" sz="1100" b="1" i="0" dirty="0">
                <a:effectLst/>
                <a:latin typeface="Times New Roman" panose="02020603050405020304" pitchFamily="18" charset="0"/>
                <a:cs typeface="Times New Roman" panose="02020603050405020304" pitchFamily="18" charset="0"/>
              </a:rPr>
              <a:t>Root Node: </a:t>
            </a:r>
            <a:r>
              <a:rPr lang="en-US" sz="1100" b="0" i="0" dirty="0">
                <a:effectLst/>
                <a:latin typeface="Times New Roman" panose="02020603050405020304" pitchFamily="18" charset="0"/>
                <a:cs typeface="Times New Roman" panose="02020603050405020304" pitchFamily="18" charset="0"/>
              </a:rPr>
              <a:t>It represents the entire population or sample, and this further gets divided into two or more homogeneous sets.</a:t>
            </a:r>
          </a:p>
          <a:p>
            <a:pPr>
              <a:lnSpc>
                <a:spcPct val="100000"/>
              </a:lnSpc>
              <a:buFont typeface="+mj-lt"/>
              <a:buAutoNum type="arabicPeriod"/>
            </a:pPr>
            <a:r>
              <a:rPr lang="en-US" sz="1100" b="1" i="0" dirty="0">
                <a:effectLst/>
                <a:latin typeface="Times New Roman" panose="02020603050405020304" pitchFamily="18" charset="0"/>
                <a:cs typeface="Times New Roman" panose="02020603050405020304" pitchFamily="18" charset="0"/>
              </a:rPr>
              <a:t>Splitting: </a:t>
            </a:r>
            <a:r>
              <a:rPr lang="en-US" sz="1100" b="0" i="0" dirty="0">
                <a:effectLst/>
                <a:latin typeface="Times New Roman" panose="02020603050405020304" pitchFamily="18" charset="0"/>
                <a:cs typeface="Times New Roman" panose="02020603050405020304" pitchFamily="18" charset="0"/>
              </a:rPr>
              <a:t>It is a process of dividing a node into two or more sub-nodes.</a:t>
            </a:r>
          </a:p>
          <a:p>
            <a:pPr>
              <a:lnSpc>
                <a:spcPct val="100000"/>
              </a:lnSpc>
              <a:buFont typeface="+mj-lt"/>
              <a:buAutoNum type="arabicPeriod"/>
            </a:pPr>
            <a:r>
              <a:rPr lang="en-US" sz="1100" b="1" i="0" dirty="0">
                <a:effectLst/>
                <a:latin typeface="Times New Roman" panose="02020603050405020304" pitchFamily="18" charset="0"/>
                <a:cs typeface="Times New Roman" panose="02020603050405020304" pitchFamily="18" charset="0"/>
              </a:rPr>
              <a:t>Decision Node: </a:t>
            </a:r>
            <a:r>
              <a:rPr lang="en-US" sz="1100" b="0" i="0" dirty="0">
                <a:effectLst/>
                <a:latin typeface="Times New Roman" panose="02020603050405020304" pitchFamily="18" charset="0"/>
                <a:cs typeface="Times New Roman" panose="02020603050405020304" pitchFamily="18" charset="0"/>
              </a:rPr>
              <a:t>When a sub-node splits into further sub-nodes, then it is called the decision node.</a:t>
            </a:r>
          </a:p>
          <a:p>
            <a:pPr>
              <a:lnSpc>
                <a:spcPct val="100000"/>
              </a:lnSpc>
              <a:buFont typeface="+mj-lt"/>
              <a:buAutoNum type="arabicPeriod"/>
            </a:pPr>
            <a:r>
              <a:rPr lang="en-US" sz="1100" b="1" i="0" dirty="0">
                <a:effectLst/>
                <a:latin typeface="Times New Roman" panose="02020603050405020304" pitchFamily="18" charset="0"/>
                <a:cs typeface="Times New Roman" panose="02020603050405020304" pitchFamily="18" charset="0"/>
              </a:rPr>
              <a:t>Terminal Node: </a:t>
            </a:r>
            <a:r>
              <a:rPr lang="en-US" sz="1100" b="0" i="0" dirty="0">
                <a:effectLst/>
                <a:latin typeface="Times New Roman" panose="02020603050405020304" pitchFamily="18" charset="0"/>
                <a:cs typeface="Times New Roman" panose="02020603050405020304" pitchFamily="18" charset="0"/>
              </a:rPr>
              <a:t>Nodes do not split is called Leaf or Terminal node.</a:t>
            </a:r>
          </a:p>
          <a:p>
            <a:pPr>
              <a:lnSpc>
                <a:spcPct val="100000"/>
              </a:lnSpc>
              <a:buFont typeface="+mj-lt"/>
              <a:buAutoNum type="arabicPeriod"/>
            </a:pPr>
            <a:r>
              <a:rPr lang="en-US" sz="1100" b="1" i="0" dirty="0">
                <a:effectLst/>
                <a:latin typeface="Times New Roman" panose="02020603050405020304" pitchFamily="18" charset="0"/>
                <a:cs typeface="Times New Roman" panose="02020603050405020304" pitchFamily="18" charset="0"/>
              </a:rPr>
              <a:t>Pruning: </a:t>
            </a:r>
            <a:r>
              <a:rPr lang="en-US" sz="1100" b="0" i="0" dirty="0">
                <a:effectLst/>
                <a:latin typeface="Times New Roman" panose="02020603050405020304" pitchFamily="18" charset="0"/>
                <a:cs typeface="Times New Roman" panose="02020603050405020304" pitchFamily="18" charset="0"/>
              </a:rPr>
              <a:t>When we remove sub-nodes of a decision node, this process is called pruning. You can say the opposite process of splitting.</a:t>
            </a:r>
          </a:p>
          <a:p>
            <a:pPr>
              <a:lnSpc>
                <a:spcPct val="100000"/>
              </a:lnSpc>
              <a:buFont typeface="+mj-lt"/>
              <a:buAutoNum type="arabicPeriod"/>
            </a:pPr>
            <a:r>
              <a:rPr lang="en-US" sz="1100" b="1" i="0" dirty="0">
                <a:effectLst/>
                <a:latin typeface="Times New Roman" panose="02020603050405020304" pitchFamily="18" charset="0"/>
                <a:cs typeface="Times New Roman" panose="02020603050405020304" pitchFamily="18" charset="0"/>
              </a:rPr>
              <a:t>Branch: </a:t>
            </a:r>
            <a:r>
              <a:rPr lang="en-US" sz="1100" b="0" i="0" dirty="0">
                <a:effectLst/>
                <a:latin typeface="Times New Roman" panose="02020603050405020304" pitchFamily="18" charset="0"/>
                <a:cs typeface="Times New Roman" panose="02020603050405020304" pitchFamily="18" charset="0"/>
              </a:rPr>
              <a:t>A subsection of the entire tree is called branch or sub-tree.</a:t>
            </a:r>
          </a:p>
          <a:p>
            <a:pPr>
              <a:lnSpc>
                <a:spcPct val="100000"/>
              </a:lnSpc>
              <a:buFont typeface="+mj-lt"/>
              <a:buAutoNum type="arabicPeriod"/>
            </a:pPr>
            <a:r>
              <a:rPr lang="en-US" sz="1100" b="1" i="0" dirty="0">
                <a:effectLst/>
                <a:latin typeface="Times New Roman" panose="02020603050405020304" pitchFamily="18" charset="0"/>
                <a:cs typeface="Times New Roman" panose="02020603050405020304" pitchFamily="18" charset="0"/>
              </a:rPr>
              <a:t>Parent and Child Node: </a:t>
            </a:r>
            <a:r>
              <a:rPr lang="en-US" sz="1100" b="0" i="0" dirty="0">
                <a:effectLst/>
                <a:latin typeface="Times New Roman" panose="02020603050405020304" pitchFamily="18" charset="0"/>
                <a:cs typeface="Times New Roman" panose="02020603050405020304" pitchFamily="18" charset="0"/>
              </a:rPr>
              <a:t>A node, which is divided into sub-nodes is called a parent node of sub-nodes whereas sub-nodes are the child of a parent node.</a:t>
            </a:r>
          </a:p>
          <a:p>
            <a:pPr>
              <a:lnSpc>
                <a:spcPct val="100000"/>
              </a:lnSpc>
            </a:pPr>
            <a:r>
              <a:rPr lang="en-US" sz="1100" b="1" dirty="0">
                <a:latin typeface="Times New Roman" panose="02020603050405020304" pitchFamily="18" charset="0"/>
                <a:cs typeface="Times New Roman" panose="02020603050405020304" pitchFamily="18" charset="0"/>
              </a:rPr>
              <a:t>I</a:t>
            </a:r>
            <a:r>
              <a:rPr lang="en-US" sz="1100" b="1" i="0" dirty="0">
                <a:effectLst/>
                <a:latin typeface="Times New Roman" panose="02020603050405020304" pitchFamily="18" charset="0"/>
                <a:cs typeface="Times New Roman" panose="02020603050405020304" pitchFamily="18" charset="0"/>
              </a:rPr>
              <a:t>nterpretation</a:t>
            </a:r>
            <a:r>
              <a:rPr lang="en-US" sz="1100" b="0" i="0" dirty="0">
                <a:effectLst/>
                <a:latin typeface="Times New Roman" panose="02020603050405020304" pitchFamily="18" charset="0"/>
                <a:cs typeface="Times New Roman" panose="02020603050405020304" pitchFamily="18" charset="0"/>
              </a:rPr>
              <a:t>: Starting from the root node, we go to the next nodes and the edges tell us which subsets we are looking at. When we reach the leaf node, the node tells us the predicted outcome. All the edges are connected by </a:t>
            </a:r>
            <a:r>
              <a:rPr lang="en-US" sz="1100" b="1" i="0" dirty="0">
                <a:effectLst/>
                <a:latin typeface="Times New Roman" panose="02020603050405020304" pitchFamily="18" charset="0"/>
                <a:cs typeface="Times New Roman" panose="02020603050405020304" pitchFamily="18" charset="0"/>
              </a:rPr>
              <a:t>'AND</a:t>
            </a:r>
            <a:r>
              <a:rPr lang="en-US" sz="1100" b="0" i="0" dirty="0">
                <a:effectLst/>
                <a:latin typeface="Times New Roman" panose="02020603050405020304" pitchFamily="18" charset="0"/>
                <a:cs typeface="Times New Roman" panose="02020603050405020304" pitchFamily="18" charset="0"/>
              </a:rPr>
              <a:t>’.</a:t>
            </a:r>
          </a:p>
          <a:p>
            <a:pPr>
              <a:lnSpc>
                <a:spcPct val="100000"/>
              </a:lnSpc>
            </a:pPr>
            <a:r>
              <a:rPr lang="en-US" sz="1100" b="0" i="0" dirty="0">
                <a:effectLst/>
                <a:latin typeface="Times New Roman" panose="02020603050405020304" pitchFamily="18" charset="0"/>
                <a:cs typeface="Times New Roman" panose="02020603050405020304" pitchFamily="18" charset="0"/>
              </a:rPr>
              <a:t>In our example: If Glucose &lt; 128, No then 1 (Diabetic), if BMI &lt; 30, No then again diabetic </a:t>
            </a:r>
          </a:p>
          <a:p>
            <a:pPr>
              <a:lnSpc>
                <a:spcPct val="100000"/>
              </a:lnSpc>
            </a:pPr>
            <a:endParaRPr lang="en-IN" sz="700" dirty="0"/>
          </a:p>
        </p:txBody>
      </p:sp>
      <p:sp>
        <p:nvSpPr>
          <p:cNvPr id="20" name="Rectangle 19">
            <a:extLst>
              <a:ext uri="{FF2B5EF4-FFF2-40B4-BE49-F238E27FC236}">
                <a16:creationId xmlns:a16="http://schemas.microsoft.com/office/drawing/2014/main" id="{6B3C4597-DD46-4BFC-B999-C52879B95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632B59AC-0160-4F1D-934F-B7D8B6AE4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034272"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BB17ECD6-BF2E-4ED6-9089-46E89D51F1E2}"/>
              </a:ext>
            </a:extLst>
          </p:cNvPr>
          <p:cNvPicPr>
            <a:picLocks noChangeAspect="1"/>
          </p:cNvPicPr>
          <p:nvPr/>
        </p:nvPicPr>
        <p:blipFill>
          <a:blip r:embed="rId3"/>
          <a:stretch>
            <a:fillRect/>
          </a:stretch>
        </p:blipFill>
        <p:spPr>
          <a:xfrm>
            <a:off x="6775703" y="4459519"/>
            <a:ext cx="4572001" cy="2315830"/>
          </a:xfrm>
          <a:prstGeom prst="rect">
            <a:avLst/>
          </a:prstGeom>
        </p:spPr>
      </p:pic>
    </p:spTree>
    <p:extLst>
      <p:ext uri="{BB962C8B-B14F-4D97-AF65-F5344CB8AC3E}">
        <p14:creationId xmlns:p14="http://schemas.microsoft.com/office/powerpoint/2010/main" val="2678653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 name="Rectangle 5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5" name="Rectangle 54">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7" name="Rectangle 56">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085CB8A-ED2E-421F-AC06-365EA7583F11}"/>
              </a:ext>
            </a:extLst>
          </p:cNvPr>
          <p:cNvSpPr>
            <a:spLocks noGrp="1"/>
          </p:cNvSpPr>
          <p:nvPr>
            <p:ph type="title"/>
          </p:nvPr>
        </p:nvSpPr>
        <p:spPr>
          <a:xfrm>
            <a:off x="551550" y="146624"/>
            <a:ext cx="2084667" cy="981393"/>
          </a:xfrm>
        </p:spPr>
        <p:txBody>
          <a:bodyPr vert="horz" lIns="91440" tIns="45720" rIns="91440" bIns="45720" rtlCol="0" anchor="ctr">
            <a:normAutofit/>
          </a:bodyPr>
          <a:lstStyle/>
          <a:p>
            <a:r>
              <a:rPr lang="en-US" sz="2400" dirty="0">
                <a:latin typeface="Times New Roman" panose="02020603050405020304" pitchFamily="18" charset="0"/>
                <a:cs typeface="Times New Roman" panose="02020603050405020304" pitchFamily="18" charset="0"/>
              </a:rPr>
              <a:t>Decision Tree</a:t>
            </a:r>
          </a:p>
        </p:txBody>
      </p:sp>
      <p:sp>
        <p:nvSpPr>
          <p:cNvPr id="59" name="Rectangle 58">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02736" y="1328435"/>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E41394B-85C0-4A5C-94DB-11FE0760F15E}"/>
              </a:ext>
            </a:extLst>
          </p:cNvPr>
          <p:cNvSpPr>
            <a:spLocks noGrp="1"/>
          </p:cNvSpPr>
          <p:nvPr>
            <p:ph sz="half" idx="1"/>
          </p:nvPr>
        </p:nvSpPr>
        <p:spPr>
          <a:xfrm>
            <a:off x="2627791" y="172510"/>
            <a:ext cx="9158079" cy="2205157"/>
          </a:xfrm>
        </p:spPr>
        <p:txBody>
          <a:bodyPr vert="horz" lIns="91440" tIns="45720" rIns="91440" bIns="45720" rtlCol="0" anchor="ctr">
            <a:normAutofit/>
          </a:bodyPr>
          <a:lstStyle/>
          <a:p>
            <a:pPr>
              <a:lnSpc>
                <a:spcPct val="100000"/>
              </a:lnSpc>
            </a:pPr>
            <a:r>
              <a:rPr lang="en-US" sz="1400" dirty="0">
                <a:latin typeface="Times New Roman" panose="02020603050405020304" pitchFamily="18" charset="0"/>
                <a:cs typeface="Times New Roman" panose="02020603050405020304" pitchFamily="18" charset="0"/>
              </a:rPr>
              <a:t>The root node split in this tree started with Glucose attribute. No of samples  It is the count of those samples whose glucose value is less than 154.5 Value – It gives the total no of samples for outcome ‘0’ and ‘1’. </a:t>
            </a:r>
          </a:p>
          <a:p>
            <a:pPr>
              <a:lnSpc>
                <a:spcPct val="100000"/>
              </a:lnSpc>
            </a:pPr>
            <a:r>
              <a:rPr lang="en-US" sz="1400" dirty="0">
                <a:effectLst/>
                <a:latin typeface="Times New Roman" panose="02020603050405020304" pitchFamily="18" charset="0"/>
                <a:cs typeface="Times New Roman" panose="02020603050405020304" pitchFamily="18" charset="0"/>
              </a:rPr>
              <a:t>The above tree was tuned using a reference of the Relative error VS Complexity parameter. From above figure the Cp value of 0.016, the decision tree was pruned. The final decision tree</a:t>
            </a:r>
          </a:p>
          <a:p>
            <a:pPr>
              <a:lnSpc>
                <a:spcPct val="100000"/>
              </a:lnSpc>
            </a:pPr>
            <a:r>
              <a:rPr lang="en-US" sz="1400" dirty="0">
                <a:latin typeface="Times New Roman" panose="02020603050405020304" pitchFamily="18" charset="0"/>
                <a:cs typeface="Times New Roman" panose="02020603050405020304" pitchFamily="18" charset="0"/>
              </a:rPr>
              <a:t>Using prune( ) function by supplying optimal CP value. If we plot the optimal pruned tree we can now observe that the tree is very simple and easy to interpret. If a person has a glucose level above 128 and age greater than 25 will be designated as diabetes positive else negative.</a:t>
            </a:r>
          </a:p>
        </p:txBody>
      </p:sp>
      <p:pic>
        <p:nvPicPr>
          <p:cNvPr id="30" name="Picture 29">
            <a:extLst>
              <a:ext uri="{FF2B5EF4-FFF2-40B4-BE49-F238E27FC236}">
                <a16:creationId xmlns:a16="http://schemas.microsoft.com/office/drawing/2014/main" id="{861AB8F4-892F-4F10-A420-8EE8B6D0D774}"/>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383595" y="3905438"/>
            <a:ext cx="3335274" cy="2651366"/>
          </a:xfrm>
          <a:prstGeom prst="rect">
            <a:avLst/>
          </a:prstGeom>
          <a:noFill/>
        </p:spPr>
      </p:pic>
      <p:pic>
        <p:nvPicPr>
          <p:cNvPr id="9" name="Picture 8">
            <a:extLst>
              <a:ext uri="{FF2B5EF4-FFF2-40B4-BE49-F238E27FC236}">
                <a16:creationId xmlns:a16="http://schemas.microsoft.com/office/drawing/2014/main" id="{B27C89DB-7B37-4F1D-ACC3-8B6299AB9AD0}"/>
              </a:ext>
            </a:extLst>
          </p:cNvPr>
          <p:cNvPicPr>
            <a:picLocks noChangeAspect="1"/>
          </p:cNvPicPr>
          <p:nvPr/>
        </p:nvPicPr>
        <p:blipFill rotWithShape="1">
          <a:blip r:embed="rId3"/>
          <a:srcRect l="5112" t="1280" b="1"/>
          <a:stretch/>
        </p:blipFill>
        <p:spPr>
          <a:xfrm>
            <a:off x="7763637" y="2304754"/>
            <a:ext cx="4329767" cy="4380736"/>
          </a:xfrm>
          <a:prstGeom prst="rect">
            <a:avLst/>
          </a:prstGeom>
        </p:spPr>
      </p:pic>
      <p:pic>
        <p:nvPicPr>
          <p:cNvPr id="8" name="Picture 7">
            <a:extLst>
              <a:ext uri="{FF2B5EF4-FFF2-40B4-BE49-F238E27FC236}">
                <a16:creationId xmlns:a16="http://schemas.microsoft.com/office/drawing/2014/main" id="{6718CAD8-F79D-4125-90E2-A4F6306F1FE9}"/>
              </a:ext>
            </a:extLst>
          </p:cNvPr>
          <p:cNvPicPr>
            <a:picLocks noChangeAspect="1"/>
          </p:cNvPicPr>
          <p:nvPr/>
        </p:nvPicPr>
        <p:blipFill rotWithShape="1">
          <a:blip r:embed="rId4"/>
          <a:srcRect l="3271" r="3474"/>
          <a:stretch/>
        </p:blipFill>
        <p:spPr>
          <a:xfrm>
            <a:off x="135696" y="2324817"/>
            <a:ext cx="4203132" cy="4360672"/>
          </a:xfrm>
          <a:prstGeom prst="rect">
            <a:avLst/>
          </a:prstGeom>
        </p:spPr>
      </p:pic>
      <p:pic>
        <p:nvPicPr>
          <p:cNvPr id="11" name="Picture 10">
            <a:extLst>
              <a:ext uri="{FF2B5EF4-FFF2-40B4-BE49-F238E27FC236}">
                <a16:creationId xmlns:a16="http://schemas.microsoft.com/office/drawing/2014/main" id="{ED3A2CD1-9329-4119-A0DF-F84853A1C38F}"/>
              </a:ext>
            </a:extLst>
          </p:cNvPr>
          <p:cNvPicPr>
            <a:picLocks noChangeAspect="1"/>
          </p:cNvPicPr>
          <p:nvPr/>
        </p:nvPicPr>
        <p:blipFill>
          <a:blip r:embed="rId5"/>
          <a:stretch>
            <a:fillRect/>
          </a:stretch>
        </p:blipFill>
        <p:spPr>
          <a:xfrm>
            <a:off x="5033772" y="2673060"/>
            <a:ext cx="1838325" cy="1057275"/>
          </a:xfrm>
          <a:prstGeom prst="rect">
            <a:avLst/>
          </a:prstGeom>
        </p:spPr>
      </p:pic>
    </p:spTree>
    <p:extLst>
      <p:ext uri="{BB962C8B-B14F-4D97-AF65-F5344CB8AC3E}">
        <p14:creationId xmlns:p14="http://schemas.microsoft.com/office/powerpoint/2010/main" val="1435346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2" name="Rectangle 51">
            <a:extLst>
              <a:ext uri="{FF2B5EF4-FFF2-40B4-BE49-F238E27FC236}">
                <a16:creationId xmlns:a16="http://schemas.microsoft.com/office/drawing/2014/main" id="{C7B352FC-1F44-4AB9-A2BD-FBF231C6B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3281394-4C44-4023-8CBF-CDA04F239807}"/>
              </a:ext>
            </a:extLst>
          </p:cNvPr>
          <p:cNvPicPr>
            <a:picLocks noChangeAspect="1"/>
          </p:cNvPicPr>
          <p:nvPr/>
        </p:nvPicPr>
        <p:blipFill rotWithShape="1">
          <a:blip r:embed="rId2"/>
          <a:srcRect t="442"/>
          <a:stretch/>
        </p:blipFill>
        <p:spPr>
          <a:xfrm>
            <a:off x="-2" y="-1"/>
            <a:ext cx="12192001" cy="6858000"/>
          </a:xfrm>
          <a:prstGeom prst="rect">
            <a:avLst/>
          </a:prstGeom>
        </p:spPr>
      </p:pic>
      <p:sp>
        <p:nvSpPr>
          <p:cNvPr id="54" name="Rectangle 53">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4716089"/>
            <a:ext cx="6288261" cy="1573149"/>
          </a:xfrm>
          <a:prstGeom prst="rect">
            <a:avLst/>
          </a:prstGeom>
          <a:solidFill>
            <a:schemeClr val="tx1">
              <a:alpha val="30000"/>
            </a:schemeClr>
          </a:solidFill>
          <a:ln w="12700">
            <a:noFill/>
          </a:ln>
          <a:effectLst>
            <a:outerShdw blurRad="50800" dist="508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3832B7-BB43-42AA-ABEE-596C7C65001F}"/>
              </a:ext>
            </a:extLst>
          </p:cNvPr>
          <p:cNvSpPr>
            <a:spLocks noGrp="1"/>
          </p:cNvSpPr>
          <p:nvPr>
            <p:ph type="title"/>
          </p:nvPr>
        </p:nvSpPr>
        <p:spPr>
          <a:xfrm>
            <a:off x="856210" y="5619750"/>
            <a:ext cx="2881019" cy="475588"/>
          </a:xfrm>
        </p:spPr>
        <p:txBody>
          <a:bodyPr vert="horz" lIns="91440" tIns="45720" rIns="91440" bIns="45720" rtlCol="0" anchor="ctr">
            <a:normAutofit fontScale="90000"/>
          </a:bodyPr>
          <a:lstStyle/>
          <a:p>
            <a:r>
              <a:rPr lang="en-US" sz="2600" b="1" i="0" dirty="0">
                <a:solidFill>
                  <a:schemeClr val="bg1"/>
                </a:solidFill>
                <a:effectLst/>
              </a:rPr>
              <a:t>Model Comparison</a:t>
            </a:r>
            <a:br>
              <a:rPr lang="en-US" sz="2600" b="1" i="0" dirty="0">
                <a:solidFill>
                  <a:schemeClr val="bg1"/>
                </a:solidFill>
                <a:effectLst/>
              </a:rPr>
            </a:br>
            <a:endParaRPr lang="en-US" sz="2600" dirty="0">
              <a:solidFill>
                <a:schemeClr val="bg1"/>
              </a:solidFill>
            </a:endParaRPr>
          </a:p>
        </p:txBody>
      </p:sp>
      <p:sp>
        <p:nvSpPr>
          <p:cNvPr id="56" name="Rectangle 55">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28936" y="5498088"/>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1632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956B05-E393-46FC-A062-3B4ED4455FC1}"/>
              </a:ext>
            </a:extLst>
          </p:cNvPr>
          <p:cNvSpPr>
            <a:spLocks noGrp="1"/>
          </p:cNvSpPr>
          <p:nvPr>
            <p:ph type="title"/>
          </p:nvPr>
        </p:nvSpPr>
        <p:spPr>
          <a:xfrm>
            <a:off x="621792" y="1161288"/>
            <a:ext cx="3602736" cy="4526280"/>
          </a:xfrm>
        </p:spPr>
        <p:txBody>
          <a:bodyPr>
            <a:normAutofit/>
          </a:bodyPr>
          <a:lstStyle/>
          <a:p>
            <a:r>
              <a:rPr lang="en-IN" dirty="0"/>
              <a:t>Contents:</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8F9B486-68D9-4C09-8BC9-01983A76E4FE}"/>
              </a:ext>
            </a:extLst>
          </p:cNvPr>
          <p:cNvSpPr>
            <a:spLocks noGrp="1"/>
          </p:cNvSpPr>
          <p:nvPr>
            <p:ph idx="1"/>
          </p:nvPr>
        </p:nvSpPr>
        <p:spPr>
          <a:xfrm>
            <a:off x="5138874" y="618744"/>
            <a:ext cx="6557826" cy="5620512"/>
          </a:xfrm>
        </p:spPr>
        <p:txBody>
          <a:bodyPr anchor="ctr">
            <a:normAutofit/>
          </a:bodyPr>
          <a:lstStyle/>
          <a:p>
            <a:pPr marL="0" indent="0">
              <a:lnSpc>
                <a:spcPct val="100000"/>
              </a:lnSpc>
              <a:spcAft>
                <a:spcPts val="800"/>
              </a:spcAft>
              <a:buNone/>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This is an extensive Model analysis of the Data which includes the following analysis: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1. Data exploration (Data distribution inferences, Univariate Data analysis, Two sample t test)</a:t>
            </a:r>
            <a:r>
              <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rPr>
              <a:t> Answers few questions like </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Impact of Glucose on Diabetes, Hypothesis validation, Feature outcomes w.r.t outcome </a:t>
            </a:r>
          </a:p>
          <a:p>
            <a:pPr marL="0" indent="0">
              <a:lnSpc>
                <a:spcPct val="100000"/>
              </a:lnSpc>
              <a:spcBef>
                <a:spcPts val="645"/>
              </a:spcBef>
              <a:buNone/>
            </a:pP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2. Data Correlation Analysis</a:t>
            </a:r>
          </a:p>
          <a:p>
            <a:pPr marL="0" indent="0">
              <a:lnSpc>
                <a:spcPct val="100000"/>
              </a:lnSpc>
              <a:spcAft>
                <a:spcPts val="800"/>
              </a:spcAft>
              <a:buNone/>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3. Feature Selection (using Logistic regression)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4. Outlier Detection (using principal component graph)</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5. Basic Parameter Tuning(CP)</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6. Data modelling</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1.</a:t>
            </a: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Basic GLM (</a:t>
            </a: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model chosen based on AIC score</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nSpc>
                <a:spcPct val="100000"/>
              </a:lnSpc>
              <a:spcAft>
                <a:spcPts val="800"/>
              </a:spcAft>
              <a:buNone/>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2. Logistic Regression</a:t>
            </a:r>
          </a:p>
          <a:p>
            <a:pPr marL="0" indent="0">
              <a:lnSpc>
                <a:spcPct val="100000"/>
              </a:lnSpc>
              <a:spcAft>
                <a:spcPts val="800"/>
              </a:spcAft>
              <a:buNone/>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3. Decision Tree</a:t>
            </a:r>
          </a:p>
          <a:p>
            <a:pPr marL="0" indent="0">
              <a:lnSpc>
                <a:spcPct val="100000"/>
              </a:lnSpc>
              <a:spcAft>
                <a:spcPts val="800"/>
              </a:spcAft>
              <a:buNone/>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4. Naïve Bayes</a:t>
            </a:r>
          </a:p>
          <a:p>
            <a:pPr marL="0" indent="0">
              <a:lnSpc>
                <a:spcPct val="100000"/>
              </a:lnSpc>
              <a:spcAft>
                <a:spcPts val="800"/>
              </a:spcAft>
              <a:buNone/>
            </a:pPr>
            <a:r>
              <a:rPr lang="en-IN" sz="1200" dirty="0">
                <a:latin typeface="Times New Roman" panose="02020603050405020304" pitchFamily="18" charset="0"/>
                <a:ea typeface="Calibri" panose="020F0502020204030204" pitchFamily="34" charset="0"/>
                <a:cs typeface="Times New Roman" panose="02020603050405020304" pitchFamily="18" charset="0"/>
              </a:rPr>
              <a:t>                        5. Neural Network</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endParaRPr lang="en-IN" sz="1100" dirty="0"/>
          </a:p>
        </p:txBody>
      </p:sp>
    </p:spTree>
    <p:extLst>
      <p:ext uri="{BB962C8B-B14F-4D97-AF65-F5344CB8AC3E}">
        <p14:creationId xmlns:p14="http://schemas.microsoft.com/office/powerpoint/2010/main" val="437096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1605-57AB-4C2C-AD82-4DC683ADE7CA}"/>
              </a:ext>
            </a:extLst>
          </p:cNvPr>
          <p:cNvSpPr>
            <a:spLocks noGrp="1"/>
          </p:cNvSpPr>
          <p:nvPr>
            <p:ph type="title"/>
          </p:nvPr>
        </p:nvSpPr>
        <p:spPr>
          <a:xfrm>
            <a:off x="701336" y="355108"/>
            <a:ext cx="2015231" cy="692458"/>
          </a:xfrm>
        </p:spPr>
        <p:txBody>
          <a:bodyPr>
            <a:normAutofit fontScale="90000"/>
          </a:bodyPr>
          <a:lstStyle/>
          <a:p>
            <a:br>
              <a:rPr lang="en-IN" sz="1800" b="0" i="0" u="none" strike="noStrike" baseline="0" dirty="0">
                <a:solidFill>
                  <a:srgbClr val="000000"/>
                </a:solidFill>
                <a:latin typeface="Times New Roman" panose="02020603050405020304" pitchFamily="18" charset="0"/>
              </a:rPr>
            </a:br>
            <a:r>
              <a:rPr lang="en-IN" sz="2000" b="0" i="0" u="none" strike="noStrike" baseline="0" dirty="0">
                <a:solidFill>
                  <a:srgbClr val="000000"/>
                </a:solidFill>
                <a:latin typeface="Times New Roman" panose="02020603050405020304" pitchFamily="18" charset="0"/>
              </a:rPr>
              <a:t> </a:t>
            </a:r>
            <a:r>
              <a:rPr lang="en-IN" sz="3200" b="1" i="0" u="none" strike="noStrike" baseline="0" dirty="0">
                <a:solidFill>
                  <a:srgbClr val="000000"/>
                </a:solidFill>
                <a:latin typeface="Times New Roman" panose="02020603050405020304" pitchFamily="18" charset="0"/>
              </a:rPr>
              <a:t>Data: </a:t>
            </a:r>
            <a:endParaRPr lang="en-IN" sz="3200" dirty="0"/>
          </a:p>
        </p:txBody>
      </p:sp>
      <p:sp>
        <p:nvSpPr>
          <p:cNvPr id="3" name="Content Placeholder 2">
            <a:extLst>
              <a:ext uri="{FF2B5EF4-FFF2-40B4-BE49-F238E27FC236}">
                <a16:creationId xmlns:a16="http://schemas.microsoft.com/office/drawing/2014/main" id="{666D9166-C4C0-47FE-A5CC-DA5143825652}"/>
              </a:ext>
            </a:extLst>
          </p:cNvPr>
          <p:cNvSpPr>
            <a:spLocks noGrp="1"/>
          </p:cNvSpPr>
          <p:nvPr>
            <p:ph sz="half" idx="1"/>
          </p:nvPr>
        </p:nvSpPr>
        <p:spPr>
          <a:xfrm>
            <a:off x="701336" y="914400"/>
            <a:ext cx="6747029" cy="5761608"/>
          </a:xfrm>
        </p:spPr>
        <p:txBody>
          <a:bodyPr>
            <a:normAutofit fontScale="85000" lnSpcReduction="10000"/>
          </a:bodyPr>
          <a:lstStyle/>
          <a:p>
            <a:pPr algn="just"/>
            <a:endParaRPr lang="en-IN" sz="1800" b="0" i="0" u="none" strike="noStrike" baseline="0" dirty="0">
              <a:solidFill>
                <a:srgbClr val="000000"/>
              </a:solidFill>
              <a:latin typeface="Times New Roman" panose="02020603050405020304" pitchFamily="18" charset="0"/>
            </a:endParaRPr>
          </a:p>
          <a:p>
            <a:pPr algn="just"/>
            <a:r>
              <a:rPr lang="en-US" sz="1800" b="0" i="0" u="none" strike="noStrike" baseline="0" dirty="0">
                <a:latin typeface="Times New Roman" panose="02020603050405020304" pitchFamily="18" charset="0"/>
                <a:cs typeface="Times New Roman" panose="02020603050405020304" pitchFamily="18" charset="0"/>
              </a:rPr>
              <a:t>The dataset used for the purpose of this study is the Pima Indians Diabetes Database from the National Institute of Diabetes and Digestive and Kidney Diseases. This diabetes database, donated by Vincent </a:t>
            </a:r>
            <a:r>
              <a:rPr lang="en-US" sz="1800" b="0" i="0" u="none" strike="noStrike" baseline="0" dirty="0" err="1">
                <a:latin typeface="Times New Roman" panose="02020603050405020304" pitchFamily="18" charset="0"/>
                <a:cs typeface="Times New Roman" panose="02020603050405020304" pitchFamily="18" charset="0"/>
              </a:rPr>
              <a:t>Sigillito</a:t>
            </a:r>
            <a:r>
              <a:rPr lang="en-US" sz="1800" b="0" i="0" u="none" strike="noStrike" baseline="0" dirty="0">
                <a:latin typeface="Times New Roman" panose="02020603050405020304" pitchFamily="18" charset="0"/>
                <a:cs typeface="Times New Roman" panose="02020603050405020304" pitchFamily="18" charset="0"/>
              </a:rPr>
              <a:t>, is a collection of medical diagnostic reports of 769 examples from a population living near Phoenix, Arizona,</a:t>
            </a:r>
            <a:r>
              <a:rPr lang="en-IN" sz="1800" b="0" i="0" u="none" strike="noStrike" baseline="0" dirty="0">
                <a:latin typeface="Times New Roman" panose="02020603050405020304" pitchFamily="18" charset="0"/>
                <a:cs typeface="Times New Roman" panose="02020603050405020304" pitchFamily="18" charset="0"/>
              </a:rPr>
              <a:t>USA.</a:t>
            </a:r>
          </a:p>
          <a:p>
            <a:pPr algn="just"/>
            <a:r>
              <a:rPr lang="en-US" sz="1800" b="0" i="0" u="none" strike="noStrike" baseline="0" dirty="0">
                <a:latin typeface="Times New Roman" panose="02020603050405020304" pitchFamily="18" charset="0"/>
                <a:cs typeface="Times New Roman" panose="02020603050405020304" pitchFamily="18" charset="0"/>
              </a:rPr>
              <a:t>The samples consist of examples with 8 attribute values and one of the two possible outcomes, namely whether the patient tested positive for diabetes (indicated by output one) or negative (indicated by zero).</a:t>
            </a:r>
          </a:p>
          <a:p>
            <a:pPr algn="just"/>
            <a:r>
              <a:rPr lang="en-US" sz="1800" b="0" i="0" u="none" strike="noStrike" baseline="0" dirty="0">
                <a:latin typeface="Times New Roman" panose="02020603050405020304" pitchFamily="18" charset="0"/>
                <a:cs typeface="Times New Roman" panose="02020603050405020304" pitchFamily="18" charset="0"/>
              </a:rPr>
              <a:t>Several constraints were placed on the selection of these instances from a larger database. In particular, all</a:t>
            </a:r>
            <a:r>
              <a:rPr lang="en-US" sz="180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patients here are females at least 21 years.</a:t>
            </a:r>
          </a:p>
          <a:p>
            <a:pPr marL="457200" lvl="1" indent="0" algn="just">
              <a:buNone/>
            </a:pPr>
            <a:r>
              <a:rPr lang="en-US" sz="1400" b="0" i="0" u="none" strike="noStrike" baseline="0" dirty="0">
                <a:latin typeface="Times New Roman" panose="02020603050405020304" pitchFamily="18" charset="0"/>
                <a:cs typeface="Times New Roman" panose="02020603050405020304" pitchFamily="18" charset="0"/>
              </a:rPr>
              <a:t>Pregnancies: Number of times pregnant</a:t>
            </a:r>
          </a:p>
          <a:p>
            <a:pPr marL="457200" lvl="1" indent="0" algn="just">
              <a:buNone/>
            </a:pPr>
            <a:r>
              <a:rPr lang="en-IN" sz="1400" b="0" i="0" u="none" strike="noStrike" baseline="0" dirty="0">
                <a:latin typeface="Times New Roman" panose="02020603050405020304" pitchFamily="18" charset="0"/>
                <a:cs typeface="Times New Roman" panose="02020603050405020304" pitchFamily="18" charset="0"/>
              </a:rPr>
              <a:t>• Glucose: Plasma glucose concentration</a:t>
            </a:r>
          </a:p>
          <a:p>
            <a:pPr marL="457200" lvl="1" indent="0" algn="just">
              <a:buNone/>
            </a:pPr>
            <a:r>
              <a:rPr lang="en-US" sz="1400" b="0" i="0" u="none" strike="noStrike" baseline="0" dirty="0">
                <a:latin typeface="Times New Roman" panose="02020603050405020304" pitchFamily="18" charset="0"/>
                <a:cs typeface="Times New Roman" panose="02020603050405020304" pitchFamily="18" charset="0"/>
              </a:rPr>
              <a:t>• </a:t>
            </a:r>
            <a:r>
              <a:rPr lang="en-US" sz="1400" b="0" i="0" u="none" strike="noStrike" baseline="0" dirty="0" err="1">
                <a:latin typeface="Times New Roman" panose="02020603050405020304" pitchFamily="18" charset="0"/>
                <a:cs typeface="Times New Roman" panose="02020603050405020304" pitchFamily="18" charset="0"/>
              </a:rPr>
              <a:t>BloodPressure</a:t>
            </a:r>
            <a:r>
              <a:rPr lang="en-US" sz="1400" b="0" i="0" u="none" strike="noStrike" baseline="0" dirty="0">
                <a:latin typeface="Times New Roman" panose="02020603050405020304" pitchFamily="18" charset="0"/>
                <a:cs typeface="Times New Roman" panose="02020603050405020304" pitchFamily="18" charset="0"/>
              </a:rPr>
              <a:t>: Diastolic blood pressure (mm Hg)</a:t>
            </a:r>
          </a:p>
          <a:p>
            <a:pPr marL="457200" lvl="1" indent="0" algn="just">
              <a:buNone/>
            </a:pPr>
            <a:r>
              <a:rPr lang="en-US" sz="1400" b="0" i="0" u="none" strike="noStrike" baseline="0" dirty="0">
                <a:latin typeface="Times New Roman" panose="02020603050405020304" pitchFamily="18" charset="0"/>
                <a:cs typeface="Times New Roman" panose="02020603050405020304" pitchFamily="18" charset="0"/>
              </a:rPr>
              <a:t>• </a:t>
            </a:r>
            <a:r>
              <a:rPr lang="en-US" sz="1400" b="0" i="0" u="none" strike="noStrike" baseline="0" dirty="0" err="1">
                <a:latin typeface="Times New Roman" panose="02020603050405020304" pitchFamily="18" charset="0"/>
                <a:cs typeface="Times New Roman" panose="02020603050405020304" pitchFamily="18" charset="0"/>
              </a:rPr>
              <a:t>SkinThickness</a:t>
            </a:r>
            <a:r>
              <a:rPr lang="en-US" sz="1400" b="0" i="0" u="none" strike="noStrike" baseline="0" dirty="0">
                <a:latin typeface="Times New Roman" panose="02020603050405020304" pitchFamily="18" charset="0"/>
                <a:cs typeface="Times New Roman" panose="02020603050405020304" pitchFamily="18" charset="0"/>
              </a:rPr>
              <a:t>: Triceps skin fold thickness (mm)</a:t>
            </a:r>
          </a:p>
          <a:p>
            <a:pPr marL="457200" lvl="1" indent="0" algn="just">
              <a:buNone/>
            </a:pPr>
            <a:r>
              <a:rPr lang="en-IN" sz="1400" b="0" i="0" u="none" strike="noStrike" baseline="0" dirty="0">
                <a:latin typeface="Times New Roman" panose="02020603050405020304" pitchFamily="18" charset="0"/>
                <a:cs typeface="Times New Roman" panose="02020603050405020304" pitchFamily="18" charset="0"/>
              </a:rPr>
              <a:t>• Insulin: 2-Hour serum insulin (mu U/ml)</a:t>
            </a:r>
          </a:p>
          <a:p>
            <a:pPr marL="457200" lvl="1" indent="0" algn="just">
              <a:buNone/>
            </a:pPr>
            <a:r>
              <a:rPr lang="en-US" sz="1400" b="0" i="0" u="none" strike="noStrike" baseline="0" dirty="0">
                <a:latin typeface="Times New Roman" panose="02020603050405020304" pitchFamily="18" charset="0"/>
                <a:cs typeface="Times New Roman" panose="02020603050405020304" pitchFamily="18" charset="0"/>
              </a:rPr>
              <a:t>• BMI: Body mass index (weight in kg/(height in m)ˆ2)</a:t>
            </a:r>
          </a:p>
          <a:p>
            <a:pPr marL="457200" lvl="1" indent="0" algn="just">
              <a:buNone/>
            </a:pPr>
            <a:r>
              <a:rPr lang="en-IN" sz="1400" b="0" i="0" u="none" strike="noStrike" baseline="0" dirty="0">
                <a:latin typeface="Times New Roman" panose="02020603050405020304" pitchFamily="18" charset="0"/>
                <a:cs typeface="Times New Roman" panose="02020603050405020304" pitchFamily="18" charset="0"/>
              </a:rPr>
              <a:t>• </a:t>
            </a:r>
            <a:r>
              <a:rPr lang="en-IN" sz="1400" b="0" i="0" u="none" strike="noStrike" baseline="0" dirty="0" err="1">
                <a:latin typeface="Times New Roman" panose="02020603050405020304" pitchFamily="18" charset="0"/>
                <a:cs typeface="Times New Roman" panose="02020603050405020304" pitchFamily="18" charset="0"/>
              </a:rPr>
              <a:t>DiabetesPedigreeFunction</a:t>
            </a:r>
            <a:r>
              <a:rPr lang="en-IN" sz="1400" b="0" i="0" u="none" strike="noStrike" baseline="0" dirty="0">
                <a:latin typeface="Times New Roman" panose="02020603050405020304" pitchFamily="18" charset="0"/>
                <a:cs typeface="Times New Roman" panose="02020603050405020304" pitchFamily="18" charset="0"/>
              </a:rPr>
              <a:t>: Diabetes pedigree function</a:t>
            </a:r>
          </a:p>
          <a:p>
            <a:pPr marL="457200" lvl="1" indent="0" algn="just">
              <a:buNone/>
            </a:pPr>
            <a:r>
              <a:rPr lang="en-IN" sz="1400" b="0" i="0" u="none" strike="noStrike" baseline="0" dirty="0">
                <a:latin typeface="Times New Roman" panose="02020603050405020304" pitchFamily="18" charset="0"/>
                <a:cs typeface="Times New Roman" panose="02020603050405020304" pitchFamily="18" charset="0"/>
              </a:rPr>
              <a:t>• Age: Age (years)</a:t>
            </a:r>
          </a:p>
          <a:p>
            <a:pPr marL="457200" lvl="1" indent="0" algn="just">
              <a:buNone/>
            </a:pPr>
            <a:r>
              <a:rPr lang="en-US" sz="1400" b="0" i="0" u="none" strike="noStrike" baseline="0" dirty="0">
                <a:latin typeface="Times New Roman" panose="02020603050405020304" pitchFamily="18" charset="0"/>
                <a:cs typeface="Times New Roman" panose="02020603050405020304" pitchFamily="18" charset="0"/>
              </a:rPr>
              <a:t>• Outcome: Class variable (0 or 1)</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3DDC3D41-A1B0-4E93-93F6-1333F952A8AE}"/>
              </a:ext>
            </a:extLst>
          </p:cNvPr>
          <p:cNvSpPr>
            <a:spLocks noGrp="1"/>
          </p:cNvSpPr>
          <p:nvPr>
            <p:ph sz="half" idx="2"/>
          </p:nvPr>
        </p:nvSpPr>
        <p:spPr>
          <a:xfrm>
            <a:off x="7575434" y="1935332"/>
            <a:ext cx="3915230" cy="4316767"/>
          </a:xfrm>
        </p:spPr>
        <p:txBody>
          <a:bodyPr>
            <a:normAutofit fontScale="85000" lnSpcReduction="10000"/>
          </a:bodyPr>
          <a:lstStyle/>
          <a:p>
            <a:pPr algn="just"/>
            <a:endParaRPr lang="en-IN" sz="1800" b="0" i="0" u="none" strike="noStrike" baseline="0" dirty="0">
              <a:solidFill>
                <a:srgbClr val="000000"/>
              </a:solidFill>
              <a:latin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rPr>
              <a:t> Diabetes mellitus is one of the major noncommunicable diseases which have great impact on human life today. Many nations are now facing a swiftly rising growth of diabetes among their residents. </a:t>
            </a:r>
          </a:p>
          <a:p>
            <a:pPr algn="just"/>
            <a:r>
              <a:rPr lang="en-US" sz="1800" b="0" i="0" u="none" strike="noStrike" baseline="0" dirty="0">
                <a:solidFill>
                  <a:srgbClr val="000000"/>
                </a:solidFill>
                <a:latin typeface="Times New Roman" panose="02020603050405020304" pitchFamily="18" charset="0"/>
              </a:rPr>
              <a:t>According to a study by the World Health Organization (WHO), this number will have raised to 552 million by 2030, denote that one in 10 grownups will have diabetes by 2030 if no serious act is taken. In this, more than 80 % of diabetes deaths occur in low and middle income countries. Total deaths from diabetes are projected to rise by more than 50 % in the next 10 years. </a:t>
            </a:r>
            <a:endParaRPr lang="en-IN" dirty="0"/>
          </a:p>
        </p:txBody>
      </p:sp>
    </p:spTree>
    <p:extLst>
      <p:ext uri="{BB962C8B-B14F-4D97-AF65-F5344CB8AC3E}">
        <p14:creationId xmlns:p14="http://schemas.microsoft.com/office/powerpoint/2010/main" val="1056099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37785-CDB8-4973-A57A-D1BC57FD36D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Feature Explanation</a:t>
            </a:r>
          </a:p>
        </p:txBody>
      </p:sp>
      <p:sp>
        <p:nvSpPr>
          <p:cNvPr id="3" name="Content Placeholder 2">
            <a:extLst>
              <a:ext uri="{FF2B5EF4-FFF2-40B4-BE49-F238E27FC236}">
                <a16:creationId xmlns:a16="http://schemas.microsoft.com/office/drawing/2014/main" id="{9464AA2A-4670-4E9B-98EE-8B14A0312071}"/>
              </a:ext>
            </a:extLst>
          </p:cNvPr>
          <p:cNvSpPr>
            <a:spLocks noGrp="1"/>
          </p:cNvSpPr>
          <p:nvPr>
            <p:ph idx="1"/>
          </p:nvPr>
        </p:nvSpPr>
        <p:spPr>
          <a:xfrm>
            <a:off x="497150" y="2077374"/>
            <a:ext cx="11345662" cy="4580878"/>
          </a:xfrm>
        </p:spPr>
        <p:txBody>
          <a:bodyPr>
            <a:normAutofit lnSpcReduction="10000"/>
          </a:bodyPr>
          <a:lstStyle/>
          <a:p>
            <a:pPr algn="just"/>
            <a:r>
              <a:rPr lang="en-US" sz="1600" dirty="0">
                <a:latin typeface="Times New Roman" panose="02020603050405020304" pitchFamily="18" charset="0"/>
                <a:cs typeface="Times New Roman" panose="02020603050405020304" pitchFamily="18" charset="0"/>
              </a:rPr>
              <a:t>Plasma </a:t>
            </a:r>
            <a:r>
              <a:rPr lang="en-US" sz="1600" b="1" dirty="0">
                <a:latin typeface="Times New Roman" panose="02020603050405020304" pitchFamily="18" charset="0"/>
                <a:cs typeface="Times New Roman" panose="02020603050405020304" pitchFamily="18" charset="0"/>
              </a:rPr>
              <a:t>Glucose</a:t>
            </a:r>
            <a:r>
              <a:rPr lang="en-US" sz="1600" dirty="0">
                <a:latin typeface="Times New Roman" panose="02020603050405020304" pitchFamily="18" charset="0"/>
                <a:cs typeface="Times New Roman" panose="02020603050405020304" pitchFamily="18" charset="0"/>
              </a:rPr>
              <a:t> Concentration a 2 hour in an oral glucose tolerance test (mg/dl)</a:t>
            </a:r>
          </a:p>
          <a:p>
            <a:pPr algn="just"/>
            <a:r>
              <a:rPr lang="en-IN" sz="1600" b="1" dirty="0">
                <a:latin typeface="Times New Roman" panose="02020603050405020304" pitchFamily="18" charset="0"/>
                <a:cs typeface="Times New Roman" panose="02020603050405020304" pitchFamily="18" charset="0"/>
              </a:rPr>
              <a:t>Blood</a:t>
            </a: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Pressure</a:t>
            </a:r>
            <a:r>
              <a:rPr lang="en-IN" sz="1600" dirty="0">
                <a:latin typeface="Times New Roman" panose="02020603050405020304" pitchFamily="18" charset="0"/>
                <a:cs typeface="Times New Roman" panose="02020603050405020304" pitchFamily="18" charset="0"/>
              </a:rPr>
              <a:t>: Diastolic Blood Pressure(mmHg) </a:t>
            </a:r>
          </a:p>
          <a:p>
            <a:pPr marL="0" indent="0" algn="just">
              <a:buNone/>
            </a:pPr>
            <a:r>
              <a:rPr lang="en-IN" sz="1600" dirty="0">
                <a:latin typeface="Times New Roman" panose="02020603050405020304" pitchFamily="18" charset="0"/>
                <a:cs typeface="Times New Roman" panose="02020603050405020304" pitchFamily="18" charset="0"/>
              </a:rPr>
              <a:t>	If Diastolic B.P &gt; 90 means High B.P (High Probability of Diabetes) </a:t>
            </a:r>
          </a:p>
          <a:p>
            <a:pPr marL="0" indent="0" algn="just">
              <a:buNone/>
            </a:pPr>
            <a:r>
              <a:rPr lang="en-IN" sz="1600" dirty="0">
                <a:latin typeface="Times New Roman" panose="02020603050405020304" pitchFamily="18" charset="0"/>
                <a:cs typeface="Times New Roman" panose="02020603050405020304" pitchFamily="18" charset="0"/>
              </a:rPr>
              <a:t>	Diastolic B.P &lt; 60 means low B.P (Less Probability of Diabetes)</a:t>
            </a:r>
          </a:p>
          <a:p>
            <a:pPr marL="0" indent="0" algn="just">
              <a:buNone/>
            </a:pPr>
            <a:r>
              <a:rPr lang="en-US" sz="1600" b="1" dirty="0" err="1">
                <a:latin typeface="Times New Roman" panose="02020603050405020304" pitchFamily="18" charset="0"/>
                <a:cs typeface="Times New Roman" panose="02020603050405020304" pitchFamily="18" charset="0"/>
              </a:rPr>
              <a:t>SkinThickness</a:t>
            </a:r>
            <a:r>
              <a:rPr lang="en-US" sz="1600" dirty="0">
                <a:latin typeface="Times New Roman" panose="02020603050405020304" pitchFamily="18" charset="0"/>
                <a:cs typeface="Times New Roman" panose="02020603050405020304" pitchFamily="18" charset="0"/>
              </a:rPr>
              <a:t>: Triceps Skin Fold Thickness (mm) – A value used to estimate body fat. Normal Triceps Skinfold Thickness in women is 23mm. Higher thickness leads to obesity and chances of diabetes increases.</a:t>
            </a:r>
            <a:endParaRPr lang="en-IN" sz="1600" dirty="0">
              <a:latin typeface="Times New Roman" panose="02020603050405020304" pitchFamily="18" charset="0"/>
              <a:cs typeface="Times New Roman" panose="02020603050405020304" pitchFamily="18" charset="0"/>
            </a:endParaRPr>
          </a:p>
          <a:p>
            <a:pPr marL="0" indent="0" algn="just">
              <a:buNone/>
            </a:pPr>
            <a:r>
              <a:rPr lang="en-IN" sz="1600" b="1" dirty="0">
                <a:latin typeface="Times New Roman" panose="02020603050405020304" pitchFamily="18" charset="0"/>
                <a:cs typeface="Times New Roman" panose="02020603050405020304" pitchFamily="18" charset="0"/>
              </a:rPr>
              <a:t>Insulin</a:t>
            </a:r>
            <a:r>
              <a:rPr lang="en-IN" sz="1600" dirty="0">
                <a:latin typeface="Times New Roman" panose="02020603050405020304" pitchFamily="18" charset="0"/>
                <a:cs typeface="Times New Roman" panose="02020603050405020304" pitchFamily="18" charset="0"/>
              </a:rPr>
              <a:t>: 2-Hour Serum Insulin (mu U/ml)</a:t>
            </a:r>
          </a:p>
          <a:p>
            <a:pPr marL="0" indent="0" algn="just">
              <a:buNone/>
            </a:pPr>
            <a:r>
              <a:rPr lang="en-IN" sz="1600" dirty="0">
                <a:latin typeface="Times New Roman" panose="02020603050405020304" pitchFamily="18" charset="0"/>
                <a:cs typeface="Times New Roman" panose="02020603050405020304" pitchFamily="18" charset="0"/>
              </a:rPr>
              <a:t>	Normal Insulin Level: </a:t>
            </a:r>
            <a:r>
              <a:rPr lang="en-IN" sz="1200" dirty="0">
                <a:latin typeface="Times New Roman" panose="02020603050405020304" pitchFamily="18" charset="0"/>
                <a:cs typeface="Times New Roman" panose="02020603050405020304" pitchFamily="18" charset="0"/>
              </a:rPr>
              <a:t>16-166 </a:t>
            </a:r>
            <a:r>
              <a:rPr lang="en-IN" sz="1200" dirty="0" err="1">
                <a:latin typeface="Times New Roman" panose="02020603050405020304" pitchFamily="18" charset="0"/>
                <a:cs typeface="Times New Roman" panose="02020603050405020304" pitchFamily="18" charset="0"/>
              </a:rPr>
              <a:t>mIU</a:t>
            </a:r>
            <a:r>
              <a:rPr lang="en-IN" sz="1200" dirty="0">
                <a:latin typeface="Times New Roman" panose="02020603050405020304" pitchFamily="18" charset="0"/>
                <a:cs typeface="Times New Roman" panose="02020603050405020304" pitchFamily="18" charset="0"/>
              </a:rPr>
              <a:t>/L</a:t>
            </a:r>
          </a:p>
          <a:p>
            <a:pPr marL="0" indent="0" algn="just">
              <a:buNone/>
            </a:pPr>
            <a:r>
              <a:rPr lang="en-US" sz="1600" b="1" dirty="0">
                <a:latin typeface="Times New Roman" panose="02020603050405020304" pitchFamily="18" charset="0"/>
                <a:cs typeface="Times New Roman" panose="02020603050405020304" pitchFamily="18" charset="0"/>
              </a:rPr>
              <a:t>BMI</a:t>
            </a:r>
            <a:r>
              <a:rPr lang="en-US" sz="1600" dirty="0">
                <a:latin typeface="Times New Roman" panose="02020603050405020304" pitchFamily="18" charset="0"/>
                <a:cs typeface="Times New Roman" panose="02020603050405020304" pitchFamily="18" charset="0"/>
              </a:rPr>
              <a:t>: Body Mass Index (weight in kg/ height in m2 ) </a:t>
            </a:r>
          </a:p>
          <a:p>
            <a:pPr marL="0" indent="0" algn="just">
              <a:buNone/>
            </a:pPr>
            <a:r>
              <a:rPr lang="en-US" sz="1600" dirty="0">
                <a:latin typeface="Times New Roman" panose="02020603050405020304" pitchFamily="18" charset="0"/>
                <a:cs typeface="Times New Roman" panose="02020603050405020304" pitchFamily="18" charset="0"/>
              </a:rPr>
              <a:t>BMI of 18.5 to 25 is within the normal range BMI between 25 and 30 then it falls within the overweight range. </a:t>
            </a:r>
          </a:p>
          <a:p>
            <a:pPr marL="0" indent="0" algn="just">
              <a:buNone/>
            </a:pPr>
            <a:r>
              <a:rPr lang="en-US" sz="1600" dirty="0">
                <a:latin typeface="Times New Roman" panose="02020603050405020304" pitchFamily="18" charset="0"/>
                <a:cs typeface="Times New Roman" panose="02020603050405020304" pitchFamily="18" charset="0"/>
              </a:rPr>
              <a:t>A BMI of 30 or over falls within the obese range.</a:t>
            </a:r>
            <a:endParaRPr lang="en-IN" sz="12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Diabetes Pedigree Function: </a:t>
            </a:r>
            <a:r>
              <a:rPr lang="en-US" sz="1600" dirty="0">
                <a:latin typeface="Times New Roman" panose="02020603050405020304" pitchFamily="18" charset="0"/>
                <a:cs typeface="Times New Roman" panose="02020603050405020304" pitchFamily="18" charset="0"/>
              </a:rPr>
              <a:t>It provides information about diabetes history in relatives and genetic relationship of those relatives with patients. Higher Pedigree Function means patient is more likely to have diabetes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3783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3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Rectangle 37">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4F3555-238A-411C-B0AE-2CB11B07DE12}"/>
              </a:ext>
            </a:extLst>
          </p:cNvPr>
          <p:cNvSpPr>
            <a:spLocks noGrp="1"/>
          </p:cNvSpPr>
          <p:nvPr>
            <p:ph type="title"/>
          </p:nvPr>
        </p:nvSpPr>
        <p:spPr>
          <a:xfrm>
            <a:off x="838199" y="633619"/>
            <a:ext cx="4056530" cy="1378061"/>
          </a:xfrm>
        </p:spPr>
        <p:txBody>
          <a:bodyPr vert="horz" lIns="91440" tIns="45720" rIns="91440" bIns="45720" rtlCol="0" anchor="ctr">
            <a:normAutofit/>
          </a:bodyPr>
          <a:lstStyle/>
          <a:p>
            <a:pPr>
              <a:spcAft>
                <a:spcPts val="800"/>
              </a:spcAft>
            </a:pPr>
            <a:r>
              <a:rPr lang="en-US" sz="1200" dirty="0">
                <a:effectLst/>
                <a:latin typeface="Times New Roman" panose="02020603050405020304" pitchFamily="18" charset="0"/>
                <a:cs typeface="Times New Roman" panose="02020603050405020304" pitchFamily="18" charset="0"/>
              </a:rPr>
              <a:t>From these distribution graphs, </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Age and number of times pregnant are not in normal distributions as expected since the underlying population should not be normally distributed either. </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Glucose level and BMI are following a normal distribution.</a:t>
            </a:r>
            <a:br>
              <a:rPr lang="en-US" sz="1100" dirty="0">
                <a:effectLst/>
              </a:rPr>
            </a:br>
            <a:endParaRPr lang="en-US" sz="1100" dirty="0"/>
          </a:p>
        </p:txBody>
      </p:sp>
      <p:sp>
        <p:nvSpPr>
          <p:cNvPr id="42" name="Rectangle 41">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120D7F55-D3E9-42A9-95D3-7F6422DAD181}"/>
              </a:ext>
            </a:extLst>
          </p:cNvPr>
          <p:cNvSpPr>
            <a:spLocks noGrp="1"/>
          </p:cNvSpPr>
          <p:nvPr>
            <p:ph sz="half" idx="1"/>
          </p:nvPr>
        </p:nvSpPr>
        <p:spPr>
          <a:xfrm>
            <a:off x="838199" y="2359152"/>
            <a:ext cx="4056530" cy="3429000"/>
          </a:xfrm>
        </p:spPr>
        <p:txBody>
          <a:bodyPr vert="horz" lIns="91440" tIns="45720" rIns="91440" bIns="45720" rtlCol="0">
            <a:normAutofit/>
          </a:bodyPr>
          <a:lstStyle/>
          <a:p>
            <a:pPr>
              <a:lnSpc>
                <a:spcPct val="100000"/>
              </a:lnSpc>
            </a:pPr>
            <a:r>
              <a:rPr lang="en-US" sz="1200" b="1" dirty="0">
                <a:effectLst/>
                <a:latin typeface="Times New Roman" panose="02020603050405020304" pitchFamily="18" charset="0"/>
                <a:cs typeface="Times New Roman" panose="02020603050405020304" pitchFamily="18" charset="0"/>
              </a:rPr>
              <a:t>Impact of Glucose on Diabetes</a:t>
            </a:r>
          </a:p>
          <a:p>
            <a:pPr marL="0" indent="0">
              <a:lnSpc>
                <a:spcPct val="100000"/>
              </a:lnSpc>
              <a:spcAft>
                <a:spcPts val="800"/>
              </a:spcAft>
              <a:buNone/>
            </a:pPr>
            <a:r>
              <a:rPr lang="en-US" sz="1200" b="1" dirty="0">
                <a:effectLst/>
                <a:latin typeface="Times New Roman" panose="02020603050405020304" pitchFamily="18" charset="0"/>
                <a:cs typeface="Times New Roman" panose="02020603050405020304" pitchFamily="18" charset="0"/>
              </a:rPr>
              <a:t>      Conditions</a:t>
            </a:r>
            <a:endParaRPr lang="en-US" sz="1200" dirty="0">
              <a:effectLst/>
              <a:latin typeface="Times New Roman" panose="02020603050405020304" pitchFamily="18" charset="0"/>
              <a:cs typeface="Times New Roman" panose="02020603050405020304" pitchFamily="18" charset="0"/>
            </a:endParaRPr>
          </a:p>
          <a:p>
            <a:pPr>
              <a:lnSpc>
                <a:spcPct val="100000"/>
              </a:lnSpc>
              <a:spcAft>
                <a:spcPts val="800"/>
              </a:spcAft>
            </a:pPr>
            <a:r>
              <a:rPr lang="en-US" sz="1200" dirty="0">
                <a:effectLst/>
                <a:latin typeface="Times New Roman" panose="02020603050405020304" pitchFamily="18" charset="0"/>
                <a:cs typeface="Times New Roman" panose="02020603050405020304" pitchFamily="18" charset="0"/>
              </a:rPr>
              <a:t>Individuals are independent of each other</a:t>
            </a:r>
          </a:p>
          <a:p>
            <a:pPr>
              <a:lnSpc>
                <a:spcPct val="100000"/>
              </a:lnSpc>
              <a:spcAft>
                <a:spcPts val="800"/>
              </a:spcAft>
            </a:pPr>
            <a:r>
              <a:rPr lang="en-US" sz="1200" dirty="0">
                <a:effectLst/>
                <a:latin typeface="Times New Roman" panose="02020603050405020304" pitchFamily="18" charset="0"/>
                <a:cs typeface="Times New Roman" panose="02020603050405020304" pitchFamily="18" charset="0"/>
              </a:rPr>
              <a:t>Here distributions are skewed but the sample &gt;30</a:t>
            </a:r>
          </a:p>
          <a:p>
            <a:pPr>
              <a:lnSpc>
                <a:spcPct val="100000"/>
              </a:lnSpc>
              <a:spcAft>
                <a:spcPts val="800"/>
              </a:spcAft>
            </a:pPr>
            <a:r>
              <a:rPr lang="en-US" sz="1200" dirty="0">
                <a:effectLst/>
                <a:latin typeface="Times New Roman" panose="02020603050405020304" pitchFamily="18" charset="0"/>
                <a:cs typeface="Times New Roman" panose="02020603050405020304" pitchFamily="18" charset="0"/>
              </a:rPr>
              <a:t>Both the groups are independent of each other and sample size is lesser than 10% of the population</a:t>
            </a:r>
          </a:p>
          <a:p>
            <a:pPr algn="just">
              <a:lnSpc>
                <a:spcPct val="100000"/>
              </a:lnSpc>
            </a:pP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p-value is &lt; critical values of 0.05, so we reject the null hypothesis for the alternate hypothesis.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can say that we are, 95 % confident, that the average glucose levels for individuals with diabetes is &gt; the people without diabetes.</a:t>
            </a:r>
          </a:p>
          <a:p>
            <a:pPr>
              <a:lnSpc>
                <a:spcPct val="100000"/>
              </a:lnSpc>
            </a:pPr>
            <a:endParaRPr lang="en-US" sz="1700" dirty="0"/>
          </a:p>
        </p:txBody>
      </p:sp>
      <p:pic>
        <p:nvPicPr>
          <p:cNvPr id="5" name="Content Placeholder 4">
            <a:extLst>
              <a:ext uri="{FF2B5EF4-FFF2-40B4-BE49-F238E27FC236}">
                <a16:creationId xmlns:a16="http://schemas.microsoft.com/office/drawing/2014/main" id="{C4F2BD68-80D1-470A-9F9B-97FD7B7BB347}"/>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5394318" y="135483"/>
            <a:ext cx="3871542" cy="3538451"/>
          </a:xfrm>
          <a:prstGeom prst="rect">
            <a:avLst/>
          </a:prstGeom>
          <a:noFill/>
        </p:spPr>
      </p:pic>
      <p:pic>
        <p:nvPicPr>
          <p:cNvPr id="6" name="Content Placeholder 5">
            <a:extLst>
              <a:ext uri="{FF2B5EF4-FFF2-40B4-BE49-F238E27FC236}">
                <a16:creationId xmlns:a16="http://schemas.microsoft.com/office/drawing/2014/main" id="{8247A167-6693-42A6-AEA8-86D6BE90458B}"/>
              </a:ext>
            </a:extLst>
          </p:cNvPr>
          <p:cNvPicPr>
            <a:picLocks noGrp="1"/>
          </p:cNvPicPr>
          <p:nvPr>
            <p:ph sz="half" idx="2"/>
          </p:nvPr>
        </p:nvPicPr>
        <p:blipFill>
          <a:blip r:embed="rId3" cstate="print">
            <a:extLst>
              <a:ext uri="{28A0092B-C50C-407E-A947-70E740481C1C}">
                <a14:useLocalDpi xmlns:a14="http://schemas.microsoft.com/office/drawing/2010/main" val="0"/>
              </a:ext>
            </a:extLst>
          </a:blip>
          <a:stretch>
            <a:fillRect/>
          </a:stretch>
        </p:blipFill>
        <p:spPr bwMode="auto">
          <a:xfrm>
            <a:off x="9205938" y="135483"/>
            <a:ext cx="2945294" cy="3722142"/>
          </a:xfrm>
          <a:prstGeom prst="rect">
            <a:avLst/>
          </a:prstGeom>
          <a:noFill/>
        </p:spPr>
      </p:pic>
      <p:pic>
        <p:nvPicPr>
          <p:cNvPr id="16" name="Picture 15">
            <a:extLst>
              <a:ext uri="{FF2B5EF4-FFF2-40B4-BE49-F238E27FC236}">
                <a16:creationId xmlns:a16="http://schemas.microsoft.com/office/drawing/2014/main" id="{6B330757-99FD-46D4-82C7-DB2EB05C226C}"/>
              </a:ext>
            </a:extLst>
          </p:cNvPr>
          <p:cNvPicPr/>
          <p:nvPr/>
        </p:nvPicPr>
        <p:blipFill>
          <a:blip r:embed="rId4"/>
          <a:stretch>
            <a:fillRect/>
          </a:stretch>
        </p:blipFill>
        <p:spPr>
          <a:xfrm>
            <a:off x="5911211" y="3969241"/>
            <a:ext cx="5989328" cy="2575957"/>
          </a:xfrm>
          <a:prstGeom prst="rect">
            <a:avLst/>
          </a:prstGeom>
        </p:spPr>
      </p:pic>
    </p:spTree>
    <p:extLst>
      <p:ext uri="{BB962C8B-B14F-4D97-AF65-F5344CB8AC3E}">
        <p14:creationId xmlns:p14="http://schemas.microsoft.com/office/powerpoint/2010/main" val="255099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id="{9A42C7B2-7BD6-433A-95AB-5AA4F44B5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263" y="3986129"/>
            <a:ext cx="6288261" cy="2253231"/>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676FE6-15B7-4273-866B-8C165C904F02}"/>
              </a:ext>
            </a:extLst>
          </p:cNvPr>
          <p:cNvSpPr>
            <a:spLocks noGrp="1"/>
          </p:cNvSpPr>
          <p:nvPr>
            <p:ph type="title"/>
          </p:nvPr>
        </p:nvSpPr>
        <p:spPr>
          <a:xfrm>
            <a:off x="636551" y="5525079"/>
            <a:ext cx="5728176" cy="850359"/>
          </a:xfrm>
        </p:spPr>
        <p:txBody>
          <a:bodyPr vert="horz" lIns="91440" tIns="45720" rIns="91440" bIns="45720" rtlCol="0" anchor="ctr">
            <a:noAutofit/>
          </a:bodyPr>
          <a:lstStyle/>
          <a:p>
            <a:pPr>
              <a:lnSpc>
                <a:spcPct val="107000"/>
              </a:lnSpc>
              <a:spcAft>
                <a:spcPts val="800"/>
              </a:spcAft>
            </a:pPr>
            <a:r>
              <a:rPr lang="en-IN" sz="1400" b="0" dirty="0">
                <a:effectLst/>
                <a:latin typeface="Times New Roman" panose="02020603050405020304" pitchFamily="18" charset="0"/>
                <a:ea typeface="Calibri" panose="020F0502020204030204" pitchFamily="34" charset="0"/>
                <a:cs typeface="Times New Roman" panose="02020603050405020304" pitchFamily="18" charset="0"/>
              </a:rPr>
              <a:t>The dataset contains a fair distribution of age groups, most being under 30 with a second large group between 30 and 50 years of age</a:t>
            </a:r>
            <a:br>
              <a:rPr lang="en-IN" sz="1400" b="0" dirty="0">
                <a:effectLst/>
                <a:latin typeface="Times New Roman" panose="02020603050405020304" pitchFamily="18" charset="0"/>
                <a:ea typeface="Calibri" panose="020F0502020204030204" pitchFamily="34" charset="0"/>
                <a:cs typeface="Times New Roman" panose="02020603050405020304" pitchFamily="18" charset="0"/>
              </a:rPr>
            </a:br>
            <a:r>
              <a:rPr lang="en-IN" sz="1400" b="0" dirty="0">
                <a:effectLst/>
                <a:latin typeface="Times New Roman" panose="02020603050405020304" pitchFamily="18" charset="0"/>
                <a:ea typeface="Calibri" panose="020F0502020204030204" pitchFamily="34" charset="0"/>
                <a:cs typeface="Times New Roman" panose="02020603050405020304" pitchFamily="18" charset="0"/>
              </a:rPr>
              <a:t>Plotting the ages of the diabetic group we see a clear indicator showing more frequency at lower age groups Correlation does not equal causation, however diabetes is often associated with lifestyle habits, even in the West, and if younger Pima people are adopting a  Western lifestyle and eating habits this could explain the effect on the younger population versus folks aged over 45</a:t>
            </a:r>
            <a:br>
              <a:rPr lang="en-IN" sz="1050" b="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1050" b="0"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535" y="478454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8918" y="5108173"/>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6728AD44-151A-4A08-BAED-8630D2E80FF0}"/>
              </a:ext>
            </a:extLst>
          </p:cNvPr>
          <p:cNvSpPr>
            <a:spLocks noGrp="1"/>
          </p:cNvSpPr>
          <p:nvPr>
            <p:ph sz="half" idx="1"/>
          </p:nvPr>
        </p:nvSpPr>
        <p:spPr>
          <a:xfrm>
            <a:off x="6350790" y="5698971"/>
            <a:ext cx="1654206" cy="670387"/>
          </a:xfrm>
        </p:spPr>
        <p:txBody>
          <a:bodyPr vert="horz" lIns="91440" tIns="45720" rIns="91440" bIns="45720" rtlCol="0" anchor="ctr">
            <a:normAutofit fontScale="25000" lnSpcReduction="20000"/>
          </a:bodyPr>
          <a:lstStyle/>
          <a:p>
            <a:pPr>
              <a:lnSpc>
                <a:spcPct val="107000"/>
              </a:lnSpc>
              <a:spcAft>
                <a:spcPts val="800"/>
              </a:spcAft>
            </a:pP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I need to predict the diabetic indicator We can see the data is a near 50/50 split between diabetic and non-diabetic</a:t>
            </a:r>
          </a:p>
          <a:p>
            <a:endParaRPr lang="en-US" sz="1700" dirty="0"/>
          </a:p>
        </p:txBody>
      </p:sp>
      <p:pic>
        <p:nvPicPr>
          <p:cNvPr id="17" name="Picture 16">
            <a:extLst>
              <a:ext uri="{FF2B5EF4-FFF2-40B4-BE49-F238E27FC236}">
                <a16:creationId xmlns:a16="http://schemas.microsoft.com/office/drawing/2014/main" id="{39A3D15A-5B49-4FFE-A937-A93FD12756B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64540" y="3345646"/>
            <a:ext cx="3867206" cy="3345646"/>
          </a:xfrm>
          <a:prstGeom prst="rect">
            <a:avLst/>
          </a:prstGeom>
          <a:noFill/>
          <a:ln>
            <a:noFill/>
          </a:ln>
        </p:spPr>
      </p:pic>
      <p:pic>
        <p:nvPicPr>
          <p:cNvPr id="19" name="Picture 18">
            <a:extLst>
              <a:ext uri="{FF2B5EF4-FFF2-40B4-BE49-F238E27FC236}">
                <a16:creationId xmlns:a16="http://schemas.microsoft.com/office/drawing/2014/main" id="{1F151ED2-83B3-42F2-9779-4D604343D74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004996" y="0"/>
            <a:ext cx="3867206" cy="3345646"/>
          </a:xfrm>
          <a:prstGeom prst="rect">
            <a:avLst/>
          </a:prstGeom>
          <a:noFill/>
          <a:ln>
            <a:noFill/>
          </a:ln>
        </p:spPr>
      </p:pic>
      <p:pic>
        <p:nvPicPr>
          <p:cNvPr id="21" name="Picture 20">
            <a:extLst>
              <a:ext uri="{FF2B5EF4-FFF2-40B4-BE49-F238E27FC236}">
                <a16:creationId xmlns:a16="http://schemas.microsoft.com/office/drawing/2014/main" id="{D353AF48-F7CB-4EC4-A7A5-4E9F3BA3400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19799" y="88778"/>
            <a:ext cx="7004279" cy="4953740"/>
          </a:xfrm>
          <a:prstGeom prst="rect">
            <a:avLst/>
          </a:prstGeom>
          <a:noFill/>
          <a:ln>
            <a:noFill/>
          </a:ln>
        </p:spPr>
      </p:pic>
    </p:spTree>
    <p:extLst>
      <p:ext uri="{BB962C8B-B14F-4D97-AF65-F5344CB8AC3E}">
        <p14:creationId xmlns:p14="http://schemas.microsoft.com/office/powerpoint/2010/main" val="1057505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id="{38468727-63BE-4191-B4A6-C30C82C0E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EC3F72A6-9EFA-4D86-A6E0-DF8CB75B6BF9}"/>
              </a:ext>
            </a:extLst>
          </p:cNvPr>
          <p:cNvSpPr>
            <a:spLocks noGrp="1"/>
          </p:cNvSpPr>
          <p:nvPr>
            <p:ph type="title"/>
          </p:nvPr>
        </p:nvSpPr>
        <p:spPr>
          <a:xfrm>
            <a:off x="457200" y="412454"/>
            <a:ext cx="2503931" cy="2791954"/>
          </a:xfrm>
        </p:spPr>
        <p:txBody>
          <a:bodyPr vert="horz" lIns="91440" tIns="45720" rIns="91440" bIns="45720" rtlCol="0" anchor="ctr">
            <a:normAutofit fontScale="90000"/>
          </a:bodyPr>
          <a:lstStyle/>
          <a:p>
            <a:pPr>
              <a:spcBef>
                <a:spcPts val="1200"/>
              </a:spcBef>
            </a:pPr>
            <a:r>
              <a:rPr lang="en-IN" sz="1600" dirty="0">
                <a:solidFill>
                  <a:srgbClr val="000000"/>
                </a:solidFill>
                <a:effectLst/>
                <a:latin typeface="Times New Roman" panose="02020603050405020304" pitchFamily="18" charset="0"/>
                <a:ea typeface="Times New Roman" panose="02020603050405020304" pitchFamily="18" charset="0"/>
              </a:rPr>
              <a:t>Pregnancies &amp; Age : 0.5 =&gt; About 50% correlated to each other</a:t>
            </a:r>
            <a:br>
              <a:rPr lang="en-IN" sz="1600" dirty="0">
                <a:effectLst/>
                <a:latin typeface="Times New Roman" panose="02020603050405020304" pitchFamily="18" charset="0"/>
                <a:ea typeface="Times New Roman" panose="02020603050405020304" pitchFamily="18" charset="0"/>
              </a:rPr>
            </a:br>
            <a:r>
              <a:rPr lang="en-IN" sz="1600" dirty="0" err="1">
                <a:solidFill>
                  <a:srgbClr val="000000"/>
                </a:solidFill>
                <a:effectLst/>
                <a:latin typeface="Times New Roman" panose="02020603050405020304" pitchFamily="18" charset="0"/>
                <a:ea typeface="Times New Roman" panose="02020603050405020304" pitchFamily="18" charset="0"/>
              </a:rPr>
              <a:t>SkinThickness</a:t>
            </a:r>
            <a:r>
              <a:rPr lang="en-IN" sz="1600" dirty="0">
                <a:solidFill>
                  <a:srgbClr val="000000"/>
                </a:solidFill>
                <a:effectLst/>
                <a:latin typeface="Times New Roman" panose="02020603050405020304" pitchFamily="18" charset="0"/>
                <a:ea typeface="Times New Roman" panose="02020603050405020304" pitchFamily="18" charset="0"/>
              </a:rPr>
              <a:t> - &amp;Insulin, &amp;BMI : 0.4 =&gt; About 40% correlated to each other</a:t>
            </a:r>
            <a:br>
              <a:rPr lang="en-IN" sz="1600" dirty="0">
                <a:effectLst/>
                <a:latin typeface="Times New Roman" panose="02020603050405020304" pitchFamily="18" charset="0"/>
                <a:ea typeface="Times New Roman" panose="02020603050405020304" pitchFamily="18" charset="0"/>
              </a:rPr>
            </a:br>
            <a:br>
              <a:rPr lang="en-IN" sz="1600" dirty="0">
                <a:effectLst/>
                <a:latin typeface="Times New Roman" panose="02020603050405020304" pitchFamily="18" charset="0"/>
                <a:ea typeface="Times New Roman" panose="02020603050405020304" pitchFamily="18" charset="0"/>
              </a:rPr>
            </a:br>
            <a:r>
              <a:rPr lang="en-IN" sz="1600" dirty="0">
                <a:effectLst/>
                <a:latin typeface="Times New Roman" panose="02020603050405020304" pitchFamily="18" charset="0"/>
                <a:ea typeface="Times New Roman" panose="02020603050405020304" pitchFamily="18" charset="0"/>
              </a:rPr>
              <a:t>moreover,</a:t>
            </a:r>
            <a:br>
              <a:rPr lang="en-IN" sz="1600" dirty="0">
                <a:effectLst/>
                <a:latin typeface="Times New Roman" panose="02020603050405020304" pitchFamily="18" charset="0"/>
                <a:ea typeface="Times New Roman" panose="02020603050405020304" pitchFamily="18" charset="0"/>
              </a:rPr>
            </a:b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Pregnancy, Age, Insulin, </a:t>
            </a: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skinthickness</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are having higher correlation.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sz="2800" dirty="0"/>
          </a:p>
        </p:txBody>
      </p:sp>
      <p:sp>
        <p:nvSpPr>
          <p:cNvPr id="22" name="Rectangle 21">
            <a:extLst>
              <a:ext uri="{FF2B5EF4-FFF2-40B4-BE49-F238E27FC236}">
                <a16:creationId xmlns:a16="http://schemas.microsoft.com/office/drawing/2014/main" id="{9D355BB6-1BB8-4828-B246-CFB31742D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3483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CA52A9B9-B2B3-46F0-9D53-0EFF9905B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02180" y="1457218"/>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 Placeholder 4">
            <a:extLst>
              <a:ext uri="{FF2B5EF4-FFF2-40B4-BE49-F238E27FC236}">
                <a16:creationId xmlns:a16="http://schemas.microsoft.com/office/drawing/2014/main" id="{157293D6-CEED-4E53-ABE7-B32454E6597E}"/>
              </a:ext>
            </a:extLst>
          </p:cNvPr>
          <p:cNvSpPr>
            <a:spLocks noGrp="1"/>
          </p:cNvSpPr>
          <p:nvPr>
            <p:ph sz="half" idx="1"/>
          </p:nvPr>
        </p:nvSpPr>
        <p:spPr>
          <a:xfrm>
            <a:off x="3191854" y="619760"/>
            <a:ext cx="2982469" cy="2101850"/>
          </a:xfrm>
        </p:spPr>
        <p:txBody>
          <a:bodyPr vert="horz" lIns="91440" tIns="45720" rIns="91440" bIns="45720" rtlCol="0" anchor="ctr">
            <a:normAutofit/>
          </a:bodyPr>
          <a:lstStyle/>
          <a:p>
            <a:pPr>
              <a:spcAft>
                <a:spcPts val="800"/>
              </a:spcAft>
            </a:pPr>
            <a:r>
              <a:rPr lang="en-US" sz="1600" dirty="0">
                <a:effectLst/>
                <a:latin typeface="Times New Roman" panose="02020603050405020304" pitchFamily="18" charset="0"/>
                <a:cs typeface="Times New Roman" panose="02020603050405020304" pitchFamily="18" charset="0"/>
              </a:rPr>
              <a:t>From Plot 2  the distribution is shifted towards the left for those without diabetes. This indicates those </a:t>
            </a:r>
            <a:r>
              <a:rPr lang="en-US" sz="1600" b="1" dirty="0">
                <a:effectLst/>
                <a:latin typeface="Times New Roman" panose="02020603050405020304" pitchFamily="18" charset="0"/>
                <a:cs typeface="Times New Roman" panose="02020603050405020304" pitchFamily="18" charset="0"/>
              </a:rPr>
              <a:t>without diabetes generally have a lower blood glucose level</a:t>
            </a:r>
            <a:r>
              <a:rPr lang="en-US" sz="1600" dirty="0">
                <a:effectLst/>
                <a:latin typeface="Times New Roman" panose="02020603050405020304" pitchFamily="18" charset="0"/>
                <a:cs typeface="Times New Roman" panose="02020603050405020304" pitchFamily="18" charset="0"/>
              </a:rPr>
              <a:t>.</a:t>
            </a:r>
          </a:p>
          <a:p>
            <a:endParaRPr lang="en-US" sz="1700" dirty="0"/>
          </a:p>
        </p:txBody>
      </p:sp>
      <p:pic>
        <p:nvPicPr>
          <p:cNvPr id="9" name="Picture 8">
            <a:extLst>
              <a:ext uri="{FF2B5EF4-FFF2-40B4-BE49-F238E27FC236}">
                <a16:creationId xmlns:a16="http://schemas.microsoft.com/office/drawing/2014/main" id="{2D932CB5-064C-4840-82AE-6C51B9BF7CFD}"/>
              </a:ext>
            </a:extLst>
          </p:cNvPr>
          <p:cNvPicPr/>
          <p:nvPr/>
        </p:nvPicPr>
        <p:blipFill rotWithShape="1">
          <a:blip r:embed="rId2"/>
          <a:srcRect r="12981" b="3"/>
          <a:stretch/>
        </p:blipFill>
        <p:spPr>
          <a:xfrm>
            <a:off x="128017" y="3341370"/>
            <a:ext cx="6295644" cy="3379668"/>
          </a:xfrm>
          <a:prstGeom prst="rect">
            <a:avLst/>
          </a:prstGeom>
        </p:spPr>
      </p:pic>
      <p:pic>
        <p:nvPicPr>
          <p:cNvPr id="19" name="Picture 18">
            <a:extLst>
              <a:ext uri="{FF2B5EF4-FFF2-40B4-BE49-F238E27FC236}">
                <a16:creationId xmlns:a16="http://schemas.microsoft.com/office/drawing/2014/main" id="{BAB22358-3999-4094-8417-964B2975BCA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23660" y="153706"/>
            <a:ext cx="5768340" cy="6131683"/>
          </a:xfrm>
          <a:prstGeom prst="rect">
            <a:avLst/>
          </a:prstGeom>
          <a:noFill/>
          <a:ln>
            <a:noFill/>
          </a:ln>
        </p:spPr>
      </p:pic>
    </p:spTree>
    <p:extLst>
      <p:ext uri="{BB962C8B-B14F-4D97-AF65-F5344CB8AC3E}">
        <p14:creationId xmlns:p14="http://schemas.microsoft.com/office/powerpoint/2010/main" val="1009549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514D87-BA43-4E8C-B3A6-3498AC14F79B}"/>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200" dirty="0">
                <a:latin typeface="Times New Roman" panose="02020603050405020304" pitchFamily="18" charset="0"/>
                <a:cs typeface="Times New Roman" panose="02020603050405020304" pitchFamily="18" charset="0"/>
              </a:rPr>
              <a:t>Graphical Clustering</a:t>
            </a:r>
          </a:p>
        </p:txBody>
      </p:sp>
      <p:sp>
        <p:nvSpPr>
          <p:cNvPr id="18" name="Rectangle 17">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47C4829-E3A7-43C2-BD08-B50A98E9D3A1}"/>
              </a:ext>
            </a:extLst>
          </p:cNvPr>
          <p:cNvSpPr>
            <a:spLocks noGrp="1"/>
          </p:cNvSpPr>
          <p:nvPr>
            <p:ph sz="half" idx="1"/>
          </p:nvPr>
        </p:nvSpPr>
        <p:spPr>
          <a:xfrm>
            <a:off x="411480" y="2371870"/>
            <a:ext cx="4062866" cy="3352629"/>
          </a:xfrm>
        </p:spPr>
        <p:txBody>
          <a:bodyPr vert="horz" lIns="91440" tIns="45720" rIns="91440" bIns="45720" rtlCol="0">
            <a:normAutofit fontScale="85000" lnSpcReduction="10000"/>
          </a:bodyPr>
          <a:lstStyle/>
          <a:p>
            <a:pPr>
              <a:lnSpc>
                <a:spcPct val="107000"/>
              </a:lnSpc>
              <a:spcAft>
                <a:spcPts val="800"/>
              </a:spcAft>
            </a:pPr>
            <a:r>
              <a:rPr lang="en-IN" sz="1800" dirty="0">
                <a:latin typeface="Times New Roman" panose="02020603050405020304" pitchFamily="18" charset="0"/>
                <a:ea typeface="Calibri" panose="020F0502020204030204" pitchFamily="34" charset="0"/>
                <a:cs typeface="Times New Roman" panose="02020603050405020304" pitchFamily="18" charset="0"/>
              </a:rPr>
              <a: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 is simply using a scatterplot and a few plotting parameters in ggplot2 to make some things visible at the viewer. </a:t>
            </a:r>
            <a:r>
              <a:rPr lang="en-IN" sz="1800" dirty="0">
                <a:latin typeface="Times New Roman" panose="02020603050405020304" pitchFamily="18" charset="0"/>
                <a:ea typeface="Calibri" panose="020F0502020204030204" pitchFamily="34" charset="0"/>
                <a:cs typeface="Times New Roman" panose="02020603050405020304" pitchFamily="18" charset="0"/>
              </a:rPr>
              <a:t>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he boxes that we can draw clearly indicates 2 clusters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showcase the “clusters” a little better, along-with the multi-layered information, e.g., age, BMI, glucose,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Notice the cluster on the right, showing a clear grouping of how high BMI correlates with being diabetic when combined with glucose levels.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700" dirty="0"/>
          </a:p>
        </p:txBody>
      </p:sp>
      <p:pic>
        <p:nvPicPr>
          <p:cNvPr id="5" name="Content Placeholder 4">
            <a:extLst>
              <a:ext uri="{FF2B5EF4-FFF2-40B4-BE49-F238E27FC236}">
                <a16:creationId xmlns:a16="http://schemas.microsoft.com/office/drawing/2014/main" id="{629D5532-E85E-40D3-8B0F-69AD21F5C565}"/>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533721" y="159798"/>
            <a:ext cx="7513277" cy="6354516"/>
          </a:xfrm>
          <a:prstGeom prst="rect">
            <a:avLst/>
          </a:prstGeom>
          <a:noFill/>
        </p:spPr>
      </p:pic>
    </p:spTree>
    <p:extLst>
      <p:ext uri="{BB962C8B-B14F-4D97-AF65-F5344CB8AC3E}">
        <p14:creationId xmlns:p14="http://schemas.microsoft.com/office/powerpoint/2010/main" val="3451165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30">
            <a:extLst>
              <a:ext uri="{FF2B5EF4-FFF2-40B4-BE49-F238E27FC236}">
                <a16:creationId xmlns:a16="http://schemas.microsoft.com/office/drawing/2014/main" id="{EFB4A7B1-AF01-4C10-96D3-4BEE594198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8E0499-031A-47CC-A209-270FAE649202}"/>
              </a:ext>
            </a:extLst>
          </p:cNvPr>
          <p:cNvSpPr>
            <a:spLocks noGrp="1"/>
          </p:cNvSpPr>
          <p:nvPr>
            <p:ph type="title"/>
          </p:nvPr>
        </p:nvSpPr>
        <p:spPr>
          <a:xfrm>
            <a:off x="6460998" y="45801"/>
            <a:ext cx="4359402" cy="1119130"/>
          </a:xfrm>
        </p:spPr>
        <p:txBody>
          <a:bodyPr vert="horz" lIns="91440" tIns="45720" rIns="91440" bIns="45720" rtlCol="0" anchor="b">
            <a:normAutofit/>
          </a:bodyPr>
          <a:lstStyle/>
          <a:p>
            <a:r>
              <a:rPr lang="en-US" sz="2400" b="1" dirty="0">
                <a:effectLst/>
                <a:latin typeface="Times New Roman" panose="02020603050405020304" pitchFamily="18" charset="0"/>
                <a:cs typeface="Times New Roman" panose="02020603050405020304" pitchFamily="18" charset="0"/>
              </a:rPr>
              <a:t>Outlier Detection</a:t>
            </a:r>
            <a:br>
              <a:rPr lang="en-US" sz="3600" dirty="0">
                <a:effectLst/>
              </a:rPr>
            </a:br>
            <a:endParaRPr lang="en-US" sz="3600" dirty="0"/>
          </a:p>
        </p:txBody>
      </p:sp>
      <p:pic>
        <p:nvPicPr>
          <p:cNvPr id="5" name="Content Placeholder 4">
            <a:extLst>
              <a:ext uri="{FF2B5EF4-FFF2-40B4-BE49-F238E27FC236}">
                <a16:creationId xmlns:a16="http://schemas.microsoft.com/office/drawing/2014/main" id="{6A46F6B3-9969-4783-A96A-BC11CDBD9DC8}"/>
              </a:ext>
            </a:extLst>
          </p:cNvPr>
          <p:cNvPicPr>
            <a:picLocks noGrp="1"/>
          </p:cNvPicPr>
          <p:nvPr>
            <p:ph sz="half" idx="2"/>
          </p:nvPr>
        </p:nvPicPr>
        <p:blipFill rotWithShape="1">
          <a:blip r:embed="rId2">
            <a:extLst>
              <a:ext uri="{28A0092B-C50C-407E-A947-70E740481C1C}">
                <a14:useLocalDpi xmlns:a14="http://schemas.microsoft.com/office/drawing/2010/main" val="0"/>
              </a:ext>
            </a:extLst>
          </a:blip>
          <a:srcRect l="4405" t="3621" r="3787"/>
          <a:stretch/>
        </p:blipFill>
        <p:spPr bwMode="auto">
          <a:xfrm>
            <a:off x="231648" y="1127053"/>
            <a:ext cx="5730516" cy="5433100"/>
          </a:xfrm>
          <a:prstGeom prst="rect">
            <a:avLst/>
          </a:prstGeom>
          <a:noFill/>
        </p:spPr>
      </p:pic>
      <p:pic>
        <p:nvPicPr>
          <p:cNvPr id="19" name="Picture 18">
            <a:extLst>
              <a:ext uri="{FF2B5EF4-FFF2-40B4-BE49-F238E27FC236}">
                <a16:creationId xmlns:a16="http://schemas.microsoft.com/office/drawing/2014/main" id="{2518AA4D-72DA-4FEE-8596-E1C2BAE3D941}"/>
              </a:ext>
            </a:extLst>
          </p:cNvPr>
          <p:cNvPicPr/>
          <p:nvPr/>
        </p:nvPicPr>
        <p:blipFill>
          <a:blip r:embed="rId3"/>
          <a:stretch>
            <a:fillRect/>
          </a:stretch>
        </p:blipFill>
        <p:spPr>
          <a:xfrm>
            <a:off x="841248" y="316135"/>
            <a:ext cx="4009158" cy="709149"/>
          </a:xfrm>
          <a:prstGeom prst="rect">
            <a:avLst/>
          </a:prstGeom>
        </p:spPr>
      </p:pic>
      <p:pic>
        <p:nvPicPr>
          <p:cNvPr id="13" name="Content Placeholder 12">
            <a:extLst>
              <a:ext uri="{FF2B5EF4-FFF2-40B4-BE49-F238E27FC236}">
                <a16:creationId xmlns:a16="http://schemas.microsoft.com/office/drawing/2014/main" id="{F7A551C1-5CE7-4616-A273-A8000FD3F37F}"/>
              </a:ext>
            </a:extLst>
          </p:cNvPr>
          <p:cNvPicPr>
            <a:picLocks noGrp="1"/>
          </p:cNvPicPr>
          <p:nvPr>
            <p:ph sz="half" idx="1"/>
          </p:nvPr>
        </p:nvPicPr>
        <p:blipFill>
          <a:blip r:embed="rId4"/>
          <a:stretch>
            <a:fillRect/>
          </a:stretch>
        </p:blipFill>
        <p:spPr>
          <a:xfrm>
            <a:off x="6457242" y="1483076"/>
            <a:ext cx="5208923" cy="852706"/>
          </a:xfrm>
          <a:prstGeom prst="rect">
            <a:avLst/>
          </a:prstGeom>
        </p:spPr>
      </p:pic>
      <p:sp>
        <p:nvSpPr>
          <p:cNvPr id="17" name="TextBox 16">
            <a:extLst>
              <a:ext uri="{FF2B5EF4-FFF2-40B4-BE49-F238E27FC236}">
                <a16:creationId xmlns:a16="http://schemas.microsoft.com/office/drawing/2014/main" id="{1FF3477B-517C-486C-8AED-073068E17183}"/>
              </a:ext>
            </a:extLst>
          </p:cNvPr>
          <p:cNvSpPr txBox="1"/>
          <p:nvPr/>
        </p:nvSpPr>
        <p:spPr>
          <a:xfrm>
            <a:off x="6520373" y="773172"/>
            <a:ext cx="4572000" cy="3776472"/>
          </a:xfrm>
          <a:prstGeom prst="rect">
            <a:avLst/>
          </a:prstGeom>
        </p:spPr>
        <p:txBody>
          <a:bodyPr vert="horz" lIns="91440" tIns="45720" rIns="91440" bIns="45720" rtlCol="0">
            <a:normAutofit/>
          </a:bodyPr>
          <a:lstStyle/>
          <a:p>
            <a:pPr indent="-228600">
              <a:lnSpc>
                <a:spcPct val="110000"/>
              </a:lnSpc>
              <a:spcBef>
                <a:spcPts val="645"/>
              </a:spcBef>
              <a:buFont typeface="Arial" panose="020B0604020202020204" pitchFamily="34" charset="0"/>
              <a:buChar char="•"/>
            </a:pPr>
            <a:r>
              <a:rPr lang="en-US" sz="1400" b="0" dirty="0">
                <a:effectLst/>
                <a:latin typeface="Times New Roman" panose="02020603050405020304" pitchFamily="18" charset="0"/>
                <a:cs typeface="Times New Roman" panose="02020603050405020304" pitchFamily="18" charset="0"/>
              </a:rPr>
              <a:t>The five outliers obtained in the output are the row numbers in the diabetes1 data derived from the diabetes data set.</a:t>
            </a:r>
            <a:endParaRPr lang="en-US" sz="1400" b="1" dirty="0">
              <a:effectLst/>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134744D3-B068-4646-83B8-525E6D15DF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15048A18-0381-485F-B557-E17906AE6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034272"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A621B42C-8D51-4F68-8B55-DDCA4493642A}"/>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594021" y="2416578"/>
            <a:ext cx="4753683" cy="4360626"/>
          </a:xfrm>
          <a:prstGeom prst="rect">
            <a:avLst/>
          </a:prstGeom>
          <a:noFill/>
          <a:ln>
            <a:noFill/>
          </a:ln>
        </p:spPr>
      </p:pic>
    </p:spTree>
    <p:extLst>
      <p:ext uri="{BB962C8B-B14F-4D97-AF65-F5344CB8AC3E}">
        <p14:creationId xmlns:p14="http://schemas.microsoft.com/office/powerpoint/2010/main" val="239501088"/>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2F3337A1A82AF45B665C8B0C97D7AF7" ma:contentTypeVersion="11" ma:contentTypeDescription="Create a new document." ma:contentTypeScope="" ma:versionID="96f518ef54f5d0138eac1ab5e9e75c45">
  <xsd:schema xmlns:xsd="http://www.w3.org/2001/XMLSchema" xmlns:xs="http://www.w3.org/2001/XMLSchema" xmlns:p="http://schemas.microsoft.com/office/2006/metadata/properties" xmlns:ns3="00092d68-af26-427a-a635-4e17e32ad890" xmlns:ns4="9c5d2461-8593-4c32-89e2-48b063c0c1ab" targetNamespace="http://schemas.microsoft.com/office/2006/metadata/properties" ma:root="true" ma:fieldsID="10c0eb72f35434aa7a7adc8fd6eab127" ns3:_="" ns4:_="">
    <xsd:import namespace="00092d68-af26-427a-a635-4e17e32ad890"/>
    <xsd:import namespace="9c5d2461-8593-4c32-89e2-48b063c0c1a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092d68-af26-427a-a635-4e17e32ad8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c5d2461-8593-4c32-89e2-48b063c0c1a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12A5A9-33BC-43DE-9463-024B74D4CF31}">
  <ds:schemaRefs>
    <ds:schemaRef ds:uri="http://schemas.microsoft.com/office/2006/documentManagement/types"/>
    <ds:schemaRef ds:uri="http://purl.org/dc/terms/"/>
    <ds:schemaRef ds:uri="http://schemas.openxmlformats.org/package/2006/metadata/core-properties"/>
    <ds:schemaRef ds:uri="00092d68-af26-427a-a635-4e17e32ad890"/>
    <ds:schemaRef ds:uri="http://schemas.microsoft.com/office/infopath/2007/PartnerControls"/>
    <ds:schemaRef ds:uri="http://schemas.microsoft.com/office/2006/metadata/properties"/>
    <ds:schemaRef ds:uri="http://www.w3.org/XML/1998/namespace"/>
    <ds:schemaRef ds:uri="9c5d2461-8593-4c32-89e2-48b063c0c1ab"/>
    <ds:schemaRef ds:uri="http://purl.org/dc/dcmitype/"/>
    <ds:schemaRef ds:uri="http://purl.org/dc/elements/1.1/"/>
  </ds:schemaRefs>
</ds:datastoreItem>
</file>

<file path=customXml/itemProps2.xml><?xml version="1.0" encoding="utf-8"?>
<ds:datastoreItem xmlns:ds="http://schemas.openxmlformats.org/officeDocument/2006/customXml" ds:itemID="{991ED0FB-77E8-4640-B576-4910C12702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092d68-af26-427a-a635-4e17e32ad890"/>
    <ds:schemaRef ds:uri="9c5d2461-8593-4c32-89e2-48b063c0c1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4CEAEAE-1B6B-4DB5-B272-991AE70489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2082</Words>
  <Application>Microsoft Office PowerPoint</Application>
  <PresentationFormat>Widescreen</PresentationFormat>
  <Paragraphs>114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Helvetica Neue</vt:lpstr>
      <vt:lpstr>Neue Haas Grotesk Text Pro</vt:lpstr>
      <vt:lpstr>Rockwell</vt:lpstr>
      <vt:lpstr>Times New Roman</vt:lpstr>
      <vt:lpstr>AccentBoxVTI</vt:lpstr>
      <vt:lpstr>Machine learning Model Comparison on Diabetes Dataset</vt:lpstr>
      <vt:lpstr>Contents:</vt:lpstr>
      <vt:lpstr>  Data: </vt:lpstr>
      <vt:lpstr>Feature Explanation</vt:lpstr>
      <vt:lpstr>From these distribution graphs,  Age and number of times pregnant are not in normal distributions as expected since the underlying population should not be normally distributed either.  Glucose level and BMI are following a normal distribution. </vt:lpstr>
      <vt:lpstr>The dataset contains a fair distribution of age groups, most being under 30 with a second large group between 30 and 50 years of age Plotting the ages of the diabetic group we see a clear indicator showing more frequency at lower age groups Correlation does not equal causation, however diabetes is often associated with lifestyle habits, even in the West, and if younger Pima people are adopting a  Western lifestyle and eating habits this could explain the effect on the younger population versus folks aged over 45 </vt:lpstr>
      <vt:lpstr>Pregnancies &amp; Age : 0.5 =&gt; About 50% correlated to each other SkinThickness - &amp;Insulin, &amp;BMI : 0.4 =&gt; About 40% correlated to each other  moreover, Pregnancy, Age, Insulin, skinthickness are having higher correlation. </vt:lpstr>
      <vt:lpstr>Graphical Clustering</vt:lpstr>
      <vt:lpstr>Outlier Detection </vt:lpstr>
      <vt:lpstr>PowerPoint Presentation</vt:lpstr>
      <vt:lpstr>Model Selection Based on AIC</vt:lpstr>
      <vt:lpstr>Model using all independent variables: Our baseline model accuracy is 65% </vt:lpstr>
      <vt:lpstr>Neural Network </vt:lpstr>
      <vt:lpstr> Challenges </vt:lpstr>
      <vt:lpstr>Logistic Regression with Missing value analysis</vt:lpstr>
      <vt:lpstr>Decision Tree:</vt:lpstr>
      <vt:lpstr>Decision Tree</vt:lpstr>
      <vt:lpstr>Model Comparison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Model Comparison on Diabetes Dataset</dc:title>
  <dc:creator>Pragnya, Swayanshu Shanti</dc:creator>
  <cp:lastModifiedBy>Pragnya, Swayanshu Shanti</cp:lastModifiedBy>
  <cp:revision>1</cp:revision>
  <dcterms:created xsi:type="dcterms:W3CDTF">2020-12-09T22:22:40Z</dcterms:created>
  <dcterms:modified xsi:type="dcterms:W3CDTF">2020-12-09T22:29:43Z</dcterms:modified>
</cp:coreProperties>
</file>