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6" r:id="rId3"/>
    <p:sldId id="259" r:id="rId4"/>
    <p:sldId id="260" r:id="rId5"/>
    <p:sldId id="262" r:id="rId6"/>
    <p:sldId id="268" r:id="rId7"/>
    <p:sldId id="267" r:id="rId8"/>
    <p:sldId id="265" r:id="rId9"/>
    <p:sldId id="266" r:id="rId10"/>
    <p:sldId id="261" r:id="rId11"/>
    <p:sldId id="263" r:id="rId12"/>
    <p:sldId id="264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hyperlink" Target="https://www.cs.toronto.edu/~kriz/cifar.html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5" Type="http://schemas.openxmlformats.org/officeDocument/2006/relationships/hyperlink" Target="https://www.cs.toronto.edu/~kriz/cifar.html" TargetMode="External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F16403-93D8-49DE-9671-1DE509B7B051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35A8EE-85F1-4533-890E-34A465DDED0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 i="0" baseline="0" dirty="0"/>
            <a:t>1. </a:t>
          </a:r>
          <a:r>
            <a:rPr lang="en-IN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MNIST </a:t>
          </a:r>
          <a:r>
            <a:rPr lang="en-IN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Dataset (</a:t>
          </a:r>
          <a:r>
            <a:rPr lang="en-IN" b="1" i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http://yann.lecun.com/exdb/mnist/</a:t>
          </a:r>
          <a:r>
            <a:rPr lang="en-IN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2C0461-08EF-4DB7-9AF7-81EBF5EF7147}" type="parTrans" cxnId="{C1EBFACB-14A9-4C6E-9BC6-3F1446EDECB1}">
      <dgm:prSet/>
      <dgm:spPr/>
      <dgm:t>
        <a:bodyPr/>
        <a:lstStyle/>
        <a:p>
          <a:endParaRPr lang="en-US"/>
        </a:p>
      </dgm:t>
    </dgm:pt>
    <dgm:pt modelId="{5EE201B5-6B9E-4D3C-9662-0F7E56850A33}" type="sibTrans" cxnId="{C1EBFACB-14A9-4C6E-9BC6-3F1446EDECB1}">
      <dgm:prSet/>
      <dgm:spPr/>
      <dgm:t>
        <a:bodyPr/>
        <a:lstStyle/>
        <a:p>
          <a:endParaRPr lang="en-US"/>
        </a:p>
      </dgm:t>
    </dgm:pt>
    <dgm:pt modelId="{CF35779C-7084-40EF-88AB-9071F400E66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60,000 training examples, 28 x 28 image 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56A300-E8B7-4A91-97B5-B35BE0F639D8}" type="parTrans" cxnId="{8390EBD2-26EB-4889-808E-0E68CACDB8B6}">
      <dgm:prSet/>
      <dgm:spPr/>
      <dgm:t>
        <a:bodyPr/>
        <a:lstStyle/>
        <a:p>
          <a:endParaRPr lang="en-US"/>
        </a:p>
      </dgm:t>
    </dgm:pt>
    <dgm:pt modelId="{4F047F2B-2C68-479C-907D-1FA9279FC9A1}" type="sibTrans" cxnId="{8390EBD2-26EB-4889-808E-0E68CACDB8B6}">
      <dgm:prSet/>
      <dgm:spPr/>
      <dgm:t>
        <a:bodyPr/>
        <a:lstStyle/>
        <a:p>
          <a:endParaRPr lang="en-US"/>
        </a:p>
      </dgm:t>
    </dgm:pt>
    <dgm:pt modelId="{EBDEF974-9AFE-4D19-A391-615844D72C9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IN" sz="18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0,000 test examples, 28 x 28 image 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F39E37-095E-462F-8318-F1F5C170A4B7}" type="parTrans" cxnId="{77053AC0-131D-4C7C-AF1A-38F7FA9C1DFF}">
      <dgm:prSet/>
      <dgm:spPr/>
      <dgm:t>
        <a:bodyPr/>
        <a:lstStyle/>
        <a:p>
          <a:endParaRPr lang="en-US"/>
        </a:p>
      </dgm:t>
    </dgm:pt>
    <dgm:pt modelId="{EE8A9C88-2DDA-4CB8-93BE-2A5942D5EDF5}" type="sibTrans" cxnId="{77053AC0-131D-4C7C-AF1A-38F7FA9C1DFF}">
      <dgm:prSet/>
      <dgm:spPr/>
      <dgm:t>
        <a:bodyPr/>
        <a:lstStyle/>
        <a:p>
          <a:endParaRPr lang="en-US"/>
        </a:p>
      </dgm:t>
    </dgm:pt>
    <dgm:pt modelId="{F79FBF20-83BA-4A01-8845-A3FD6CACD9F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 i="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CIFAR-10 </a:t>
          </a:r>
          <a:r>
            <a:rPr lang="en-IN" b="0" i="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Dataset (</a:t>
          </a:r>
          <a:r>
            <a:rPr lang="en-IN" b="1" i="1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https://www.cs.toronto.edu/~kriz/cifar.html</a:t>
          </a:r>
          <a:r>
            <a:rPr lang="en-IN" b="0" i="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7B68FE-7320-495C-9B7C-F2F5B2C1D379}" type="parTrans" cxnId="{B9DFD2F8-E221-4C5E-90B1-718CA6EA7DF6}">
      <dgm:prSet/>
      <dgm:spPr/>
      <dgm:t>
        <a:bodyPr/>
        <a:lstStyle/>
        <a:p>
          <a:endParaRPr lang="en-US"/>
        </a:p>
      </dgm:t>
    </dgm:pt>
    <dgm:pt modelId="{B51C49B3-DB89-44D4-9637-E6A51DD4AC48}" type="sibTrans" cxnId="{B9DFD2F8-E221-4C5E-90B1-718CA6EA7DF6}">
      <dgm:prSet/>
      <dgm:spPr/>
      <dgm:t>
        <a:bodyPr/>
        <a:lstStyle/>
        <a:p>
          <a:endParaRPr lang="en-US"/>
        </a:p>
      </dgm:t>
    </dgm:pt>
    <dgm:pt modelId="{C24FBF43-1496-4A31-BFE1-E09F0BC0D4E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Consists of 60,000 32x32 </a:t>
          </a:r>
          <a:r>
            <a:rPr lang="en-US" sz="1800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color </a:t>
          </a:r>
          <a:r>
            <a:rPr lang="en-US" sz="18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images in 10 classes, with 6,000 images per class. 50,000 training images and 10,000 test images.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2BE504-8ABD-4DE2-96F6-2069BEF176B1}" type="parTrans" cxnId="{410F79C4-E5F8-454B-9BA9-41E08428FF49}">
      <dgm:prSet/>
      <dgm:spPr/>
      <dgm:t>
        <a:bodyPr/>
        <a:lstStyle/>
        <a:p>
          <a:endParaRPr lang="en-US"/>
        </a:p>
      </dgm:t>
    </dgm:pt>
    <dgm:pt modelId="{EE8D6628-1FC5-4F34-952D-BDA07245D052}" type="sibTrans" cxnId="{410F79C4-E5F8-454B-9BA9-41E08428FF49}">
      <dgm:prSet/>
      <dgm:spPr/>
      <dgm:t>
        <a:bodyPr/>
        <a:lstStyle/>
        <a:p>
          <a:endParaRPr lang="en-US"/>
        </a:p>
      </dgm:t>
    </dgm:pt>
    <dgm:pt modelId="{9EE703AF-7213-4EA6-884C-7BB16DA821B9}" type="pres">
      <dgm:prSet presAssocID="{A0F16403-93D8-49DE-9671-1DE509B7B051}" presName="root" presStyleCnt="0">
        <dgm:presLayoutVars>
          <dgm:dir/>
          <dgm:resizeHandles val="exact"/>
        </dgm:presLayoutVars>
      </dgm:prSet>
      <dgm:spPr/>
    </dgm:pt>
    <dgm:pt modelId="{90CD53AC-041B-4D57-84CE-B358ED9E8373}" type="pres">
      <dgm:prSet presAssocID="{3035A8EE-85F1-4533-890E-34A465DDED0E}" presName="compNode" presStyleCnt="0"/>
      <dgm:spPr/>
    </dgm:pt>
    <dgm:pt modelId="{CF7EC44E-CEDD-4283-9674-7251F51E0DF0}" type="pres">
      <dgm:prSet presAssocID="{3035A8EE-85F1-4533-890E-34A465DDED0E}" presName="iconRect" presStyleLbl="node1" presStyleIdx="0" presStyleCnt="2" custLinFactNeighborX="9324" custLinFactNeighborY="-1135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84768B5-99E7-4EF1-8E57-D40EAB30A573}" type="pres">
      <dgm:prSet presAssocID="{3035A8EE-85F1-4533-890E-34A465DDED0E}" presName="iconSpace" presStyleCnt="0"/>
      <dgm:spPr/>
    </dgm:pt>
    <dgm:pt modelId="{3EF23504-FBB1-413E-B8EF-44D655508C03}" type="pres">
      <dgm:prSet presAssocID="{3035A8EE-85F1-4533-890E-34A465DDED0E}" presName="parTx" presStyleLbl="revTx" presStyleIdx="0" presStyleCnt="4">
        <dgm:presLayoutVars>
          <dgm:chMax val="0"/>
          <dgm:chPref val="0"/>
        </dgm:presLayoutVars>
      </dgm:prSet>
      <dgm:spPr/>
    </dgm:pt>
    <dgm:pt modelId="{350CB7D0-6361-4832-8183-68F4F4717624}" type="pres">
      <dgm:prSet presAssocID="{3035A8EE-85F1-4533-890E-34A465DDED0E}" presName="txSpace" presStyleCnt="0"/>
      <dgm:spPr/>
    </dgm:pt>
    <dgm:pt modelId="{B728D800-65CB-43A4-8810-9EDE6BC9610E}" type="pres">
      <dgm:prSet presAssocID="{3035A8EE-85F1-4533-890E-34A465DDED0E}" presName="desTx" presStyleLbl="revTx" presStyleIdx="1" presStyleCnt="4">
        <dgm:presLayoutVars/>
      </dgm:prSet>
      <dgm:spPr/>
    </dgm:pt>
    <dgm:pt modelId="{0A43B6A4-00E5-4E29-8114-D8270259FB63}" type="pres">
      <dgm:prSet presAssocID="{5EE201B5-6B9E-4D3C-9662-0F7E56850A33}" presName="sibTrans" presStyleCnt="0"/>
      <dgm:spPr/>
    </dgm:pt>
    <dgm:pt modelId="{581F64F2-D9A3-4F76-8183-614C1EACFD43}" type="pres">
      <dgm:prSet presAssocID="{F79FBF20-83BA-4A01-8845-A3FD6CACD9F7}" presName="compNode" presStyleCnt="0"/>
      <dgm:spPr/>
    </dgm:pt>
    <dgm:pt modelId="{F63C6338-57B7-4564-9BA2-675F28BE16A6}" type="pres">
      <dgm:prSet presAssocID="{F79FBF20-83BA-4A01-8845-A3FD6CACD9F7}" presName="iconRect" presStyleLbl="node1" presStyleIdx="1" presStyleCnt="2" custLinFactNeighborX="-69047" custLinFactNeighborY="-950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35460B9-EE96-4986-B9A4-3A7385EFFA28}" type="pres">
      <dgm:prSet presAssocID="{F79FBF20-83BA-4A01-8845-A3FD6CACD9F7}" presName="iconSpace" presStyleCnt="0"/>
      <dgm:spPr/>
    </dgm:pt>
    <dgm:pt modelId="{CF5C8AB3-571B-499F-965E-01B92A05FBF2}" type="pres">
      <dgm:prSet presAssocID="{F79FBF20-83BA-4A01-8845-A3FD6CACD9F7}" presName="parTx" presStyleLbl="revTx" presStyleIdx="2" presStyleCnt="4" custLinFactNeighborX="-26117" custLinFactNeighborY="20835">
        <dgm:presLayoutVars>
          <dgm:chMax val="0"/>
          <dgm:chPref val="0"/>
        </dgm:presLayoutVars>
      </dgm:prSet>
      <dgm:spPr/>
    </dgm:pt>
    <dgm:pt modelId="{73B3B7E9-47A8-4D37-B553-FE390A23C260}" type="pres">
      <dgm:prSet presAssocID="{F79FBF20-83BA-4A01-8845-A3FD6CACD9F7}" presName="txSpace" presStyleCnt="0"/>
      <dgm:spPr/>
    </dgm:pt>
    <dgm:pt modelId="{EF194FBE-8B2C-4068-A2CB-82F25F70F0E4}" type="pres">
      <dgm:prSet presAssocID="{F79FBF20-83BA-4A01-8845-A3FD6CACD9F7}" presName="desTx" presStyleLbl="revTx" presStyleIdx="3" presStyleCnt="4" custScaleX="153030" custScaleY="115614" custLinFactNeighborX="1350" custLinFactNeighborY="22225">
        <dgm:presLayoutVars/>
      </dgm:prSet>
      <dgm:spPr/>
    </dgm:pt>
  </dgm:ptLst>
  <dgm:cxnLst>
    <dgm:cxn modelId="{339B4A03-E317-4125-A5F7-6F7CAB960E23}" type="presOf" srcId="{F79FBF20-83BA-4A01-8845-A3FD6CACD9F7}" destId="{CF5C8AB3-571B-499F-965E-01B92A05FBF2}" srcOrd="0" destOrd="0" presId="urn:microsoft.com/office/officeart/2018/2/layout/IconLabelDescriptionList"/>
    <dgm:cxn modelId="{D16B7B65-FC4E-45A8-84D6-8A56347A25C9}" type="presOf" srcId="{EBDEF974-9AFE-4D19-A391-615844D72C9A}" destId="{B728D800-65CB-43A4-8810-9EDE6BC9610E}" srcOrd="0" destOrd="1" presId="urn:microsoft.com/office/officeart/2018/2/layout/IconLabelDescriptionList"/>
    <dgm:cxn modelId="{E5CE5775-7B14-4C66-9261-4FD4B2216D41}" type="presOf" srcId="{3035A8EE-85F1-4533-890E-34A465DDED0E}" destId="{3EF23504-FBB1-413E-B8EF-44D655508C03}" srcOrd="0" destOrd="0" presId="urn:microsoft.com/office/officeart/2018/2/layout/IconLabelDescriptionList"/>
    <dgm:cxn modelId="{CAA6B97B-B3C4-4282-9AF5-0EA205883B13}" type="presOf" srcId="{CF35779C-7084-40EF-88AB-9071F400E66C}" destId="{B728D800-65CB-43A4-8810-9EDE6BC9610E}" srcOrd="0" destOrd="0" presId="urn:microsoft.com/office/officeart/2018/2/layout/IconLabelDescriptionList"/>
    <dgm:cxn modelId="{77053AC0-131D-4C7C-AF1A-38F7FA9C1DFF}" srcId="{3035A8EE-85F1-4533-890E-34A465DDED0E}" destId="{EBDEF974-9AFE-4D19-A391-615844D72C9A}" srcOrd="1" destOrd="0" parTransId="{6EF39E37-095E-462F-8318-F1F5C170A4B7}" sibTransId="{EE8A9C88-2DDA-4CB8-93BE-2A5942D5EDF5}"/>
    <dgm:cxn modelId="{410F79C4-E5F8-454B-9BA9-41E08428FF49}" srcId="{F79FBF20-83BA-4A01-8845-A3FD6CACD9F7}" destId="{C24FBF43-1496-4A31-BFE1-E09F0BC0D4E4}" srcOrd="0" destOrd="0" parTransId="{1C2BE504-8ABD-4DE2-96F6-2069BEF176B1}" sibTransId="{EE8D6628-1FC5-4F34-952D-BDA07245D052}"/>
    <dgm:cxn modelId="{C1EBFACB-14A9-4C6E-9BC6-3F1446EDECB1}" srcId="{A0F16403-93D8-49DE-9671-1DE509B7B051}" destId="{3035A8EE-85F1-4533-890E-34A465DDED0E}" srcOrd="0" destOrd="0" parTransId="{2B2C0461-08EF-4DB7-9AF7-81EBF5EF7147}" sibTransId="{5EE201B5-6B9E-4D3C-9662-0F7E56850A33}"/>
    <dgm:cxn modelId="{8390EBD2-26EB-4889-808E-0E68CACDB8B6}" srcId="{3035A8EE-85F1-4533-890E-34A465DDED0E}" destId="{CF35779C-7084-40EF-88AB-9071F400E66C}" srcOrd="0" destOrd="0" parTransId="{3C56A300-E8B7-4A91-97B5-B35BE0F639D8}" sibTransId="{4F047F2B-2C68-479C-907D-1FA9279FC9A1}"/>
    <dgm:cxn modelId="{A1B725DC-30B2-4A80-B73E-5653BD55F9BD}" type="presOf" srcId="{A0F16403-93D8-49DE-9671-1DE509B7B051}" destId="{9EE703AF-7213-4EA6-884C-7BB16DA821B9}" srcOrd="0" destOrd="0" presId="urn:microsoft.com/office/officeart/2018/2/layout/IconLabelDescriptionList"/>
    <dgm:cxn modelId="{22046EF3-8293-4DE7-80F7-D03A8F2CECF4}" type="presOf" srcId="{C24FBF43-1496-4A31-BFE1-E09F0BC0D4E4}" destId="{EF194FBE-8B2C-4068-A2CB-82F25F70F0E4}" srcOrd="0" destOrd="0" presId="urn:microsoft.com/office/officeart/2018/2/layout/IconLabelDescriptionList"/>
    <dgm:cxn modelId="{B9DFD2F8-E221-4C5E-90B1-718CA6EA7DF6}" srcId="{A0F16403-93D8-49DE-9671-1DE509B7B051}" destId="{F79FBF20-83BA-4A01-8845-A3FD6CACD9F7}" srcOrd="1" destOrd="0" parTransId="{2D7B68FE-7320-495C-9B7C-F2F5B2C1D379}" sibTransId="{B51C49B3-DB89-44D4-9637-E6A51DD4AC48}"/>
    <dgm:cxn modelId="{F7AA803E-F1A9-42E7-BEA8-3A316DCA57A8}" type="presParOf" srcId="{9EE703AF-7213-4EA6-884C-7BB16DA821B9}" destId="{90CD53AC-041B-4D57-84CE-B358ED9E8373}" srcOrd="0" destOrd="0" presId="urn:microsoft.com/office/officeart/2018/2/layout/IconLabelDescriptionList"/>
    <dgm:cxn modelId="{5A97F5E7-A87B-4C7F-9073-8953D2F56CAF}" type="presParOf" srcId="{90CD53AC-041B-4D57-84CE-B358ED9E8373}" destId="{CF7EC44E-CEDD-4283-9674-7251F51E0DF0}" srcOrd="0" destOrd="0" presId="urn:microsoft.com/office/officeart/2018/2/layout/IconLabelDescriptionList"/>
    <dgm:cxn modelId="{58325849-17E3-4D12-B964-C0A32CCB48B7}" type="presParOf" srcId="{90CD53AC-041B-4D57-84CE-B358ED9E8373}" destId="{584768B5-99E7-4EF1-8E57-D40EAB30A573}" srcOrd="1" destOrd="0" presId="urn:microsoft.com/office/officeart/2018/2/layout/IconLabelDescriptionList"/>
    <dgm:cxn modelId="{09AB8FAB-12C4-48FE-9F96-08C4D16D3775}" type="presParOf" srcId="{90CD53AC-041B-4D57-84CE-B358ED9E8373}" destId="{3EF23504-FBB1-413E-B8EF-44D655508C03}" srcOrd="2" destOrd="0" presId="urn:microsoft.com/office/officeart/2018/2/layout/IconLabelDescriptionList"/>
    <dgm:cxn modelId="{34C892E3-EB88-4196-AC6F-4DB595904E7F}" type="presParOf" srcId="{90CD53AC-041B-4D57-84CE-B358ED9E8373}" destId="{350CB7D0-6361-4832-8183-68F4F4717624}" srcOrd="3" destOrd="0" presId="urn:microsoft.com/office/officeart/2018/2/layout/IconLabelDescriptionList"/>
    <dgm:cxn modelId="{78B83732-71B3-4273-AA6B-76C449011984}" type="presParOf" srcId="{90CD53AC-041B-4D57-84CE-B358ED9E8373}" destId="{B728D800-65CB-43A4-8810-9EDE6BC9610E}" srcOrd="4" destOrd="0" presId="urn:microsoft.com/office/officeart/2018/2/layout/IconLabelDescriptionList"/>
    <dgm:cxn modelId="{D280A1AD-D721-4B3A-AF39-658908076C56}" type="presParOf" srcId="{9EE703AF-7213-4EA6-884C-7BB16DA821B9}" destId="{0A43B6A4-00E5-4E29-8114-D8270259FB63}" srcOrd="1" destOrd="0" presId="urn:microsoft.com/office/officeart/2018/2/layout/IconLabelDescriptionList"/>
    <dgm:cxn modelId="{C619818A-F671-4178-918E-DF385BAC1889}" type="presParOf" srcId="{9EE703AF-7213-4EA6-884C-7BB16DA821B9}" destId="{581F64F2-D9A3-4F76-8183-614C1EACFD43}" srcOrd="2" destOrd="0" presId="urn:microsoft.com/office/officeart/2018/2/layout/IconLabelDescriptionList"/>
    <dgm:cxn modelId="{723BC79D-B925-475C-8411-BF1C5B7BA505}" type="presParOf" srcId="{581F64F2-D9A3-4F76-8183-614C1EACFD43}" destId="{F63C6338-57B7-4564-9BA2-675F28BE16A6}" srcOrd="0" destOrd="0" presId="urn:microsoft.com/office/officeart/2018/2/layout/IconLabelDescriptionList"/>
    <dgm:cxn modelId="{72C534BB-DDF0-4F28-B812-01799E3428BA}" type="presParOf" srcId="{581F64F2-D9A3-4F76-8183-614C1EACFD43}" destId="{B35460B9-EE96-4986-B9A4-3A7385EFFA28}" srcOrd="1" destOrd="0" presId="urn:microsoft.com/office/officeart/2018/2/layout/IconLabelDescriptionList"/>
    <dgm:cxn modelId="{06D2EFD3-B469-4392-9430-758C9E1D98C8}" type="presParOf" srcId="{581F64F2-D9A3-4F76-8183-614C1EACFD43}" destId="{CF5C8AB3-571B-499F-965E-01B92A05FBF2}" srcOrd="2" destOrd="0" presId="urn:microsoft.com/office/officeart/2018/2/layout/IconLabelDescriptionList"/>
    <dgm:cxn modelId="{9B872277-628D-4364-BEBB-44667AF9A56D}" type="presParOf" srcId="{581F64F2-D9A3-4F76-8183-614C1EACFD43}" destId="{73B3B7E9-47A8-4D37-B553-FE390A23C260}" srcOrd="3" destOrd="0" presId="urn:microsoft.com/office/officeart/2018/2/layout/IconLabelDescriptionList"/>
    <dgm:cxn modelId="{89019927-AC70-46A8-9BD0-887DED53E9E5}" type="presParOf" srcId="{581F64F2-D9A3-4F76-8183-614C1EACFD43}" destId="{EF194FBE-8B2C-4068-A2CB-82F25F70F0E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EC44E-CEDD-4283-9674-7251F51E0DF0}">
      <dsp:nvSpPr>
        <dsp:cNvPr id="0" name=""/>
        <dsp:cNvSpPr/>
      </dsp:nvSpPr>
      <dsp:spPr>
        <a:xfrm>
          <a:off x="138257" y="272034"/>
          <a:ext cx="1478039" cy="14780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23504-FBB1-413E-B8EF-44D655508C03}">
      <dsp:nvSpPr>
        <dsp:cNvPr id="0" name=""/>
        <dsp:cNvSpPr/>
      </dsp:nvSpPr>
      <dsp:spPr>
        <a:xfrm>
          <a:off x="444" y="2043771"/>
          <a:ext cx="4222968" cy="633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800" b="1" i="0" kern="1200" baseline="0" dirty="0"/>
            <a:t>1. </a:t>
          </a:r>
          <a:r>
            <a:rPr lang="en-IN" sz="18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MNIST </a:t>
          </a:r>
          <a:r>
            <a:rPr lang="en-IN" sz="18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Dataset (</a:t>
          </a:r>
          <a:r>
            <a:rPr lang="en-IN" sz="1800" b="1" i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http://yann.lecun.com/exdb/mnist/</a:t>
          </a:r>
          <a:r>
            <a:rPr lang="en-IN" sz="18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4" y="2043771"/>
        <a:ext cx="4222968" cy="633445"/>
      </dsp:txXfrm>
    </dsp:sp>
    <dsp:sp modelId="{B728D800-65CB-43A4-8810-9EDE6BC9610E}">
      <dsp:nvSpPr>
        <dsp:cNvPr id="0" name=""/>
        <dsp:cNvSpPr/>
      </dsp:nvSpPr>
      <dsp:spPr>
        <a:xfrm>
          <a:off x="444" y="2735793"/>
          <a:ext cx="4222968" cy="632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60,000 training examples, 28 x 28 image 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IN" sz="18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0,000 test examples, 28 x 28 image 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4" y="2735793"/>
        <a:ext cx="4222968" cy="632843"/>
      </dsp:txXfrm>
    </dsp:sp>
    <dsp:sp modelId="{F63C6338-57B7-4564-9BA2-675F28BE16A6}">
      <dsp:nvSpPr>
        <dsp:cNvPr id="0" name=""/>
        <dsp:cNvSpPr/>
      </dsp:nvSpPr>
      <dsp:spPr>
        <a:xfrm>
          <a:off x="5061611" y="274320"/>
          <a:ext cx="1478039" cy="14780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C8AB3-571B-499F-965E-01B92A05FBF2}">
      <dsp:nvSpPr>
        <dsp:cNvPr id="0" name=""/>
        <dsp:cNvSpPr/>
      </dsp:nvSpPr>
      <dsp:spPr>
        <a:xfrm>
          <a:off x="4979240" y="2150692"/>
          <a:ext cx="4222968" cy="633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800" b="1" i="0" kern="120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CIFAR-10 </a:t>
          </a:r>
          <a:r>
            <a:rPr lang="en-IN" sz="1800" b="0" i="0" kern="120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Dataset (</a:t>
          </a:r>
          <a:r>
            <a:rPr lang="en-IN" sz="1800" b="1" i="1" kern="120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https://www.cs.toronto.edu/~kriz/cifar.html</a:t>
          </a:r>
          <a:r>
            <a:rPr lang="en-IN" sz="1800" b="0" i="0" kern="120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79240" y="2150692"/>
        <a:ext cx="4222968" cy="633445"/>
      </dsp:txXfrm>
    </dsp:sp>
    <dsp:sp modelId="{EF194FBE-8B2C-4068-A2CB-82F25F70F0E4}">
      <dsp:nvSpPr>
        <dsp:cNvPr id="0" name=""/>
        <dsp:cNvSpPr/>
      </dsp:nvSpPr>
      <dsp:spPr>
        <a:xfrm>
          <a:off x="4962877" y="2801543"/>
          <a:ext cx="6462409" cy="733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Consists of 60,000 32x32 </a:t>
          </a:r>
          <a:r>
            <a:rPr lang="en-US" sz="18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color </a:t>
          </a:r>
          <a:r>
            <a:rPr lang="en-US" sz="18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images in 10 classes, with 6,000 images per class. 50,000 training images and 10,000 test images.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62877" y="2801543"/>
        <a:ext cx="6462409" cy="733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637E9-3505-45F8-B939-B846B534C2ED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D5C68-C48A-40BB-BF80-51452B68B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056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D5C68-C48A-40BB-BF80-51452B68BC7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238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D5C68-C48A-40BB-BF80-51452B68BC7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158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D5C68-C48A-40BB-BF80-51452B68BC7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594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D5C68-C48A-40BB-BF80-51452B68BC7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341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D5C68-C48A-40BB-BF80-51452B68BC7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833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D5C68-C48A-40BB-BF80-51452B68BC7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899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D5C68-C48A-40BB-BF80-51452B68BC7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048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D5C68-C48A-40BB-BF80-51452B68BC7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888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D5C68-C48A-40BB-BF80-51452B68BC7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850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D5C68-C48A-40BB-BF80-51452B68BC7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347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DD80-989C-48C9-BCD3-BF9498DD6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469E6-C3B3-49EF-9F7F-C2A80C21E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FD41C-0E24-4081-9A6A-5B60F83A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44CD-F272-4E83-B60C-24CA471C9EC2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75C4C-DD11-4A91-AB1E-E57243DC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7B46A-F2CB-4637-8096-2660AE85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A34F-CC8F-4B48-B3B0-CA3EC4308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18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A01D-A9B5-4738-88D9-2702750B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A1FFF-F99C-446F-A4F5-A841B0F2B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6535F-A965-4432-A109-093A66E5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44CD-F272-4E83-B60C-24CA471C9EC2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8E5EF-6716-43C5-8A15-9AD9DA71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35A18-3992-4200-8152-8E89A947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A34F-CC8F-4B48-B3B0-CA3EC4308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51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89E387-8A73-4BCC-AC48-2AD293FD0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CF520-6AA1-409C-A121-1B0F71131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04E0A-CD2E-4F1A-B058-770497523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44CD-F272-4E83-B60C-24CA471C9EC2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C1F2A-D2ED-43BE-A4DD-21CF5FB4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FF6FA-2FF7-41E5-8509-5591B3C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A34F-CC8F-4B48-B3B0-CA3EC4308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8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4E31-FEBB-44E8-9D0C-CE9AD5055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2FBB5-3343-4486-89BF-6D57A94F1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FCD7F-87BF-457F-AF12-F5BA9CD2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44CD-F272-4E83-B60C-24CA471C9EC2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7E8BC-E16B-4867-A667-452F1BEC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400BA-C824-4E8E-9A60-F40EE59B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A34F-CC8F-4B48-B3B0-CA3EC4308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7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DE2E-5E2F-428B-A79C-1B2FD064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32F76-2719-4EDD-9340-638CAD26C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C4991-B15F-408C-A5B7-E4BCC90E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44CD-F272-4E83-B60C-24CA471C9EC2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1316C-FAF3-4394-85F5-A19519AC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9AE93-FE84-4D53-A021-E53AEBB4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A34F-CC8F-4B48-B3B0-CA3EC4308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57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9A4C-E916-45AD-802D-F94C5D64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704E8-9F3B-4FC5-B737-C65B90C44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0B555-411F-4141-9A77-569D631B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AD248-83DE-4BE1-B149-EABC04BB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44CD-F272-4E83-B60C-24CA471C9EC2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E000A-F566-46B9-8319-1B6472CB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0C858-9358-4D78-95C4-31D32118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A34F-CC8F-4B48-B3B0-CA3EC4308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38A2-0192-439A-8510-7B195121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A882E-F0DB-4E33-BDC9-5689CF345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8E8DB-1C5A-4C26-AD4F-840258423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FD680-6B90-49CC-B611-B864604D8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953AF-9363-4DEA-A5EB-BF7B6BBE2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10150C-200C-45DA-B8E5-CF49AC1E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44CD-F272-4E83-B60C-24CA471C9EC2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FE110-A2C2-4366-8089-C31DDDC5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0DB4A6-6DB7-4AF3-B3C4-335BBEF3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A34F-CC8F-4B48-B3B0-CA3EC4308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96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3532-B33D-4C1B-B911-ACC82A76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5BC1D-16A1-4C20-AD88-9467CB2E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44CD-F272-4E83-B60C-24CA471C9EC2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0F26A-68D2-453F-9189-5CFC6D44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B254D-8C15-46CD-9941-D3EC4BA7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A34F-CC8F-4B48-B3B0-CA3EC4308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17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95AA89-DDD1-4EBC-B58F-984B80C3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44CD-F272-4E83-B60C-24CA471C9EC2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16F9A5-1867-43FC-B1EF-83405BDFA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D66BB-139F-4CB3-B5A8-1C6E4CF9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A34F-CC8F-4B48-B3B0-CA3EC4308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6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F2526-820C-41C3-AF7B-36708A52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1FBC6-BC43-4F28-A53D-F52A5DDBF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916C7-7B85-4351-90D4-4B88B00FF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43E01-C83C-453B-ABBC-73480A864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44CD-F272-4E83-B60C-24CA471C9EC2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B4152-EDA6-48CF-880C-A3CCEA5C1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20F5B-1C21-42B8-B2AA-C1F702F0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A34F-CC8F-4B48-B3B0-CA3EC4308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59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D811-FB77-44DC-94F1-D3A013DED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EB2D0-A4A9-4073-BC2B-8E3B0CD80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6DFD3-3FFF-406F-8C57-0788BA943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779D5-7BF6-4F61-9996-0D362AA8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44CD-F272-4E83-B60C-24CA471C9EC2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76E4F-CFC7-4B0B-8767-3509530F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3A17D-C42D-478D-8444-A9B3C5E8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A34F-CC8F-4B48-B3B0-CA3EC4308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04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75A30D-3E49-4144-B552-D8A3FC49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C13B2-BE24-4EC8-865B-16BDD3654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8242F-0A10-42F6-B984-22209B096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944CD-F272-4E83-B60C-24CA471C9EC2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E8FF2-58D7-4C7B-8FE8-8ED67A22C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9FAEE-5C46-4FAD-8C4A-526072686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7A34F-CC8F-4B48-B3B0-CA3EC4308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55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neunet.2019.09.005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2EDC1-C30B-4ABE-A907-866F930D0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096" y="2291806"/>
            <a:ext cx="7668505" cy="22743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i="0" u="none" strike="noStrike" baseline="0" dirty="0">
                <a:latin typeface="Times New Roman" panose="02020603050405020304" pitchFamily="18" charset="0"/>
              </a:rPr>
              <a:t>Towards an Integration between Machine Learning and Neuroscience 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C185F-6211-40EB-941A-14A5737AB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095" y="3657600"/>
            <a:ext cx="5013661" cy="1266156"/>
          </a:xfrm>
        </p:spPr>
        <p:txBody>
          <a:bodyPr anchor="b">
            <a:norm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A49566"/>
              </a:buClr>
              <a:buSzPts val="1800"/>
              <a:buFont typeface="Meiryo"/>
              <a:buNone/>
            </a:pPr>
            <a:r>
              <a:rPr lang="en-US" b="0" i="0" u="none" strike="noStrike" cap="none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Presented by: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A49566"/>
              </a:buClr>
              <a:buSzPts val="1800"/>
              <a:buFont typeface="Meiryo"/>
              <a:buNone/>
            </a:pPr>
            <a:r>
              <a:rPr lang="en-US" b="0" i="0" u="none" strike="noStrike" cap="none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Swayanshu Shanti Pragnya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4807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F4C59-6D02-4E21-AC6F-166594F24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41" y="204533"/>
            <a:ext cx="1949117" cy="6144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 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835FF9-CFFF-4FF8-998F-CD033AD99DD1}"/>
              </a:ext>
            </a:extLst>
          </p:cNvPr>
          <p:cNvSpPr txBox="1"/>
          <p:nvPr/>
        </p:nvSpPr>
        <p:spPr>
          <a:xfrm>
            <a:off x="5299663" y="313893"/>
            <a:ext cx="6668796" cy="5715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 fontAlgn="base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loss: 0.0105</a:t>
            </a:r>
          </a:p>
          <a:p>
            <a:pPr indent="-228600" fontAlgn="base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 after training: 0.986400, 0:04:00  MNIST and 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91.07 CIFAR10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228600" fontAlgn="base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C1490B9F-71FA-4E44-808C-16E374077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43" y="1023524"/>
            <a:ext cx="5866902" cy="3013729"/>
          </a:xfrm>
          <a:prstGeom prst="rect">
            <a:avLst/>
          </a:prstGeom>
        </p:spPr>
      </p:pic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E390597A-AD7E-4D1D-9CCE-15CC8CF75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60527" y="901958"/>
            <a:ext cx="5995481" cy="3222570"/>
          </a:xfrm>
          <a:prstGeom prst="rect">
            <a:avLst/>
          </a:prstGeom>
        </p:spPr>
      </p:pic>
      <p:pic>
        <p:nvPicPr>
          <p:cNvPr id="14" name="Content Placeholder 4" descr="A picture containing text, colorful&#10;&#10;Description automatically generated">
            <a:extLst>
              <a:ext uri="{FF2B5EF4-FFF2-40B4-BE49-F238E27FC236}">
                <a16:creationId xmlns:a16="http://schemas.microsoft.com/office/drawing/2014/main" id="{59875FFD-435C-4BBE-BBFE-770EBEE9BE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46"/>
          <a:stretch/>
        </p:blipFill>
        <p:spPr>
          <a:xfrm>
            <a:off x="481713" y="4037252"/>
            <a:ext cx="11486746" cy="269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64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7AAE8-5EBD-4F77-9B04-5CA97B124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779" y="698443"/>
            <a:ext cx="9795638" cy="40215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vs DL Algorithms</a:t>
            </a:r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E9E86E4B-9D56-4F9F-9403-260232033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990"/>
          <a:stretch/>
        </p:blipFill>
        <p:spPr>
          <a:xfrm>
            <a:off x="99027" y="2033537"/>
            <a:ext cx="5377645" cy="3346376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DC4DAE3-62F0-4C57-93B9-BDD28A850C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" t="5229"/>
          <a:stretch/>
        </p:blipFill>
        <p:spPr bwMode="auto">
          <a:xfrm>
            <a:off x="5528066" y="2105034"/>
            <a:ext cx="6564907" cy="334637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59821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ED2B5-277E-4782-B963-4DD23FE96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665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CIFAR10 Result Comparisons</a:t>
            </a: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36D37E-FECF-4B2B-9D73-AB19CF062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291" y="1244284"/>
            <a:ext cx="8217635" cy="4369431"/>
          </a:xfrm>
        </p:spPr>
      </p:pic>
    </p:spTree>
    <p:extLst>
      <p:ext uri="{BB962C8B-B14F-4D97-AF65-F5344CB8AC3E}">
        <p14:creationId xmlns:p14="http://schemas.microsoft.com/office/powerpoint/2010/main" val="2511081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D4812-E9A7-4692-92E0-D540670AB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24094"/>
            <a:ext cx="10515600" cy="1500187"/>
          </a:xfrm>
        </p:spPr>
        <p:txBody>
          <a:bodyPr>
            <a:noAutofit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References: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[1] A.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Nøkland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"Networks, Direct Feedback Alignment Provides Learning in Deep Neural,"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Cornell University,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p. 9, 2016.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[2] M. Lechner, "LEARNING REPRESENTATIONS FOR BINARYCLASSIFICATION WITHOUT BACKPROPAGATION," in ICLR,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Klosterneuburg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Austria, 2020. </a:t>
            </a:r>
          </a:p>
          <a:p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 Deng, Y. Wu, X. Hu et al., Rethinking the performance comparison between SNNS and ANNS. Neural Networks (2019),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https://doi.org/10.1016/j.neunet.2019.09.005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https://www.cs.ryerson.ca/~aharley/vis/conv/flat.html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69404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F439-6A56-427A-8BD1-F7561173C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374" y="365126"/>
            <a:ext cx="11058426" cy="935774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9B3E7-359F-48B3-9087-B529AB866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374" y="1197205"/>
            <a:ext cx="10785050" cy="490434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classification is the task of taking an input image and generating a class or a probability of classes that best describe the image.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BAC8D74A-5AA8-43A9-8C85-CBF9C9D100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9442334"/>
              </p:ext>
            </p:extLst>
          </p:nvPr>
        </p:nvGraphicFramePr>
        <p:xfrm>
          <a:off x="295374" y="2415666"/>
          <a:ext cx="11425287" cy="3808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419114D-FFA8-4669-9883-C2C759BCDBD8}"/>
              </a:ext>
            </a:extLst>
          </p:cNvPr>
          <p:cNvSpPr txBox="1"/>
          <p:nvPr/>
        </p:nvSpPr>
        <p:spPr>
          <a:xfrm>
            <a:off x="433633" y="2132979"/>
            <a:ext cx="2620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Datasets:</a:t>
            </a:r>
          </a:p>
        </p:txBody>
      </p:sp>
    </p:spTree>
    <p:extLst>
      <p:ext uri="{BB962C8B-B14F-4D97-AF65-F5344CB8AC3E}">
        <p14:creationId xmlns:p14="http://schemas.microsoft.com/office/powerpoint/2010/main" val="393851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9552-965A-49D9-8A22-B1EE6106A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3433763"/>
            <a:ext cx="4809068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Backpropagation (BP) in biology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Graphic 19" descr="Circles with Lines">
            <a:extLst>
              <a:ext uri="{FF2B5EF4-FFF2-40B4-BE49-F238E27FC236}">
                <a16:creationId xmlns:a16="http://schemas.microsoft.com/office/drawing/2014/main" id="{04B12410-6D4D-452B-A834-18137B97F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0799" y="1788988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FB1E3-CCF3-4CC7-91DD-9FBE910D7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643467"/>
            <a:ext cx="5579532" cy="5533496"/>
          </a:xfrm>
        </p:spPr>
        <p:txBody>
          <a:bodyPr anchor="ctr">
            <a:normAutofit/>
          </a:bodyPr>
          <a:lstStyle/>
          <a:p>
            <a:pPr marL="0" indent="0" fontAlgn="base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Weight Transport Problem</a:t>
            </a:r>
          </a:p>
          <a:p>
            <a:pPr fontAlgn="base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same weights are used for forward-pass and backward error propagation. However, synapses are unidirectional.</a:t>
            </a:r>
          </a:p>
          <a:p>
            <a:pPr marL="0" indent="0" fontAlgn="base">
              <a:buNone/>
            </a:pP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Feedback Problem</a:t>
            </a:r>
          </a:p>
          <a:p>
            <a:pPr fontAlgn="base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Although the BP feedback path is linear, neurons are not.</a:t>
            </a:r>
          </a:p>
          <a:p>
            <a:pPr fontAlgn="base"/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Spiking Issue</a:t>
            </a:r>
          </a:p>
          <a:p>
            <a:pPr fontAlgn="base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Neuron spike. BP is defined for rates.</a:t>
            </a:r>
          </a:p>
          <a:p>
            <a:pPr marL="0" indent="0" fontAlgn="base">
              <a:buNone/>
            </a:pP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Target Issue</a:t>
            </a:r>
          </a:p>
          <a:p>
            <a:pPr fontAlgn="base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BP applications rely on a large number of examples with predefined labels, but where do those labels come from? (unknown)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8404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760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1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4260" y="5435945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011593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C325A-2F03-4264-AE79-C26DAA7D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16" y="1431042"/>
            <a:ext cx="4055899" cy="3995916"/>
          </a:xfrm>
        </p:spPr>
        <p:txBody>
          <a:bodyPr anchor="ctr">
            <a:normAutofit/>
          </a:bodyPr>
          <a:lstStyle/>
          <a:p>
            <a:r>
              <a:rPr lang="en-IN" sz="36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IN" sz="3600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Method(s): </a:t>
            </a:r>
            <a:br>
              <a:rPr lang="en-IN" sz="36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</a:br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92C93-DD1F-43E3-AA20-EFC6656B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508" y="682754"/>
            <a:ext cx="5274296" cy="4629290"/>
          </a:xfrm>
        </p:spPr>
        <p:txBody>
          <a:bodyPr anchor="ctr">
            <a:noAutofit/>
          </a:bodyPr>
          <a:lstStyle/>
          <a:p>
            <a:endParaRPr lang="en-IN" sz="2000" b="0" i="0" u="none" strike="noStrike" baseline="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Machine learning algorithms: </a:t>
            </a:r>
          </a:p>
          <a:p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SVM, KNN, t-SNE (different perplexities) </a:t>
            </a:r>
          </a:p>
          <a:p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Feedback alignment algorithm (from scratch) </a:t>
            </a:r>
          </a:p>
          <a:p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CNN (inspired by the biological visual system) </a:t>
            </a:r>
          </a:p>
          <a:p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Spiking neural network in </a:t>
            </a:r>
            <a:r>
              <a:rPr lang="en-IN" sz="2000" b="0" i="0" u="none" strike="noStrike" baseline="0" dirty="0" err="1">
                <a:latin typeface="Times New Roman" panose="02020603050405020304" pitchFamily="18" charset="0"/>
              </a:rPr>
              <a:t>Nengo</a:t>
            </a:r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IN" sz="2000" b="0" i="0" u="none" strike="noStrike" baseline="0" dirty="0" err="1">
                <a:latin typeface="Times New Roman" panose="02020603050405020304" pitchFamily="18" charset="0"/>
              </a:rPr>
              <a:t>Loihi</a:t>
            </a:r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, </a:t>
            </a:r>
          </a:p>
          <a:p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Tuning curves (to explore the activities of neuron while classifying results)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6375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8028A-3073-4444-A92E-0FF03F8C0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798" y="121909"/>
            <a:ext cx="10515600" cy="461726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94BEFA-1473-4AC2-9DA2-5FC921F79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2186" y="1048923"/>
            <a:ext cx="5296445" cy="4263329"/>
          </a:xfr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42A910CD-4B36-4594-96E6-328B5DCE3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371" y="826852"/>
            <a:ext cx="4343348" cy="45946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05A1B3-877D-403C-B3E0-5135BF6392FD}"/>
              </a:ext>
            </a:extLst>
          </p:cNvPr>
          <p:cNvSpPr txBox="1"/>
          <p:nvPr/>
        </p:nvSpPr>
        <p:spPr>
          <a:xfrm>
            <a:off x="2469823" y="716437"/>
            <a:ext cx="209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T-SNE on  MNIST </a:t>
            </a:r>
          </a:p>
        </p:txBody>
      </p:sp>
    </p:spTree>
    <p:extLst>
      <p:ext uri="{BB962C8B-B14F-4D97-AF65-F5344CB8AC3E}">
        <p14:creationId xmlns:p14="http://schemas.microsoft.com/office/powerpoint/2010/main" val="3169496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5994-9FE8-4CCB-A457-941D3F7E0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89" y="152618"/>
            <a:ext cx="1830388" cy="252735"/>
          </a:xfrm>
        </p:spPr>
        <p:txBody>
          <a:bodyPr>
            <a:normAutofit fontScale="90000"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6089D78E-6EF2-4EDB-A200-B82D789CD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6" y="764051"/>
            <a:ext cx="3997425" cy="266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EDBEE37-DFF3-47AC-9BB9-B9ED8CF84C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602" y="403327"/>
            <a:ext cx="6991109" cy="3273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F913FBD-4E62-40A5-88C5-61473F4359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63"/>
          <a:stretch/>
        </p:blipFill>
        <p:spPr bwMode="auto">
          <a:xfrm>
            <a:off x="100526" y="4497578"/>
            <a:ext cx="3236060" cy="21208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35B36C-5E0A-4FD2-A7A4-F4147DAE1308}"/>
              </a:ext>
            </a:extLst>
          </p:cNvPr>
          <p:cNvSpPr txBox="1"/>
          <p:nvPr/>
        </p:nvSpPr>
        <p:spPr>
          <a:xfrm>
            <a:off x="475013" y="3796332"/>
            <a:ext cx="158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9C61AF79-931A-43AE-AE4E-5DEB3A74C0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7655" y="4533559"/>
            <a:ext cx="3322195" cy="21208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0E41F0-3324-4D39-B83A-8095A2A9F20D}"/>
              </a:ext>
            </a:extLst>
          </p:cNvPr>
          <p:cNvSpPr txBox="1"/>
          <p:nvPr/>
        </p:nvSpPr>
        <p:spPr>
          <a:xfrm>
            <a:off x="4251441" y="3920406"/>
            <a:ext cx="158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78B7F0-9F57-4CE7-8216-906355962D79}"/>
              </a:ext>
            </a:extLst>
          </p:cNvPr>
          <p:cNvSpPr txBox="1"/>
          <p:nvPr/>
        </p:nvSpPr>
        <p:spPr>
          <a:xfrm>
            <a:off x="8027869" y="3817509"/>
            <a:ext cx="1735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Random Forest </a:t>
            </a:r>
            <a:endParaRPr lang="en-IN" dirty="0"/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3BC70DA2-F41E-4931-B5FE-C5D430DF0E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021" y="4240993"/>
            <a:ext cx="316992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0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FF65-6B22-4EB4-9A5E-3064C790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4434"/>
          </a:xfrm>
        </p:spPr>
        <p:txBody>
          <a:bodyPr>
            <a:normAutofit/>
          </a:bodyPr>
          <a:lstStyle/>
          <a:p>
            <a:r>
              <a:rPr lang="en-US" sz="1800" b="1" i="0" dirty="0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ANN to SNN conversion</a:t>
            </a:r>
            <a:endParaRPr lang="en-IN" sz="1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3D29ED-8153-492D-9A9C-BF9BCC3AE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7776" y="1365001"/>
            <a:ext cx="1824065" cy="17624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9F39E0-8D42-46C0-AF67-A132C28C49D2}"/>
              </a:ext>
            </a:extLst>
          </p:cNvPr>
          <p:cNvSpPr txBox="1"/>
          <p:nvPr/>
        </p:nvSpPr>
        <p:spPr>
          <a:xfrm>
            <a:off x="901302" y="3275111"/>
            <a:ext cx="22820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network [3]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4B6055-8AFA-4DF3-8294-5D37342CA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998" y="527664"/>
            <a:ext cx="5410106" cy="29309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DED500-FA54-4715-8D95-DA2DDB1D4041}"/>
              </a:ext>
            </a:extLst>
          </p:cNvPr>
          <p:cNvSpPr txBox="1"/>
          <p:nvPr/>
        </p:nvSpPr>
        <p:spPr>
          <a:xfrm>
            <a:off x="5440998" y="3602012"/>
            <a:ext cx="65458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layer of neurons with locally convolution layers that is hidden.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http://neuralnetworksanddeeplearning.com/chap6.html#introducing_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convolutional_networks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04BEC1-67D6-4D63-9A07-D564F8A1F25A}"/>
              </a:ext>
            </a:extLst>
          </p:cNvPr>
          <p:cNvSpPr txBox="1"/>
          <p:nvPr/>
        </p:nvSpPr>
        <p:spPr>
          <a:xfrm>
            <a:off x="742915" y="4627505"/>
            <a:ext cx="9396166" cy="1730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 algorithm: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romanLcPeriod"/>
            </a:pPr>
            <a:r>
              <a:rPr lang="en-IN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Constructing reverse or backward matrices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romanLcPeriod"/>
            </a:pPr>
            <a:r>
              <a:rPr lang="en-IN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en-IN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Compute error gradient from top layer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Loop through the layers, beginning at the 2</a:t>
            </a:r>
            <a:r>
              <a:rPr lang="en-IN" sz="1400" i="1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the top and working down to last layer.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iii. Angle computation (the angle formed by the delta signal and the delta signal generated by BP)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27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D982-F7E2-4BF6-8158-D2518B74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74" y="209612"/>
            <a:ext cx="11799651" cy="252301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Comparison between FA &amp; BP Algorithm Performance</a:t>
            </a:r>
            <a:endParaRPr lang="en-IN" sz="2400" dirty="0"/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1F42E79-5D11-42AB-AA4C-939085CD0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446" y="669303"/>
            <a:ext cx="6586307" cy="208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ED4FAA5-A877-4EAE-A1AC-7C8F151D06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567" y="2917665"/>
            <a:ext cx="6541197" cy="20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4CD8BB-2300-46AD-B96C-B393966BFC3A}"/>
              </a:ext>
            </a:extLst>
          </p:cNvPr>
          <p:cNvSpPr txBox="1"/>
          <p:nvPr/>
        </p:nvSpPr>
        <p:spPr>
          <a:xfrm>
            <a:off x="448927" y="1545525"/>
            <a:ext cx="100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00179-0A21-458B-B8C5-840E6D3AD30F}"/>
              </a:ext>
            </a:extLst>
          </p:cNvPr>
          <p:cNvSpPr txBox="1"/>
          <p:nvPr/>
        </p:nvSpPr>
        <p:spPr>
          <a:xfrm>
            <a:off x="337226" y="3882379"/>
            <a:ext cx="112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CIFAR10</a:t>
            </a:r>
          </a:p>
        </p:txBody>
      </p:sp>
      <p:pic>
        <p:nvPicPr>
          <p:cNvPr id="14" name="Graphic 13" descr="Arrow Right with solid fill">
            <a:extLst>
              <a:ext uri="{FF2B5EF4-FFF2-40B4-BE49-F238E27FC236}">
                <a16:creationId xmlns:a16="http://schemas.microsoft.com/office/drawing/2014/main" id="{8F588683-CA78-431F-B3D2-43E2C4905E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67911" y="1272991"/>
            <a:ext cx="914400" cy="914400"/>
          </a:xfrm>
          <a:prstGeom prst="rect">
            <a:avLst/>
          </a:prstGeom>
        </p:spPr>
      </p:pic>
      <p:pic>
        <p:nvPicPr>
          <p:cNvPr id="15" name="Graphic 14" descr="Arrow Right with solid fill">
            <a:extLst>
              <a:ext uri="{FF2B5EF4-FFF2-40B4-BE49-F238E27FC236}">
                <a16:creationId xmlns:a16="http://schemas.microsoft.com/office/drawing/2014/main" id="{1365C883-EE72-4214-82E4-84C012A58B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12652" y="3609845"/>
            <a:ext cx="914400" cy="91440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D73B12-477D-41B6-B48C-97C1436AD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724824"/>
              </p:ext>
            </p:extLst>
          </p:nvPr>
        </p:nvGraphicFramePr>
        <p:xfrm>
          <a:off x="3529264" y="5514680"/>
          <a:ext cx="5275372" cy="964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1855">
                  <a:extLst>
                    <a:ext uri="{9D8B030D-6E8A-4147-A177-3AD203B41FA5}">
                      <a16:colId xmlns:a16="http://schemas.microsoft.com/office/drawing/2014/main" val="2829635470"/>
                    </a:ext>
                  </a:extLst>
                </a:gridCol>
                <a:gridCol w="768615">
                  <a:extLst>
                    <a:ext uri="{9D8B030D-6E8A-4147-A177-3AD203B41FA5}">
                      <a16:colId xmlns:a16="http://schemas.microsoft.com/office/drawing/2014/main" val="3854726710"/>
                    </a:ext>
                  </a:extLst>
                </a:gridCol>
                <a:gridCol w="862451">
                  <a:extLst>
                    <a:ext uri="{9D8B030D-6E8A-4147-A177-3AD203B41FA5}">
                      <a16:colId xmlns:a16="http://schemas.microsoft.com/office/drawing/2014/main" val="2285709898"/>
                    </a:ext>
                  </a:extLst>
                </a:gridCol>
                <a:gridCol w="862451">
                  <a:extLst>
                    <a:ext uri="{9D8B030D-6E8A-4147-A177-3AD203B41FA5}">
                      <a16:colId xmlns:a16="http://schemas.microsoft.com/office/drawing/2014/main" val="2909162774"/>
                    </a:ext>
                  </a:extLst>
                </a:gridCol>
              </a:tblGrid>
              <a:tr h="32134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>
                          <a:effectLst/>
                        </a:rPr>
                        <a:t>MNIST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</a:rPr>
                        <a:t>CFAR10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>
                          <a:effectLst/>
                        </a:rPr>
                        <a:t>Loss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6561335"/>
                  </a:ext>
                </a:extLst>
              </a:tr>
              <a:tr h="32134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>
                          <a:effectLst/>
                        </a:rPr>
                        <a:t>BP accuracy (%)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>
                          <a:effectLst/>
                        </a:rPr>
                        <a:t>98.2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050">
                          <a:effectLst/>
                        </a:rPr>
                        <a:t>53.36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050" dirty="0">
                          <a:effectLst/>
                        </a:rPr>
                        <a:t>0.90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6233997"/>
                  </a:ext>
                </a:extLst>
              </a:tr>
              <a:tr h="32134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>
                          <a:effectLst/>
                        </a:rPr>
                        <a:t>FA accuracy (%)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050">
                          <a:effectLst/>
                        </a:rPr>
                        <a:t>96.98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050">
                          <a:effectLst/>
                        </a:rPr>
                        <a:t>40.11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050" dirty="0">
                          <a:effectLst/>
                        </a:rPr>
                        <a:t>2.18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8569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481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9F2E-D2AE-4B61-9A56-8D9541CB7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420" y="5971823"/>
            <a:ext cx="2842558" cy="471454"/>
          </a:xfrm>
        </p:spPr>
        <p:txBody>
          <a:bodyPr>
            <a:normAutofit/>
          </a:bodyPr>
          <a:lstStyle/>
          <a:p>
            <a:r>
              <a:rPr lang="en-US" sz="2000" b="1" i="0" dirty="0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Neural Activity [4] </a:t>
            </a:r>
            <a:endParaRPr lang="en-IN" sz="2000" b="1" dirty="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0D89623E-1A99-481C-9E9B-FC866E350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89" y="650450"/>
            <a:ext cx="10026222" cy="501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9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Microsoft Office PowerPoint</Application>
  <PresentationFormat>Widescreen</PresentationFormat>
  <Paragraphs>84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Meiryo</vt:lpstr>
      <vt:lpstr>Arial</vt:lpstr>
      <vt:lpstr>Calibri</vt:lpstr>
      <vt:lpstr>Calibri Light</vt:lpstr>
      <vt:lpstr>Times New Roman</vt:lpstr>
      <vt:lpstr>Office Theme</vt:lpstr>
      <vt:lpstr>Towards an Integration between Machine Learning and Neuroscience </vt:lpstr>
      <vt:lpstr>Problem Statement:</vt:lpstr>
      <vt:lpstr>Limitations of Backpropagation (BP) in biology</vt:lpstr>
      <vt:lpstr> Method(s):  </vt:lpstr>
      <vt:lpstr>T-SNE</vt:lpstr>
      <vt:lpstr>SVM</vt:lpstr>
      <vt:lpstr>ANN to SNN conversion</vt:lpstr>
      <vt:lpstr>Comparison between FA &amp; BP Algorithm Performance</vt:lpstr>
      <vt:lpstr>Neural Activity [4] </vt:lpstr>
      <vt:lpstr>   SNN</vt:lpstr>
      <vt:lpstr>ML vs DL Algorithms</vt:lpstr>
      <vt:lpstr>CIFAR10 Result Comparisons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Title: Towards an Integration between Machine Learning and Neuroscience </dc:title>
  <dc:creator>Pragnya, Swayanshu Shanti</dc:creator>
  <cp:lastModifiedBy>Pragnya, Swayanshu Shanti</cp:lastModifiedBy>
  <cp:revision>39</cp:revision>
  <dcterms:created xsi:type="dcterms:W3CDTF">2021-10-13T19:02:07Z</dcterms:created>
  <dcterms:modified xsi:type="dcterms:W3CDTF">2021-12-10T00:55:50Z</dcterms:modified>
</cp:coreProperties>
</file>