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5"/>
  </p:notesMasterIdLst>
  <p:sldIdLst>
    <p:sldId id="257" r:id="rId3"/>
    <p:sldId id="262" r:id="rId4"/>
    <p:sldId id="267" r:id="rId5"/>
    <p:sldId id="268" r:id="rId6"/>
    <p:sldId id="259" r:id="rId7"/>
    <p:sldId id="269" r:id="rId8"/>
    <p:sldId id="258" r:id="rId9"/>
    <p:sldId id="270" r:id="rId10"/>
    <p:sldId id="271" r:id="rId11"/>
    <p:sldId id="273" r:id="rId12"/>
    <p:sldId id="274" r:id="rId13"/>
    <p:sldId id="275"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C33A1F"/>
    <a:srgbClr val="003635"/>
    <a:srgbClr val="D6370C"/>
    <a:srgbClr val="0000CC"/>
    <a:srgbClr val="1D3A00"/>
    <a:srgbClr val="FF856D"/>
    <a:srgbClr val="FF2549"/>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9" d="100"/>
          <a:sy n="129" d="100"/>
        </p:scale>
        <p:origin x="-348" y="-45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7310" y="2864874"/>
            <a:ext cx="8067369" cy="156332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smtClean="0"/>
            </a:br>
            <a:r>
              <a:rPr lang="en-US" dirty="0" smtClean="0"/>
              <a:t>Master </a:t>
            </a:r>
            <a:r>
              <a:rPr lang="en-US" dirty="0"/>
              <a:t>title style</a:t>
            </a:r>
            <a:endParaRPr lang="en-US" dirty="0"/>
          </a:p>
        </p:txBody>
      </p:sp>
      <p:sp>
        <p:nvSpPr>
          <p:cNvPr id="3" name="Subtitle 2"/>
          <p:cNvSpPr>
            <a:spLocks noGrp="1"/>
          </p:cNvSpPr>
          <p:nvPr>
            <p:ph type="subTitle" idx="1"/>
          </p:nvPr>
        </p:nvSpPr>
        <p:spPr>
          <a:xfrm>
            <a:off x="597312" y="4465074"/>
            <a:ext cx="8082115" cy="678426"/>
          </a:xfrm>
        </p:spPr>
        <p:txBody>
          <a:bodyPr>
            <a:normAutofit/>
          </a:bodyPr>
          <a:lstStyle>
            <a:lvl1pPr marL="0" indent="0" algn="r">
              <a:buNone/>
              <a:defRPr sz="2800" b="0" i="0">
                <a:solidFill>
                  <a:schemeClr val="accent1">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821646"/>
            <a:ext cx="8259098" cy="763526"/>
          </a:xfrm>
        </p:spPr>
        <p:txBody>
          <a:bodyPr>
            <a:normAutofit/>
          </a:bodyPr>
          <a:lstStyle>
            <a:lvl1pPr algn="r">
              <a:defRPr sz="3600" baseline="0">
                <a:solidFill>
                  <a:schemeClr val="accent1">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48966" y="1600200"/>
            <a:ext cx="8246070" cy="326212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0141" y="443407"/>
            <a:ext cx="6571913"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2092767" y="1177436"/>
            <a:ext cx="6594035" cy="3511061"/>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861582"/>
            <a:ext cx="8093365" cy="763525"/>
          </a:xfrm>
        </p:spPr>
        <p:txBody>
          <a:bodyPr>
            <a:normAutofit/>
          </a:bodyPr>
          <a:lstStyle>
            <a:lvl1pPr algn="r">
              <a:defRPr sz="3600" baseline="0">
                <a:solidFill>
                  <a:schemeClr val="accent1">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36879" y="1869363"/>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36879" y="2341760"/>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72000" y="1869363"/>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72000" y="2341760"/>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GIF"/><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7645"/>
            <a:ext cx="8229600" cy="1878330"/>
          </a:xfrm>
        </p:spPr>
        <p:txBody>
          <a:bodyPr>
            <a:normAutofit/>
          </a:bodyPr>
          <a:lstStyle/>
          <a:p>
            <a:pPr algn="r"/>
            <a:r>
              <a:rPr lang="en-IN" altLang="en-US" sz="3600" dirty="0">
                <a:solidFill>
                  <a:schemeClr val="bg2"/>
                </a:solidFill>
                <a:sym typeface="+mn-ea"/>
              </a:rPr>
              <a:t>TOPIC:  </a:t>
            </a:r>
            <a:r>
              <a:rPr lang="en-US" sz="3600" dirty="0">
                <a:solidFill>
                  <a:schemeClr val="bg2"/>
                </a:solidFill>
                <a:sym typeface="+mn-ea"/>
              </a:rPr>
              <a:t>Social media data analytics to improve supply chain</a:t>
            </a:r>
            <a:br>
              <a:rPr lang="en-US" sz="3600" dirty="0">
                <a:solidFill>
                  <a:schemeClr val="bg2"/>
                </a:solidFill>
              </a:rPr>
            </a:br>
            <a:r>
              <a:rPr lang="en-US" sz="3600" dirty="0">
                <a:solidFill>
                  <a:schemeClr val="bg2"/>
                </a:solidFill>
                <a:sym typeface="+mn-ea"/>
              </a:rPr>
              <a:t>management in food industries</a:t>
            </a:r>
            <a:endParaRPr lang="en-US" sz="3600" dirty="0">
              <a:solidFill>
                <a:schemeClr val="bg2"/>
              </a:solidFill>
              <a:sym typeface="+mn-ea"/>
            </a:endParaRPr>
          </a:p>
        </p:txBody>
      </p:sp>
      <p:sp>
        <p:nvSpPr>
          <p:cNvPr id="3" name="Content Placeholder 2"/>
          <p:cNvSpPr>
            <a:spLocks noGrp="1"/>
          </p:cNvSpPr>
          <p:nvPr>
            <p:ph sz="half" idx="1"/>
          </p:nvPr>
        </p:nvSpPr>
        <p:spPr/>
        <p:txBody>
          <a:bodyPr/>
          <a:lstStyle/>
          <a:p>
            <a:pPr marL="0" indent="0" algn="r">
              <a:buNone/>
            </a:pPr>
            <a:endParaRPr lang="en-US" dirty="0"/>
          </a:p>
          <a:p>
            <a:endParaRPr lang="en-US" dirty="0"/>
          </a:p>
          <a:p>
            <a:endParaRPr lang="en-US" dirty="0"/>
          </a:p>
        </p:txBody>
      </p:sp>
      <p:pic>
        <p:nvPicPr>
          <p:cNvPr id="6" name="Content Placeholder 5" descr="performing-twitter-sentiment-analysis1"/>
          <p:cNvPicPr>
            <a:picLocks noChangeAspect="1"/>
          </p:cNvPicPr>
          <p:nvPr>
            <p:ph sz="half" idx="2"/>
          </p:nvPr>
        </p:nvPicPr>
        <p:blipFill>
          <a:blip r:embed="rId1"/>
          <a:stretch>
            <a:fillRect/>
          </a:stretch>
        </p:blipFill>
        <p:spPr>
          <a:xfrm>
            <a:off x="182880" y="3692525"/>
            <a:ext cx="2987675" cy="1327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 y="540385"/>
            <a:ext cx="8258810" cy="581025"/>
          </a:xfrm>
        </p:spPr>
        <p:txBody>
          <a:bodyPr>
            <a:normAutofit fontScale="90000"/>
          </a:bodyPr>
          <a:lstStyle/>
          <a:p>
            <a:r>
              <a:rPr lang="en-IN" altLang="en-US" dirty="0">
                <a:sym typeface="+mn-ea"/>
              </a:rPr>
              <a:t>Results-</a:t>
            </a:r>
            <a:endParaRPr lang="en-IN" altLang="en-US" dirty="0"/>
          </a:p>
        </p:txBody>
      </p:sp>
      <p:sp>
        <p:nvSpPr>
          <p:cNvPr id="3" name="Content Placeholder 2"/>
          <p:cNvSpPr>
            <a:spLocks noGrp="1"/>
          </p:cNvSpPr>
          <p:nvPr>
            <p:ph idx="1"/>
          </p:nvPr>
        </p:nvSpPr>
        <p:spPr>
          <a:xfrm>
            <a:off x="448945" y="1036955"/>
            <a:ext cx="8246110" cy="4015105"/>
          </a:xfrm>
        </p:spPr>
        <p:txBody>
          <a:bodyPr>
            <a:normAutofit fontScale="60000"/>
          </a:bodyPr>
          <a:lstStyle/>
          <a:p>
            <a:pPr marL="0" indent="0">
              <a:buNone/>
            </a:pPr>
            <a:endParaRPr lang="en-IN" altLang="en-US" sz="2000" dirty="0"/>
          </a:p>
          <a:p>
            <a:endParaRPr lang="en-IN" altLang="en-US" sz="2000" dirty="0"/>
          </a:p>
          <a:p>
            <a:r>
              <a:rPr lang="en-IN" altLang="en-US" sz="2000" dirty="0"/>
              <a:t>Most frequently used -ve  words like, beef were  smell, deal, color, taste, Bone with 0.95 significance.</a:t>
            </a:r>
            <a:endParaRPr lang="en-IN" altLang="en-US" sz="2000" dirty="0"/>
          </a:p>
          <a:p>
            <a:endParaRPr lang="en-IN" altLang="en-US" sz="2000" dirty="0"/>
          </a:p>
          <a:p>
            <a:r>
              <a:rPr lang="en-IN" altLang="en-US" sz="2000" dirty="0"/>
              <a:t>+Ve tweets like fresh, dish, celebrate, share...</a:t>
            </a:r>
            <a:endParaRPr lang="en-IN" altLang="en-US" sz="2000" dirty="0"/>
          </a:p>
          <a:p>
            <a:endParaRPr lang="en-IN" altLang="en-US" sz="2000" dirty="0"/>
          </a:p>
          <a:p>
            <a:r>
              <a:rPr lang="en-IN" altLang="en-US" sz="2000" dirty="0"/>
              <a:t>Analysis from.country wise like USA, Australia, usa has been noted.</a:t>
            </a:r>
            <a:endParaRPr lang="en-IN" altLang="en-US" sz="2000" dirty="0"/>
          </a:p>
          <a:p>
            <a:endParaRPr lang="en-IN" altLang="en-US" sz="2000" dirty="0"/>
          </a:p>
          <a:p>
            <a:r>
              <a:rPr lang="en-IN" altLang="en-US" sz="2000" dirty="0"/>
              <a:t>Issue identification from county wise analysis-----</a:t>
            </a:r>
            <a:endParaRPr lang="en-IN" altLang="en-US" sz="2000" dirty="0"/>
          </a:p>
          <a:p>
            <a:endParaRPr lang="en-IN" altLang="en-US" sz="2000" dirty="0"/>
          </a:p>
          <a:p>
            <a:endParaRPr lang="en-IN" altLang="en-US" sz="2000" dirty="0"/>
          </a:p>
          <a:p>
            <a:pPr lvl="2"/>
            <a:r>
              <a:rPr lang="en-IN" altLang="en-US" sz="2000" dirty="0"/>
              <a:t>Bad flavor n unpleasant smell due to lack of oxidation,</a:t>
            </a:r>
            <a:endParaRPr lang="en-IN" altLang="en-US" sz="2000" dirty="0"/>
          </a:p>
          <a:p>
            <a:endParaRPr lang="en-IN" altLang="en-US" sz="2000" dirty="0"/>
          </a:p>
          <a:p>
            <a:pPr lvl="2"/>
            <a:r>
              <a:rPr lang="en-IN" altLang="en-US" sz="2000" dirty="0"/>
              <a:t>Discolor of beefs</a:t>
            </a:r>
            <a:endParaRPr lang="en-IN" altLang="en-US" sz="2000" dirty="0"/>
          </a:p>
          <a:p>
            <a:endParaRPr lang="en-IN" altLang="en-US" sz="2000" dirty="0"/>
          </a:p>
          <a:p>
            <a:pPr lvl="2"/>
            <a:r>
              <a:rPr lang="en-IN" altLang="en-US" sz="2000" dirty="0"/>
              <a:t>Hard texture and presence of foreign body</a:t>
            </a:r>
            <a:endParaRPr lang="en-IN" altLang="en-US" sz="2000" dirty="0"/>
          </a:p>
          <a:p>
            <a:endParaRPr lang="en-IN" altLang="en-US" sz="1600" dirty="0"/>
          </a:p>
          <a:p>
            <a:endParaRPr lang="en-IN" alt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9580" y="882650"/>
            <a:ext cx="8524875" cy="436245"/>
          </a:xfrm>
        </p:spPr>
        <p:txBody>
          <a:bodyPr>
            <a:normAutofit fontScale="90000"/>
          </a:bodyPr>
          <a:p>
            <a:r>
              <a:rPr lang="en-US" sz="2800">
                <a:solidFill>
                  <a:schemeClr val="bg1"/>
                </a:solidFill>
              </a:rPr>
              <a:t>Conclusion </a:t>
            </a:r>
            <a:r>
              <a:rPr lang="en-IN" altLang="en-US" sz="2800">
                <a:solidFill>
                  <a:schemeClr val="bg1"/>
                </a:solidFill>
              </a:rPr>
              <a:t>and Limitations-</a:t>
            </a:r>
            <a:endParaRPr lang="en-IN" altLang="en-US" sz="2800">
              <a:solidFill>
                <a:schemeClr val="bg1"/>
              </a:solidFill>
            </a:endParaRPr>
          </a:p>
        </p:txBody>
      </p:sp>
      <p:sp>
        <p:nvSpPr>
          <p:cNvPr id="3" name="Content Placeholder 2"/>
          <p:cNvSpPr>
            <a:spLocks noGrp="1"/>
          </p:cNvSpPr>
          <p:nvPr>
            <p:ph idx="1"/>
          </p:nvPr>
        </p:nvSpPr>
        <p:spPr>
          <a:xfrm>
            <a:off x="448945" y="1273175"/>
            <a:ext cx="8246110" cy="3840480"/>
          </a:xfrm>
        </p:spPr>
        <p:txBody>
          <a:bodyPr>
            <a:normAutofit fontScale="60000"/>
          </a:bodyPr>
          <a:p>
            <a:r>
              <a:rPr lang="en-US"/>
              <a:t>Main reason for dissatisfaction of consumers are </a:t>
            </a:r>
            <a:endParaRPr lang="en-US"/>
          </a:p>
          <a:p>
            <a:pPr lvl="2"/>
            <a:r>
              <a:rPr lang="en-US"/>
              <a:t>1. Color</a:t>
            </a:r>
            <a:endParaRPr lang="en-US"/>
          </a:p>
          <a:p>
            <a:pPr lvl="2"/>
            <a:r>
              <a:rPr lang="en-US"/>
              <a:t>2. Food safety</a:t>
            </a:r>
            <a:endParaRPr lang="en-US"/>
          </a:p>
          <a:p>
            <a:pPr lvl="2"/>
            <a:r>
              <a:rPr lang="en-US"/>
              <a:t>3. Smell</a:t>
            </a:r>
            <a:endParaRPr lang="en-US"/>
          </a:p>
          <a:p>
            <a:pPr lvl="2"/>
            <a:r>
              <a:rPr lang="en-US"/>
              <a:t>4. Flavor</a:t>
            </a:r>
            <a:endParaRPr lang="en-US"/>
          </a:p>
          <a:p>
            <a:endParaRPr lang="en-US"/>
          </a:p>
          <a:p>
            <a:r>
              <a:rPr lang="en-US"/>
              <a:t>Few are satisfied due to proper promotion, deals n particular beef products like drinks.</a:t>
            </a:r>
            <a:endParaRPr lang="en-US"/>
          </a:p>
          <a:p>
            <a:r>
              <a:rPr lang="en-US"/>
              <a:t>Limitations in models:</a:t>
            </a:r>
            <a:endParaRPr lang="en-US"/>
          </a:p>
          <a:p>
            <a:endParaRPr lang="en-US"/>
          </a:p>
          <a:p>
            <a:pPr lvl="2"/>
            <a:r>
              <a:rPr lang="en-US"/>
              <a:t>During hierarchical cluster they found few tweets r not related to beef supply chain so they couldn't explain properly.</a:t>
            </a:r>
            <a:endParaRPr lang="en-US"/>
          </a:p>
          <a:p>
            <a:endParaRPr lang="en-US"/>
          </a:p>
          <a:p>
            <a:pPr lvl="2"/>
            <a:r>
              <a:rPr lang="en-US"/>
              <a:t>Future work: they want to implement for other food supply chain like lamb, pork.</a:t>
            </a:r>
            <a:endParaRPr lang="en-US"/>
          </a:p>
          <a:p>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0580" y="1096010"/>
            <a:ext cx="8258810" cy="314325"/>
          </a:xfrm>
        </p:spPr>
        <p:txBody>
          <a:bodyPr>
            <a:normAutofit fontScale="90000"/>
          </a:bodyPr>
          <a:p>
            <a:r>
              <a:rPr lang="en-IN" altLang="en-US" sz="2800">
                <a:solidFill>
                  <a:schemeClr val="bg1"/>
                </a:solidFill>
              </a:rPr>
              <a:t>Modifications for improvements</a:t>
            </a:r>
            <a:endParaRPr lang="en-IN" altLang="en-US" sz="2800">
              <a:solidFill>
                <a:schemeClr val="bg1"/>
              </a:solidFill>
            </a:endParaRPr>
          </a:p>
        </p:txBody>
      </p:sp>
      <p:sp>
        <p:nvSpPr>
          <p:cNvPr id="3" name="Content Placeholder 2"/>
          <p:cNvSpPr>
            <a:spLocks noGrp="1"/>
          </p:cNvSpPr>
          <p:nvPr>
            <p:ph idx="1"/>
          </p:nvPr>
        </p:nvSpPr>
        <p:spPr/>
        <p:txBody>
          <a:bodyPr>
            <a:normAutofit fontScale="60000"/>
          </a:bodyPr>
          <a:p>
            <a:r>
              <a:rPr lang="en-IN" altLang="en-US"/>
              <a:t>Creating</a:t>
            </a:r>
            <a:r>
              <a:rPr lang="en-US"/>
              <a:t> a recommendation for food supply chain,</a:t>
            </a:r>
            <a:endParaRPr lang="en-US"/>
          </a:p>
          <a:p>
            <a:r>
              <a:rPr lang="en-US"/>
              <a:t>In algo hierarchical cluster will definitely add other key words due to lack in use of </a:t>
            </a:r>
            <a:endParaRPr lang="en-US"/>
          </a:p>
          <a:p>
            <a:pPr lvl="2"/>
            <a:r>
              <a:rPr lang="en-US"/>
              <a:t>NER </a:t>
            </a:r>
            <a:r>
              <a:rPr lang="en-IN" altLang="en-US"/>
              <a:t>and</a:t>
            </a:r>
            <a:r>
              <a:rPr lang="en-US"/>
              <a:t> </a:t>
            </a:r>
            <a:endParaRPr lang="en-US"/>
          </a:p>
          <a:p>
            <a:pPr lvl="2"/>
            <a:r>
              <a:rPr lang="en-IN" altLang="en-US"/>
              <a:t>T</a:t>
            </a:r>
            <a:r>
              <a:rPr lang="en-US"/>
              <a:t>okenization.</a:t>
            </a:r>
            <a:endParaRPr lang="en-US"/>
          </a:p>
          <a:p>
            <a:endParaRPr lang="en-US"/>
          </a:p>
          <a:p>
            <a:r>
              <a:rPr lang="en-US"/>
              <a:t>For normalizing and improvising the text extraction we can first  preprocess the data for both emotion analysis and feature extractions.</a:t>
            </a:r>
            <a:endParaRPr lang="en-US"/>
          </a:p>
          <a:p>
            <a:endParaRPr lang="en-US"/>
          </a:p>
          <a:p>
            <a:r>
              <a:rPr lang="en-US"/>
              <a:t>After finding the correct words for consumer behavior we can use svm for classification.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t>Topic to Discuss-</a:t>
            </a:r>
            <a:endParaRPr lang="en-IN" altLang="en-US" dirty="0"/>
          </a:p>
        </p:txBody>
      </p:sp>
      <p:sp>
        <p:nvSpPr>
          <p:cNvPr id="3" name="Content Placeholder 2"/>
          <p:cNvSpPr>
            <a:spLocks noGrp="1"/>
          </p:cNvSpPr>
          <p:nvPr>
            <p:ph idx="1"/>
          </p:nvPr>
        </p:nvSpPr>
        <p:spPr>
          <a:xfrm>
            <a:off x="448945" y="1965960"/>
            <a:ext cx="8246110" cy="2896235"/>
          </a:xfrm>
        </p:spPr>
        <p:txBody>
          <a:bodyPr>
            <a:normAutofit lnSpcReduction="10000"/>
          </a:bodyPr>
          <a:lstStyle/>
          <a:p>
            <a:r>
              <a:rPr lang="en-IN" altLang="en-US" dirty="0"/>
              <a:t>Data collection process</a:t>
            </a:r>
            <a:endParaRPr lang="en-US" dirty="0"/>
          </a:p>
          <a:p>
            <a:r>
              <a:rPr lang="en-IN" altLang="en-US" dirty="0"/>
              <a:t>Methods to analyze</a:t>
            </a:r>
            <a:endParaRPr lang="en-IN" altLang="en-US" dirty="0"/>
          </a:p>
          <a:p>
            <a:r>
              <a:rPr lang="en-IN" altLang="en-US" dirty="0"/>
              <a:t>Result analysis</a:t>
            </a:r>
            <a:endParaRPr lang="en-US" dirty="0"/>
          </a:p>
          <a:p>
            <a:r>
              <a:rPr lang="en-IN" altLang="en-US" dirty="0"/>
              <a:t>Future goal</a:t>
            </a:r>
            <a:endParaRPr lang="en-IN" altLang="en-US" dirty="0"/>
          </a:p>
          <a:p>
            <a:r>
              <a:rPr lang="en-IN" altLang="en-US">
                <a:sym typeface="+mn-ea"/>
              </a:rPr>
              <a:t>Modifications for improvements</a:t>
            </a:r>
            <a:endParaRPr lang="en-IN" altLang="en-US"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a:xfrm>
            <a:off x="448945" y="1775460"/>
            <a:ext cx="8246110" cy="3086735"/>
          </a:xfrm>
        </p:spPr>
        <p:txBody>
          <a:bodyPr>
            <a:normAutofit fontScale="60000"/>
          </a:bodyPr>
          <a:p>
            <a:r>
              <a:rPr lang="en-US"/>
              <a:t>Let's discuss a general question first.</a:t>
            </a:r>
            <a:endParaRPr lang="en-US"/>
          </a:p>
          <a:p>
            <a:r>
              <a:rPr lang="en-US"/>
              <a:t>Imagine you have created a diary milk chocolate product  and 1000 chocolates already sold. Now you want to know what's the feedback of the diary milk?</a:t>
            </a:r>
            <a:endParaRPr lang="en-US"/>
          </a:p>
          <a:p>
            <a:endParaRPr lang="en-US"/>
          </a:p>
          <a:p>
            <a:r>
              <a:rPr lang="en-US"/>
              <a:t>So here you will ask to the customers about the product taste, color, packaging and the cost satisfaction with respect to quality. But asking 1000 people and collecting the information is so time consuming. So other method can be a social media where generally people share their opinion ex Twitter. This is the reason behind choosing Twitter for further analysis.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9580" y="1003935"/>
            <a:ext cx="8258810" cy="885190"/>
          </a:xfrm>
        </p:spPr>
        <p:txBody>
          <a:bodyPr>
            <a:normAutofit/>
          </a:bodyPr>
          <a:p>
            <a:r>
              <a:rPr lang="en-IN" altLang="en-US"/>
              <a:t>Data Collection processes-</a:t>
            </a:r>
            <a:endParaRPr lang="en-IN" altLang="en-US"/>
          </a:p>
        </p:txBody>
      </p:sp>
      <p:sp>
        <p:nvSpPr>
          <p:cNvPr id="3" name="Content Placeholder 2"/>
          <p:cNvSpPr>
            <a:spLocks noGrp="1"/>
          </p:cNvSpPr>
          <p:nvPr>
            <p:ph idx="1"/>
          </p:nvPr>
        </p:nvSpPr>
        <p:spPr>
          <a:xfrm>
            <a:off x="448945" y="1889760"/>
            <a:ext cx="8246110" cy="3239135"/>
          </a:xfrm>
        </p:spPr>
        <p:txBody>
          <a:bodyPr>
            <a:normAutofit fontScale="60000"/>
          </a:bodyPr>
          <a:p>
            <a:r>
              <a:rPr lang="en-US"/>
              <a:t>Data used: 3weeks of Twitter data</a:t>
            </a:r>
            <a:endParaRPr lang="en-US"/>
          </a:p>
          <a:p>
            <a:endParaRPr lang="en-US"/>
          </a:p>
          <a:p>
            <a:r>
              <a:rPr lang="en-US"/>
              <a:t>Industry of focus:. Food(beef)</a:t>
            </a:r>
            <a:endParaRPr lang="en-US"/>
          </a:p>
          <a:p>
            <a:endParaRPr lang="en-US"/>
          </a:p>
          <a:p>
            <a:r>
              <a:rPr lang="en-US"/>
              <a:t>Approach:. Svm, hierarchical clustering with boot starp resampling algorithms</a:t>
            </a:r>
            <a:endParaRPr lang="en-US"/>
          </a:p>
          <a:p>
            <a:endParaRPr lang="en-US"/>
          </a:p>
          <a:p>
            <a:r>
              <a:rPr lang="en-US"/>
              <a:t>Expected result-- cluster of words which will </a:t>
            </a:r>
            <a:r>
              <a:rPr lang="en-IN" altLang="en-US"/>
              <a:t>-</a:t>
            </a:r>
            <a:endParaRPr lang="en-US"/>
          </a:p>
          <a:p>
            <a:pPr marL="0" indent="0">
              <a:buNone/>
            </a:pPr>
            <a:r>
              <a:rPr lang="en-IN" altLang="en-US"/>
              <a:t>		1. </a:t>
            </a:r>
            <a:r>
              <a:rPr lang="en-US"/>
              <a:t>identify , </a:t>
            </a:r>
            <a:endParaRPr lang="en-US"/>
          </a:p>
          <a:p>
            <a:pPr marL="0" indent="0">
              <a:buNone/>
            </a:pPr>
            <a:r>
              <a:rPr lang="en-IN" altLang="en-US"/>
              <a:t>		2. </a:t>
            </a:r>
            <a:r>
              <a:rPr lang="en-US"/>
              <a:t>recommend </a:t>
            </a:r>
            <a:r>
              <a:rPr lang="en-IN" altLang="en-US"/>
              <a:t>and</a:t>
            </a:r>
            <a:r>
              <a:rPr lang="en-US"/>
              <a:t> </a:t>
            </a:r>
            <a:endParaRPr lang="en-US"/>
          </a:p>
          <a:p>
            <a:pPr marL="0" indent="0">
              <a:buNone/>
            </a:pPr>
            <a:r>
              <a:rPr lang="en-IN" altLang="en-US"/>
              <a:t>		3. </a:t>
            </a:r>
            <a:r>
              <a:rPr lang="en-US"/>
              <a:t>predict to supply chain management for future decision making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 y="1234440"/>
            <a:ext cx="6188075" cy="780415"/>
          </a:xfrm>
        </p:spPr>
        <p:txBody>
          <a:bodyPr>
            <a:normAutofit fontScale="90000"/>
          </a:bodyPr>
          <a:lstStyle/>
          <a:p>
            <a:r>
              <a:rPr lang="en-IN" altLang="en-US" sz="2800" dirty="0">
                <a:solidFill>
                  <a:schemeClr val="bg1"/>
                </a:solidFill>
              </a:rPr>
              <a:t>Reason To choose Twitter for Data collection-</a:t>
            </a:r>
            <a:endParaRPr lang="en-IN" altLang="en-US" sz="2800" dirty="0">
              <a:solidFill>
                <a:schemeClr val="bg1"/>
              </a:solidFill>
            </a:endParaRPr>
          </a:p>
        </p:txBody>
      </p:sp>
      <p:sp>
        <p:nvSpPr>
          <p:cNvPr id="5" name="Content Placeholder 4"/>
          <p:cNvSpPr>
            <a:spLocks noGrp="1"/>
          </p:cNvSpPr>
          <p:nvPr>
            <p:ph sz="half" idx="1"/>
          </p:nvPr>
        </p:nvSpPr>
        <p:spPr>
          <a:xfrm>
            <a:off x="457200" y="1962150"/>
            <a:ext cx="4038600" cy="2967990"/>
          </a:xfrm>
        </p:spPr>
        <p:txBody>
          <a:bodyPr>
            <a:normAutofit lnSpcReduction="20000"/>
          </a:bodyPr>
          <a:lstStyle/>
          <a:p>
            <a:r>
              <a:rPr lang="en-US" sz="1800">
                <a:solidFill>
                  <a:schemeClr val="bg1"/>
                </a:solidFill>
              </a:rPr>
              <a:t>For identifying a consumers view social media is </a:t>
            </a:r>
            <a:endParaRPr lang="en-US" sz="1800">
              <a:solidFill>
                <a:schemeClr val="bg1"/>
              </a:solidFill>
            </a:endParaRPr>
          </a:p>
          <a:p>
            <a:pPr lvl="2"/>
            <a:r>
              <a:rPr lang="en-IN" altLang="en-US" sz="1800">
                <a:solidFill>
                  <a:schemeClr val="bg1"/>
                </a:solidFill>
              </a:rPr>
              <a:t>1. </a:t>
            </a:r>
            <a:r>
              <a:rPr lang="en-US" sz="1800">
                <a:solidFill>
                  <a:schemeClr val="bg1"/>
                </a:solidFill>
              </a:rPr>
              <a:t>cheap, </a:t>
            </a:r>
            <a:endParaRPr lang="en-US" sz="1800">
              <a:solidFill>
                <a:schemeClr val="bg1"/>
              </a:solidFill>
            </a:endParaRPr>
          </a:p>
          <a:p>
            <a:pPr lvl="2"/>
            <a:r>
              <a:rPr lang="en-IN" altLang="en-US" sz="1800">
                <a:solidFill>
                  <a:schemeClr val="bg1"/>
                </a:solidFill>
              </a:rPr>
              <a:t>2. </a:t>
            </a:r>
            <a:r>
              <a:rPr lang="en-US" sz="1800">
                <a:solidFill>
                  <a:schemeClr val="bg1"/>
                </a:solidFill>
              </a:rPr>
              <a:t>diverse and full of  large audiences. </a:t>
            </a:r>
            <a:endParaRPr lang="en-US" sz="1800">
              <a:solidFill>
                <a:schemeClr val="bg1"/>
              </a:solidFill>
            </a:endParaRPr>
          </a:p>
          <a:p>
            <a:r>
              <a:rPr lang="en-US" sz="1800">
                <a:solidFill>
                  <a:schemeClr val="bg1"/>
                </a:solidFill>
              </a:rPr>
              <a:t>Even real time data can also be captured over this Twitter platform. </a:t>
            </a:r>
            <a:endParaRPr lang="en-US" sz="1800">
              <a:solidFill>
                <a:schemeClr val="bg1"/>
              </a:solidFill>
            </a:endParaRPr>
          </a:p>
          <a:p>
            <a:r>
              <a:rPr lang="en-US" sz="1800">
                <a:solidFill>
                  <a:schemeClr val="bg1"/>
                </a:solidFill>
              </a:rPr>
              <a:t>Previous</a:t>
            </a:r>
            <a:r>
              <a:rPr lang="en-IN" altLang="en-US" sz="1800">
                <a:solidFill>
                  <a:schemeClr val="bg1"/>
                </a:solidFill>
              </a:rPr>
              <a:t>ly used technique: </a:t>
            </a:r>
            <a:r>
              <a:rPr lang="en-US" sz="1800">
                <a:solidFill>
                  <a:schemeClr val="bg1"/>
                </a:solidFill>
              </a:rPr>
              <a:t> NVivo software was used to collect data but due to cost n accuracy issues that method of collection doesn't work</a:t>
            </a:r>
            <a:r>
              <a:rPr lang="en-US" sz="1800"/>
              <a:t>.</a:t>
            </a:r>
            <a:endParaRPr lang="en-US" sz="1800"/>
          </a:p>
          <a:p>
            <a:endParaRPr lang="en-US" sz="1800"/>
          </a:p>
          <a:p>
            <a:endParaRPr lang="en-US" sz="1800"/>
          </a:p>
        </p:txBody>
      </p:sp>
      <p:pic>
        <p:nvPicPr>
          <p:cNvPr id="2" name="Content Placeholder 1" descr="1_aqQ0uIRd5gFfMJYx75i3Lg"/>
          <p:cNvPicPr>
            <a:picLocks noChangeAspect="1"/>
          </p:cNvPicPr>
          <p:nvPr>
            <p:ph sz="half" idx="2"/>
          </p:nvPr>
        </p:nvPicPr>
        <p:blipFill>
          <a:blip r:embed="rId1"/>
          <a:stretch>
            <a:fillRect/>
          </a:stretch>
        </p:blipFill>
        <p:spPr>
          <a:xfrm>
            <a:off x="4648200" y="2014220"/>
            <a:ext cx="4183380" cy="2390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980430" y="487045"/>
            <a:ext cx="3072130" cy="933450"/>
          </a:xfrm>
        </p:spPr>
        <p:txBody>
          <a:bodyPr/>
          <a:p>
            <a:r>
              <a:rPr lang="en-US">
                <a:solidFill>
                  <a:schemeClr val="bg2"/>
                </a:solidFill>
              </a:rPr>
              <a:t>Methods-</a:t>
            </a:r>
            <a:endParaRPr lang="en-US">
              <a:solidFill>
                <a:schemeClr val="bg2"/>
              </a:solidFill>
            </a:endParaRPr>
          </a:p>
        </p:txBody>
      </p:sp>
      <p:sp>
        <p:nvSpPr>
          <p:cNvPr id="3" name="Content Placeholder 2"/>
          <p:cNvSpPr>
            <a:spLocks noGrp="1"/>
          </p:cNvSpPr>
          <p:nvPr>
            <p:ph sz="half" idx="1"/>
          </p:nvPr>
        </p:nvSpPr>
        <p:spPr>
          <a:xfrm>
            <a:off x="830580" y="1553210"/>
            <a:ext cx="7490460" cy="3318510"/>
          </a:xfrm>
        </p:spPr>
        <p:txBody>
          <a:bodyPr>
            <a:normAutofit/>
          </a:bodyPr>
          <a:p>
            <a:r>
              <a:rPr lang="en-US" sz="1600">
                <a:solidFill>
                  <a:schemeClr val="bg1"/>
                </a:solidFill>
              </a:rPr>
              <a:t>From Twitter posts by using streaming APis they collected the keyword list and got the data set in json, txt format. </a:t>
            </a:r>
            <a:endParaRPr lang="en-US" sz="1600">
              <a:solidFill>
                <a:schemeClr val="bg1"/>
              </a:solidFill>
            </a:endParaRPr>
          </a:p>
          <a:p>
            <a:r>
              <a:rPr lang="en-US" sz="1600">
                <a:solidFill>
                  <a:schemeClr val="bg1"/>
                </a:solidFill>
              </a:rPr>
              <a:t>After data collection they used sentiment analysis to find +ve and-ve response of the consumers through tweets. </a:t>
            </a:r>
            <a:endParaRPr lang="en-US" sz="1600">
              <a:solidFill>
                <a:schemeClr val="bg1"/>
              </a:solidFill>
            </a:endParaRPr>
          </a:p>
          <a:p>
            <a:endParaRPr lang="en-US" sz="1600">
              <a:solidFill>
                <a:schemeClr val="bg1"/>
              </a:solidFill>
            </a:endParaRPr>
          </a:p>
          <a:p>
            <a:endParaRPr lang="en-US" sz="1600">
              <a:solidFill>
                <a:schemeClr val="bg1"/>
              </a:solidFill>
            </a:endParaRPr>
          </a:p>
          <a:p>
            <a:endParaRPr lang="en-US" sz="1600">
              <a:solidFill>
                <a:schemeClr val="bg1"/>
              </a:solidFill>
            </a:endParaRPr>
          </a:p>
          <a:p>
            <a:endParaRPr lang="en-US" sz="1600">
              <a:solidFill>
                <a:schemeClr val="bg1"/>
              </a:solidFill>
            </a:endParaRPr>
          </a:p>
          <a:p>
            <a:r>
              <a:rPr lang="en-US" sz="1600">
                <a:solidFill>
                  <a:schemeClr val="bg1"/>
                </a:solidFill>
              </a:rPr>
              <a:t>Finally used svm algo to segregate the tweets for further process.</a:t>
            </a:r>
            <a:endParaRPr lang="en-US" sz="1600">
              <a:solidFill>
                <a:schemeClr val="bg1"/>
              </a:solidFill>
            </a:endParaRPr>
          </a:p>
          <a:p>
            <a:r>
              <a:rPr lang="en-US" sz="1600">
                <a:solidFill>
                  <a:schemeClr val="bg1"/>
                </a:solidFill>
              </a:rPr>
              <a:t>They used p valued resampling to create a hierarchical cluster of tweets.</a:t>
            </a:r>
            <a:endParaRPr lang="en-US" sz="1600">
              <a:solidFill>
                <a:schemeClr val="bg1"/>
              </a:solidFill>
            </a:endParaRPr>
          </a:p>
          <a:p>
            <a:endParaRPr lang="en-US" sz="1600">
              <a:solidFill>
                <a:schemeClr val="bg1"/>
              </a:solidFill>
            </a:endParaRPr>
          </a:p>
        </p:txBody>
      </p:sp>
      <p:pic>
        <p:nvPicPr>
          <p:cNvPr id="4" name="Content Placeholder 3" descr="Twitter-Sentiment-Analysis-using-Python"/>
          <p:cNvPicPr>
            <a:picLocks noChangeAspect="1"/>
          </p:cNvPicPr>
          <p:nvPr>
            <p:ph sz="half" idx="2"/>
          </p:nvPr>
        </p:nvPicPr>
        <p:blipFill>
          <a:blip r:embed="rId1"/>
          <a:stretch>
            <a:fillRect/>
          </a:stretch>
        </p:blipFill>
        <p:spPr>
          <a:xfrm>
            <a:off x="4157345" y="2551430"/>
            <a:ext cx="3152775" cy="1163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775" y="907415"/>
            <a:ext cx="8623300" cy="421640"/>
          </a:xfrm>
        </p:spPr>
        <p:txBody>
          <a:bodyPr>
            <a:normAutofit fontScale="90000"/>
          </a:bodyPr>
          <a:lstStyle/>
          <a:p>
            <a:r>
              <a:rPr lang="en-IN" altLang="en-US" sz="2800" dirty="0">
                <a:solidFill>
                  <a:schemeClr val="bg1"/>
                </a:solidFill>
              </a:rPr>
              <a:t>Complete Methodology</a:t>
            </a:r>
            <a:endParaRPr lang="en-IN" altLang="en-US" sz="2800" dirty="0">
              <a:solidFill>
                <a:schemeClr val="bg1"/>
              </a:solidFill>
            </a:endParaRPr>
          </a:p>
        </p:txBody>
      </p:sp>
      <p:sp>
        <p:nvSpPr>
          <p:cNvPr id="5" name="Text Placeholder 4"/>
          <p:cNvSpPr>
            <a:spLocks noGrp="1"/>
          </p:cNvSpPr>
          <p:nvPr>
            <p:ph type="body" idx="1"/>
          </p:nvPr>
        </p:nvSpPr>
        <p:spPr>
          <a:xfrm>
            <a:off x="1046480" y="2212340"/>
            <a:ext cx="3332480" cy="183515"/>
          </a:xfrm>
        </p:spPr>
        <p:txBody>
          <a:bodyPr>
            <a:normAutofit fontScale="25000"/>
          </a:bodyPr>
          <a:lstStyle/>
          <a:p>
            <a:endParaRPr lang="en-US" dirty="0"/>
          </a:p>
        </p:txBody>
      </p:sp>
      <p:pic>
        <p:nvPicPr>
          <p:cNvPr id="2" name="Content Placeholder 1" descr="Overall-approach-for-social-media-data-analysis"/>
          <p:cNvPicPr>
            <a:picLocks noChangeAspect="1"/>
          </p:cNvPicPr>
          <p:nvPr>
            <p:ph sz="half" idx="2"/>
          </p:nvPr>
        </p:nvPicPr>
        <p:blipFill>
          <a:blip r:embed="rId1"/>
          <a:stretch>
            <a:fillRect/>
          </a:stretch>
        </p:blipFill>
        <p:spPr>
          <a:xfrm>
            <a:off x="231775" y="1437005"/>
            <a:ext cx="8672830" cy="3559175"/>
          </a:xfrm>
          <a:prstGeom prst="rect">
            <a:avLst/>
          </a:prstGeom>
        </p:spPr>
      </p:pic>
      <p:sp>
        <p:nvSpPr>
          <p:cNvPr id="7" name="Text Placeholder 6"/>
          <p:cNvSpPr>
            <a:spLocks noGrp="1"/>
          </p:cNvSpPr>
          <p:nvPr>
            <p:ph type="body" sz="quarter" idx="3"/>
          </p:nvPr>
        </p:nvSpPr>
        <p:spPr>
          <a:xfrm>
            <a:off x="6001385" y="1915795"/>
            <a:ext cx="2853690" cy="480060"/>
          </a:xfrm>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57825" y="579755"/>
            <a:ext cx="3639185" cy="786765"/>
          </a:xfrm>
        </p:spPr>
        <p:txBody>
          <a:bodyPr>
            <a:normAutofit/>
          </a:bodyPr>
          <a:p>
            <a:r>
              <a:rPr lang="en-IN" altLang="en-US" sz="2800">
                <a:solidFill>
                  <a:schemeClr val="bg1"/>
                </a:solidFill>
              </a:rPr>
              <a:t>Algorithm Explanation</a:t>
            </a:r>
            <a:endParaRPr lang="en-IN" altLang="en-US" sz="2800">
              <a:solidFill>
                <a:schemeClr val="bg1"/>
              </a:solidFill>
            </a:endParaRPr>
          </a:p>
        </p:txBody>
      </p:sp>
      <p:sp>
        <p:nvSpPr>
          <p:cNvPr id="3" name="Text Placeholder 2"/>
          <p:cNvSpPr>
            <a:spLocks noGrp="1"/>
          </p:cNvSpPr>
          <p:nvPr>
            <p:ph type="body" idx="1"/>
          </p:nvPr>
        </p:nvSpPr>
        <p:spPr>
          <a:xfrm>
            <a:off x="170815" y="1550035"/>
            <a:ext cx="4406265" cy="426720"/>
          </a:xfrm>
        </p:spPr>
        <p:txBody>
          <a:bodyPr>
            <a:normAutofit fontScale="70000"/>
          </a:bodyPr>
          <a:p>
            <a:r>
              <a:rPr lang="en-IN" altLang="en-US"/>
              <a:t>H</a:t>
            </a:r>
            <a:r>
              <a:rPr lang="en-US"/>
              <a:t>ierechical clustering </a:t>
            </a:r>
            <a:r>
              <a:rPr lang="en-IN" altLang="en-US"/>
              <a:t>algorithm with example</a:t>
            </a:r>
            <a:endParaRPr lang="en-IN" altLang="en-US"/>
          </a:p>
        </p:txBody>
      </p:sp>
      <p:pic>
        <p:nvPicPr>
          <p:cNvPr id="7" name="Content Placeholder 6" descr="Picture1"/>
          <p:cNvPicPr>
            <a:picLocks noChangeAspect="1"/>
          </p:cNvPicPr>
          <p:nvPr>
            <p:ph sz="half" idx="2"/>
          </p:nvPr>
        </p:nvPicPr>
        <p:blipFill>
          <a:blip r:embed="rId1"/>
          <a:stretch>
            <a:fillRect/>
          </a:stretch>
        </p:blipFill>
        <p:spPr>
          <a:xfrm>
            <a:off x="387350" y="2121535"/>
            <a:ext cx="3994785" cy="2732405"/>
          </a:xfrm>
          <a:prstGeom prst="rect">
            <a:avLst/>
          </a:prstGeom>
        </p:spPr>
      </p:pic>
      <p:sp>
        <p:nvSpPr>
          <p:cNvPr id="5" name="Text Placeholder 4"/>
          <p:cNvSpPr>
            <a:spLocks noGrp="1"/>
          </p:cNvSpPr>
          <p:nvPr>
            <p:ph type="body" sz="quarter" idx="3"/>
          </p:nvPr>
        </p:nvSpPr>
        <p:spPr>
          <a:xfrm>
            <a:off x="4944745" y="1641475"/>
            <a:ext cx="3669030" cy="387985"/>
          </a:xfrm>
        </p:spPr>
        <p:txBody>
          <a:bodyPr>
            <a:normAutofit fontScale="80000"/>
          </a:bodyPr>
          <a:p>
            <a:r>
              <a:rPr lang="en-IN" altLang="en-US"/>
              <a:t>Dendrogram example-</a:t>
            </a:r>
            <a:endParaRPr lang="en-IN" altLang="en-US"/>
          </a:p>
        </p:txBody>
      </p:sp>
      <p:pic>
        <p:nvPicPr>
          <p:cNvPr id="10" name="Content Placeholder 9" descr="dendogram"/>
          <p:cNvPicPr>
            <a:picLocks noChangeAspect="1"/>
          </p:cNvPicPr>
          <p:nvPr>
            <p:ph sz="quarter" idx="4"/>
          </p:nvPr>
        </p:nvPicPr>
        <p:blipFill>
          <a:blip r:embed="rId2"/>
          <a:stretch>
            <a:fillRect/>
          </a:stretch>
        </p:blipFill>
        <p:spPr>
          <a:xfrm>
            <a:off x="4577080" y="2122170"/>
            <a:ext cx="4453255" cy="27317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72640" y="861695"/>
            <a:ext cx="6538595" cy="466725"/>
          </a:xfrm>
        </p:spPr>
        <p:txBody>
          <a:bodyPr>
            <a:normAutofit fontScale="90000"/>
          </a:bodyPr>
          <a:p>
            <a:r>
              <a:rPr lang="en-IN" altLang="en-US">
                <a:solidFill>
                  <a:schemeClr val="bg1"/>
                </a:solidFill>
              </a:rPr>
              <a:t>SVM Classifier</a:t>
            </a:r>
            <a:endParaRPr lang="en-IN" altLang="en-US">
              <a:solidFill>
                <a:schemeClr val="bg1"/>
              </a:solidFill>
            </a:endParaRPr>
          </a:p>
        </p:txBody>
      </p:sp>
      <p:sp>
        <p:nvSpPr>
          <p:cNvPr id="3" name="Text Placeholder 2"/>
          <p:cNvSpPr>
            <a:spLocks noGrp="1"/>
          </p:cNvSpPr>
          <p:nvPr>
            <p:ph type="body" idx="1"/>
          </p:nvPr>
        </p:nvSpPr>
        <p:spPr>
          <a:xfrm>
            <a:off x="1122680" y="1869440"/>
            <a:ext cx="2746375" cy="304800"/>
          </a:xfrm>
        </p:spPr>
        <p:txBody>
          <a:bodyPr>
            <a:normAutofit fontScale="50000"/>
          </a:bodyPr>
          <a:p>
            <a:endParaRPr lang="en-US"/>
          </a:p>
        </p:txBody>
      </p:sp>
      <p:pic>
        <p:nvPicPr>
          <p:cNvPr id="7" name="Content Placeholder 6" descr="svm"/>
          <p:cNvPicPr>
            <a:picLocks noChangeAspect="1"/>
          </p:cNvPicPr>
          <p:nvPr>
            <p:ph sz="half" idx="2"/>
          </p:nvPr>
        </p:nvPicPr>
        <p:blipFill>
          <a:blip r:embed="rId1"/>
          <a:stretch>
            <a:fillRect/>
          </a:stretch>
        </p:blipFill>
        <p:spPr>
          <a:xfrm>
            <a:off x="143510" y="1564005"/>
            <a:ext cx="4108450" cy="3255010"/>
          </a:xfrm>
          <a:prstGeom prst="rect">
            <a:avLst/>
          </a:prstGeom>
        </p:spPr>
      </p:pic>
      <p:sp>
        <p:nvSpPr>
          <p:cNvPr id="5" name="Text Placeholder 4"/>
          <p:cNvSpPr>
            <a:spLocks noGrp="1"/>
          </p:cNvSpPr>
          <p:nvPr>
            <p:ph type="body" sz="quarter" idx="3"/>
          </p:nvPr>
        </p:nvSpPr>
        <p:spPr/>
        <p:txBody>
          <a:bodyPr/>
          <a:p>
            <a:endParaRPr lang="en-US"/>
          </a:p>
        </p:txBody>
      </p:sp>
      <p:pic>
        <p:nvPicPr>
          <p:cNvPr id="10" name="Content Placeholder 9" descr="An-example-of-a-maximum-margin-classifier"/>
          <p:cNvPicPr>
            <a:picLocks noChangeAspect="1"/>
          </p:cNvPicPr>
          <p:nvPr>
            <p:ph sz="quarter" idx="4"/>
          </p:nvPr>
        </p:nvPicPr>
        <p:blipFill>
          <a:blip r:embed="rId2"/>
          <a:stretch>
            <a:fillRect/>
          </a:stretch>
        </p:blipFill>
        <p:spPr>
          <a:xfrm>
            <a:off x="4367530" y="1564005"/>
            <a:ext cx="4572635" cy="3255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3160</Words>
  <Application>WPS Presentation</Application>
  <PresentationFormat>On-screen Show (16:9)</PresentationFormat>
  <Paragraphs>117</Paragraphs>
  <Slides>12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Calibri</vt:lpstr>
      <vt:lpstr>Microsoft YaHei</vt:lpstr>
      <vt:lpstr>Arial Unicode MS</vt:lpstr>
      <vt:lpstr>Office Theme</vt:lpstr>
      <vt:lpstr>Slide Title</vt:lpstr>
      <vt:lpstr>Slide Title</vt:lpstr>
      <vt:lpstr>Introduction-</vt:lpstr>
      <vt:lpstr>Introduction-</vt:lpstr>
      <vt:lpstr>Slide Title</vt:lpstr>
      <vt:lpstr>PowerPoint 演示文稿</vt:lpstr>
      <vt:lpstr>Slide Title</vt:lpstr>
      <vt:lpstr>PowerPoint 演示文稿</vt:lpstr>
      <vt:lpstr>PowerPoint 演示文稿</vt:lpstr>
      <vt:lpstr>Topic to Discuss-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Swayanshu</cp:lastModifiedBy>
  <cp:revision>12</cp:revision>
  <dcterms:created xsi:type="dcterms:W3CDTF">2017-08-01T15:40:00Z</dcterms:created>
  <dcterms:modified xsi:type="dcterms:W3CDTF">2019-03-21T20:17:07Z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