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2" r:id="rId1"/>
  </p:sldMasterIdLst>
  <p:notesMasterIdLst>
    <p:notesMasterId r:id="rId16"/>
  </p:notesMasterIdLst>
  <p:sldIdLst>
    <p:sldId id="367" r:id="rId2"/>
    <p:sldId id="369" r:id="rId3"/>
    <p:sldId id="370" r:id="rId4"/>
    <p:sldId id="371" r:id="rId5"/>
    <p:sldId id="372" r:id="rId6"/>
    <p:sldId id="373" r:id="rId7"/>
    <p:sldId id="374" r:id="rId8"/>
    <p:sldId id="382" r:id="rId9"/>
    <p:sldId id="381" r:id="rId10"/>
    <p:sldId id="375" r:id="rId11"/>
    <p:sldId id="379" r:id="rId12"/>
    <p:sldId id="378" r:id="rId13"/>
    <p:sldId id="376" r:id="rId14"/>
    <p:sldId id="3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63534A05-7822-4FE7-9F27-5A8A8F99FDFE}">
          <p14:sldIdLst>
            <p14:sldId id="367"/>
            <p14:sldId id="369"/>
            <p14:sldId id="370"/>
            <p14:sldId id="371"/>
            <p14:sldId id="372"/>
            <p14:sldId id="373"/>
            <p14:sldId id="374"/>
            <p14:sldId id="382"/>
            <p14:sldId id="381"/>
            <p14:sldId id="375"/>
            <p14:sldId id="379"/>
            <p14:sldId id="378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0066CC"/>
    <a:srgbClr val="4472C4"/>
    <a:srgbClr val="388888"/>
    <a:srgbClr val="2D2DFF"/>
    <a:srgbClr val="008000"/>
    <a:srgbClr val="FFFEC8"/>
    <a:srgbClr val="00D200"/>
    <a:srgbClr val="D4E8C6"/>
    <a:srgbClr val="DC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79526" autoAdjust="0"/>
  </p:normalViewPr>
  <p:slideViewPr>
    <p:cSldViewPr snapToGrid="0">
      <p:cViewPr varScale="1">
        <p:scale>
          <a:sx n="122" d="100"/>
          <a:sy n="122" d="100"/>
        </p:scale>
        <p:origin x="32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D24C6-1E20-4C79-BCAD-C48D47B199D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F975-8462-4642-8075-10BC96464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58000">
              <a:schemeClr val="accent3"/>
            </a:gs>
            <a:gs pos="100000">
              <a:schemeClr val="accent3">
                <a:lumMod val="9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63">
            <a:extLst>
              <a:ext uri="{FF2B5EF4-FFF2-40B4-BE49-F238E27FC236}">
                <a16:creationId xmlns:a16="http://schemas.microsoft.com/office/drawing/2014/main" id="{3E9C324D-7A57-41DB-892B-27860AC4D8EB}"/>
              </a:ext>
            </a:extLst>
          </p:cNvPr>
          <p:cNvSpPr>
            <a:spLocks noGrp="1" noRot="1" noChangeArrowheads="1"/>
          </p:cNvSpPr>
          <p:nvPr>
            <p:ph type="ctrTitle" hasCustomPrompt="1"/>
          </p:nvPr>
        </p:nvSpPr>
        <p:spPr>
          <a:xfrm>
            <a:off x="3445164" y="3950509"/>
            <a:ext cx="7222836" cy="600973"/>
          </a:xfrm>
        </p:spPr>
        <p:txBody>
          <a:bodyPr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229F15-8494-489C-BC14-89AE67DE8FDA}"/>
              </a:ext>
            </a:extLst>
          </p:cNvPr>
          <p:cNvSpPr/>
          <p:nvPr userDrawn="1"/>
        </p:nvSpPr>
        <p:spPr>
          <a:xfrm>
            <a:off x="0" y="1"/>
            <a:ext cx="12192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2" name="Picture 198" descr="圆形图标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9" y="669635"/>
            <a:ext cx="1322366" cy="13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821AB46-9334-4774-B380-5AA13BD57662}"/>
              </a:ext>
            </a:extLst>
          </p:cNvPr>
          <p:cNvSpPr/>
          <p:nvPr userDrawn="1"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12C618-4B47-429A-8F94-6E5651CFCB50}"/>
              </a:ext>
            </a:extLst>
          </p:cNvPr>
          <p:cNvCxnSpPr/>
          <p:nvPr userDrawn="1"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6D68FF-9727-46A8-9B3D-54C32A6DDCEC}"/>
              </a:ext>
            </a:extLst>
          </p:cNvPr>
          <p:cNvGrpSpPr/>
          <p:nvPr userDrawn="1"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49C273-4C8E-491C-BFEA-401EB1876493}"/>
                </a:ext>
              </a:extLst>
            </p:cNvPr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6D09EFE-A71F-4D8A-A5E7-2C0F89CC6967}"/>
                </a:ext>
              </a:extLst>
            </p:cNvPr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Picture 205" descr="中文图标">
            <a:extLst>
              <a:ext uri="{FF2B5EF4-FFF2-40B4-BE49-F238E27FC236}">
                <a16:creationId xmlns:a16="http://schemas.microsoft.com/office/drawing/2014/main" id="{724F11D6-0E66-434D-85FF-6990B3F4A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1" y="813164"/>
            <a:ext cx="2794842" cy="105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4A7AD7-122B-451C-B8CD-661EEE5184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49" y="5147997"/>
            <a:ext cx="3140364" cy="1422187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B46AAF9-7A0B-4AD9-9246-62A786E7EF79}"/>
              </a:ext>
            </a:extLst>
          </p:cNvPr>
          <p:cNvCxnSpPr/>
          <p:nvPr userDrawn="1"/>
        </p:nvCxnSpPr>
        <p:spPr>
          <a:xfrm>
            <a:off x="1524000" y="5147997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67">
            <a:extLst>
              <a:ext uri="{FF2B5EF4-FFF2-40B4-BE49-F238E27FC236}">
                <a16:creationId xmlns:a16="http://schemas.microsoft.com/office/drawing/2014/main" id="{749EE85B-9546-45F5-85DD-A5152787D693}"/>
              </a:ext>
            </a:extLst>
          </p:cNvPr>
          <p:cNvSpPr>
            <a:spLocks noGrp="1" noRot="1" noChangeArrowheads="1"/>
          </p:cNvSpPr>
          <p:nvPr>
            <p:ph type="subTitle" idx="1" hasCustomPrompt="1"/>
          </p:nvPr>
        </p:nvSpPr>
        <p:spPr>
          <a:xfrm>
            <a:off x="1524000" y="5196775"/>
            <a:ext cx="4800600" cy="706318"/>
          </a:xfrm>
          <a:ln w="38100"/>
        </p:spPr>
        <p:txBody>
          <a:bodyPr/>
          <a:lstStyle>
            <a:lvl1pPr marL="0" indent="0" algn="l">
              <a:buFont typeface="Wingdings" pitchFamily="2" charset="2"/>
              <a:buNone/>
              <a:defRPr sz="24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报告人：</a:t>
            </a:r>
          </a:p>
        </p:txBody>
      </p:sp>
    </p:spTree>
    <p:extLst>
      <p:ext uri="{BB962C8B-B14F-4D97-AF65-F5344CB8AC3E}">
        <p14:creationId xmlns:p14="http://schemas.microsoft.com/office/powerpoint/2010/main" val="352223313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标题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13485" y="6524626"/>
            <a:ext cx="1678516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F3FB444-4B0A-4984-8C0F-B491CCC84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913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-无上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BF93D2-E467-4C2C-B62D-D5C890D95DA1}"/>
              </a:ext>
            </a:extLst>
          </p:cNvPr>
          <p:cNvSpPr/>
          <p:nvPr userDrawn="1"/>
        </p:nvSpPr>
        <p:spPr>
          <a:xfrm>
            <a:off x="0" y="1"/>
            <a:ext cx="12192000" cy="4572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513B22-F7BA-4D79-9FB1-3C9171F4AA78}"/>
              </a:ext>
            </a:extLst>
          </p:cNvPr>
          <p:cNvSpPr/>
          <p:nvPr userDrawn="1"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43" descr="中文图标">
            <a:extLst>
              <a:ext uri="{FF2B5EF4-FFF2-40B4-BE49-F238E27FC236}">
                <a16:creationId xmlns:a16="http://schemas.microsoft.com/office/drawing/2014/main" id="{34902A46-378E-4DC6-A55D-9DC370E052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5913923"/>
            <a:ext cx="222636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2">
            <a:extLst>
              <a:ext uri="{FF2B5EF4-FFF2-40B4-BE49-F238E27FC236}">
                <a16:creationId xmlns:a16="http://schemas.microsoft.com/office/drawing/2014/main" id="{E7AE5472-9298-423C-A3FC-9605B7DB0B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5263" y="6632327"/>
            <a:ext cx="1715395" cy="2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3FB444-4B0A-4984-8C0F-B491CCC840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5483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086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1B672A7-FD7F-4692-8678-14A8263DC552}"/>
              </a:ext>
            </a:extLst>
          </p:cNvPr>
          <p:cNvSpPr/>
          <p:nvPr userDrawn="1"/>
        </p:nvSpPr>
        <p:spPr>
          <a:xfrm>
            <a:off x="0" y="5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44BEE-611B-481D-8701-4DA975C9E9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"/>
            <a:ext cx="2870282" cy="1214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056841" y="2960971"/>
            <a:ext cx="2160000" cy="432000"/>
          </a:xfrm>
        </p:spPr>
        <p:txBody>
          <a:bodyPr anchor="ctr"/>
          <a:lstStyle>
            <a:lvl1pPr marL="0" indent="0">
              <a:buNone/>
              <a:defRPr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关键词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70B59-2948-4BAB-9E52-0D5439387A8B}"/>
              </a:ext>
            </a:extLst>
          </p:cNvPr>
          <p:cNvSpPr txBox="1"/>
          <p:nvPr userDrawn="1"/>
        </p:nvSpPr>
        <p:spPr>
          <a:xfrm>
            <a:off x="1679066" y="3323225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DA528-5BEE-48D8-A322-9DDDD8BCD272}"/>
              </a:ext>
            </a:extLst>
          </p:cNvPr>
          <p:cNvSpPr/>
          <p:nvPr userDrawn="1"/>
        </p:nvSpPr>
        <p:spPr>
          <a:xfrm>
            <a:off x="0" y="1316461"/>
            <a:ext cx="753979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8445C-7192-488C-B44C-FC4436DD0F5C}"/>
              </a:ext>
            </a:extLst>
          </p:cNvPr>
          <p:cNvSpPr/>
          <p:nvPr userDrawn="1"/>
        </p:nvSpPr>
        <p:spPr>
          <a:xfrm>
            <a:off x="7597588" y="1316585"/>
            <a:ext cx="4594412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F8B8C0-41FA-4E74-8795-1997428A4B4E}"/>
              </a:ext>
            </a:extLst>
          </p:cNvPr>
          <p:cNvCxnSpPr/>
          <p:nvPr userDrawn="1"/>
        </p:nvCxnSpPr>
        <p:spPr>
          <a:xfrm>
            <a:off x="74945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6A3117A-340D-4283-BA71-331A80964A7F}"/>
              </a:ext>
            </a:extLst>
          </p:cNvPr>
          <p:cNvSpPr txBox="1"/>
          <p:nvPr userDrawn="1"/>
        </p:nvSpPr>
        <p:spPr>
          <a:xfrm>
            <a:off x="3645268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31" name="椭圆 16">
            <a:extLst>
              <a:ext uri="{FF2B5EF4-FFF2-40B4-BE49-F238E27FC236}">
                <a16:creationId xmlns:a16="http://schemas.microsoft.com/office/drawing/2014/main" id="{CE7582D5-C7BE-4CFE-B364-1960F59D5ED4}"/>
              </a:ext>
            </a:extLst>
          </p:cNvPr>
          <p:cNvSpPr/>
          <p:nvPr userDrawn="1"/>
        </p:nvSpPr>
        <p:spPr>
          <a:xfrm>
            <a:off x="11293716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CF084623-CAD5-4CE0-990B-E26AD7E3850F}"/>
              </a:ext>
            </a:extLst>
          </p:cNvPr>
          <p:cNvSpPr/>
          <p:nvPr userDrawn="1"/>
        </p:nvSpPr>
        <p:spPr>
          <a:xfrm>
            <a:off x="11614690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D5E5D5D-EDEE-4FE6-A595-45D81AAEF8EF}"/>
              </a:ext>
            </a:extLst>
          </p:cNvPr>
          <p:cNvCxnSpPr/>
          <p:nvPr userDrawn="1"/>
        </p:nvCxnSpPr>
        <p:spPr>
          <a:xfrm>
            <a:off x="4802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15A92A12-900B-4A03-B14F-C459FF9F3C4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725603" y="2960971"/>
            <a:ext cx="2160000" cy="432000"/>
          </a:xfrm>
        </p:spPr>
        <p:txBody>
          <a:bodyPr anchor="ctr"/>
          <a:lstStyle>
            <a:lvl1pPr marL="0" indent="0">
              <a:buNone/>
              <a:defRPr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2.</a:t>
            </a:r>
            <a:r>
              <a:rPr lang="zh-CN" altLang="en-US" dirty="0"/>
              <a:t> 关键词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56F8F3E2-569E-4A19-8264-0CA7E51202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56841" y="3768518"/>
            <a:ext cx="2160000" cy="432000"/>
          </a:xfrm>
        </p:spPr>
        <p:txBody>
          <a:bodyPr anchor="ctr"/>
          <a:lstStyle>
            <a:lvl1pPr marL="0" indent="0">
              <a:buNone/>
              <a:defRPr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3.</a:t>
            </a:r>
            <a:r>
              <a:rPr lang="zh-CN" altLang="en-US" dirty="0"/>
              <a:t> 关键词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E0A578AC-A280-4C5C-AC53-D16F0AC6A3C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725603" y="3768518"/>
            <a:ext cx="2160000" cy="432000"/>
          </a:xfrm>
        </p:spPr>
        <p:txBody>
          <a:bodyPr anchor="ctr"/>
          <a:lstStyle>
            <a:lvl1pPr marL="0" indent="0">
              <a:buNone/>
              <a:defRPr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4.</a:t>
            </a:r>
            <a:r>
              <a:rPr lang="zh-CN" altLang="en-US" dirty="0"/>
              <a:t> 关键词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CBF8F5DB-FEF5-4BDD-9947-D527F27A3EF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056841" y="4576065"/>
            <a:ext cx="2160000" cy="432000"/>
          </a:xfrm>
        </p:spPr>
        <p:txBody>
          <a:bodyPr anchor="ctr"/>
          <a:lstStyle>
            <a:lvl1pPr marL="0" indent="0">
              <a:buNone/>
              <a:defRPr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5.</a:t>
            </a:r>
            <a:r>
              <a:rPr lang="zh-CN" altLang="en-US" dirty="0"/>
              <a:t> 关键词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E8684A70-37F2-4416-8C01-C8AB4F35247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725603" y="4576065"/>
            <a:ext cx="2160000" cy="432000"/>
          </a:xfrm>
        </p:spPr>
        <p:txBody>
          <a:bodyPr anchor="ctr"/>
          <a:lstStyle>
            <a:lvl1pPr marL="0" indent="0">
              <a:buNone/>
              <a:defRPr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6.</a:t>
            </a:r>
            <a:r>
              <a:rPr lang="zh-CN" altLang="en-US" dirty="0"/>
              <a:t> 关键词</a:t>
            </a:r>
          </a:p>
        </p:txBody>
      </p:sp>
      <p:pic>
        <p:nvPicPr>
          <p:cNvPr id="18" name="Picture 343" descr="中文图标">
            <a:extLst>
              <a:ext uri="{FF2B5EF4-FFF2-40B4-BE49-F238E27FC236}">
                <a16:creationId xmlns:a16="http://schemas.microsoft.com/office/drawing/2014/main" id="{BA8E2044-4CAC-410D-9E26-A258FF67D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5913923"/>
            <a:ext cx="222636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2400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BF93D2-E467-4C2C-B62D-D5C890D95DA1}"/>
              </a:ext>
            </a:extLst>
          </p:cNvPr>
          <p:cNvSpPr/>
          <p:nvPr userDrawn="1"/>
        </p:nvSpPr>
        <p:spPr>
          <a:xfrm>
            <a:off x="0" y="1"/>
            <a:ext cx="12192000" cy="4572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513B22-F7BA-4D79-9FB1-3C9171F4AA78}"/>
              </a:ext>
            </a:extLst>
          </p:cNvPr>
          <p:cNvSpPr/>
          <p:nvPr userDrawn="1"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2B6717-DC9F-4193-AC88-03F56AF77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6" y="140965"/>
            <a:ext cx="1547774" cy="700945"/>
          </a:xfrm>
          <a:prstGeom prst="rect">
            <a:avLst/>
          </a:prstGeom>
        </p:spPr>
      </p:pic>
      <p:pic>
        <p:nvPicPr>
          <p:cNvPr id="8" name="Picture 204" descr="LAST-Logo">
            <a:extLst>
              <a:ext uri="{FF2B5EF4-FFF2-40B4-BE49-F238E27FC236}">
                <a16:creationId xmlns:a16="http://schemas.microsoft.com/office/drawing/2014/main" id="{0A912777-D88D-4E46-8BAE-B8FD1117A5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05" r="4981" b="29216"/>
          <a:stretch/>
        </p:blipFill>
        <p:spPr bwMode="auto">
          <a:xfrm>
            <a:off x="10763250" y="5994662"/>
            <a:ext cx="1326500" cy="49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45">
            <a:extLst>
              <a:ext uri="{FF2B5EF4-FFF2-40B4-BE49-F238E27FC236}">
                <a16:creationId xmlns:a16="http://schemas.microsoft.com/office/drawing/2014/main" id="{05CCF7EA-B1B9-4A64-A4E8-6414DC552B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0335" y="3463425"/>
            <a:ext cx="461665" cy="23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folHlink"/>
                </a:solidFill>
              </a:rPr>
              <a:t>Tsinghua University</a:t>
            </a:r>
            <a:endParaRPr lang="en-US" altLang="zh-CN" sz="1800" dirty="0"/>
          </a:p>
        </p:txBody>
      </p:sp>
      <p:sp>
        <p:nvSpPr>
          <p:cNvPr id="11" name="Rectangle 252">
            <a:extLst>
              <a:ext uri="{FF2B5EF4-FFF2-40B4-BE49-F238E27FC236}">
                <a16:creationId xmlns:a16="http://schemas.microsoft.com/office/drawing/2014/main" id="{148BF285-F724-4F0F-B7E0-CF6220BFE8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45263" y="6632327"/>
            <a:ext cx="1715395" cy="2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AF3FB444-4B0A-4984-8C0F-B491CCC840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343" descr="中文图标">
            <a:extLst>
              <a:ext uri="{FF2B5EF4-FFF2-40B4-BE49-F238E27FC236}">
                <a16:creationId xmlns:a16="http://schemas.microsoft.com/office/drawing/2014/main" id="{1D1F3672-A12F-4A8C-831F-69FC87DFD6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5913923"/>
            <a:ext cx="222636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8625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7933" y="1134209"/>
            <a:ext cx="5604934" cy="541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068" y="1134209"/>
            <a:ext cx="5587998" cy="541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204" descr="LAST-Logo">
            <a:extLst>
              <a:ext uri="{FF2B5EF4-FFF2-40B4-BE49-F238E27FC236}">
                <a16:creationId xmlns:a16="http://schemas.microsoft.com/office/drawing/2014/main" id="{5C96E8BF-65A5-4152-BEDA-D86760C076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05" r="4981" b="29216"/>
          <a:stretch/>
        </p:blipFill>
        <p:spPr bwMode="auto">
          <a:xfrm>
            <a:off x="10763250" y="5994662"/>
            <a:ext cx="1326500" cy="49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45">
            <a:extLst>
              <a:ext uri="{FF2B5EF4-FFF2-40B4-BE49-F238E27FC236}">
                <a16:creationId xmlns:a16="http://schemas.microsoft.com/office/drawing/2014/main" id="{1893EAE3-99DA-4952-ADC3-01D100604E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0335" y="3463425"/>
            <a:ext cx="461665" cy="23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folHlink"/>
                </a:solidFill>
              </a:rPr>
              <a:t>Tsinghua University</a:t>
            </a:r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4228D6-EF87-41DD-8AEB-F0F999462D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6" y="140965"/>
            <a:ext cx="1547774" cy="7009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48EF880-5A33-49E7-93A4-D55FDC84AABD}"/>
              </a:ext>
            </a:extLst>
          </p:cNvPr>
          <p:cNvSpPr/>
          <p:nvPr userDrawn="1"/>
        </p:nvSpPr>
        <p:spPr>
          <a:xfrm>
            <a:off x="0" y="1"/>
            <a:ext cx="12192000" cy="4572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90FD73-9C0D-4E89-B837-BF84324EEA37}"/>
              </a:ext>
            </a:extLst>
          </p:cNvPr>
          <p:cNvSpPr/>
          <p:nvPr userDrawn="1"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43" descr="中文图标">
            <a:extLst>
              <a:ext uri="{FF2B5EF4-FFF2-40B4-BE49-F238E27FC236}">
                <a16:creationId xmlns:a16="http://schemas.microsoft.com/office/drawing/2014/main" id="{F3495AD5-A179-4A99-988D-5ADB55BA4F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5913923"/>
            <a:ext cx="222636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52">
            <a:extLst>
              <a:ext uri="{FF2B5EF4-FFF2-40B4-BE49-F238E27FC236}">
                <a16:creationId xmlns:a16="http://schemas.microsoft.com/office/drawing/2014/main" id="{341D8628-86C2-4C49-BF38-533F320D89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45263" y="6632327"/>
            <a:ext cx="1715395" cy="2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AF3FB444-4B0A-4984-8C0F-B491CCC840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47770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300152" y="3912139"/>
            <a:ext cx="4813368" cy="1750866"/>
          </a:xfrm>
        </p:spPr>
        <p:txBody>
          <a:bodyPr anchor="t"/>
          <a:lstStyle>
            <a:lvl1pPr marL="342900" indent="-342900">
              <a:buSzPct val="80000"/>
              <a:buFont typeface="Wingdings" panose="05000000000000000000" pitchFamily="2" charset="2"/>
              <a:buChar char="n"/>
              <a:defRPr sz="24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91D3F42B-9B6C-4FBF-9C6F-B878D46C567C}"/>
              </a:ext>
            </a:extLst>
          </p:cNvPr>
          <p:cNvSpPr/>
          <p:nvPr userDrawn="1"/>
        </p:nvSpPr>
        <p:spPr>
          <a:xfrm rot="16200000">
            <a:off x="6914324" y="-1349103"/>
            <a:ext cx="2478153" cy="8077200"/>
          </a:xfrm>
          <a:prstGeom prst="trapezoid">
            <a:avLst>
              <a:gd name="adj" fmla="val 17755"/>
            </a:avLst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6F1B1CA7-D874-4F15-BAEA-C9B2C53CAF8E}"/>
              </a:ext>
            </a:extLst>
          </p:cNvPr>
          <p:cNvSpPr/>
          <p:nvPr userDrawn="1"/>
        </p:nvSpPr>
        <p:spPr>
          <a:xfrm rot="5400000">
            <a:off x="818323" y="632098"/>
            <a:ext cx="2478153" cy="411479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C84EB87B-EC19-4E25-9142-F4ACACFF94F0}"/>
              </a:ext>
            </a:extLst>
          </p:cNvPr>
          <p:cNvSpPr txBox="1"/>
          <p:nvPr userDrawn="1"/>
        </p:nvSpPr>
        <p:spPr>
          <a:xfrm>
            <a:off x="2248549" y="2689497"/>
            <a:ext cx="106970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Part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Picture 198" descr="圆形图标">
            <a:extLst>
              <a:ext uri="{FF2B5EF4-FFF2-40B4-BE49-F238E27FC236}">
                <a16:creationId xmlns:a16="http://schemas.microsoft.com/office/drawing/2014/main" id="{16A790A0-9AB0-4D98-A34E-E7FA416C020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5" y="848217"/>
            <a:ext cx="2051604" cy="205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5BC5545-B8B4-4D10-856F-64F11A1F0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1201" y="2200275"/>
            <a:ext cx="803309" cy="1123304"/>
          </a:xfrm>
        </p:spPr>
        <p:txBody>
          <a:bodyPr anchor="ctr"/>
          <a:lstStyle>
            <a:lvl1pPr marL="0" indent="0">
              <a:buNone/>
              <a:defRPr sz="7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00152" y="2309418"/>
            <a:ext cx="7038408" cy="905018"/>
          </a:xfrm>
        </p:spPr>
        <p:txBody>
          <a:bodyPr anchor="ctr"/>
          <a:lstStyle>
            <a:lvl1pPr algn="l">
              <a:defRPr sz="48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78992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300152" y="3912139"/>
            <a:ext cx="4813368" cy="1750866"/>
          </a:xfrm>
        </p:spPr>
        <p:txBody>
          <a:bodyPr anchor="t"/>
          <a:lstStyle>
            <a:lvl1pPr marL="342900" indent="-342900">
              <a:buSzPct val="80000"/>
              <a:buFont typeface="Wingdings" panose="05000000000000000000" pitchFamily="2" charset="2"/>
              <a:buChar char="n"/>
              <a:defRPr sz="24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91D3F42B-9B6C-4FBF-9C6F-B878D46C567C}"/>
              </a:ext>
            </a:extLst>
          </p:cNvPr>
          <p:cNvSpPr/>
          <p:nvPr userDrawn="1"/>
        </p:nvSpPr>
        <p:spPr>
          <a:xfrm rot="16200000">
            <a:off x="6914324" y="-1349103"/>
            <a:ext cx="2478153" cy="8077200"/>
          </a:xfrm>
          <a:prstGeom prst="trapezoid">
            <a:avLst>
              <a:gd name="adj" fmla="val 17755"/>
            </a:avLst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6F1B1CA7-D874-4F15-BAEA-C9B2C53CAF8E}"/>
              </a:ext>
            </a:extLst>
          </p:cNvPr>
          <p:cNvSpPr/>
          <p:nvPr userDrawn="1"/>
        </p:nvSpPr>
        <p:spPr>
          <a:xfrm rot="5400000">
            <a:off x="818323" y="632098"/>
            <a:ext cx="2478153" cy="411479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 dirty="0"/>
          </a:p>
        </p:txBody>
      </p:sp>
      <p:pic>
        <p:nvPicPr>
          <p:cNvPr id="9" name="Picture 198" descr="圆形图标">
            <a:extLst>
              <a:ext uri="{FF2B5EF4-FFF2-40B4-BE49-F238E27FC236}">
                <a16:creationId xmlns:a16="http://schemas.microsoft.com/office/drawing/2014/main" id="{16A790A0-9AB0-4D98-A34E-E7FA416C020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55" y="848217"/>
            <a:ext cx="2051604" cy="205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5BC5545-B8B4-4D10-856F-64F11A1F0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9431" y="2309417"/>
            <a:ext cx="1635368" cy="905019"/>
          </a:xfr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第一章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00152" y="2309418"/>
            <a:ext cx="7038408" cy="905018"/>
          </a:xfrm>
        </p:spPr>
        <p:txBody>
          <a:bodyPr anchor="ctr"/>
          <a:lstStyle>
            <a:lvl1pPr algn="l">
              <a:defRPr sz="48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</p:spTree>
    <p:extLst>
      <p:ext uri="{BB962C8B-B14F-4D97-AF65-F5344CB8AC3E}">
        <p14:creationId xmlns:p14="http://schemas.microsoft.com/office/powerpoint/2010/main" val="2818531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16477" y="228600"/>
            <a:ext cx="10969123" cy="808892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477" y="1305098"/>
            <a:ext cx="10977589" cy="492944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BF93D2-E467-4C2C-B62D-D5C890D95DA1}"/>
              </a:ext>
            </a:extLst>
          </p:cNvPr>
          <p:cNvSpPr/>
          <p:nvPr userDrawn="1"/>
        </p:nvSpPr>
        <p:spPr>
          <a:xfrm>
            <a:off x="0" y="1"/>
            <a:ext cx="12192000" cy="4572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513B22-F7BA-4D79-9FB1-3C9171F4AA78}"/>
              </a:ext>
            </a:extLst>
          </p:cNvPr>
          <p:cNvSpPr/>
          <p:nvPr userDrawn="1"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80541063-DFBC-48BC-899B-4297902A2A2C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59344" y="258973"/>
            <a:ext cx="866834" cy="74814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547EAE-B1D0-4EEF-8A6C-CD3575EA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6" y="140965"/>
            <a:ext cx="1547774" cy="700945"/>
          </a:xfrm>
          <a:prstGeom prst="rect">
            <a:avLst/>
          </a:prstGeom>
        </p:spPr>
      </p:pic>
      <p:pic>
        <p:nvPicPr>
          <p:cNvPr id="10" name="Picture 204" descr="LAST-Logo">
            <a:extLst>
              <a:ext uri="{FF2B5EF4-FFF2-40B4-BE49-F238E27FC236}">
                <a16:creationId xmlns:a16="http://schemas.microsoft.com/office/drawing/2014/main" id="{7EB3A123-29FD-4526-AE13-D64EC51E10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05" r="4981" b="29216"/>
          <a:stretch/>
        </p:blipFill>
        <p:spPr bwMode="auto">
          <a:xfrm>
            <a:off x="10763250" y="5994662"/>
            <a:ext cx="1326500" cy="49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45">
            <a:extLst>
              <a:ext uri="{FF2B5EF4-FFF2-40B4-BE49-F238E27FC236}">
                <a16:creationId xmlns:a16="http://schemas.microsoft.com/office/drawing/2014/main" id="{4D92DC7E-08A6-4AD1-9227-C297491851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0335" y="3463425"/>
            <a:ext cx="461665" cy="23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folHlink"/>
                </a:solidFill>
              </a:rPr>
              <a:t>Tsinghua University</a:t>
            </a:r>
            <a:endParaRPr lang="en-US" altLang="zh-CN" sz="1800" dirty="0"/>
          </a:p>
        </p:txBody>
      </p:sp>
      <p:pic>
        <p:nvPicPr>
          <p:cNvPr id="13" name="Picture 343" descr="中文图标">
            <a:extLst>
              <a:ext uri="{FF2B5EF4-FFF2-40B4-BE49-F238E27FC236}">
                <a16:creationId xmlns:a16="http://schemas.microsoft.com/office/drawing/2014/main" id="{BF91F873-ADBA-4641-851B-AF240AE287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5913923"/>
            <a:ext cx="222636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52">
            <a:extLst>
              <a:ext uri="{FF2B5EF4-FFF2-40B4-BE49-F238E27FC236}">
                <a16:creationId xmlns:a16="http://schemas.microsoft.com/office/drawing/2014/main" id="{2853785C-6D86-4140-951F-C7CEA3742C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45263" y="6632327"/>
            <a:ext cx="1715395" cy="21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AF3FB444-4B0A-4984-8C0F-B491CCC8406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8137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numCol="1"/>
          <a:lstStyle>
            <a:lvl1pPr marL="288000" indent="-288000" defTabSz="1800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0" algn="l"/>
              </a:tabLst>
              <a:defRPr sz="1400"/>
            </a:lvl1pPr>
          </a:lstStyle>
          <a:p>
            <a:pPr lvl="0"/>
            <a:r>
              <a:rPr lang="en-US" altLang="zh-CN" dirty="0"/>
              <a:t>Reference</a:t>
            </a:r>
          </a:p>
          <a:p>
            <a:pPr lvl="0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BF93D2-E467-4C2C-B62D-D5C890D95DA1}"/>
              </a:ext>
            </a:extLst>
          </p:cNvPr>
          <p:cNvSpPr/>
          <p:nvPr userDrawn="1"/>
        </p:nvSpPr>
        <p:spPr>
          <a:xfrm>
            <a:off x="0" y="1"/>
            <a:ext cx="12192000" cy="4572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513B22-F7BA-4D79-9FB1-3C9171F4AA78}"/>
              </a:ext>
            </a:extLst>
          </p:cNvPr>
          <p:cNvSpPr/>
          <p:nvPr userDrawn="1"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43" descr="中文图标">
            <a:extLst>
              <a:ext uri="{FF2B5EF4-FFF2-40B4-BE49-F238E27FC236}">
                <a16:creationId xmlns:a16="http://schemas.microsoft.com/office/drawing/2014/main" id="{92F2397D-DE69-4005-8A56-7E5B9328F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5913923"/>
            <a:ext cx="222636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0065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空白标题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98" descr="圆形图标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717" y="34982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205" descr="中文图标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86500"/>
            <a:ext cx="151341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 algn="ctr">
              <a:defRPr sz="360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61B237-E366-4484-95B7-D2A90FB26B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02423"/>
            <a:ext cx="1689475" cy="765118"/>
          </a:xfrm>
          <a:prstGeom prst="rect">
            <a:avLst/>
          </a:prstGeom>
        </p:spPr>
      </p:pic>
      <p:pic>
        <p:nvPicPr>
          <p:cNvPr id="8" name="Picture 204" descr="LAST-Logo">
            <a:extLst>
              <a:ext uri="{FF2B5EF4-FFF2-40B4-BE49-F238E27FC236}">
                <a16:creationId xmlns:a16="http://schemas.microsoft.com/office/drawing/2014/main" id="{5F69CE91-DF91-4C94-A759-D8AAF07981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063" y="5908618"/>
            <a:ext cx="19796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5119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80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7933" y="1134329"/>
            <a:ext cx="11396133" cy="541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5" y="6524626"/>
            <a:ext cx="1678516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latin typeface="Arial" charset="0"/>
                <a:ea typeface="宋体" pitchFamily="2" charset="-122"/>
              </a:defRPr>
            </a:lvl1pPr>
          </a:lstStyle>
          <a:p>
            <a:fld id="{AF3FB444-4B0A-4984-8C0F-B491CCC8406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76" r:id="rId4"/>
    <p:sldLayoutId id="2147483675" r:id="rId5"/>
    <p:sldLayoutId id="2147483692" r:id="rId6"/>
    <p:sldLayoutId id="2147483689" r:id="rId7"/>
    <p:sldLayoutId id="2147483690" r:id="rId8"/>
    <p:sldLayoutId id="2147483673" r:id="rId9"/>
    <p:sldLayoutId id="2147483685" r:id="rId10"/>
    <p:sldLayoutId id="2147483691" r:id="rId11"/>
    <p:sldLayoutId id="2147483674" r:id="rId12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rgbClr val="5C307D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257175" indent="-257175" algn="l" rtl="0" eaLnBrk="1" fontAlgn="base" hangingPunct="1">
        <a:spcBef>
          <a:spcPts val="1200"/>
        </a:spcBef>
        <a:spcAft>
          <a:spcPct val="0"/>
        </a:spcAft>
        <a:buClr>
          <a:srgbClr val="5C307D"/>
        </a:buClr>
        <a:buFont typeface="Wingdings" panose="05000000000000000000" pitchFamily="2" charset="2"/>
        <a:buChar char="§"/>
        <a:defRPr sz="2400" baseline="0">
          <a:solidFill>
            <a:srgbClr val="5C307D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0070C0"/>
        </a:buClr>
        <a:buSzPct val="85000"/>
        <a:buFont typeface="Wingdings" panose="05000000000000000000" pitchFamily="2" charset="2"/>
        <a:buChar char="Ø"/>
        <a:defRPr sz="2000" baseline="0">
          <a:solidFill>
            <a:srgbClr val="0066CC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marL="857250" indent="-171450" algn="l" rtl="0" eaLnBrk="1" fontAlgn="base" hangingPunct="1">
        <a:spcBef>
          <a:spcPct val="30000"/>
        </a:spcBef>
        <a:spcAft>
          <a:spcPct val="0"/>
        </a:spcAft>
        <a:buClr>
          <a:srgbClr val="388888"/>
        </a:buClr>
        <a:buSzPct val="95000"/>
        <a:buFont typeface="Wingdings 2" panose="05020102010507070707" pitchFamily="18" charset="2"/>
        <a:buChar char="¡"/>
        <a:defRPr sz="1800" baseline="0">
          <a:solidFill>
            <a:srgbClr val="388888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marL="1200150" indent="-1714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marL="1543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 baseline="0">
          <a:solidFill>
            <a:schemeClr val="tx1">
              <a:lumMod val="50000"/>
              <a:lumOff val="50000"/>
            </a:schemeClr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" TargetMode="External"/><Relationship Id="rId2" Type="http://schemas.openxmlformats.org/officeDocument/2006/relationships/hyperlink" Target="https://www.nvidia.cn/Download/index.aspx?lang=c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readthedocs.com/" TargetMode="External"/><Relationship Id="rId2" Type="http://schemas.openxmlformats.org/officeDocument/2006/relationships/hyperlink" Target="https://www.sphinx-doc.org/en/master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CTAN/systems/texlive/Images/" TargetMode="External"/><Relationship Id="rId2" Type="http://schemas.openxmlformats.org/officeDocument/2006/relationships/hyperlink" Target="https://tug.org/texliv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verleaf.com/" TargetMode="External"/><Relationship Id="rId4" Type="http://schemas.openxmlformats.org/officeDocument/2006/relationships/hyperlink" Target="https://texstudio.sourceforge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zh-cn/windows/wsl/instal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mder.app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3CB28-8A51-118A-3F65-6FAF2FEEB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0. </a:t>
            </a:r>
            <a:r>
              <a:rPr lang="zh-CN" altLang="en-US" dirty="0">
                <a:cs typeface="Times New Roman" panose="02020603050405020304" pitchFamily="18" charset="0"/>
              </a:rPr>
              <a:t>课程介绍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145BA-8ADE-A06F-16FE-BB77A3953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李润泽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E22C91-07C0-93CB-A3F4-031A796FCC7E}"/>
              </a:ext>
            </a:extLst>
          </p:cNvPr>
          <p:cNvSpPr txBox="1">
            <a:spLocks/>
          </p:cNvSpPr>
          <p:nvPr/>
        </p:nvSpPr>
        <p:spPr bwMode="auto">
          <a:xfrm>
            <a:off x="594987" y="2907491"/>
            <a:ext cx="10073014" cy="60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CC00CC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4800" kern="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科学研究中的机器学习算法与工具</a:t>
            </a:r>
            <a:endParaRPr lang="zh-CN" altLang="en-US" sz="4800" kern="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52739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76B7-82B0-40DB-2404-83A3A4EB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0B59F-F9C7-10D2-F59C-580D5472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134329"/>
            <a:ext cx="7042527" cy="5418872"/>
          </a:xfrm>
        </p:spPr>
        <p:txBody>
          <a:bodyPr/>
          <a:lstStyle/>
          <a:p>
            <a:r>
              <a:rPr lang="en-US" altLang="zh-CN" dirty="0"/>
              <a:t>CUDA Toolkit</a:t>
            </a:r>
          </a:p>
          <a:p>
            <a:pPr lvl="1"/>
            <a:r>
              <a:rPr lang="zh-CN" altLang="en-US" dirty="0"/>
              <a:t>统一计算设备架构（</a:t>
            </a:r>
            <a:r>
              <a:rPr lang="en-US" altLang="zh-CN" dirty="0"/>
              <a:t>Compute Unified Device Architecture, CUDA</a:t>
            </a:r>
            <a:r>
              <a:rPr lang="zh-CN" altLang="en-US" dirty="0"/>
              <a:t>），是由</a:t>
            </a:r>
            <a:r>
              <a:rPr lang="en-US" altLang="zh-CN" dirty="0"/>
              <a:t>NVIDIA</a:t>
            </a:r>
            <a:r>
              <a:rPr lang="zh-CN" altLang="en-US" dirty="0"/>
              <a:t>推出的通用并行计算架构，主要用于 </a:t>
            </a:r>
            <a:r>
              <a:rPr lang="en-US" altLang="zh-CN" dirty="0"/>
              <a:t>GPU </a:t>
            </a:r>
            <a:r>
              <a:rPr lang="zh-CN" altLang="en-US" dirty="0"/>
              <a:t>加速</a:t>
            </a:r>
            <a:endParaRPr lang="en-US" altLang="zh-CN" dirty="0"/>
          </a:p>
          <a:p>
            <a:pPr lvl="1"/>
            <a:r>
              <a:rPr lang="zh-CN" altLang="en-US" dirty="0"/>
              <a:t>需要安装与显卡驱动版本匹配的 </a:t>
            </a:r>
            <a:r>
              <a:rPr lang="en-US" altLang="zh-CN" dirty="0"/>
              <a:t>CUDA Toolkit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显卡驱动下载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https://www.nvidia.cn/Download/index.aspx?lang=cn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nvidia-smi</a:t>
            </a:r>
            <a:r>
              <a:rPr lang="en-US" altLang="zh-CN" dirty="0"/>
              <a:t> </a:t>
            </a:r>
            <a:r>
              <a:rPr lang="zh-CN" altLang="en-US" dirty="0"/>
              <a:t>查看驱动版本</a:t>
            </a:r>
            <a:endParaRPr lang="en-US" altLang="zh-CN" dirty="0"/>
          </a:p>
          <a:p>
            <a:pPr lvl="1"/>
            <a:r>
              <a:rPr lang="en-US" altLang="zh-CN" dirty="0"/>
              <a:t>CUDA Toolkit </a:t>
            </a:r>
            <a:r>
              <a:rPr lang="zh-CN" altLang="en-US" dirty="0"/>
              <a:t>下载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https://developer.nvidia.com/cuda-toolkit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err="1"/>
              <a:t>nvcc</a:t>
            </a:r>
            <a:r>
              <a:rPr lang="en-US" altLang="zh-CN" dirty="0"/>
              <a:t> --version </a:t>
            </a:r>
            <a:r>
              <a:rPr lang="zh-CN" altLang="en-US" dirty="0"/>
              <a:t>查看版本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F8D69-3C65-2F31-657D-7CEBABFA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4098" name="Picture 2" descr="CUDA - 知乎">
            <a:extLst>
              <a:ext uri="{FF2B5EF4-FFF2-40B4-BE49-F238E27FC236}">
                <a16:creationId xmlns:a16="http://schemas.microsoft.com/office/drawing/2014/main" id="{538B2A64-89D6-A3B8-9911-C0C727D2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6" y="4820760"/>
            <a:ext cx="1042792" cy="10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6F03AE-BB78-3646-8DB2-9A47578C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317" y="1037492"/>
            <a:ext cx="4377932" cy="3053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F9D8E3-27E8-6A13-4C41-64CFA9477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199" y="4239474"/>
            <a:ext cx="3541899" cy="21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6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76B7-82B0-40DB-2404-83A3A4EB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0B59F-F9C7-10D2-F59C-580D5472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134329"/>
            <a:ext cx="6904741" cy="5418872"/>
          </a:xfrm>
        </p:spPr>
        <p:txBody>
          <a:bodyPr/>
          <a:lstStyle/>
          <a:p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zh-CN" altLang="en-US" dirty="0"/>
              <a:t>一个开源的 </a:t>
            </a:r>
            <a:r>
              <a:rPr lang="en-US" altLang="zh-CN" dirty="0"/>
              <a:t>Python </a:t>
            </a:r>
            <a:r>
              <a:rPr lang="zh-CN" altLang="en-US" dirty="0"/>
              <a:t>机器学习库，基于 </a:t>
            </a:r>
            <a:r>
              <a:rPr lang="en-US" altLang="zh-CN" dirty="0"/>
              <a:t>Torch </a:t>
            </a:r>
            <a:r>
              <a:rPr lang="zh-CN" altLang="en-US" dirty="0"/>
              <a:t>库，底层由 </a:t>
            </a:r>
            <a:r>
              <a:rPr lang="en-US" altLang="zh-CN" dirty="0"/>
              <a:t>C++ </a:t>
            </a:r>
            <a:r>
              <a:rPr lang="zh-CN" altLang="en-US" dirty="0"/>
              <a:t>实现，应用于人工智能领域</a:t>
            </a:r>
            <a:endParaRPr lang="en-US" altLang="zh-CN" dirty="0"/>
          </a:p>
          <a:p>
            <a:pPr lvl="1"/>
            <a:r>
              <a:rPr lang="zh-CN" altLang="en-US" dirty="0"/>
              <a:t>主要特征：</a:t>
            </a:r>
            <a:endParaRPr lang="en-US" altLang="zh-CN" dirty="0"/>
          </a:p>
          <a:p>
            <a:pPr lvl="2"/>
            <a:r>
              <a:rPr lang="zh-CN" altLang="en-US" dirty="0"/>
              <a:t>类似于 </a:t>
            </a:r>
            <a:r>
              <a:rPr lang="en-US" altLang="zh-CN" dirty="0"/>
              <a:t>NumPy </a:t>
            </a:r>
            <a:r>
              <a:rPr lang="zh-CN" altLang="en-US" dirty="0"/>
              <a:t>的张量计算，可使用</a:t>
            </a:r>
            <a:r>
              <a:rPr lang="en-US" altLang="zh-CN" dirty="0"/>
              <a:t>GPU</a:t>
            </a:r>
            <a:r>
              <a:rPr lang="zh-CN" altLang="en-US" dirty="0"/>
              <a:t>加速</a:t>
            </a:r>
          </a:p>
          <a:p>
            <a:pPr lvl="2"/>
            <a:r>
              <a:rPr lang="zh-CN" altLang="en-US" dirty="0"/>
              <a:t>基于带自动微分系统的深度神经网络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zh-CN" altLang="en-US" dirty="0"/>
              <a:t>安装，在官网选择相应版本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https://pytorch.org/get-started/locally/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有 </a:t>
            </a:r>
            <a:r>
              <a:rPr lang="en-US" altLang="zh-CN" dirty="0"/>
              <a:t>NVIDIA </a:t>
            </a:r>
            <a:r>
              <a:rPr lang="zh-CN" altLang="en-US" dirty="0"/>
              <a:t>显卡的就选相应的 </a:t>
            </a:r>
            <a:r>
              <a:rPr lang="en-US" altLang="zh-CN" dirty="0"/>
              <a:t>CUDA </a:t>
            </a:r>
            <a:r>
              <a:rPr lang="zh-CN" altLang="en-US" dirty="0"/>
              <a:t>版本，没有的就选 </a:t>
            </a:r>
            <a:r>
              <a:rPr lang="en-US" altLang="zh-CN" dirty="0"/>
              <a:t>CPU </a:t>
            </a:r>
            <a:r>
              <a:rPr lang="zh-CN" altLang="en-US" dirty="0"/>
              <a:t>版本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F8D69-3C65-2F31-657D-7CEBABFA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0BF16AC-B841-17C3-E8AD-7DC60670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46" y="5322588"/>
            <a:ext cx="1315235" cy="32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216E62-26FD-8075-0F2C-A7C2A239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19" y="1590805"/>
            <a:ext cx="4381881" cy="34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067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76B7-82B0-40DB-2404-83A3A4EB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0B59F-F9C7-10D2-F59C-580D5472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134329"/>
            <a:ext cx="7480938" cy="5418872"/>
          </a:xfrm>
        </p:spPr>
        <p:txBody>
          <a:bodyPr/>
          <a:lstStyle/>
          <a:p>
            <a:r>
              <a:rPr lang="en-US" altLang="zh-CN" dirty="0"/>
              <a:t>Sphinx</a:t>
            </a:r>
          </a:p>
          <a:p>
            <a:pPr lvl="1"/>
            <a:r>
              <a:rPr lang="en-US" altLang="zh-CN" dirty="0"/>
              <a:t>Sphinx </a:t>
            </a:r>
            <a:r>
              <a:rPr lang="zh-CN" altLang="en-US" dirty="0"/>
              <a:t>是一个基于 </a:t>
            </a:r>
            <a:r>
              <a:rPr lang="en-US" altLang="zh-CN" dirty="0"/>
              <a:t>Python </a:t>
            </a:r>
            <a:r>
              <a:rPr lang="zh-CN" altLang="en-US" dirty="0"/>
              <a:t>的项目文档构建工具，使用 </a:t>
            </a:r>
            <a:r>
              <a:rPr lang="en-US" altLang="zh-CN" dirty="0" err="1"/>
              <a:t>reStructuredText</a:t>
            </a:r>
            <a:r>
              <a:rPr lang="en-US" altLang="zh-CN" dirty="0"/>
              <a:t> </a:t>
            </a:r>
            <a:r>
              <a:rPr lang="zh-CN" altLang="en-US" dirty="0"/>
              <a:t>格式，例如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等库的文档。</a:t>
            </a:r>
            <a:endParaRPr lang="en-US" altLang="zh-CN" dirty="0"/>
          </a:p>
          <a:p>
            <a:pPr lvl="1"/>
            <a:r>
              <a:rPr lang="zh-CN" altLang="en-US" dirty="0"/>
              <a:t>目前很多非 </a:t>
            </a:r>
            <a:r>
              <a:rPr lang="en-US" altLang="zh-CN" dirty="0"/>
              <a:t>Python </a:t>
            </a:r>
            <a:r>
              <a:rPr lang="zh-CN" altLang="en-US" dirty="0"/>
              <a:t>的项目也采用 </a:t>
            </a:r>
            <a:r>
              <a:rPr lang="en-US" altLang="zh-CN" dirty="0"/>
              <a:t>Sphinx </a:t>
            </a:r>
            <a:r>
              <a:rPr lang="zh-CN" altLang="en-US" dirty="0"/>
              <a:t>作为文档写作工具，甚至完全可以用 </a:t>
            </a:r>
            <a:r>
              <a:rPr lang="en-US" altLang="zh-CN" dirty="0"/>
              <a:t>Sphinx </a:t>
            </a:r>
            <a:r>
              <a:rPr lang="zh-CN" altLang="en-US" dirty="0"/>
              <a:t>来写书。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https://www.sphinx-doc.org/en/master/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ReadtheDocs</a:t>
            </a:r>
            <a:endParaRPr lang="en-US" altLang="zh-CN" dirty="0"/>
          </a:p>
          <a:p>
            <a:pPr lvl="1"/>
            <a:r>
              <a:rPr lang="en-US" altLang="zh-CN" dirty="0"/>
              <a:t>Read the Docs </a:t>
            </a:r>
            <a:r>
              <a:rPr lang="zh-CN" altLang="en-US" dirty="0"/>
              <a:t>是一个基于 </a:t>
            </a:r>
            <a:r>
              <a:rPr lang="en-US" altLang="zh-CN" dirty="0"/>
              <a:t>Sphinx </a:t>
            </a:r>
            <a:r>
              <a:rPr lang="zh-CN" altLang="en-US" dirty="0"/>
              <a:t>的免费文档托管项目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https://about.readthedocs.com/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F8D69-3C65-2F31-657D-7CEBABFA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146" name="Picture 2" descr="Introduction to Sphinx documentation generator">
            <a:extLst>
              <a:ext uri="{FF2B5EF4-FFF2-40B4-BE49-F238E27FC236}">
                <a16:creationId xmlns:a16="http://schemas.microsoft.com/office/drawing/2014/main" id="{A1BF7AEA-47CA-D0DC-CF38-DD64CE5F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20" y="1037492"/>
            <a:ext cx="2705622" cy="6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ad the Docs newsletter - May 2021 — Read the Docs Blog">
            <a:extLst>
              <a:ext uri="{FF2B5EF4-FFF2-40B4-BE49-F238E27FC236}">
                <a16:creationId xmlns:a16="http://schemas.microsoft.com/office/drawing/2014/main" id="{C456BAD8-ED92-990E-5739-D556E9E4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98" y="5001091"/>
            <a:ext cx="1799265" cy="9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9B7446-EEFE-E3AF-6BDA-8AB6FCEB2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577" y="2013100"/>
            <a:ext cx="3805326" cy="26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49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76B7-82B0-40DB-2404-83A3A4EB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0B59F-F9C7-10D2-F59C-580D5472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134329"/>
            <a:ext cx="10956910" cy="5418872"/>
          </a:xfrm>
        </p:spPr>
        <p:txBody>
          <a:bodyPr/>
          <a:lstStyle/>
          <a:p>
            <a:r>
              <a:rPr lang="en-US" altLang="zh-CN" dirty="0"/>
              <a:t>LaTeX</a:t>
            </a:r>
          </a:p>
          <a:p>
            <a:pPr lvl="1"/>
            <a:r>
              <a:rPr lang="en-US" altLang="zh-CN" dirty="0"/>
              <a:t>LaTeX </a:t>
            </a:r>
            <a:r>
              <a:rPr lang="zh-CN" altLang="en-US" dirty="0"/>
              <a:t>是一种“非所见即所得”的排版系统，用户需要输入特定的代码，保存在后缀为 </a:t>
            </a:r>
            <a:r>
              <a:rPr lang="en-US" altLang="zh-CN" dirty="0"/>
              <a:t>.</a:t>
            </a:r>
            <a:r>
              <a:rPr lang="en-US" altLang="zh-CN" dirty="0" err="1"/>
              <a:t>tex</a:t>
            </a:r>
            <a:r>
              <a:rPr lang="en-US" altLang="zh-CN" dirty="0"/>
              <a:t> </a:t>
            </a:r>
            <a:r>
              <a:rPr lang="zh-CN" altLang="en-US" dirty="0"/>
              <a:t>的文件中，通过编译得到所需的 </a:t>
            </a:r>
            <a:r>
              <a:rPr lang="en-US" altLang="zh-CN" dirty="0"/>
              <a:t>pdf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在国外比较常用，方便大规模文档的排版和编辑，通常配合 </a:t>
            </a:r>
            <a:r>
              <a:rPr lang="en-US" altLang="zh-CN" dirty="0"/>
              <a:t>GitHub </a:t>
            </a:r>
            <a:r>
              <a:rPr lang="zh-CN" altLang="en-US" dirty="0"/>
              <a:t>进行版本控制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endParaRPr lang="en-US" altLang="zh-CN" dirty="0"/>
          </a:p>
          <a:p>
            <a:pPr lvl="2"/>
            <a:r>
              <a:rPr lang="en-US" altLang="zh-CN" dirty="0" err="1"/>
              <a:t>texlive</a:t>
            </a:r>
            <a:r>
              <a:rPr lang="en-US" altLang="zh-CN" dirty="0"/>
              <a:t>: </a:t>
            </a:r>
            <a:r>
              <a:rPr lang="zh-CN" altLang="en-US" dirty="0"/>
              <a:t>由国际</a:t>
            </a:r>
            <a:r>
              <a:rPr lang="en-US" altLang="zh-CN" dirty="0" err="1"/>
              <a:t>TeX</a:t>
            </a:r>
            <a:r>
              <a:rPr lang="zh-CN" altLang="en-US" dirty="0"/>
              <a:t>用户组整理和发布的</a:t>
            </a:r>
            <a:r>
              <a:rPr lang="en-US" altLang="zh-CN" dirty="0" err="1"/>
              <a:t>TeX</a:t>
            </a:r>
            <a:r>
              <a:rPr lang="zh-CN" altLang="en-US" dirty="0"/>
              <a:t>软件发行套装，包含与</a:t>
            </a:r>
            <a:r>
              <a:rPr lang="en-US" altLang="zh-CN" dirty="0" err="1"/>
              <a:t>TeX</a:t>
            </a:r>
            <a:r>
              <a:rPr lang="zh-CN" altLang="en-US" dirty="0"/>
              <a:t>系统相关的各种程序、编辑与查看工具、常用宏包及文档、常用字体及多国语言支持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>
                <a:hlinkClick r:id="rId2"/>
              </a:rPr>
              <a:t>https://tug.org/texlive/</a:t>
            </a:r>
            <a:r>
              <a:rPr lang="en-US" altLang="zh-CN" dirty="0"/>
              <a:t>; </a:t>
            </a:r>
          </a:p>
          <a:p>
            <a:pPr marL="685800" lvl="2" indent="0">
              <a:buNone/>
            </a:pPr>
            <a:r>
              <a:rPr lang="en-US" altLang="zh-CN" dirty="0">
                <a:hlinkClick r:id="rId3"/>
              </a:rPr>
              <a:t>https://mirrors.tuna.tsinghua.edu.cn/CTAN/systems/texlive/Images/</a:t>
            </a:r>
            <a:r>
              <a:rPr lang="en-US" altLang="zh-CN" dirty="0"/>
              <a:t> (</a:t>
            </a:r>
            <a:r>
              <a:rPr lang="zh-CN" altLang="en-US" dirty="0"/>
              <a:t>镜像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TeXstudio</a:t>
            </a:r>
            <a:r>
              <a:rPr lang="en-US" altLang="zh-CN" dirty="0"/>
              <a:t>: </a:t>
            </a:r>
            <a:r>
              <a:rPr lang="zh-CN" altLang="en-US" dirty="0"/>
              <a:t>一款开源的跨平台</a:t>
            </a:r>
            <a:r>
              <a:rPr lang="en-US" altLang="zh-CN" dirty="0"/>
              <a:t>LaTeX</a:t>
            </a:r>
            <a:r>
              <a:rPr lang="zh-CN" altLang="en-US" dirty="0"/>
              <a:t>编辑软件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>
                <a:hlinkClick r:id="rId4"/>
              </a:rPr>
              <a:t>https://texstudio.sourceforge.net/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云端协作式编辑器 </a:t>
            </a:r>
            <a:r>
              <a:rPr lang="en-US" altLang="zh-CN" dirty="0"/>
              <a:t>Overleaf</a:t>
            </a:r>
          </a:p>
          <a:p>
            <a:pPr lvl="2"/>
            <a:r>
              <a:rPr lang="zh-CN" altLang="en-US" dirty="0"/>
              <a:t>可用于编写和发布论文，与很多科学杂志出版商有合作关系，提供官方 </a:t>
            </a:r>
            <a:r>
              <a:rPr lang="en-US" altLang="zh-CN" dirty="0"/>
              <a:t>LaTeX </a:t>
            </a:r>
            <a:r>
              <a:rPr lang="zh-CN" altLang="en-US" dirty="0"/>
              <a:t>模板</a:t>
            </a:r>
            <a:endParaRPr lang="en-US" altLang="zh-CN" dirty="0"/>
          </a:p>
          <a:p>
            <a:pPr lvl="2"/>
            <a:r>
              <a:rPr lang="en-US" altLang="zh-CN" dirty="0">
                <a:hlinkClick r:id="rId5"/>
              </a:rPr>
              <a:t>https://www.overleaf.com/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F8D69-3C65-2F31-657D-7CEBABFA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25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76B7-82B0-40DB-2404-83A3A4EB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0B59F-F9C7-10D2-F59C-580D5472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WSL2</a:t>
            </a:r>
          </a:p>
          <a:p>
            <a:pPr lvl="1"/>
            <a:r>
              <a:rPr lang="zh-CN" altLang="en-US" dirty="0"/>
              <a:t>适用于 </a:t>
            </a:r>
            <a:r>
              <a:rPr lang="en-US" altLang="zh-CN" dirty="0"/>
              <a:t>Linux </a:t>
            </a:r>
            <a:r>
              <a:rPr lang="zh-CN" altLang="en-US" dirty="0"/>
              <a:t>的 </a:t>
            </a:r>
            <a:r>
              <a:rPr lang="en-US" altLang="zh-CN" dirty="0"/>
              <a:t>Windows </a:t>
            </a:r>
            <a:r>
              <a:rPr lang="zh-CN" altLang="en-US" dirty="0"/>
              <a:t>子系统（</a:t>
            </a:r>
            <a:r>
              <a:rPr lang="en-US" altLang="zh-CN" dirty="0"/>
              <a:t>Windows Subsystem for Linux</a:t>
            </a:r>
            <a:r>
              <a:rPr lang="zh-CN" altLang="en-US" dirty="0"/>
              <a:t>，简称</a:t>
            </a:r>
            <a:r>
              <a:rPr lang="en-US" altLang="zh-CN" dirty="0"/>
              <a:t>WSL</a:t>
            </a:r>
            <a:r>
              <a:rPr lang="zh-CN" altLang="en-US" dirty="0"/>
              <a:t>）是一个原生运行</a:t>
            </a:r>
            <a:r>
              <a:rPr lang="en-US" altLang="zh-CN" dirty="0"/>
              <a:t>Linux </a:t>
            </a:r>
            <a:r>
              <a:rPr lang="zh-CN" altLang="en-US" dirty="0"/>
              <a:t>二进制可执行文件（</a:t>
            </a:r>
            <a:r>
              <a:rPr lang="en-US" altLang="zh-CN" dirty="0"/>
              <a:t>ELF</a:t>
            </a:r>
            <a:r>
              <a:rPr lang="zh-CN" altLang="en-US" dirty="0"/>
              <a:t>格式）的兼容层。</a:t>
            </a:r>
            <a:r>
              <a:rPr lang="en-US" altLang="zh-CN" dirty="0"/>
              <a:t>WSL 2 </a:t>
            </a:r>
            <a:r>
              <a:rPr lang="zh-CN" altLang="en-US" dirty="0"/>
              <a:t>通过高度优化的</a:t>
            </a:r>
            <a:r>
              <a:rPr lang="en-US" altLang="zh-CN" dirty="0"/>
              <a:t>Hyper-V</a:t>
            </a:r>
            <a:r>
              <a:rPr lang="zh-CN" altLang="en-US" dirty="0"/>
              <a:t>功能子集进行虚拟化，以便运内联核和发行版（基于内核）。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https://learn.microsoft.com/zh-cn/windows/wsl/install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安装过程</a:t>
            </a:r>
            <a:endParaRPr lang="en-US" altLang="zh-CN" dirty="0"/>
          </a:p>
          <a:p>
            <a:pPr lvl="2"/>
            <a:r>
              <a:rPr lang="zh-CN" altLang="en-US" dirty="0"/>
              <a:t>启用 </a:t>
            </a:r>
            <a:r>
              <a:rPr lang="en-US" altLang="zh-CN" dirty="0"/>
              <a:t>WSL</a:t>
            </a:r>
          </a:p>
          <a:p>
            <a:pPr lvl="2"/>
            <a:r>
              <a:rPr lang="zh-CN" altLang="en-US" dirty="0"/>
              <a:t>启用“虚拟机平台”</a:t>
            </a:r>
            <a:endParaRPr lang="en-US" altLang="zh-CN" dirty="0"/>
          </a:p>
          <a:p>
            <a:pPr lvl="2"/>
            <a:r>
              <a:rPr lang="zh-CN" altLang="en-US" dirty="0"/>
              <a:t>设置 </a:t>
            </a:r>
            <a:r>
              <a:rPr lang="en-US" altLang="zh-CN" dirty="0"/>
              <a:t>WSL 2 </a:t>
            </a:r>
            <a:r>
              <a:rPr lang="zh-CN" altLang="en-US" dirty="0"/>
              <a:t>为默认值</a:t>
            </a:r>
            <a:endParaRPr lang="en-US" altLang="zh-CN" dirty="0"/>
          </a:p>
          <a:p>
            <a:pPr lvl="2"/>
            <a:r>
              <a:rPr lang="zh-CN" altLang="en-US" dirty="0"/>
              <a:t>安装一个 </a:t>
            </a:r>
            <a:r>
              <a:rPr lang="en-US" altLang="zh-CN" dirty="0"/>
              <a:t>Linux </a:t>
            </a:r>
            <a:r>
              <a:rPr lang="zh-CN" altLang="en-US" dirty="0"/>
              <a:t>发行版</a:t>
            </a:r>
            <a:endParaRPr lang="en-US" altLang="zh-CN" dirty="0"/>
          </a:p>
          <a:p>
            <a:pPr lvl="2"/>
            <a:r>
              <a:rPr lang="zh-CN" altLang="en-US" dirty="0"/>
              <a:t>使用 </a:t>
            </a:r>
            <a:r>
              <a:rPr lang="en-US" altLang="zh-CN" dirty="0"/>
              <a:t>WSL 2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F8D69-3C65-2F31-657D-7CEBABFA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982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72B44-0D33-5947-8B3E-9C1D9453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C6A82-EE2A-21B5-3770-2492B8C4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课程目的</a:t>
            </a:r>
            <a:endParaRPr lang="en-US" altLang="zh-CN" dirty="0"/>
          </a:p>
          <a:p>
            <a:pPr lvl="1"/>
            <a:r>
              <a:rPr lang="zh-CN" altLang="en-US" dirty="0"/>
              <a:t>本课程以自然科学研究和工程设计为应用背景，介绍相关的机器学习算法、工具和应用实践，以帮助同学们更多地了解机器学习的思想、优劣和用法，为大家未来的科研和工作提供帮助。</a:t>
            </a:r>
            <a:endParaRPr lang="en-US" altLang="zh-CN" dirty="0"/>
          </a:p>
          <a:p>
            <a:r>
              <a:rPr lang="zh-CN" altLang="en-US" dirty="0"/>
              <a:t>课程安排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学分，教学内容</a:t>
            </a:r>
            <a:r>
              <a:rPr lang="en-US" altLang="zh-CN" dirty="0"/>
              <a:t>12</a:t>
            </a:r>
            <a:r>
              <a:rPr lang="zh-CN" altLang="en-US" dirty="0"/>
              <a:t>节课，另有</a:t>
            </a:r>
            <a:r>
              <a:rPr lang="en-US" altLang="zh-CN" dirty="0"/>
              <a:t>2</a:t>
            </a:r>
            <a:r>
              <a:rPr lang="zh-CN" altLang="en-US" dirty="0"/>
              <a:t>节实践课，</a:t>
            </a:r>
            <a:r>
              <a:rPr lang="en-US" altLang="zh-CN" dirty="0"/>
              <a:t>2</a:t>
            </a:r>
            <a:r>
              <a:rPr lang="zh-CN" altLang="en-US" dirty="0"/>
              <a:t>节讲座</a:t>
            </a:r>
            <a:r>
              <a:rPr lang="en-US" altLang="zh-CN" dirty="0"/>
              <a:t>/</a:t>
            </a:r>
            <a:r>
              <a:rPr lang="zh-CN" altLang="en-US" dirty="0"/>
              <a:t>期末展示课</a:t>
            </a:r>
            <a:endParaRPr lang="en-US" altLang="zh-CN" dirty="0"/>
          </a:p>
          <a:p>
            <a:r>
              <a:rPr lang="zh-CN" altLang="en-US" dirty="0"/>
              <a:t>前置要求</a:t>
            </a:r>
            <a:endParaRPr lang="en-US" altLang="zh-CN" dirty="0"/>
          </a:p>
          <a:p>
            <a:pPr lvl="1"/>
            <a:r>
              <a:rPr lang="zh-CN" altLang="en-US" dirty="0"/>
              <a:t>代数和微积分的前置课程，概率和统计学的基本知识</a:t>
            </a:r>
            <a:endParaRPr lang="en-US" altLang="zh-CN" dirty="0"/>
          </a:p>
          <a:p>
            <a:pPr lvl="1"/>
            <a:r>
              <a:rPr lang="zh-CN" altLang="en-US" dirty="0"/>
              <a:t>建议对科学研究或工程设计的过程有一定了解，比如参加过科研训练、数学建模、社团项目等</a:t>
            </a:r>
            <a:endParaRPr lang="en-US" altLang="zh-CN" dirty="0"/>
          </a:p>
          <a:p>
            <a:r>
              <a:rPr lang="zh-CN" altLang="en-US" dirty="0"/>
              <a:t>设备要求</a:t>
            </a:r>
            <a:endParaRPr lang="en-US" altLang="zh-CN" dirty="0"/>
          </a:p>
          <a:p>
            <a:pPr lvl="1"/>
            <a:r>
              <a:rPr lang="zh-CN" altLang="en-US" dirty="0"/>
              <a:t>个人电脑（不限系统，本课程使用 </a:t>
            </a:r>
            <a:r>
              <a:rPr lang="en-US" altLang="zh-CN" dirty="0"/>
              <a:t>Windows </a:t>
            </a:r>
            <a:r>
              <a:rPr lang="zh-CN" altLang="en-US" dirty="0"/>
              <a:t>系统教学）</a:t>
            </a:r>
            <a:endParaRPr lang="en-US" altLang="zh-CN" dirty="0"/>
          </a:p>
          <a:p>
            <a:pPr lvl="1"/>
            <a:r>
              <a:rPr lang="zh-CN" altLang="en-US" dirty="0"/>
              <a:t>内存至少 </a:t>
            </a:r>
            <a:r>
              <a:rPr lang="en-US" altLang="zh-CN" dirty="0"/>
              <a:t>8 GB</a:t>
            </a:r>
            <a:r>
              <a:rPr lang="zh-CN" altLang="en-US" dirty="0"/>
              <a:t>，建议 </a:t>
            </a:r>
            <a:r>
              <a:rPr lang="en-US" altLang="zh-CN" dirty="0"/>
              <a:t>16 GB </a:t>
            </a:r>
            <a:r>
              <a:rPr lang="zh-CN" altLang="en-US" dirty="0"/>
              <a:t>以上；硬盘可用空间 </a:t>
            </a:r>
            <a:r>
              <a:rPr lang="en-US" altLang="zh-CN" dirty="0"/>
              <a:t>20 GB </a:t>
            </a:r>
            <a:r>
              <a:rPr lang="zh-CN" altLang="en-US" dirty="0"/>
              <a:t>以上</a:t>
            </a:r>
            <a:r>
              <a:rPr lang="en-US" altLang="zh-CN" dirty="0"/>
              <a:t>; </a:t>
            </a:r>
          </a:p>
          <a:p>
            <a:pPr lvl="1"/>
            <a:r>
              <a:rPr lang="zh-CN" altLang="en-US" dirty="0"/>
              <a:t>建议有 </a:t>
            </a:r>
            <a:r>
              <a:rPr lang="en-US" altLang="zh-CN" dirty="0"/>
              <a:t>NVIDIA </a:t>
            </a:r>
            <a:r>
              <a:rPr lang="zh-CN" altLang="en-US" dirty="0"/>
              <a:t>独立显卡，没有也可以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0A4F2-08AE-D2CB-28AE-687520ECD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0025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A146-994F-EB33-28FC-44B0897A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ABFF6-C761-D202-33D0-4CB3FAFE9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采样方法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优化算法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统计分析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分类与聚类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代理模型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因果分析（入门）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62924-19D8-7F93-E73F-BBD26996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6069" y="1134209"/>
            <a:ext cx="5587998" cy="5418994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人工神经网络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生成式模型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强化学习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迁移学习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不确定性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dirty="0"/>
              <a:t>其他模型</a:t>
            </a:r>
            <a:endParaRPr lang="en-US" altLang="zh-CN" dirty="0"/>
          </a:p>
          <a:p>
            <a:pPr marL="300038" lvl="1" indent="0">
              <a:buNone/>
            </a:pPr>
            <a:r>
              <a:rPr lang="zh-CN" altLang="en-US" dirty="0"/>
              <a:t>大语言模型、模糊、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6FAF3-06A7-7724-0F9F-5DC988666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2650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9566-2DED-587E-D7AF-E1841F23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73296-7444-B10C-08DA-400FB97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134329"/>
            <a:ext cx="11396133" cy="5260208"/>
          </a:xfrm>
        </p:spPr>
        <p:txBody>
          <a:bodyPr/>
          <a:lstStyle/>
          <a:p>
            <a:r>
              <a:rPr lang="en-US" altLang="zh-CN" dirty="0"/>
              <a:t>Visual Studio Code</a:t>
            </a:r>
          </a:p>
          <a:p>
            <a:pPr lvl="1"/>
            <a:r>
              <a:rPr lang="en-US" altLang="zh-CN" sz="1800" dirty="0"/>
              <a:t>Visual Studio Code</a:t>
            </a:r>
            <a:r>
              <a:rPr lang="zh-CN" altLang="en-US" sz="1800" dirty="0"/>
              <a:t>（简称 </a:t>
            </a:r>
            <a:r>
              <a:rPr lang="en-US" altLang="zh-CN" sz="1800" dirty="0"/>
              <a:t>VS Code</a:t>
            </a:r>
            <a:r>
              <a:rPr lang="zh-CN" altLang="en-US" sz="1800" dirty="0"/>
              <a:t>）是一款由微软开发且跨平台的免费源代码编辑器。</a:t>
            </a:r>
            <a:endParaRPr lang="en-US" altLang="zh-CN" sz="1800" dirty="0"/>
          </a:p>
          <a:p>
            <a:pPr lvl="1"/>
            <a:r>
              <a:rPr lang="zh-CN" altLang="en-US" sz="1800" dirty="0"/>
              <a:t>该软件以扩展的方式支持语法高亮、代码自动补全（又称 </a:t>
            </a:r>
            <a:r>
              <a:rPr lang="en-US" altLang="zh-CN" sz="1800" dirty="0"/>
              <a:t>IntelliSense</a:t>
            </a:r>
            <a:r>
              <a:rPr lang="zh-CN" altLang="en-US" sz="1800" dirty="0"/>
              <a:t>）、代码重构功能，并且内置了命令行工具和 </a:t>
            </a:r>
            <a:r>
              <a:rPr lang="en-US" altLang="zh-CN" sz="1800" dirty="0"/>
              <a:t>Git </a:t>
            </a:r>
            <a:r>
              <a:rPr lang="zh-CN" altLang="en-US" sz="1800" dirty="0"/>
              <a:t>版本控制系统。用户可以更改主题和键盘快捷方式实现个性化设置，也可以通过内置的扩展程序商店安装其他扩展以拓展软件功能。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2"/>
              </a:rPr>
              <a:t>https://code.visualstudio.com/</a:t>
            </a:r>
            <a:r>
              <a:rPr lang="en-US" altLang="zh-CN" sz="1800" dirty="0"/>
              <a:t> </a:t>
            </a:r>
          </a:p>
          <a:p>
            <a:r>
              <a:rPr lang="zh-CN" altLang="en-US" dirty="0"/>
              <a:t>推荐拓展</a:t>
            </a:r>
            <a:endParaRPr lang="en-US" altLang="zh-CN" dirty="0"/>
          </a:p>
          <a:p>
            <a:pPr lvl="1"/>
            <a:r>
              <a:rPr lang="en-US" altLang="zh-CN" dirty="0"/>
              <a:t>Python, </a:t>
            </a:r>
            <a:r>
              <a:rPr lang="en-US" altLang="zh-CN" dirty="0" err="1"/>
              <a:t>Pylance</a:t>
            </a:r>
            <a:r>
              <a:rPr lang="en-US" altLang="zh-CN" dirty="0"/>
              <a:t>, etc.</a:t>
            </a:r>
          </a:p>
          <a:p>
            <a:pPr lvl="1"/>
            <a:r>
              <a:rPr lang="en-US" altLang="zh-CN" dirty="0" err="1"/>
              <a:t>GitLens</a:t>
            </a:r>
            <a:endParaRPr lang="en-US" altLang="zh-CN" dirty="0"/>
          </a:p>
          <a:p>
            <a:pPr lvl="1"/>
            <a:r>
              <a:rPr lang="en-US" altLang="zh-CN" dirty="0"/>
              <a:t>Better Comments</a:t>
            </a:r>
          </a:p>
          <a:p>
            <a:pPr lvl="1"/>
            <a:r>
              <a:rPr lang="en-US" altLang="zh-CN" dirty="0" err="1"/>
              <a:t>vscode</a:t>
            </a:r>
            <a:r>
              <a:rPr lang="en-US" altLang="zh-CN" dirty="0"/>
              <a:t>-icons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0798B-5B4F-1F13-8B62-3C00B076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BC6BDF-4AC9-8143-5134-3C187BF13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05" y="2868460"/>
            <a:ext cx="4438313" cy="34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35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B53D-0B46-4D5A-A4C0-08C4CE91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ED280-C716-BB17-B94C-938AE091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134329"/>
            <a:ext cx="7161977" cy="5418872"/>
          </a:xfrm>
        </p:spPr>
        <p:txBody>
          <a:bodyPr/>
          <a:lstStyle/>
          <a:p>
            <a:r>
              <a:rPr lang="en-US" altLang="zh-CN" dirty="0" err="1"/>
              <a:t>Cmder</a:t>
            </a:r>
            <a:endParaRPr lang="en-US" altLang="zh-CN" dirty="0"/>
          </a:p>
          <a:p>
            <a:pPr lvl="1"/>
            <a:r>
              <a:rPr lang="en-US" altLang="zh-CN" dirty="0" err="1"/>
              <a:t>Cmder</a:t>
            </a:r>
            <a:r>
              <a:rPr lang="en-US" altLang="zh-CN" dirty="0"/>
              <a:t> </a:t>
            </a:r>
            <a:r>
              <a:rPr lang="zh-CN" altLang="en-US" dirty="0"/>
              <a:t>是一款 </a:t>
            </a:r>
            <a:r>
              <a:rPr lang="en-US" altLang="zh-CN" dirty="0"/>
              <a:t>Windows </a:t>
            </a:r>
            <a:r>
              <a:rPr lang="zh-CN" altLang="en-US" dirty="0"/>
              <a:t>命令行终端神器，具有界面友好、功能强大等优点，可以执行部分 </a:t>
            </a:r>
            <a:r>
              <a:rPr lang="en-US" altLang="zh-CN" dirty="0"/>
              <a:t>Linux </a:t>
            </a:r>
            <a:r>
              <a:rPr lang="zh-CN" altLang="en-US" dirty="0"/>
              <a:t>命令。</a:t>
            </a:r>
            <a:endParaRPr lang="en-US" altLang="zh-CN" dirty="0"/>
          </a:p>
          <a:p>
            <a:pPr lvl="1"/>
            <a:r>
              <a:rPr lang="zh-CN" altLang="en-US" dirty="0"/>
              <a:t>内部自带 </a:t>
            </a:r>
            <a:r>
              <a:rPr lang="en-US" altLang="zh-CN" dirty="0"/>
              <a:t>git </a:t>
            </a:r>
            <a:r>
              <a:rPr lang="zh-CN" altLang="en-US" dirty="0"/>
              <a:t>软件。</a:t>
            </a:r>
            <a:endParaRPr lang="en-US" altLang="zh-CN" dirty="0"/>
          </a:p>
          <a:p>
            <a:pPr lvl="1"/>
            <a:r>
              <a:rPr lang="zh-CN" altLang="en-US" dirty="0"/>
              <a:t>可以添加 </a:t>
            </a:r>
            <a:r>
              <a:rPr lang="en-US" altLang="zh-CN" dirty="0" err="1"/>
              <a:t>Cmder</a:t>
            </a:r>
            <a:r>
              <a:rPr lang="en-US" altLang="zh-CN" dirty="0"/>
              <a:t> </a:t>
            </a:r>
            <a:r>
              <a:rPr lang="zh-CN" altLang="en-US" dirty="0"/>
              <a:t>到右键菜单，在当地打开命令行。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https://cmder.app/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Windows Terminal</a:t>
            </a:r>
          </a:p>
          <a:p>
            <a:pPr lvl="1"/>
            <a:r>
              <a:rPr lang="en-US" altLang="zh-CN" dirty="0"/>
              <a:t>Windows </a:t>
            </a:r>
            <a:r>
              <a:rPr lang="zh-CN" altLang="en-US" dirty="0"/>
              <a:t>终端程序是一款新式、快速、高效、强大且高效的终端应用程序，适用于命令行工具和命令提示符，</a:t>
            </a:r>
            <a:r>
              <a:rPr lang="en-US" altLang="zh-CN" dirty="0"/>
              <a:t>PowerShell</a:t>
            </a:r>
            <a:r>
              <a:rPr lang="zh-CN" altLang="en-US" dirty="0"/>
              <a:t>和 </a:t>
            </a:r>
            <a:r>
              <a:rPr lang="en-US" altLang="zh-CN" dirty="0"/>
              <a:t>WSL </a:t>
            </a:r>
            <a:r>
              <a:rPr lang="zh-CN" altLang="en-US" dirty="0"/>
              <a:t>等 </a:t>
            </a:r>
            <a:r>
              <a:rPr lang="en-US" altLang="zh-CN" dirty="0"/>
              <a:t>Shell </a:t>
            </a:r>
            <a:r>
              <a:rPr lang="zh-CN" altLang="en-US" dirty="0"/>
              <a:t>用户。主要功能包括多个选项卡、窗格、</a:t>
            </a:r>
            <a:r>
              <a:rPr lang="en-US" altLang="zh-CN" dirty="0"/>
              <a:t>Unicode</a:t>
            </a:r>
            <a:r>
              <a:rPr lang="zh-CN" altLang="en-US" dirty="0"/>
              <a:t>、和 </a:t>
            </a:r>
            <a:r>
              <a:rPr lang="en-US" altLang="zh-CN" dirty="0"/>
              <a:t>UTF-8 </a:t>
            </a:r>
            <a:r>
              <a:rPr lang="zh-CN" altLang="en-US" dirty="0"/>
              <a:t>字符支持，</a:t>
            </a:r>
            <a:r>
              <a:rPr lang="en-US" altLang="zh-CN" dirty="0"/>
              <a:t>GPU </a:t>
            </a:r>
            <a:r>
              <a:rPr lang="zh-CN" altLang="en-US" dirty="0"/>
              <a:t>加速文本渲染引擎以及自定义主题、样式和配置。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Microsoft store </a:t>
            </a:r>
            <a:r>
              <a:rPr lang="zh-CN" altLang="en-US" dirty="0"/>
              <a:t>安装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9BD2B-9E1E-C864-2665-D87A241F8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79B510-6A2F-28AD-D6D8-972A6BBDF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84" y="1559653"/>
            <a:ext cx="3594518" cy="1910057"/>
          </a:xfrm>
          <a:prstGeom prst="rect">
            <a:avLst/>
          </a:prstGeom>
        </p:spPr>
      </p:pic>
      <p:pic>
        <p:nvPicPr>
          <p:cNvPr id="1026" name="Picture 2" descr="屏幕截图 {0}-2">
            <a:extLst>
              <a:ext uri="{FF2B5EF4-FFF2-40B4-BE49-F238E27FC236}">
                <a16:creationId xmlns:a16="http://schemas.microsoft.com/office/drawing/2014/main" id="{D8C5153A-96FA-AE7C-B5F0-7DBC7101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84" y="3991871"/>
            <a:ext cx="3594518" cy="20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87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2A5C-68E6-9EF6-AEF9-E19825E2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F6CD5-EB00-DC7D-E891-FCCDA0C4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</a:p>
          <a:p>
            <a:pPr lvl="1"/>
            <a:r>
              <a:rPr lang="en-US" altLang="zh-CN" dirty="0"/>
              <a:t>Anaconda </a:t>
            </a:r>
            <a:r>
              <a:rPr lang="zh-CN" altLang="en-US" dirty="0"/>
              <a:t>是一个免费的包管理器、环境管理器和 </a:t>
            </a:r>
            <a:r>
              <a:rPr lang="en-US" altLang="zh-CN" dirty="0"/>
              <a:t>Python </a:t>
            </a:r>
            <a:r>
              <a:rPr lang="zh-CN" altLang="en-US" dirty="0"/>
              <a:t>发行版。</a:t>
            </a:r>
            <a:endParaRPr lang="en-US" altLang="zh-CN" dirty="0"/>
          </a:p>
          <a:p>
            <a:pPr lvl="1"/>
            <a:r>
              <a:rPr lang="zh-CN" altLang="en-US" dirty="0"/>
              <a:t>易于上手，包含大部分常用的开源包，如 </a:t>
            </a:r>
            <a:r>
              <a:rPr lang="en-US" altLang="zh-CN" dirty="0" err="1"/>
              <a:t>conda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scipy</a:t>
            </a:r>
            <a:r>
              <a:rPr lang="en-US" altLang="zh-CN" dirty="0"/>
              <a:t>, </a:t>
            </a:r>
            <a:r>
              <a:rPr lang="en-US" altLang="zh-CN" dirty="0" err="1"/>
              <a:t>ipython</a:t>
            </a:r>
            <a:r>
              <a:rPr lang="en-US" altLang="zh-CN" dirty="0"/>
              <a:t>, pip 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r>
              <a:rPr lang="en-US" altLang="zh-CN" dirty="0"/>
              <a:t>Anaconda </a:t>
            </a:r>
            <a:r>
              <a:rPr lang="zh-CN" altLang="en-US" dirty="0"/>
              <a:t>安装后自动建立 </a:t>
            </a:r>
            <a:r>
              <a:rPr lang="en-US" altLang="zh-CN" dirty="0"/>
              <a:t>(base) </a:t>
            </a:r>
            <a:r>
              <a:rPr lang="zh-CN" altLang="en-US" dirty="0"/>
              <a:t>环境，其中包含约 </a:t>
            </a:r>
            <a:r>
              <a:rPr lang="en-US" altLang="zh-CN" dirty="0"/>
              <a:t>1500 </a:t>
            </a:r>
            <a:r>
              <a:rPr lang="zh-CN" altLang="en-US" dirty="0"/>
              <a:t>个开源包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https://www.anaconda.com/download/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zh-CN" altLang="en-US" dirty="0"/>
              <a:t>比较方便在不同环境之间进行切换，环境管理较为简单</a:t>
            </a:r>
            <a:endParaRPr lang="en-US" altLang="zh-CN" dirty="0"/>
          </a:p>
          <a:p>
            <a:pPr lvl="2"/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zh-CN" altLang="en-US" dirty="0"/>
              <a:t>是包及其依赖项和环境的管理工具，约等于 </a:t>
            </a:r>
            <a:r>
              <a:rPr lang="en-US" altLang="zh-CN" dirty="0"/>
              <a:t>pip + </a:t>
            </a:r>
            <a:r>
              <a:rPr lang="en-US" altLang="zh-CN" dirty="0" err="1"/>
              <a:t>virtualenv</a:t>
            </a:r>
            <a:endParaRPr lang="en-US" altLang="zh-CN" dirty="0"/>
          </a:p>
          <a:p>
            <a:pPr lvl="2"/>
            <a:r>
              <a:rPr lang="en-US" altLang="zh-CN" dirty="0"/>
              <a:t>pip </a:t>
            </a:r>
            <a:r>
              <a:rPr lang="zh-CN" altLang="en-US" dirty="0"/>
              <a:t>是用于安装和管理软件包的包管理器</a:t>
            </a:r>
            <a:endParaRPr lang="en-US" altLang="zh-CN" dirty="0"/>
          </a:p>
          <a:p>
            <a:pPr lvl="2"/>
            <a:r>
              <a:rPr lang="en-US" altLang="zh-CN" dirty="0" err="1"/>
              <a:t>virtualenv</a:t>
            </a:r>
            <a:r>
              <a:rPr lang="en-US" altLang="zh-CN" dirty="0"/>
              <a:t> </a:t>
            </a:r>
            <a:r>
              <a:rPr lang="zh-CN" altLang="en-US" dirty="0"/>
              <a:t>是用于创建一个独立的</a:t>
            </a:r>
            <a:r>
              <a:rPr lang="en-US" altLang="zh-CN" dirty="0"/>
              <a:t>Python</a:t>
            </a:r>
            <a:r>
              <a:rPr lang="zh-CN" altLang="en-US" dirty="0"/>
              <a:t>环境的工具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7B0FF-97B1-861D-8B11-E4622C72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052" name="Picture 4" descr="Transferring Your Anaconda Environments to a New Machine - Francisco ...">
            <a:extLst>
              <a:ext uri="{FF2B5EF4-FFF2-40B4-BE49-F238E27FC236}">
                <a16:creationId xmlns:a16="http://schemas.microsoft.com/office/drawing/2014/main" id="{FC03843A-67DD-608D-1903-6486C1BF9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8" r="21555"/>
          <a:stretch/>
        </p:blipFill>
        <p:spPr bwMode="auto">
          <a:xfrm>
            <a:off x="9976981" y="895388"/>
            <a:ext cx="1891431" cy="9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510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D769D-54A0-8A98-805E-99BC5A63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A0B7E-ABAE-2671-E2DB-1240483F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conda</a:t>
            </a:r>
            <a:endParaRPr lang="en-US" altLang="zh-CN" dirty="0"/>
          </a:p>
          <a:p>
            <a:pPr lvl="1"/>
            <a:r>
              <a:rPr lang="zh-CN" altLang="en-US" dirty="0"/>
              <a:t>激活 </a:t>
            </a:r>
            <a:r>
              <a:rPr lang="en-US" altLang="zh-CN" dirty="0" err="1"/>
              <a:t>conda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r>
              <a:rPr lang="zh-CN" altLang="en-US" dirty="0"/>
              <a:t>创建新环境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create -n [</a:t>
            </a:r>
            <a:r>
              <a:rPr lang="en-US" altLang="zh-CN" dirty="0" err="1"/>
              <a:t>env_name</a:t>
            </a:r>
            <a:r>
              <a:rPr lang="en-US" altLang="zh-CN" dirty="0"/>
              <a:t>] python=[</a:t>
            </a:r>
            <a:r>
              <a:rPr lang="en-US" altLang="zh-CN" dirty="0" err="1"/>
              <a:t>x.x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删除环境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remove -n [</a:t>
            </a:r>
            <a:r>
              <a:rPr lang="en-US" altLang="zh-CN" dirty="0" err="1"/>
              <a:t>env_name</a:t>
            </a:r>
            <a:r>
              <a:rPr lang="en-US" altLang="zh-CN" dirty="0"/>
              <a:t>] --all</a:t>
            </a:r>
          </a:p>
          <a:p>
            <a:pPr lvl="1"/>
            <a:r>
              <a:rPr lang="zh-CN" altLang="en-US" dirty="0"/>
              <a:t>打开环境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activate [</a:t>
            </a:r>
            <a:r>
              <a:rPr lang="en-US" altLang="zh-CN" dirty="0" err="1"/>
              <a:t>env_name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关闭环境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deactivate [</a:t>
            </a:r>
            <a:r>
              <a:rPr lang="en-US" altLang="zh-CN" dirty="0" err="1"/>
              <a:t>env_name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查看包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list, </a:t>
            </a:r>
            <a:r>
              <a:rPr lang="en-US" altLang="zh-CN" dirty="0" err="1"/>
              <a:t>conda</a:t>
            </a:r>
            <a:r>
              <a:rPr lang="en-US" altLang="zh-CN" dirty="0"/>
              <a:t> list [</a:t>
            </a:r>
            <a:r>
              <a:rPr lang="en-US" altLang="zh-CN" dirty="0" err="1"/>
              <a:t>pkg_name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查看环境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env list</a:t>
            </a:r>
          </a:p>
          <a:p>
            <a:pPr lvl="1"/>
            <a:r>
              <a:rPr lang="zh-CN" altLang="en-US" dirty="0"/>
              <a:t>安装包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install [</a:t>
            </a:r>
            <a:r>
              <a:rPr lang="en-US" altLang="zh-CN" dirty="0" err="1"/>
              <a:t>pkg_name</a:t>
            </a:r>
            <a:r>
              <a:rPr lang="en-US" altLang="zh-CN" dirty="0"/>
              <a:t>], pip install [</a:t>
            </a:r>
            <a:r>
              <a:rPr lang="en-US" altLang="zh-CN" dirty="0" err="1"/>
              <a:t>pkg_name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更新包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update [</a:t>
            </a:r>
            <a:r>
              <a:rPr lang="en-US" altLang="zh-CN" dirty="0" err="1"/>
              <a:t>pkg_name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更新 </a:t>
            </a:r>
            <a:r>
              <a:rPr lang="en-US" altLang="zh-CN" dirty="0" err="1"/>
              <a:t>conda</a:t>
            </a:r>
            <a:r>
              <a:rPr lang="en-US" altLang="zh-CN" dirty="0"/>
              <a:t>: </a:t>
            </a:r>
            <a:r>
              <a:rPr lang="en-US" altLang="zh-CN" dirty="0" err="1"/>
              <a:t>conda</a:t>
            </a:r>
            <a:r>
              <a:rPr lang="en-US" altLang="zh-CN" dirty="0"/>
              <a:t> update </a:t>
            </a:r>
            <a:r>
              <a:rPr lang="en-US" altLang="zh-CN" dirty="0" err="1"/>
              <a:t>conda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B02FE-7F24-C9FF-C232-9E2ABACC4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5217E-94FB-F9E3-DAB0-98EF1F24D60E}"/>
              </a:ext>
            </a:extLst>
          </p:cNvPr>
          <p:cNvSpPr txBox="1"/>
          <p:nvPr/>
        </p:nvSpPr>
        <p:spPr>
          <a:xfrm>
            <a:off x="100208" y="622343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env: environment; pkg: 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488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57FA-6E74-A977-D083-DDFCA0ED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31968-1DDA-FCA1-F0EB-5A33F8A9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134329"/>
            <a:ext cx="6040444" cy="4552487"/>
          </a:xfrm>
        </p:spPr>
        <p:txBody>
          <a:bodyPr/>
          <a:lstStyle/>
          <a:p>
            <a:r>
              <a:rPr lang="zh-CN" altLang="en-US" dirty="0"/>
              <a:t>版本控制</a:t>
            </a:r>
            <a:endParaRPr lang="en-US" altLang="zh-CN" dirty="0"/>
          </a:p>
          <a:p>
            <a:pPr lvl="1"/>
            <a:r>
              <a:rPr lang="en-US" altLang="zh-CN" dirty="0"/>
              <a:t>Git </a:t>
            </a:r>
            <a:r>
              <a:rPr lang="zh-CN" altLang="en-US" dirty="0"/>
              <a:t>是目前世界上最先进的分布式版本控制系统</a:t>
            </a:r>
            <a:endParaRPr lang="en-US" altLang="zh-CN" dirty="0"/>
          </a:p>
          <a:p>
            <a:pPr lvl="1"/>
            <a:r>
              <a:rPr lang="zh-CN" altLang="en-US" dirty="0"/>
              <a:t>版本控制（</a:t>
            </a:r>
            <a:r>
              <a:rPr lang="en-US" altLang="zh-CN" dirty="0"/>
              <a:t>Version control</a:t>
            </a:r>
            <a:r>
              <a:rPr lang="zh-CN" altLang="en-US" dirty="0"/>
              <a:t>）是维护软件工程的标准做法，能追踪工程从诞生到定案的过程。此外，能在软件开发的过程中，确保由不同人所编辑的同一程序文件都得到同步</a:t>
            </a:r>
            <a:endParaRPr lang="en-US" altLang="zh-CN" dirty="0"/>
          </a:p>
          <a:p>
            <a:pPr lvl="1"/>
            <a:r>
              <a:rPr lang="zh-CN" altLang="en-US" dirty="0"/>
              <a:t>版本控制系统只能跟踪文本文件的改动，比如</a:t>
            </a:r>
            <a:r>
              <a:rPr lang="en-US" altLang="zh-CN" dirty="0"/>
              <a:t>txt </a:t>
            </a:r>
            <a:r>
              <a:rPr lang="zh-CN" altLang="en-US" dirty="0"/>
              <a:t>文件，网页，所有程序的代码等</a:t>
            </a:r>
            <a:endParaRPr lang="en-US" altLang="zh-CN" dirty="0"/>
          </a:p>
          <a:p>
            <a:pPr lvl="1"/>
            <a:r>
              <a:rPr lang="zh-CN" altLang="en-US" dirty="0"/>
              <a:t>但是，图片、视频这些二进制文件，没法跟踪文件的具体变化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https://git-scm.com/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1AED9-819D-637A-0A3B-437D882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3BBF2CA7-61C3-C9E0-B4BD-7C2CCB46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03" y="5550917"/>
            <a:ext cx="1114687" cy="4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9897D5-CAF4-3EB8-A38F-618BB90D2907}"/>
              </a:ext>
            </a:extLst>
          </p:cNvPr>
          <p:cNvSpPr txBox="1"/>
          <p:nvPr/>
        </p:nvSpPr>
        <p:spPr>
          <a:xfrm>
            <a:off x="2804187" y="5183488"/>
            <a:ext cx="38658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Workspace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   工作区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Index / Stage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：暂存区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Repository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   仓库区（或本地仓库）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Remote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：         远程仓库</a:t>
            </a:r>
          </a:p>
        </p:txBody>
      </p:sp>
      <p:pic>
        <p:nvPicPr>
          <p:cNvPr id="1030" name="Picture 6" descr="Gina Acosta Gutiérrez on LinkedIn: #data #python #datascience  #businessintelligence #machinelearning #ai… | 35 comments">
            <a:extLst>
              <a:ext uri="{FF2B5EF4-FFF2-40B4-BE49-F238E27FC236}">
                <a16:creationId xmlns:a16="http://schemas.microsoft.com/office/drawing/2014/main" id="{E534A6C5-C751-FF3F-854F-ED8A9580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686" y="228600"/>
            <a:ext cx="4672363" cy="62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250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D769D-54A0-8A98-805E-99BC5A63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A0B7E-ABAE-2671-E2DB-1240483F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4" y="1134329"/>
            <a:ext cx="5464247" cy="5418872"/>
          </a:xfrm>
        </p:spPr>
        <p:txBody>
          <a:bodyPr/>
          <a:lstStyle/>
          <a:p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r>
              <a:rPr lang="zh-CN" altLang="en-US" dirty="0"/>
              <a:t>一个面向开源及私有软件项目的托管平台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Git </a:t>
            </a:r>
            <a:r>
              <a:rPr lang="zh-CN" altLang="en-US" dirty="0"/>
              <a:t>作为唯一的版本库格式进行托管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Gitee</a:t>
            </a:r>
            <a:endParaRPr lang="en-US" altLang="zh-CN" dirty="0"/>
          </a:p>
          <a:p>
            <a:pPr lvl="1"/>
            <a:r>
              <a:rPr lang="en-US" altLang="zh-CN" dirty="0" err="1"/>
              <a:t>Gitee</a:t>
            </a:r>
            <a:r>
              <a:rPr lang="zh-CN" altLang="en-US" dirty="0"/>
              <a:t>（码云）是开源中国于 </a:t>
            </a:r>
            <a:r>
              <a:rPr lang="en-US" altLang="zh-CN" dirty="0"/>
              <a:t>2013 </a:t>
            </a:r>
            <a:r>
              <a:rPr lang="zh-CN" altLang="en-US" dirty="0"/>
              <a:t>年推出的基于 </a:t>
            </a:r>
            <a:r>
              <a:rPr lang="en-US" altLang="zh-CN" dirty="0"/>
              <a:t>Git </a:t>
            </a:r>
            <a:r>
              <a:rPr lang="zh-CN" altLang="en-US" dirty="0"/>
              <a:t>的代码托管和协作开发平台，提供中国本土的代码托管服务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B02FE-7F24-C9FF-C232-9E2ABACC4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FB444-4B0A-4984-8C0F-B491CCC8406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74" name="Picture 2" descr="What is GitHub? — Pythia Foundations">
            <a:extLst>
              <a:ext uri="{FF2B5EF4-FFF2-40B4-BE49-F238E27FC236}">
                <a16:creationId xmlns:a16="http://schemas.microsoft.com/office/drawing/2014/main" id="{5738AF3F-3890-6F71-B518-0FDDC059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55" y="2493078"/>
            <a:ext cx="1509387" cy="8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ee - Wikidata">
            <a:extLst>
              <a:ext uri="{FF2B5EF4-FFF2-40B4-BE49-F238E27FC236}">
                <a16:creationId xmlns:a16="http://schemas.microsoft.com/office/drawing/2014/main" id="{72E978CF-2F04-FD96-7776-F1873F6F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67" y="5345482"/>
            <a:ext cx="1761352" cy="5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4753A0-12FC-37F4-3AE9-47A075FB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65" y="601249"/>
            <a:ext cx="5222326" cy="58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91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清华大学答辩模板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" id="{58913507-170B-4E66-984E-D83114D203B1}" vid="{8EEAAACD-88DE-4798-9260-99801726609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</Template>
  <TotalTime>22032</TotalTime>
  <Words>1399</Words>
  <Application>Microsoft Office PowerPoint</Application>
  <PresentationFormat>宽屏</PresentationFormat>
  <Paragraphs>160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华文楷体</vt:lpstr>
      <vt:lpstr>楷体</vt:lpstr>
      <vt:lpstr>隶书</vt:lpstr>
      <vt:lpstr>微软雅黑</vt:lpstr>
      <vt:lpstr>Arial</vt:lpstr>
      <vt:lpstr>Calibri</vt:lpstr>
      <vt:lpstr>Times New Roman</vt:lpstr>
      <vt:lpstr>Wingdings</vt:lpstr>
      <vt:lpstr>Wingdings 2</vt:lpstr>
      <vt:lpstr>清华大学答辩模板</vt:lpstr>
      <vt:lpstr>0. 课程介绍</vt:lpstr>
      <vt:lpstr>课程介绍</vt:lpstr>
      <vt:lpstr>课程大纲</vt:lpstr>
      <vt:lpstr>环境配置</vt:lpstr>
      <vt:lpstr>环境配置</vt:lpstr>
      <vt:lpstr>环境配置</vt:lpstr>
      <vt:lpstr>环境配置</vt:lpstr>
      <vt:lpstr>Git</vt:lpstr>
      <vt:lpstr>环境配置</vt:lpstr>
      <vt:lpstr>环境配置</vt:lpstr>
      <vt:lpstr>环境配置</vt:lpstr>
      <vt:lpstr>环境配置</vt:lpstr>
      <vt:lpstr>环境配置</vt:lpstr>
      <vt:lpstr>环境配置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AeroLab</dc:creator>
  <cp:lastModifiedBy>Li, Runze</cp:lastModifiedBy>
  <cp:revision>2694</cp:revision>
  <dcterms:created xsi:type="dcterms:W3CDTF">2014-09-15T15:10:10Z</dcterms:created>
  <dcterms:modified xsi:type="dcterms:W3CDTF">2024-01-25T21:41:18Z</dcterms:modified>
</cp:coreProperties>
</file>