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2" r:id="rId4"/>
  </p:sldMasterIdLst>
  <p:notesMasterIdLst>
    <p:notesMasterId r:id="rId11"/>
  </p:notesMasterIdLst>
  <p:handoutMasterIdLst>
    <p:handoutMasterId r:id="rId12"/>
  </p:handoutMasterIdLst>
  <p:sldIdLst>
    <p:sldId id="256" r:id="rId5"/>
    <p:sldId id="284" r:id="rId6"/>
    <p:sldId id="285" r:id="rId7"/>
    <p:sldId id="286" r:id="rId8"/>
    <p:sldId id="287" r:id="rId9"/>
    <p:sldId id="28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FC2"/>
    <a:srgbClr val="FFFFFF"/>
    <a:srgbClr val="2C3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F428E-B38E-4BF9-8A1E-FF177E280E2C}" v="5263" dt="2019-06-02T16:27:57.379"/>
    <p1510:client id="{7538C9A7-9CAC-496C-99D5-2C848D32D668}" v="4690" dt="2019-06-02T16:37:46.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22"/>
    <p:restoredTop sz="77140" autoAdjust="0"/>
  </p:normalViewPr>
  <p:slideViewPr>
    <p:cSldViewPr snapToGrid="0" snapToObjects="1">
      <p:cViewPr varScale="1">
        <p:scale>
          <a:sx n="88" d="100"/>
          <a:sy n="88" d="100"/>
        </p:scale>
        <p:origin x="1092" y="9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11311-EC85-4D3C-A37A-70ADE2D740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B77A1D2-69E4-4BC7-9E13-AAABBCF065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7D59C1-1353-4740-BF39-8CF7540392D9}" type="datetimeFigureOut">
              <a:rPr lang="en-US" smtClean="0"/>
              <a:t>6/2/2019</a:t>
            </a:fld>
            <a:endParaRPr lang="en-US" dirty="0"/>
          </a:p>
        </p:txBody>
      </p:sp>
      <p:sp>
        <p:nvSpPr>
          <p:cNvPr id="4" name="Footer Placeholder 3">
            <a:extLst>
              <a:ext uri="{FF2B5EF4-FFF2-40B4-BE49-F238E27FC236}">
                <a16:creationId xmlns:a16="http://schemas.microsoft.com/office/drawing/2014/main" id="{8A72A1B1-3904-40D2-8573-A90EB3B51D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3964B0C-ADAA-48EF-8DAF-5B5FB665CE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45AECB-6015-4480-938D-9A5BD0E958F4}" type="slidenum">
              <a:rPr lang="en-US" smtClean="0"/>
              <a:t>‹#›</a:t>
            </a:fld>
            <a:endParaRPr lang="en-US" dirty="0"/>
          </a:p>
        </p:txBody>
      </p:sp>
    </p:spTree>
    <p:extLst>
      <p:ext uri="{BB962C8B-B14F-4D97-AF65-F5344CB8AC3E}">
        <p14:creationId xmlns:p14="http://schemas.microsoft.com/office/powerpoint/2010/main" val="3770176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1F673-8DB5-49DB-9DB5-C449FC3471E2}" type="datetimeFigureOut">
              <a:rPr lang="en-US" smtClean="0"/>
              <a:t>6/2/2019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FE2E9-7827-482E-8149-B87DE7FAEC7C}" type="slidenum">
              <a:rPr lang="en-US" smtClean="0"/>
              <a:t>‹#›</a:t>
            </a:fld>
            <a:endParaRPr lang="en-US" dirty="0"/>
          </a:p>
        </p:txBody>
      </p:sp>
    </p:spTree>
    <p:extLst>
      <p:ext uri="{BB962C8B-B14F-4D97-AF65-F5344CB8AC3E}">
        <p14:creationId xmlns:p14="http://schemas.microsoft.com/office/powerpoint/2010/main" val="419527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Hello! my name is Shaun and My name is Gary and we are ORTIBAL APPOLO 3000.</a:t>
            </a:r>
          </a:p>
          <a:p>
            <a:pPr marL="0" lvl="0" indent="0" algn="l" rtl="0">
              <a:spcBef>
                <a:spcPts val="0"/>
              </a:spcBef>
              <a:spcAft>
                <a:spcPts val="0"/>
              </a:spcAft>
              <a:buNone/>
            </a:pPr>
            <a:r>
              <a:rPr lang="en-SG" dirty="0"/>
              <a:t>The project we are working on is </a:t>
            </a:r>
            <a:r>
              <a:rPr lang="en-SG" dirty="0" err="1"/>
              <a:t>cuswear</a:t>
            </a:r>
            <a:r>
              <a:rPr lang="en-SG" dirty="0"/>
              <a:t>. </a:t>
            </a:r>
          </a:p>
          <a:p>
            <a:pPr marL="0" lvl="0" indent="0" algn="l" rtl="0">
              <a:spcBef>
                <a:spcPts val="0"/>
              </a:spcBef>
              <a:spcAft>
                <a:spcPts val="0"/>
              </a:spcAft>
              <a:buNone/>
            </a:pPr>
            <a:r>
              <a:rPr lang="en-SG" dirty="0"/>
              <a:t>We are trying to create a </a:t>
            </a:r>
            <a:r>
              <a:rPr lang="en-SG" dirty="0" err="1"/>
              <a:t>cuswear</a:t>
            </a:r>
            <a:r>
              <a:rPr lang="en-SG" dirty="0"/>
              <a:t> experience – which is a mobile app that allows one to try on different fashion products, anywhere, anytime.</a:t>
            </a:r>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problem we are trying to tackle lies within the e-commerce industry, where it is saturated, fast-moving and competitive.</a:t>
            </a:r>
          </a:p>
          <a:p>
            <a:pPr marL="0" lvl="0" indent="0" algn="l" rtl="0">
              <a:spcBef>
                <a:spcPts val="0"/>
              </a:spcBef>
              <a:spcAft>
                <a:spcPts val="0"/>
              </a:spcAft>
              <a:buNone/>
            </a:pPr>
            <a:r>
              <a:rPr lang="en-SG" dirty="0"/>
              <a:t>A problem that an avid online shopper always has is that they are unable to confidently evaluate and envision the sense of using the product purchased online.</a:t>
            </a:r>
          </a:p>
          <a:p>
            <a:pPr marL="0" lvl="0" indent="0" algn="l" rtl="0">
              <a:spcBef>
                <a:spcPts val="0"/>
              </a:spcBef>
              <a:spcAft>
                <a:spcPts val="0"/>
              </a:spcAft>
              <a:buNone/>
            </a:pPr>
            <a:r>
              <a:rPr lang="en-SG" dirty="0"/>
              <a:t>And yet purchases in apparels rely heavily on aesthetics and appearance.</a:t>
            </a:r>
          </a:p>
          <a:p>
            <a:pPr marL="0" lvl="0" indent="0" algn="l" rtl="0">
              <a:spcBef>
                <a:spcPts val="0"/>
              </a:spcBef>
              <a:spcAft>
                <a:spcPts val="0"/>
              </a:spcAft>
              <a:buNone/>
            </a:pPr>
            <a:r>
              <a:rPr lang="en-SG" dirty="0"/>
              <a:t>And therefore our project focuses on creating a functioning mobile application that is able to overlay 3D models of apparels using augmented reality technology which we believe will plug the problem at its roots.</a:t>
            </a:r>
          </a:p>
          <a:p>
            <a:pPr marL="0" lvl="0" indent="0" algn="l" rtl="0">
              <a:spcBef>
                <a:spcPts val="0"/>
              </a:spcBef>
              <a:spcAft>
                <a:spcPts val="0"/>
              </a:spcAft>
              <a:buNone/>
            </a:pPr>
            <a:endParaRPr lang="en-SG"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7697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For orbital, </a:t>
            </a:r>
            <a:r>
              <a:rPr lang="en-SG" sz="1200" kern="1200" dirty="0">
                <a:solidFill>
                  <a:schemeClr val="tx1"/>
                </a:solidFill>
                <a:effectLst/>
                <a:latin typeface="+mn-lt"/>
                <a:ea typeface="+mn-ea"/>
                <a:cs typeface="+mn-cs"/>
              </a:rPr>
              <a:t>we will be focusing on </a:t>
            </a:r>
            <a:r>
              <a:rPr lang="en-SG" sz="1200" b="1" kern="1200" dirty="0">
                <a:solidFill>
                  <a:schemeClr val="tx1"/>
                </a:solidFill>
                <a:effectLst/>
                <a:latin typeface="+mn-lt"/>
                <a:ea typeface="+mn-ea"/>
                <a:cs typeface="+mn-cs"/>
              </a:rPr>
              <a:t>watches only</a:t>
            </a:r>
            <a:r>
              <a:rPr lang="en-SG" sz="1200" kern="1200" dirty="0">
                <a:solidFill>
                  <a:schemeClr val="tx1"/>
                </a:solidFill>
                <a:effectLst/>
                <a:latin typeface="+mn-lt"/>
                <a:ea typeface="+mn-ea"/>
                <a:cs typeface="+mn-cs"/>
              </a:rPr>
              <a:t>—as our </a:t>
            </a:r>
            <a:r>
              <a:rPr lang="en-SG" sz="1200" b="1" kern="1200" dirty="0">
                <a:solidFill>
                  <a:schemeClr val="tx1"/>
                </a:solidFill>
                <a:effectLst/>
                <a:latin typeface="+mn-lt"/>
                <a:ea typeface="+mn-ea"/>
                <a:cs typeface="+mn-cs"/>
              </a:rPr>
              <a:t>minimum viable product. This also works as a proof of concept for other apparel items.</a:t>
            </a:r>
          </a:p>
          <a:p>
            <a:pPr marL="0" lvl="0" indent="0" algn="l" rtl="0">
              <a:spcBef>
                <a:spcPts val="0"/>
              </a:spcBef>
              <a:spcAft>
                <a:spcPts val="0"/>
              </a:spcAft>
              <a:buNone/>
            </a:pPr>
            <a:r>
              <a:rPr lang="en-SG" sz="1200" b="1" kern="1200" dirty="0">
                <a:solidFill>
                  <a:schemeClr val="tx1"/>
                </a:solidFill>
                <a:effectLst/>
                <a:latin typeface="+mn-lt"/>
                <a:ea typeface="+mn-ea"/>
                <a:cs typeface="+mn-cs"/>
              </a:rPr>
              <a:t>The core features of our application includes b</a:t>
            </a:r>
            <a:r>
              <a:rPr lang="en-SG" dirty="0"/>
              <a:t>eing able to scan and overlay a 3D watch model using AR technology</a:t>
            </a:r>
          </a:p>
          <a:p>
            <a:pPr marL="0" lvl="0" indent="0" algn="l" rtl="0">
              <a:spcBef>
                <a:spcPts val="0"/>
              </a:spcBef>
              <a:spcAft>
                <a:spcPts val="0"/>
              </a:spcAft>
              <a:buNone/>
            </a:pPr>
            <a:r>
              <a:rPr lang="en-SG" dirty="0"/>
              <a:t>And users will also be able to choose between different brands and categories of watches.</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WE have also included a number of possible extensions to improve the </a:t>
            </a:r>
            <a:r>
              <a:rPr lang="en-SG" dirty="0" err="1"/>
              <a:t>cuswear</a:t>
            </a:r>
            <a:r>
              <a:rPr lang="en-SG" dirty="0"/>
              <a:t> experience such as.</a:t>
            </a:r>
          </a:p>
          <a:p>
            <a:pPr marL="0" lvl="0" indent="0" algn="l" rtl="0">
              <a:spcBef>
                <a:spcPts val="0"/>
              </a:spcBef>
              <a:spcAft>
                <a:spcPts val="0"/>
              </a:spcAft>
              <a:buNone/>
            </a:pPr>
            <a:r>
              <a:rPr lang="en-SG" dirty="0"/>
              <a:t>One. a favourites list where users will be able to bookmark and keep track of their favourite watches.</a:t>
            </a:r>
          </a:p>
          <a:p>
            <a:pPr marL="0" lvl="0" indent="0" algn="l" rtl="0">
              <a:spcBef>
                <a:spcPts val="0"/>
              </a:spcBef>
              <a:spcAft>
                <a:spcPts val="0"/>
              </a:spcAft>
              <a:buNone/>
            </a:pPr>
            <a:r>
              <a:rPr lang="en-SG" dirty="0"/>
              <a:t>Two, Users will be able to take a photo or video of how the watch looks on their wrist as it appears on our product.</a:t>
            </a:r>
          </a:p>
          <a:p>
            <a:pPr marL="0" lvl="0" indent="0" algn="l" rtl="0">
              <a:spcBef>
                <a:spcPts val="0"/>
              </a:spcBef>
              <a:spcAft>
                <a:spcPts val="0"/>
              </a:spcAft>
              <a:buNone/>
            </a:pPr>
            <a:r>
              <a:rPr lang="en-SG" dirty="0"/>
              <a:t>And they will also be able to view the 3D models of watches separately in our application if they wish to.</a:t>
            </a:r>
          </a:p>
        </p:txBody>
      </p:sp>
    </p:spTree>
    <p:extLst>
      <p:ext uri="{BB962C8B-B14F-4D97-AF65-F5344CB8AC3E}">
        <p14:creationId xmlns:p14="http://schemas.microsoft.com/office/powerpoint/2010/main" val="93738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To achieve our target, we have identified four main tools that we will be using.</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Firstly, we will be developing the app for android systems and thus will be coding mainly in Java on android studio.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Secondly, we will be integrating our mobile application with Firebase as it provides a straightforward and easy-to-use avenue for us to store our beautiful 3D models of watches and other user data.</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Last but not least, we will be using Unity together with Vuforia. We chose these platforms because Unity integrates the Vuforia engine which provides many functions for developers to create augmented reality experiences.</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As first-time developers, our background in programming comprises mainly only of completing CS2030. Therefore, we have spent much of our June holidays and the “Ideation stage” simply learning how to use these tools. But fear not, for we have come up with a visual mock-up of what our mobile app would look like. </a:t>
            </a:r>
          </a:p>
        </p:txBody>
      </p:sp>
    </p:spTree>
    <p:extLst>
      <p:ext uri="{BB962C8B-B14F-4D97-AF65-F5344CB8AC3E}">
        <p14:creationId xmlns:p14="http://schemas.microsoft.com/office/powerpoint/2010/main" val="287913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 this slide you will see a visual mock-up of our mobile app, with the different numbers illustrating the user flow.</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In photo 1, the user opens the app and is greeted with the CUSWEAR logo.</a:t>
            </a:r>
          </a:p>
          <a:p>
            <a:pPr marL="0" lvl="0" indent="0" algn="l" rtl="0">
              <a:spcBef>
                <a:spcPts val="0"/>
              </a:spcBef>
              <a:spcAft>
                <a:spcPts val="0"/>
              </a:spcAft>
              <a:buNone/>
            </a:pPr>
            <a:r>
              <a:rPr lang="en-SG" dirty="0"/>
              <a:t>The user can then go on to select different categories of clothing they would like to try on, such as watches, shoes, accessories etc., as seen in photo 2. It is worth mentioning however that we will only be implementing watches during this orbital project with the other categories as proof of concept for future development.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After choosing a category, the user is brought to photo 3, in which he can select the different brands of watches he would like to view.</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And finally, after selecting a watch, the user would have to place a tracker on his hand and scan it before being able to see the 3D model overlaying his hand. Ta da!</a:t>
            </a:r>
          </a:p>
        </p:txBody>
      </p:sp>
    </p:spTree>
    <p:extLst>
      <p:ext uri="{BB962C8B-B14F-4D97-AF65-F5344CB8AC3E}">
        <p14:creationId xmlns:p14="http://schemas.microsoft.com/office/powerpoint/2010/main" val="37902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That’s all for our project. More information can be found in our project README and Log. We thank you so much for listening. Bye </a:t>
            </a:r>
            <a:r>
              <a:rPr lang="en-SG" dirty="0" err="1"/>
              <a:t>bye</a:t>
            </a:r>
            <a:r>
              <a:rPr lang="en-SG" dirty="0"/>
              <a:t>!</a:t>
            </a:r>
            <a:endParaRPr dirty="0"/>
          </a:p>
        </p:txBody>
      </p:sp>
    </p:spTree>
    <p:extLst>
      <p:ext uri="{BB962C8B-B14F-4D97-AF65-F5344CB8AC3E}">
        <p14:creationId xmlns:p14="http://schemas.microsoft.com/office/powerpoint/2010/main" val="413143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3080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7872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7808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 Gold">
  <p:cSld name="Title + 2 columns - Gold">
    <p:bg>
      <p:bgPr>
        <a:solidFill>
          <a:srgbClr val="ED9E46"/>
        </a:solid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09600" y="596826"/>
            <a:ext cx="10972800" cy="14292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4"/>
          <p:cNvSpPr txBox="1">
            <a:spLocks noGrp="1"/>
          </p:cNvSpPr>
          <p:nvPr>
            <p:ph type="body" idx="1"/>
          </p:nvPr>
        </p:nvSpPr>
        <p:spPr>
          <a:xfrm>
            <a:off x="609600" y="2469613"/>
            <a:ext cx="4748000" cy="4098300"/>
          </a:xfrm>
          <a:prstGeom prst="rect">
            <a:avLst/>
          </a:prstGeom>
        </p:spPr>
        <p:txBody>
          <a:bodyPr spcFirstLastPara="1" wrap="square" lIns="91425" tIns="91425" rIns="91425" bIns="91425" anchor="t" anchorCtr="0"/>
          <a:lstStyle>
            <a:lvl1pPr marL="457200" lvl="0" indent="-381000" rtl="0">
              <a:lnSpc>
                <a:spcPct val="115000"/>
              </a:lnSpc>
              <a:spcBef>
                <a:spcPts val="600"/>
              </a:spcBef>
              <a:spcAft>
                <a:spcPts val="0"/>
              </a:spcAft>
              <a:buSzPts val="2400"/>
              <a:buChar char="○"/>
              <a:defRPr sz="2400"/>
            </a:lvl1pPr>
            <a:lvl2pPr marL="914400" lvl="1" indent="-342900" rtl="0">
              <a:lnSpc>
                <a:spcPct val="115000"/>
              </a:lnSpc>
              <a:spcBef>
                <a:spcPts val="0"/>
              </a:spcBef>
              <a:spcAft>
                <a:spcPts val="0"/>
              </a:spcAft>
              <a:buSzPts val="1800"/>
              <a:buChar char="●"/>
              <a:defRPr sz="1800"/>
            </a:lvl2pPr>
            <a:lvl3pPr marL="1371600" lvl="2" indent="-342900" rtl="0">
              <a:lnSpc>
                <a:spcPct val="115000"/>
              </a:lnSpc>
              <a:spcBef>
                <a:spcPts val="0"/>
              </a:spcBef>
              <a:spcAft>
                <a:spcPts val="0"/>
              </a:spcAft>
              <a:buSzPts val="1800"/>
              <a:buChar char="■"/>
              <a:defRPr sz="1800"/>
            </a:lvl3pPr>
            <a:lvl4pPr marL="1828800" lvl="3" indent="-342900" rtl="0">
              <a:lnSpc>
                <a:spcPct val="115000"/>
              </a:lnSpc>
              <a:spcBef>
                <a:spcPts val="0"/>
              </a:spcBef>
              <a:spcAft>
                <a:spcPts val="0"/>
              </a:spcAft>
              <a:buSzPts val="1800"/>
              <a:buChar char="●"/>
              <a:defRPr/>
            </a:lvl4pPr>
            <a:lvl5pPr marL="2286000" lvl="4" indent="-342900" rtl="0">
              <a:lnSpc>
                <a:spcPct val="115000"/>
              </a:lnSpc>
              <a:spcBef>
                <a:spcPts val="0"/>
              </a:spcBef>
              <a:spcAft>
                <a:spcPts val="0"/>
              </a:spcAft>
              <a:buSzPts val="1800"/>
              <a:buChar char="○"/>
              <a:defRPr/>
            </a:lvl5pPr>
            <a:lvl6pPr marL="2743200" lvl="5" indent="-342900" rtl="0">
              <a:lnSpc>
                <a:spcPct val="115000"/>
              </a:lnSpc>
              <a:spcBef>
                <a:spcPts val="0"/>
              </a:spcBef>
              <a:spcAft>
                <a:spcPts val="0"/>
              </a:spcAft>
              <a:buSzPts val="1800"/>
              <a:buChar char="■"/>
              <a:defRPr/>
            </a:lvl6pPr>
            <a:lvl7pPr marL="3200400" lvl="6" indent="-342900" rtl="0">
              <a:lnSpc>
                <a:spcPct val="115000"/>
              </a:lnSpc>
              <a:spcBef>
                <a:spcPts val="0"/>
              </a:spcBef>
              <a:spcAft>
                <a:spcPts val="0"/>
              </a:spcAft>
              <a:buSzPts val="1800"/>
              <a:buChar char="●"/>
              <a:defRPr/>
            </a:lvl7pPr>
            <a:lvl8pPr marL="3657600" lvl="7" indent="-342900" rtl="0">
              <a:lnSpc>
                <a:spcPct val="115000"/>
              </a:lnSpc>
              <a:spcBef>
                <a:spcPts val="0"/>
              </a:spcBef>
              <a:spcAft>
                <a:spcPts val="0"/>
              </a:spcAft>
              <a:buSzPts val="1800"/>
              <a:buChar char="○"/>
              <a:defRPr/>
            </a:lvl8pPr>
            <a:lvl9pPr marL="4114800" lvl="8" indent="-342900" rtl="0">
              <a:lnSpc>
                <a:spcPct val="115000"/>
              </a:lnSpc>
              <a:spcBef>
                <a:spcPts val="0"/>
              </a:spcBef>
              <a:spcAft>
                <a:spcPts val="0"/>
              </a:spcAft>
              <a:buSzPts val="1800"/>
              <a:buChar char="■"/>
              <a:defRPr/>
            </a:lvl9pPr>
          </a:lstStyle>
          <a:p>
            <a:endParaRPr/>
          </a:p>
        </p:txBody>
      </p:sp>
      <p:sp>
        <p:nvSpPr>
          <p:cNvPr id="70" name="Google Shape;70;p14"/>
          <p:cNvSpPr txBox="1">
            <a:spLocks noGrp="1"/>
          </p:cNvSpPr>
          <p:nvPr>
            <p:ph type="body" idx="2"/>
          </p:nvPr>
        </p:nvSpPr>
        <p:spPr>
          <a:xfrm>
            <a:off x="6841425" y="2469500"/>
            <a:ext cx="4800000" cy="4098300"/>
          </a:xfrm>
          <a:prstGeom prst="rect">
            <a:avLst/>
          </a:prstGeom>
        </p:spPr>
        <p:txBody>
          <a:bodyPr spcFirstLastPara="1" wrap="square" lIns="91425" tIns="91425" rIns="91425" bIns="91425" anchor="t" anchorCtr="0"/>
          <a:lstStyle>
            <a:lvl1pPr marL="457200" lvl="0" indent="-381000" rtl="0">
              <a:lnSpc>
                <a:spcPct val="115000"/>
              </a:lnSpc>
              <a:spcBef>
                <a:spcPts val="600"/>
              </a:spcBef>
              <a:spcAft>
                <a:spcPts val="0"/>
              </a:spcAft>
              <a:buSzPts val="2400"/>
              <a:buChar char="○"/>
              <a:defRPr sz="2400"/>
            </a:lvl1pPr>
            <a:lvl2pPr marL="914400" lvl="1" indent="-342900" rtl="0">
              <a:lnSpc>
                <a:spcPct val="115000"/>
              </a:lnSpc>
              <a:spcBef>
                <a:spcPts val="0"/>
              </a:spcBef>
              <a:spcAft>
                <a:spcPts val="0"/>
              </a:spcAft>
              <a:buSzPts val="1800"/>
              <a:buChar char="●"/>
              <a:defRPr sz="1800"/>
            </a:lvl2pPr>
            <a:lvl3pPr marL="1371600" lvl="2" indent="-342900" rtl="0">
              <a:lnSpc>
                <a:spcPct val="115000"/>
              </a:lnSpc>
              <a:spcBef>
                <a:spcPts val="0"/>
              </a:spcBef>
              <a:spcAft>
                <a:spcPts val="0"/>
              </a:spcAft>
              <a:buSzPts val="1800"/>
              <a:buChar char="■"/>
              <a:defRPr sz="1800"/>
            </a:lvl3pPr>
            <a:lvl4pPr marL="1828800" lvl="3" indent="-342900" rtl="0">
              <a:lnSpc>
                <a:spcPct val="115000"/>
              </a:lnSpc>
              <a:spcBef>
                <a:spcPts val="0"/>
              </a:spcBef>
              <a:spcAft>
                <a:spcPts val="0"/>
              </a:spcAft>
              <a:buSzPts val="1800"/>
              <a:buChar char="●"/>
              <a:defRPr/>
            </a:lvl4pPr>
            <a:lvl5pPr marL="2286000" lvl="4" indent="-342900" rtl="0">
              <a:lnSpc>
                <a:spcPct val="115000"/>
              </a:lnSpc>
              <a:spcBef>
                <a:spcPts val="0"/>
              </a:spcBef>
              <a:spcAft>
                <a:spcPts val="0"/>
              </a:spcAft>
              <a:buSzPts val="1800"/>
              <a:buChar char="○"/>
              <a:defRPr/>
            </a:lvl5pPr>
            <a:lvl6pPr marL="2743200" lvl="5" indent="-342900" rtl="0">
              <a:lnSpc>
                <a:spcPct val="115000"/>
              </a:lnSpc>
              <a:spcBef>
                <a:spcPts val="0"/>
              </a:spcBef>
              <a:spcAft>
                <a:spcPts val="0"/>
              </a:spcAft>
              <a:buSzPts val="1800"/>
              <a:buChar char="■"/>
              <a:defRPr/>
            </a:lvl6pPr>
            <a:lvl7pPr marL="3200400" lvl="6" indent="-342900" rtl="0">
              <a:lnSpc>
                <a:spcPct val="115000"/>
              </a:lnSpc>
              <a:spcBef>
                <a:spcPts val="0"/>
              </a:spcBef>
              <a:spcAft>
                <a:spcPts val="0"/>
              </a:spcAft>
              <a:buSzPts val="1800"/>
              <a:buChar char="●"/>
              <a:defRPr/>
            </a:lvl7pPr>
            <a:lvl8pPr marL="3657600" lvl="7" indent="-342900" rtl="0">
              <a:lnSpc>
                <a:spcPct val="115000"/>
              </a:lnSpc>
              <a:spcBef>
                <a:spcPts val="0"/>
              </a:spcBef>
              <a:spcAft>
                <a:spcPts val="0"/>
              </a:spcAft>
              <a:buSzPts val="1800"/>
              <a:buChar char="○"/>
              <a:defRPr/>
            </a:lvl8pPr>
            <a:lvl9pPr marL="4114800" lvl="8" indent="-342900" rtl="0">
              <a:lnSpc>
                <a:spcPct val="115000"/>
              </a:lnSpc>
              <a:spcBef>
                <a:spcPts val="0"/>
              </a:spcBef>
              <a:spcAft>
                <a:spcPts val="0"/>
              </a:spcAft>
              <a:buSzPts val="1800"/>
              <a:buChar char="■"/>
              <a:defRPr/>
            </a:lvl9pPr>
          </a:lstStyle>
          <a:p>
            <a:endParaRPr/>
          </a:p>
        </p:txBody>
      </p:sp>
      <p:sp>
        <p:nvSpPr>
          <p:cNvPr id="72" name="Google Shape;72;p14"/>
          <p:cNvSpPr txBox="1">
            <a:spLocks noGrp="1"/>
          </p:cNvSpPr>
          <p:nvPr>
            <p:ph type="sldNum" idx="12"/>
          </p:nvPr>
        </p:nvSpPr>
        <p:spPr>
          <a:xfrm>
            <a:off x="11409033" y="6471400"/>
            <a:ext cx="731600" cy="386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823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91267" y="3874950"/>
            <a:ext cx="8206000" cy="1584000"/>
          </a:xfrm>
          <a:prstGeom prst="rect">
            <a:avLst/>
          </a:prstGeom>
        </p:spPr>
        <p:txBody>
          <a:bodyPr spcFirstLastPara="1" wrap="square" lIns="91425" tIns="91425" rIns="91425" bIns="91425" anchor="b" anchorCtr="0"/>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Tree>
    <p:extLst>
      <p:ext uri="{BB962C8B-B14F-4D97-AF65-F5344CB8AC3E}">
        <p14:creationId xmlns:p14="http://schemas.microsoft.com/office/powerpoint/2010/main" val="112727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747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8962656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44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7863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52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3896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74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71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986124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 id="2147483694"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4885613" y="5058757"/>
            <a:ext cx="3175324" cy="1584000"/>
          </a:xfrm>
          <a:prstGeom prst="rect">
            <a:avLst/>
          </a:prstGeom>
        </p:spPr>
        <p:txBody>
          <a:bodyPr spcFirstLastPara="1" vert="horz" wrap="square" lIns="91425" tIns="91425" rIns="91425" bIns="91425" rtlCol="0" anchor="b" anchorCtr="0">
            <a:noAutofit/>
          </a:bodyPr>
          <a:lstStyle/>
          <a:p>
            <a:r>
              <a:rPr lang="en-US" sz="1400" i="1" dirty="0">
                <a:solidFill>
                  <a:schemeClr val="bg1"/>
                </a:solidFill>
                <a:latin typeface="Montserrat" panose="00000500000000000000" pitchFamily="50" charset="0"/>
              </a:rPr>
              <a:t>“A mobile app that allows you to try on different fashion products.”</a:t>
            </a:r>
          </a:p>
        </p:txBody>
      </p:sp>
      <p:pic>
        <p:nvPicPr>
          <p:cNvPr id="3" name="Picture 2">
            <a:extLst>
              <a:ext uri="{FF2B5EF4-FFF2-40B4-BE49-F238E27FC236}">
                <a16:creationId xmlns:a16="http://schemas.microsoft.com/office/drawing/2014/main" id="{A445D480-1DC2-4F95-9BC9-E105A5BE9820}"/>
              </a:ext>
            </a:extLst>
          </p:cNvPr>
          <p:cNvPicPr>
            <a:picLocks noChangeAspect="1"/>
          </p:cNvPicPr>
          <p:nvPr/>
        </p:nvPicPr>
        <p:blipFill rotWithShape="1">
          <a:blip r:embed="rId3"/>
          <a:srcRect l="34391" t="5482" r="22280" b="76901"/>
          <a:stretch/>
        </p:blipFill>
        <p:spPr>
          <a:xfrm>
            <a:off x="348344" y="3937291"/>
            <a:ext cx="9232536" cy="1908312"/>
          </a:xfrm>
          <a:prstGeom prst="rect">
            <a:avLst/>
          </a:prstGeom>
        </p:spPr>
      </p:pic>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42BFD936-FD57-4FDB-81A1-DA92FE61993D}"/>
              </a:ext>
            </a:extLst>
          </p:cNvPr>
          <p:cNvSpPr/>
          <p:nvPr/>
        </p:nvSpPr>
        <p:spPr>
          <a:xfrm>
            <a:off x="715617" y="5850757"/>
            <a:ext cx="7345320" cy="172356"/>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236FAA70-B732-49D4-979A-2FEB9D2F0790}"/>
              </a:ext>
            </a:extLst>
          </p:cNvPr>
          <p:cNvPicPr>
            <a:picLocks noChangeAspect="1"/>
          </p:cNvPicPr>
          <p:nvPr/>
        </p:nvPicPr>
        <p:blipFill>
          <a:blip r:embed="rId4"/>
          <a:stretch>
            <a:fillRect/>
          </a:stretch>
        </p:blipFill>
        <p:spPr>
          <a:xfrm>
            <a:off x="8740590" y="919089"/>
            <a:ext cx="2904968" cy="54917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E73A551C-AAC0-4DF7-9C0E-049F376AEA05}"/>
              </a:ext>
            </a:extLst>
          </p:cNvPr>
          <p:cNvPicPr>
            <a:picLocks noChangeAspect="1"/>
          </p:cNvPicPr>
          <p:nvPr/>
        </p:nvPicPr>
        <p:blipFill>
          <a:blip r:embed="rId5"/>
          <a:stretch>
            <a:fillRect/>
          </a:stretch>
        </p:blipFill>
        <p:spPr>
          <a:xfrm>
            <a:off x="786445" y="590633"/>
            <a:ext cx="2875745" cy="3392314"/>
          </a:xfrm>
          <a:prstGeom prst="rect">
            <a:avLst/>
          </a:prstGeom>
        </p:spPr>
      </p:pic>
      <p:sp>
        <p:nvSpPr>
          <p:cNvPr id="17" name="TextBox 16">
            <a:extLst>
              <a:ext uri="{FF2B5EF4-FFF2-40B4-BE49-F238E27FC236}">
                <a16:creationId xmlns:a16="http://schemas.microsoft.com/office/drawing/2014/main" id="{5CC6AEAF-5CCF-4109-BEC6-C594F15FFD80}"/>
              </a:ext>
            </a:extLst>
          </p:cNvPr>
          <p:cNvSpPr txBox="1"/>
          <p:nvPr/>
        </p:nvSpPr>
        <p:spPr>
          <a:xfrm>
            <a:off x="3804514" y="1802439"/>
            <a:ext cx="3929875" cy="892552"/>
          </a:xfrm>
          <a:prstGeom prst="rect">
            <a:avLst/>
          </a:prstGeom>
          <a:noFill/>
        </p:spPr>
        <p:txBody>
          <a:bodyPr wrap="square" rtlCol="0">
            <a:spAutoFit/>
          </a:bodyPr>
          <a:lstStyle/>
          <a:p>
            <a:pPr algn="ctr"/>
            <a:r>
              <a:rPr lang="en-SG" sz="2600" b="1" dirty="0">
                <a:solidFill>
                  <a:srgbClr val="55AFC2"/>
                </a:solidFill>
                <a:latin typeface="Montserrat" panose="00000500000000000000" pitchFamily="50" charset="0"/>
              </a:rPr>
              <a:t>SHAUN WONG | GARY LIM</a:t>
            </a:r>
          </a:p>
        </p:txBody>
      </p:sp>
      <p:sp>
        <p:nvSpPr>
          <p:cNvPr id="20" name="TextBox 19">
            <a:extLst>
              <a:ext uri="{FF2B5EF4-FFF2-40B4-BE49-F238E27FC236}">
                <a16:creationId xmlns:a16="http://schemas.microsoft.com/office/drawing/2014/main" id="{F584F995-8623-42A1-8B6C-4FB1E41794CF}"/>
              </a:ext>
            </a:extLst>
          </p:cNvPr>
          <p:cNvSpPr txBox="1"/>
          <p:nvPr/>
        </p:nvSpPr>
        <p:spPr>
          <a:xfrm>
            <a:off x="3804514" y="2207655"/>
            <a:ext cx="3929875" cy="707886"/>
          </a:xfrm>
          <a:prstGeom prst="rect">
            <a:avLst/>
          </a:prstGeom>
          <a:noFill/>
        </p:spPr>
        <p:txBody>
          <a:bodyPr wrap="square" rtlCol="0">
            <a:spAutoFit/>
          </a:bodyPr>
          <a:lstStyle/>
          <a:p>
            <a:pPr algn="ctr"/>
            <a:r>
              <a:rPr lang="en-SG" sz="2000" dirty="0">
                <a:solidFill>
                  <a:schemeClr val="bg1"/>
                </a:solidFill>
                <a:latin typeface="Montserrat" panose="00000500000000000000" pitchFamily="50" charset="0"/>
              </a:rPr>
              <a:t>TEAM ORTIBAL APPOLO 3000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313675" y="530941"/>
            <a:ext cx="6291000" cy="674574"/>
          </a:xfrm>
          <a:prstGeom prst="rect">
            <a:avLst/>
          </a:prstGeom>
        </p:spPr>
        <p:txBody>
          <a:bodyPr spcFirstLastPara="1" vert="horz" wrap="square" lIns="91425" tIns="91425" rIns="91425" bIns="91425" rtlCol="0" anchor="b" anchorCtr="0">
            <a:noAutofit/>
          </a:bodyPr>
          <a:lstStyle/>
          <a:p>
            <a:r>
              <a:rPr lang="en-US" sz="3600" b="1" dirty="0">
                <a:solidFill>
                  <a:schemeClr val="bg1"/>
                </a:solidFill>
                <a:latin typeface="Montserrat" panose="00000500000000000000" pitchFamily="50" charset="0"/>
              </a:rPr>
              <a:t>PROBLEM STATEMENT</a:t>
            </a:r>
          </a:p>
        </p:txBody>
      </p:sp>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42BFD936-FD57-4FDB-81A1-DA92FE61993D}"/>
              </a:ext>
            </a:extLst>
          </p:cNvPr>
          <p:cNvSpPr/>
          <p:nvPr/>
        </p:nvSpPr>
        <p:spPr>
          <a:xfrm>
            <a:off x="715618" y="-2"/>
            <a:ext cx="145774" cy="6858001"/>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41AA501C-355E-46A7-B65A-9535F0729DDB}"/>
              </a:ext>
            </a:extLst>
          </p:cNvPr>
          <p:cNvSpPr txBox="1"/>
          <p:nvPr/>
        </p:nvSpPr>
        <p:spPr>
          <a:xfrm>
            <a:off x="1317522" y="2081636"/>
            <a:ext cx="9971801" cy="4093428"/>
          </a:xfrm>
          <a:prstGeom prst="rect">
            <a:avLst/>
          </a:prstGeom>
          <a:noFill/>
        </p:spPr>
        <p:txBody>
          <a:bodyPr wrap="square" rtlCol="0">
            <a:spAutoFit/>
          </a:bodyPr>
          <a:lstStyle/>
          <a:p>
            <a:pPr marL="285750" indent="-285750">
              <a:buFont typeface="Arial" panose="020B0604020202020204" pitchFamily="34" charset="0"/>
              <a:buChar char="•"/>
            </a:pPr>
            <a:r>
              <a:rPr lang="en-SG" sz="2000" dirty="0">
                <a:solidFill>
                  <a:schemeClr val="bg1"/>
                </a:solidFill>
                <a:latin typeface="Montserrat" panose="00000500000000000000" pitchFamily="50" charset="0"/>
              </a:rPr>
              <a:t>The e-commerce industry is saturated, fast-moving and competitive</a:t>
            </a:r>
          </a:p>
          <a:p>
            <a:pPr marL="285750" indent="-285750">
              <a:buFont typeface="Arial" panose="020B0604020202020204" pitchFamily="34" charset="0"/>
              <a:buChar char="•"/>
            </a:pPr>
            <a:endParaRPr lang="en-SG" sz="2000" dirty="0">
              <a:solidFill>
                <a:schemeClr val="bg1"/>
              </a:solidFill>
              <a:latin typeface="Montserrat" panose="00000500000000000000" pitchFamily="50" charset="0"/>
            </a:endParaRPr>
          </a:p>
          <a:p>
            <a:pPr marL="285750" indent="-285750">
              <a:buFont typeface="Arial" panose="020B0604020202020204" pitchFamily="34" charset="0"/>
              <a:buChar char="•"/>
            </a:pPr>
            <a:endParaRPr lang="en-SG" sz="2000" dirty="0">
              <a:solidFill>
                <a:schemeClr val="bg1"/>
              </a:solidFill>
              <a:latin typeface="Montserrat" panose="00000500000000000000" pitchFamily="50" charset="0"/>
            </a:endParaRPr>
          </a:p>
          <a:p>
            <a:pPr marL="285750" indent="-285750">
              <a:buFont typeface="Arial" panose="020B0604020202020204" pitchFamily="34" charset="0"/>
              <a:buChar char="•"/>
            </a:pPr>
            <a:r>
              <a:rPr lang="en-SG" sz="2000" dirty="0">
                <a:solidFill>
                  <a:schemeClr val="bg1"/>
                </a:solidFill>
                <a:latin typeface="Montserrat" panose="00000500000000000000" pitchFamily="50" charset="0"/>
              </a:rPr>
              <a:t>Shoppers are unable to confidently evaluate and envision the sense of using a product purchased online</a:t>
            </a:r>
          </a:p>
          <a:p>
            <a:pPr marL="285750" indent="-285750">
              <a:buFont typeface="Arial" panose="020B0604020202020204" pitchFamily="34" charset="0"/>
              <a:buChar char="•"/>
            </a:pPr>
            <a:endParaRPr lang="en-SG" sz="2000" dirty="0">
              <a:solidFill>
                <a:schemeClr val="bg1"/>
              </a:solidFill>
              <a:latin typeface="Montserrat" panose="00000500000000000000" pitchFamily="50" charset="0"/>
            </a:endParaRPr>
          </a:p>
          <a:p>
            <a:pPr marL="285750" indent="-285750">
              <a:buFont typeface="Arial" panose="020B0604020202020204" pitchFamily="34" charset="0"/>
              <a:buChar char="•"/>
            </a:pPr>
            <a:endParaRPr lang="en-SG" sz="2000" dirty="0">
              <a:solidFill>
                <a:schemeClr val="bg1"/>
              </a:solidFill>
              <a:latin typeface="Montserrat" panose="00000500000000000000" pitchFamily="50" charset="0"/>
            </a:endParaRPr>
          </a:p>
          <a:p>
            <a:pPr marL="285750" indent="-285750">
              <a:buFont typeface="Arial" panose="020B0604020202020204" pitchFamily="34" charset="0"/>
              <a:buChar char="•"/>
            </a:pPr>
            <a:r>
              <a:rPr lang="en-SG" sz="2000" dirty="0">
                <a:solidFill>
                  <a:schemeClr val="bg1"/>
                </a:solidFill>
                <a:latin typeface="Montserrat" panose="00000500000000000000" pitchFamily="50" charset="0"/>
              </a:rPr>
              <a:t>Purchases in the fashion industry rely heavily on aesthetics and appearance for sales</a:t>
            </a:r>
          </a:p>
          <a:p>
            <a:endParaRPr lang="en-SG" sz="2000" dirty="0">
              <a:solidFill>
                <a:schemeClr val="bg1"/>
              </a:solidFill>
              <a:latin typeface="Montserrat" panose="00000500000000000000" pitchFamily="50" charset="0"/>
            </a:endParaRPr>
          </a:p>
          <a:p>
            <a:endParaRPr lang="en-SG" sz="2000" dirty="0">
              <a:solidFill>
                <a:schemeClr val="bg1"/>
              </a:solidFill>
              <a:latin typeface="Montserrat" panose="00000500000000000000" pitchFamily="50" charset="0"/>
            </a:endParaRPr>
          </a:p>
          <a:p>
            <a:r>
              <a:rPr lang="en-SG" sz="2000" b="1" dirty="0">
                <a:solidFill>
                  <a:schemeClr val="bg1"/>
                </a:solidFill>
                <a:latin typeface="Montserrat" panose="00000500000000000000" pitchFamily="50" charset="0"/>
              </a:rPr>
              <a:t>Our project focuses on creating a functioning mobile application that is able to overlay 3D models of fashion items in augmented reality.</a:t>
            </a:r>
          </a:p>
        </p:txBody>
      </p:sp>
    </p:spTree>
    <p:extLst>
      <p:ext uri="{BB962C8B-B14F-4D97-AF65-F5344CB8AC3E}">
        <p14:creationId xmlns:p14="http://schemas.microsoft.com/office/powerpoint/2010/main" val="14675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fad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759104" y="367158"/>
            <a:ext cx="6291000" cy="674574"/>
          </a:xfrm>
          <a:prstGeom prst="rect">
            <a:avLst/>
          </a:prstGeom>
        </p:spPr>
        <p:txBody>
          <a:bodyPr spcFirstLastPara="1" vert="horz" wrap="square" lIns="91425" tIns="91425" rIns="91425" bIns="91425" rtlCol="0" anchor="b" anchorCtr="0">
            <a:noAutofit/>
          </a:bodyPr>
          <a:lstStyle/>
          <a:p>
            <a:r>
              <a:rPr lang="en-US" sz="3200" b="1" dirty="0">
                <a:solidFill>
                  <a:schemeClr val="bg1"/>
                </a:solidFill>
                <a:latin typeface="Montserrat" panose="00000500000000000000" pitchFamily="50" charset="0"/>
              </a:rPr>
              <a:t>CORE FEATURES</a:t>
            </a:r>
          </a:p>
        </p:txBody>
      </p:sp>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Montserrat" panose="00000500000000000000"/>
            </a:endParaRPr>
          </a:p>
        </p:txBody>
      </p:sp>
      <p:sp>
        <p:nvSpPr>
          <p:cNvPr id="5" name="Rectangle 4">
            <a:extLst>
              <a:ext uri="{FF2B5EF4-FFF2-40B4-BE49-F238E27FC236}">
                <a16:creationId xmlns:a16="http://schemas.microsoft.com/office/drawing/2014/main" id="{42BFD936-FD57-4FDB-81A1-DA92FE61993D}"/>
              </a:ext>
            </a:extLst>
          </p:cNvPr>
          <p:cNvSpPr/>
          <p:nvPr/>
        </p:nvSpPr>
        <p:spPr>
          <a:xfrm>
            <a:off x="715618" y="-2"/>
            <a:ext cx="145774" cy="6858001"/>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Montserrat" panose="00000500000000000000"/>
            </a:endParaRPr>
          </a:p>
        </p:txBody>
      </p:sp>
      <p:pic>
        <p:nvPicPr>
          <p:cNvPr id="6" name="Picture 5">
            <a:extLst>
              <a:ext uri="{FF2B5EF4-FFF2-40B4-BE49-F238E27FC236}">
                <a16:creationId xmlns:a16="http://schemas.microsoft.com/office/drawing/2014/main" id="{24FF902B-3050-4510-8EB8-19E363C12D04}"/>
              </a:ext>
            </a:extLst>
          </p:cNvPr>
          <p:cNvPicPr>
            <a:picLocks noChangeAspect="1"/>
          </p:cNvPicPr>
          <p:nvPr/>
        </p:nvPicPr>
        <p:blipFill rotWithShape="1">
          <a:blip r:embed="rId3"/>
          <a:srcRect l="35806" t="40574" r="53791" b="40502"/>
          <a:stretch/>
        </p:blipFill>
        <p:spPr>
          <a:xfrm>
            <a:off x="1765386" y="5940196"/>
            <a:ext cx="820859" cy="839947"/>
          </a:xfrm>
          <a:prstGeom prst="rect">
            <a:avLst/>
          </a:prstGeom>
        </p:spPr>
      </p:pic>
      <p:pic>
        <p:nvPicPr>
          <p:cNvPr id="8" name="Picture 7">
            <a:extLst>
              <a:ext uri="{FF2B5EF4-FFF2-40B4-BE49-F238E27FC236}">
                <a16:creationId xmlns:a16="http://schemas.microsoft.com/office/drawing/2014/main" id="{620A6A64-099E-485B-8B8F-2245F3300324}"/>
              </a:ext>
            </a:extLst>
          </p:cNvPr>
          <p:cNvPicPr>
            <a:picLocks noChangeAspect="1"/>
          </p:cNvPicPr>
          <p:nvPr/>
        </p:nvPicPr>
        <p:blipFill rotWithShape="1">
          <a:blip r:embed="rId3"/>
          <a:srcRect l="35806" t="60502" r="53791" b="21721"/>
          <a:stretch/>
        </p:blipFill>
        <p:spPr>
          <a:xfrm>
            <a:off x="1764500" y="1270767"/>
            <a:ext cx="820860" cy="789044"/>
          </a:xfrm>
          <a:prstGeom prst="rect">
            <a:avLst/>
          </a:prstGeom>
        </p:spPr>
      </p:pic>
      <p:pic>
        <p:nvPicPr>
          <p:cNvPr id="9" name="Picture 8">
            <a:extLst>
              <a:ext uri="{FF2B5EF4-FFF2-40B4-BE49-F238E27FC236}">
                <a16:creationId xmlns:a16="http://schemas.microsoft.com/office/drawing/2014/main" id="{0BD02C02-6E55-4C58-9314-721D5712A5BF}"/>
              </a:ext>
            </a:extLst>
          </p:cNvPr>
          <p:cNvPicPr>
            <a:picLocks noChangeAspect="1"/>
          </p:cNvPicPr>
          <p:nvPr/>
        </p:nvPicPr>
        <p:blipFill rotWithShape="1">
          <a:blip r:embed="rId3"/>
          <a:srcRect l="35806" t="79283" r="52984" b="1135"/>
          <a:stretch/>
        </p:blipFill>
        <p:spPr>
          <a:xfrm>
            <a:off x="1765385" y="2301351"/>
            <a:ext cx="820860" cy="806578"/>
          </a:xfrm>
          <a:prstGeom prst="rect">
            <a:avLst/>
          </a:prstGeom>
        </p:spPr>
      </p:pic>
      <p:sp>
        <p:nvSpPr>
          <p:cNvPr id="11" name="Google Shape;94;p19">
            <a:extLst>
              <a:ext uri="{FF2B5EF4-FFF2-40B4-BE49-F238E27FC236}">
                <a16:creationId xmlns:a16="http://schemas.microsoft.com/office/drawing/2014/main" id="{C9C8E7E0-3005-4DCB-9D4A-E62586F50FB5}"/>
              </a:ext>
            </a:extLst>
          </p:cNvPr>
          <p:cNvSpPr txBox="1">
            <a:spLocks/>
          </p:cNvSpPr>
          <p:nvPr/>
        </p:nvSpPr>
        <p:spPr>
          <a:xfrm>
            <a:off x="1725956" y="3302722"/>
            <a:ext cx="8588081" cy="674574"/>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89000"/>
              </a:lnSpc>
              <a:spcBef>
                <a:spcPts val="0"/>
              </a:spcBef>
              <a:spcAft>
                <a:spcPts val="0"/>
              </a:spcAft>
              <a:buSzPts val="5800"/>
              <a:buNone/>
              <a:defRPr sz="5800" kern="1200" baseline="0">
                <a:solidFill>
                  <a:schemeClr val="tx2"/>
                </a:solidFill>
                <a:latin typeface="+mj-lt"/>
                <a:ea typeface="+mj-ea"/>
                <a:cs typeface="+mj-cs"/>
              </a:defRPr>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r>
              <a:rPr lang="en-US" sz="3200" b="1" dirty="0">
                <a:solidFill>
                  <a:schemeClr val="bg1"/>
                </a:solidFill>
                <a:latin typeface="Montserrat" panose="00000500000000000000" pitchFamily="50" charset="0"/>
              </a:rPr>
              <a:t>EXTENSION FEATURES</a:t>
            </a:r>
          </a:p>
        </p:txBody>
      </p:sp>
      <p:pic>
        <p:nvPicPr>
          <p:cNvPr id="14" name="Picture 13">
            <a:extLst>
              <a:ext uri="{FF2B5EF4-FFF2-40B4-BE49-F238E27FC236}">
                <a16:creationId xmlns:a16="http://schemas.microsoft.com/office/drawing/2014/main" id="{200F6E7D-120A-44F3-A78D-50D073772F11}"/>
              </a:ext>
            </a:extLst>
          </p:cNvPr>
          <p:cNvPicPr>
            <a:picLocks noChangeAspect="1"/>
          </p:cNvPicPr>
          <p:nvPr/>
        </p:nvPicPr>
        <p:blipFill>
          <a:blip r:embed="rId4"/>
          <a:stretch>
            <a:fillRect/>
          </a:stretch>
        </p:blipFill>
        <p:spPr>
          <a:xfrm>
            <a:off x="1777451" y="4153342"/>
            <a:ext cx="718146" cy="674574"/>
          </a:xfrm>
          <a:prstGeom prst="rect">
            <a:avLst/>
          </a:prstGeom>
        </p:spPr>
      </p:pic>
      <p:sp>
        <p:nvSpPr>
          <p:cNvPr id="15" name="TextBox 14">
            <a:extLst>
              <a:ext uri="{FF2B5EF4-FFF2-40B4-BE49-F238E27FC236}">
                <a16:creationId xmlns:a16="http://schemas.microsoft.com/office/drawing/2014/main" id="{979C9C8B-7238-4A92-B457-19F97D0B11CA}"/>
              </a:ext>
            </a:extLst>
          </p:cNvPr>
          <p:cNvSpPr txBox="1"/>
          <p:nvPr/>
        </p:nvSpPr>
        <p:spPr>
          <a:xfrm>
            <a:off x="3411381" y="4280197"/>
            <a:ext cx="4143304" cy="369332"/>
          </a:xfrm>
          <a:prstGeom prst="rect">
            <a:avLst/>
          </a:prstGeom>
          <a:noFill/>
        </p:spPr>
        <p:txBody>
          <a:bodyPr wrap="square" rtlCol="0">
            <a:spAutoFit/>
          </a:bodyPr>
          <a:lstStyle/>
          <a:p>
            <a:pPr lvl="0" fontAlgn="base"/>
            <a:r>
              <a:rPr lang="en-SG" dirty="0">
                <a:solidFill>
                  <a:schemeClr val="bg1"/>
                </a:solidFill>
                <a:latin typeface="Montserrat" panose="00000500000000000000"/>
              </a:rPr>
              <a:t>Bookmark favourite watches </a:t>
            </a:r>
          </a:p>
        </p:txBody>
      </p:sp>
      <p:sp>
        <p:nvSpPr>
          <p:cNvPr id="17" name="TextBox 16">
            <a:extLst>
              <a:ext uri="{FF2B5EF4-FFF2-40B4-BE49-F238E27FC236}">
                <a16:creationId xmlns:a16="http://schemas.microsoft.com/office/drawing/2014/main" id="{5AD459AC-1245-4D46-B384-E2F97EBF1926}"/>
              </a:ext>
            </a:extLst>
          </p:cNvPr>
          <p:cNvSpPr txBox="1"/>
          <p:nvPr/>
        </p:nvSpPr>
        <p:spPr>
          <a:xfrm>
            <a:off x="3411382" y="5106172"/>
            <a:ext cx="5079158" cy="646331"/>
          </a:xfrm>
          <a:prstGeom prst="rect">
            <a:avLst/>
          </a:prstGeom>
          <a:noFill/>
        </p:spPr>
        <p:txBody>
          <a:bodyPr wrap="square" rtlCol="0">
            <a:spAutoFit/>
          </a:bodyPr>
          <a:lstStyle/>
          <a:p>
            <a:r>
              <a:rPr lang="en-SG" dirty="0">
                <a:solidFill>
                  <a:schemeClr val="bg1"/>
                </a:solidFill>
                <a:latin typeface="Montserrat" panose="00000500000000000000"/>
              </a:rPr>
              <a:t>Take a photo or video of how it looks as it appears</a:t>
            </a:r>
          </a:p>
          <a:p>
            <a:endParaRPr lang="en-SG" dirty="0">
              <a:latin typeface="Montserrat" panose="00000500000000000000"/>
            </a:endParaRPr>
          </a:p>
        </p:txBody>
      </p:sp>
      <p:sp>
        <p:nvSpPr>
          <p:cNvPr id="18" name="TextBox 17">
            <a:extLst>
              <a:ext uri="{FF2B5EF4-FFF2-40B4-BE49-F238E27FC236}">
                <a16:creationId xmlns:a16="http://schemas.microsoft.com/office/drawing/2014/main" id="{07DCE2C5-6EE1-4F47-B54C-7D81F31D4FC8}"/>
              </a:ext>
            </a:extLst>
          </p:cNvPr>
          <p:cNvSpPr txBox="1"/>
          <p:nvPr/>
        </p:nvSpPr>
        <p:spPr>
          <a:xfrm>
            <a:off x="3411381" y="6055404"/>
            <a:ext cx="6479870" cy="646331"/>
          </a:xfrm>
          <a:prstGeom prst="rect">
            <a:avLst/>
          </a:prstGeom>
          <a:noFill/>
        </p:spPr>
        <p:txBody>
          <a:bodyPr wrap="square" rtlCol="0">
            <a:spAutoFit/>
          </a:bodyPr>
          <a:lstStyle/>
          <a:p>
            <a:r>
              <a:rPr lang="en-SG" dirty="0">
                <a:solidFill>
                  <a:schemeClr val="bg1"/>
                </a:solidFill>
                <a:latin typeface="Montserrat" panose="00000500000000000000"/>
              </a:rPr>
              <a:t>View the 3D models of watches in-app</a:t>
            </a:r>
          </a:p>
          <a:p>
            <a:endParaRPr lang="en-SG" dirty="0">
              <a:latin typeface="Montserrat" panose="00000500000000000000"/>
            </a:endParaRPr>
          </a:p>
        </p:txBody>
      </p:sp>
      <p:sp>
        <p:nvSpPr>
          <p:cNvPr id="19" name="TextBox 18">
            <a:extLst>
              <a:ext uri="{FF2B5EF4-FFF2-40B4-BE49-F238E27FC236}">
                <a16:creationId xmlns:a16="http://schemas.microsoft.com/office/drawing/2014/main" id="{75A3BD5C-CA31-4DEE-A92D-10DE6C8BBD6B}"/>
              </a:ext>
            </a:extLst>
          </p:cNvPr>
          <p:cNvSpPr txBox="1"/>
          <p:nvPr/>
        </p:nvSpPr>
        <p:spPr>
          <a:xfrm>
            <a:off x="3411382" y="1341736"/>
            <a:ext cx="6062827" cy="646331"/>
          </a:xfrm>
          <a:prstGeom prst="rect">
            <a:avLst/>
          </a:prstGeom>
          <a:noFill/>
        </p:spPr>
        <p:txBody>
          <a:bodyPr wrap="square" rtlCol="0">
            <a:spAutoFit/>
          </a:bodyPr>
          <a:lstStyle/>
          <a:p>
            <a:pPr lvl="0" fontAlgn="base"/>
            <a:r>
              <a:rPr lang="en-SG" dirty="0">
                <a:solidFill>
                  <a:schemeClr val="bg1"/>
                </a:solidFill>
                <a:latin typeface="Montserrat" panose="00000500000000000000"/>
              </a:rPr>
              <a:t>Scan and overlay a 3D watch model in augmented reality</a:t>
            </a:r>
          </a:p>
        </p:txBody>
      </p:sp>
      <p:sp>
        <p:nvSpPr>
          <p:cNvPr id="21" name="TextBox 20">
            <a:extLst>
              <a:ext uri="{FF2B5EF4-FFF2-40B4-BE49-F238E27FC236}">
                <a16:creationId xmlns:a16="http://schemas.microsoft.com/office/drawing/2014/main" id="{5C9CC15C-3B44-43A1-B2BB-B16833605669}"/>
              </a:ext>
            </a:extLst>
          </p:cNvPr>
          <p:cNvSpPr txBox="1"/>
          <p:nvPr/>
        </p:nvSpPr>
        <p:spPr>
          <a:xfrm>
            <a:off x="3411382" y="2467173"/>
            <a:ext cx="7678267" cy="369332"/>
          </a:xfrm>
          <a:prstGeom prst="rect">
            <a:avLst/>
          </a:prstGeom>
          <a:noFill/>
        </p:spPr>
        <p:txBody>
          <a:bodyPr wrap="square" rtlCol="0">
            <a:spAutoFit/>
          </a:bodyPr>
          <a:lstStyle/>
          <a:p>
            <a:pPr lvl="0" fontAlgn="base"/>
            <a:r>
              <a:rPr lang="en-SG" dirty="0">
                <a:solidFill>
                  <a:schemeClr val="bg1"/>
                </a:solidFill>
                <a:latin typeface="Montserrat" panose="00000500000000000000"/>
              </a:rPr>
              <a:t>Choose between different brands and categories of watches</a:t>
            </a:r>
          </a:p>
        </p:txBody>
      </p:sp>
      <p:pic>
        <p:nvPicPr>
          <p:cNvPr id="23" name="Picture 22">
            <a:extLst>
              <a:ext uri="{FF2B5EF4-FFF2-40B4-BE49-F238E27FC236}">
                <a16:creationId xmlns:a16="http://schemas.microsoft.com/office/drawing/2014/main" id="{EFD64DBF-142C-4643-BF47-36610B2BDF9F}"/>
              </a:ext>
            </a:extLst>
          </p:cNvPr>
          <p:cNvPicPr>
            <a:picLocks noChangeAspect="1"/>
          </p:cNvPicPr>
          <p:nvPr/>
        </p:nvPicPr>
        <p:blipFill>
          <a:blip r:embed="rId5"/>
          <a:stretch>
            <a:fillRect/>
          </a:stretch>
        </p:blipFill>
        <p:spPr>
          <a:xfrm>
            <a:off x="1785049" y="5086183"/>
            <a:ext cx="718146" cy="646331"/>
          </a:xfrm>
          <a:prstGeom prst="rect">
            <a:avLst/>
          </a:prstGeom>
        </p:spPr>
      </p:pic>
      <p:pic>
        <p:nvPicPr>
          <p:cNvPr id="26" name="Picture 25">
            <a:extLst>
              <a:ext uri="{FF2B5EF4-FFF2-40B4-BE49-F238E27FC236}">
                <a16:creationId xmlns:a16="http://schemas.microsoft.com/office/drawing/2014/main" id="{DA9664EF-61F0-4473-B90A-8905E82D36B0}"/>
              </a:ext>
            </a:extLst>
          </p:cNvPr>
          <p:cNvPicPr>
            <a:picLocks noChangeAspect="1"/>
          </p:cNvPicPr>
          <p:nvPr/>
        </p:nvPicPr>
        <p:blipFill rotWithShape="1">
          <a:blip r:embed="rId3"/>
          <a:srcRect l="35806" t="79283" r="52984" b="1135"/>
          <a:stretch/>
        </p:blipFill>
        <p:spPr>
          <a:xfrm>
            <a:off x="1759104" y="1243956"/>
            <a:ext cx="820860" cy="806578"/>
          </a:xfrm>
          <a:prstGeom prst="rect">
            <a:avLst/>
          </a:prstGeom>
        </p:spPr>
      </p:pic>
      <p:pic>
        <p:nvPicPr>
          <p:cNvPr id="27" name="Picture 26">
            <a:extLst>
              <a:ext uri="{FF2B5EF4-FFF2-40B4-BE49-F238E27FC236}">
                <a16:creationId xmlns:a16="http://schemas.microsoft.com/office/drawing/2014/main" id="{B010BBAE-552B-4E2B-B2FA-A1BAD46787BF}"/>
              </a:ext>
            </a:extLst>
          </p:cNvPr>
          <p:cNvPicPr>
            <a:picLocks noChangeAspect="1"/>
          </p:cNvPicPr>
          <p:nvPr/>
        </p:nvPicPr>
        <p:blipFill rotWithShape="1">
          <a:blip r:embed="rId3"/>
          <a:srcRect l="35806" t="60502" r="53791" b="21721"/>
          <a:stretch/>
        </p:blipFill>
        <p:spPr>
          <a:xfrm>
            <a:off x="1725957" y="2326969"/>
            <a:ext cx="820860" cy="789044"/>
          </a:xfrm>
          <a:prstGeom prst="rect">
            <a:avLst/>
          </a:prstGeom>
        </p:spPr>
      </p:pic>
    </p:spTree>
    <p:extLst>
      <p:ext uri="{BB962C8B-B14F-4D97-AF65-F5344CB8AC3E}">
        <p14:creationId xmlns:p14="http://schemas.microsoft.com/office/powerpoint/2010/main" val="28538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313675" y="530941"/>
            <a:ext cx="6291000" cy="674574"/>
          </a:xfrm>
          <a:prstGeom prst="rect">
            <a:avLst/>
          </a:prstGeom>
        </p:spPr>
        <p:txBody>
          <a:bodyPr spcFirstLastPara="1" vert="horz" wrap="square" lIns="91425" tIns="91425" rIns="91425" bIns="91425" rtlCol="0" anchor="b" anchorCtr="0">
            <a:noAutofit/>
          </a:bodyPr>
          <a:lstStyle/>
          <a:p>
            <a:r>
              <a:rPr lang="en-US" sz="3600" b="1" dirty="0">
                <a:solidFill>
                  <a:schemeClr val="bg1"/>
                </a:solidFill>
                <a:latin typeface="Montserrat" panose="00000500000000000000" pitchFamily="50" charset="0"/>
              </a:rPr>
              <a:t>TECH STACK</a:t>
            </a:r>
          </a:p>
        </p:txBody>
      </p:sp>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42BFD936-FD57-4FDB-81A1-DA92FE61993D}"/>
              </a:ext>
            </a:extLst>
          </p:cNvPr>
          <p:cNvSpPr/>
          <p:nvPr/>
        </p:nvSpPr>
        <p:spPr>
          <a:xfrm>
            <a:off x="715618" y="-2"/>
            <a:ext cx="145774" cy="6858001"/>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7BB7247-5DA9-4B6B-B781-F03C47EDD645}"/>
              </a:ext>
            </a:extLst>
          </p:cNvPr>
          <p:cNvSpPr/>
          <p:nvPr/>
        </p:nvSpPr>
        <p:spPr>
          <a:xfrm>
            <a:off x="7166113" y="5266082"/>
            <a:ext cx="1925299" cy="1514061"/>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26" name="Picture 2" descr="Image result for vuforia">
            <a:extLst>
              <a:ext uri="{FF2B5EF4-FFF2-40B4-BE49-F238E27FC236}">
                <a16:creationId xmlns:a16="http://schemas.microsoft.com/office/drawing/2014/main" id="{E7F24ADB-31A6-47D1-872A-595964C15C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98" b="26054"/>
          <a:stretch/>
        </p:blipFill>
        <p:spPr bwMode="auto">
          <a:xfrm>
            <a:off x="6903546" y="1931449"/>
            <a:ext cx="3775170"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nity">
            <a:extLst>
              <a:ext uri="{FF2B5EF4-FFF2-40B4-BE49-F238E27FC236}">
                <a16:creationId xmlns:a16="http://schemas.microsoft.com/office/drawing/2014/main" id="{9A32DC03-06B3-4106-BED7-01411C913E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13" t="23412" r="12727" b="25061"/>
          <a:stretch/>
        </p:blipFill>
        <p:spPr bwMode="auto">
          <a:xfrm>
            <a:off x="1801122" y="1931449"/>
            <a:ext cx="3775169"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
            <a:extLst>
              <a:ext uri="{FF2B5EF4-FFF2-40B4-BE49-F238E27FC236}">
                <a16:creationId xmlns:a16="http://schemas.microsoft.com/office/drawing/2014/main" id="{088B8EFB-6574-4A28-8DF2-3568DD0B27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477" t="7455" r="25318" b="4235"/>
          <a:stretch/>
        </p:blipFill>
        <p:spPr bwMode="auto">
          <a:xfrm>
            <a:off x="1801121" y="4338780"/>
            <a:ext cx="3775169"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irebase">
            <a:extLst>
              <a:ext uri="{FF2B5EF4-FFF2-40B4-BE49-F238E27FC236}">
                <a16:creationId xmlns:a16="http://schemas.microsoft.com/office/drawing/2014/main" id="{A337A377-ACAA-4158-9CE7-C4691AC2A89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101" b="22729"/>
          <a:stretch/>
        </p:blipFill>
        <p:spPr bwMode="auto">
          <a:xfrm>
            <a:off x="6903546" y="4338780"/>
            <a:ext cx="3775169"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java">
            <a:extLst>
              <a:ext uri="{FF2B5EF4-FFF2-40B4-BE49-F238E27FC236}">
                <a16:creationId xmlns:a16="http://schemas.microsoft.com/office/drawing/2014/main" id="{64FCFAD7-2C34-4DE7-A1B5-09C387A27A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477" t="7455" r="25318" b="4235"/>
          <a:stretch/>
        </p:blipFill>
        <p:spPr bwMode="auto">
          <a:xfrm>
            <a:off x="1801120" y="1931449"/>
            <a:ext cx="3775169"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unity">
            <a:extLst>
              <a:ext uri="{FF2B5EF4-FFF2-40B4-BE49-F238E27FC236}">
                <a16:creationId xmlns:a16="http://schemas.microsoft.com/office/drawing/2014/main" id="{193E13AF-692D-47B2-A0E9-D669486FBE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13" t="23412" r="12727" b="25061"/>
          <a:stretch/>
        </p:blipFill>
        <p:spPr bwMode="auto">
          <a:xfrm>
            <a:off x="1801119" y="4338780"/>
            <a:ext cx="3775169"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vuforia">
            <a:extLst>
              <a:ext uri="{FF2B5EF4-FFF2-40B4-BE49-F238E27FC236}">
                <a16:creationId xmlns:a16="http://schemas.microsoft.com/office/drawing/2014/main" id="{4176A9EA-3212-4434-9C24-A0197F8713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98" b="26054"/>
          <a:stretch/>
        </p:blipFill>
        <p:spPr bwMode="auto">
          <a:xfrm>
            <a:off x="6903546" y="4338780"/>
            <a:ext cx="3775170" cy="13864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firebase">
            <a:extLst>
              <a:ext uri="{FF2B5EF4-FFF2-40B4-BE49-F238E27FC236}">
                <a16:creationId xmlns:a16="http://schemas.microsoft.com/office/drawing/2014/main" id="{BBE740C9-A133-401F-AD97-8C4515A826B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101" b="22729"/>
          <a:stretch/>
        </p:blipFill>
        <p:spPr bwMode="auto">
          <a:xfrm>
            <a:off x="6903544" y="1971854"/>
            <a:ext cx="3775169" cy="138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5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313675" y="530941"/>
            <a:ext cx="6291000" cy="674574"/>
          </a:xfrm>
          <a:prstGeom prst="rect">
            <a:avLst/>
          </a:prstGeom>
        </p:spPr>
        <p:txBody>
          <a:bodyPr spcFirstLastPara="1" vert="horz" wrap="square" lIns="91425" tIns="91425" rIns="91425" bIns="91425" rtlCol="0" anchor="b" anchorCtr="0">
            <a:noAutofit/>
          </a:bodyPr>
          <a:lstStyle/>
          <a:p>
            <a:r>
              <a:rPr lang="en-US" sz="3600" b="1" dirty="0">
                <a:solidFill>
                  <a:schemeClr val="bg1"/>
                </a:solidFill>
                <a:latin typeface="Montserrat" panose="00000500000000000000" pitchFamily="50" charset="0"/>
              </a:rPr>
              <a:t>MOCK-UP</a:t>
            </a:r>
          </a:p>
        </p:txBody>
      </p:sp>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42BFD936-FD57-4FDB-81A1-DA92FE61993D}"/>
              </a:ext>
            </a:extLst>
          </p:cNvPr>
          <p:cNvSpPr/>
          <p:nvPr/>
        </p:nvSpPr>
        <p:spPr>
          <a:xfrm>
            <a:off x="715618" y="-2"/>
            <a:ext cx="145774" cy="6858001"/>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7BB7247-5DA9-4B6B-B781-F03C47EDD645}"/>
              </a:ext>
            </a:extLst>
          </p:cNvPr>
          <p:cNvSpPr/>
          <p:nvPr/>
        </p:nvSpPr>
        <p:spPr>
          <a:xfrm>
            <a:off x="7166113" y="5266082"/>
            <a:ext cx="1925299" cy="1514061"/>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 name="Picture 1">
            <a:extLst>
              <a:ext uri="{FF2B5EF4-FFF2-40B4-BE49-F238E27FC236}">
                <a16:creationId xmlns:a16="http://schemas.microsoft.com/office/drawing/2014/main" id="{A9D9236E-90A8-4847-8CBB-6027E2E9C727}"/>
              </a:ext>
            </a:extLst>
          </p:cNvPr>
          <p:cNvPicPr>
            <a:picLocks noChangeAspect="1"/>
          </p:cNvPicPr>
          <p:nvPr/>
        </p:nvPicPr>
        <p:blipFill>
          <a:blip r:embed="rId3"/>
          <a:stretch>
            <a:fillRect/>
          </a:stretch>
        </p:blipFill>
        <p:spPr>
          <a:xfrm>
            <a:off x="1313675" y="1991799"/>
            <a:ext cx="10042583" cy="4008351"/>
          </a:xfrm>
          <a:prstGeom prst="rect">
            <a:avLst/>
          </a:prstGeom>
        </p:spPr>
      </p:pic>
    </p:spTree>
    <p:extLst>
      <p:ext uri="{BB962C8B-B14F-4D97-AF65-F5344CB8AC3E}">
        <p14:creationId xmlns:p14="http://schemas.microsoft.com/office/powerpoint/2010/main" val="79029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303B"/>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765869" y="4230832"/>
            <a:ext cx="6370748" cy="1584000"/>
          </a:xfrm>
          <a:prstGeom prst="rect">
            <a:avLst/>
          </a:prstGeom>
        </p:spPr>
        <p:txBody>
          <a:bodyPr spcFirstLastPara="1" vert="horz" wrap="square" lIns="91425" tIns="91425" rIns="91425" bIns="91425" rtlCol="0" anchor="b" anchorCtr="0">
            <a:noAutofit/>
          </a:bodyPr>
          <a:lstStyle/>
          <a:p>
            <a:r>
              <a:rPr lang="en-US" sz="7200" b="1" dirty="0">
                <a:solidFill>
                  <a:schemeClr val="bg1"/>
                </a:solidFill>
                <a:latin typeface="Montserrat" panose="00000500000000000000" pitchFamily="50" charset="0"/>
              </a:rPr>
              <a:t>THANK YOU!</a:t>
            </a:r>
          </a:p>
        </p:txBody>
      </p:sp>
      <p:sp>
        <p:nvSpPr>
          <p:cNvPr id="4" name="Rectangle 3">
            <a:extLst>
              <a:ext uri="{FF2B5EF4-FFF2-40B4-BE49-F238E27FC236}">
                <a16:creationId xmlns:a16="http://schemas.microsoft.com/office/drawing/2014/main" id="{6C8ABB21-D280-43AD-8F13-B9F04500E831}"/>
              </a:ext>
            </a:extLst>
          </p:cNvPr>
          <p:cNvSpPr/>
          <p:nvPr/>
        </p:nvSpPr>
        <p:spPr>
          <a:xfrm>
            <a:off x="457200" y="0"/>
            <a:ext cx="258417" cy="6858000"/>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42BFD936-FD57-4FDB-81A1-DA92FE61993D}"/>
              </a:ext>
            </a:extLst>
          </p:cNvPr>
          <p:cNvSpPr/>
          <p:nvPr/>
        </p:nvSpPr>
        <p:spPr>
          <a:xfrm>
            <a:off x="715617" y="5834270"/>
            <a:ext cx="6450496" cy="188843"/>
          </a:xfrm>
          <a:prstGeom prst="rect">
            <a:avLst/>
          </a:prstGeom>
          <a:solidFill>
            <a:srgbClr val="55A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7BB7247-5DA9-4B6B-B781-F03C47EDD645}"/>
              </a:ext>
            </a:extLst>
          </p:cNvPr>
          <p:cNvSpPr/>
          <p:nvPr/>
        </p:nvSpPr>
        <p:spPr>
          <a:xfrm>
            <a:off x="7166113" y="5266082"/>
            <a:ext cx="1925299" cy="1514061"/>
          </a:xfrm>
          <a:prstGeom prst="rect">
            <a:avLst/>
          </a:prstGeom>
          <a:solidFill>
            <a:srgbClr val="2C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9031361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BAF3C8-71C4-431D-8214-C45BE69CDAF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D032C04-CDCC-4B71-8433-7230B8B145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1CEF5-7D17-4449-AD82-27F788CCE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Template>
  <TotalTime>0</TotalTime>
  <Words>808</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Franklin Gothic Book</vt:lpstr>
      <vt:lpstr>Montserrat</vt:lpstr>
      <vt:lpstr>Crop</vt:lpstr>
      <vt:lpstr>“A mobile app that allows you to try on different fashion products.”</vt:lpstr>
      <vt:lpstr>PROBLEM STATEMENT</vt:lpstr>
      <vt:lpstr>CORE FEATURES</vt:lpstr>
      <vt:lpstr>TECH STACK</vt:lpstr>
      <vt:lpstr>MOCK-UP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Crop Design</dc:title>
  <dc:creator/>
  <cp:lastModifiedBy/>
  <cp:revision>16</cp:revision>
  <dcterms:created xsi:type="dcterms:W3CDTF">2019-05-14T19:49:36Z</dcterms:created>
  <dcterms:modified xsi:type="dcterms:W3CDTF">2019-06-02T16:50:10Z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