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89" r:id="rId4"/>
    <p:sldId id="293" r:id="rId5"/>
    <p:sldId id="294" r:id="rId6"/>
    <p:sldId id="292" r:id="rId7"/>
    <p:sldId id="278" r:id="rId8"/>
    <p:sldId id="291" r:id="rId9"/>
    <p:sldId id="295" r:id="rId10"/>
    <p:sldId id="299" r:id="rId11"/>
    <p:sldId id="283" r:id="rId12"/>
    <p:sldId id="277" r:id="rId13"/>
    <p:sldId id="297" r:id="rId14"/>
    <p:sldId id="298" r:id="rId15"/>
    <p:sldId id="276" r:id="rId16"/>
    <p:sldId id="285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2019/9/17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pPr/>
              <a:t>2019/9/17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054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61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6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83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84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91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77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52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A31EF-B9B9-409B-BBF0-B345AB28EDB0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8C40-4C8D-4FFE-ACD0-E62DF1F5BBC0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F6AD-10C8-4BA0-8CFC-75631B46EB59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53A00-A173-4B35-8570-B0BE56E0F143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2D4FE-02B9-46D7-8257-25A9AEF3A147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4CFCD-E821-4DE3-A3DD-F74C44E68C62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2AFDC-0474-4D7D-BC9F-7654C848FF49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95206-47B0-4537-84D6-9B23D59A7E20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DAF0E-C112-4EF2-A85A-4730A92E27B4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A47A5-5DE6-438E-BBF1-E7F2254BE3D3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D034B-947A-455B-BAEF-24122D8FF58E}" type="datetime1">
              <a:rPr lang="zh-CN" altLang="en-US" noProof="0" smtClean="0"/>
              <a:t>2019/9/17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407DBA-2850-42B8-9337-287B2A36E393}" type="datetime1">
              <a:rPr lang="zh-CN" altLang="en-US" smtClean="0"/>
              <a:t>2019/9/17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EDF93-2BFD-41CA-ABC7-B039102F37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q.aliyun.com/articles/54971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wlong/p/9158982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5bug/p/8506085.html" TargetMode="External"/><Relationship Id="rId7" Type="http://schemas.openxmlformats.org/officeDocument/2006/relationships/hyperlink" Target="https://blog.csdn.net/java_mrzhang/article/details/8995905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unoob.com/docker/docker-command-manual.html" TargetMode="External"/><Relationship Id="rId5" Type="http://schemas.openxmlformats.org/officeDocument/2006/relationships/hyperlink" Target="https://www.cnblogs.com/duanxz/p/7905233.html" TargetMode="External"/><Relationship Id="rId4" Type="http://schemas.openxmlformats.org/officeDocument/2006/relationships/hyperlink" Target="https://www.runoob.com/docker/windows-docker-install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E%AE%E6%9C%8D%E5%8A%A1%E6%9E%B6%E6%9E%84/187057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csdn.net/zmbaliqq/article/details/849365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cloud.cc/spring-cloud-dalst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csdn.net/qq_39291929/article/details/81030317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944" y="3460157"/>
            <a:ext cx="10171043" cy="13849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Spring cloud – 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000" dirty="0" smtClean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</a:t>
            </a:r>
            <a:endParaRPr lang="zh-CN" altLang="en-US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15044" y="852793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47983" y="-424361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 descr="图表图标。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773747" y="1811862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任意多边形(F)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422783" y="5047254"/>
            <a:ext cx="20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吕陆涛</a:t>
            </a:r>
            <a:endParaRPr lang="zh-CN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altLang="zh-CN" sz="7200" b="1" dirty="0" smtClean="0">
                <a:solidFill>
                  <a:schemeClr val="bg1"/>
                </a:solidFill>
              </a:rPr>
              <a:t>Next  skill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9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31631" y="28065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/>
              </a:rPr>
              <a:t>容器技术简介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0304" y="965915"/>
            <a:ext cx="118861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ea1ChsPeriod"/>
            </a:pPr>
            <a:r>
              <a:rPr lang="zh-CN" altLang="en-US" b="1" dirty="0" smtClean="0"/>
              <a:t>什么是容器 ？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容器</a:t>
            </a:r>
            <a:r>
              <a:rPr lang="zh-CN" altLang="en-US" dirty="0"/>
              <a:t>概念始于 </a:t>
            </a:r>
            <a:r>
              <a:rPr lang="en-US" altLang="zh-CN" dirty="0"/>
              <a:t>1979 </a:t>
            </a:r>
            <a:r>
              <a:rPr lang="zh-CN" altLang="en-US" dirty="0"/>
              <a:t>年提出的 </a:t>
            </a:r>
            <a:r>
              <a:rPr lang="en-US" altLang="zh-CN" dirty="0"/>
              <a:t>UNIX </a:t>
            </a:r>
            <a:r>
              <a:rPr lang="en-US" altLang="zh-CN" dirty="0" err="1" smtClean="0"/>
              <a:t>chroot</a:t>
            </a:r>
            <a:r>
              <a:rPr lang="zh-CN" altLang="en-US" dirty="0" smtClean="0"/>
              <a:t>。 在</a:t>
            </a:r>
            <a:r>
              <a:rPr lang="en-US" altLang="zh-CN" dirty="0"/>
              <a:t>Linux</a:t>
            </a:r>
            <a:r>
              <a:rPr lang="zh-CN" altLang="en-US" dirty="0"/>
              <a:t>中，容器技术是一种进程隔离的技术，应用可以运行在一个个相互隔离的容器</a:t>
            </a:r>
            <a:r>
              <a:rPr lang="zh-CN" altLang="en-US" dirty="0" smtClean="0"/>
              <a:t>中。</a:t>
            </a:r>
            <a:r>
              <a:rPr lang="zh-CN" altLang="en-US" dirty="0"/>
              <a:t>和虚拟机一样，容器技术也是一种资源隔离的虚拟化技术</a:t>
            </a:r>
            <a:r>
              <a:rPr lang="zh-CN" altLang="en-US" dirty="0" smtClean="0"/>
              <a:t>。而</a:t>
            </a:r>
            <a:r>
              <a:rPr lang="zh-CN" altLang="en-US" dirty="0"/>
              <a:t>与虚拟机不同的是，这些应用运行时共用着一个</a:t>
            </a:r>
            <a:r>
              <a:rPr lang="en-US" altLang="zh-CN" dirty="0"/>
              <a:t>Kernel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二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容器技术的发展史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								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92" y="2520646"/>
            <a:ext cx="7546283" cy="4337354"/>
          </a:xfrm>
          <a:prstGeom prst="rect">
            <a:avLst/>
          </a:prstGeom>
        </p:spPr>
      </p:pic>
      <p:cxnSp>
        <p:nvCxnSpPr>
          <p:cNvPr id="25" name="直线型箭头连接符 12">
            <a:extLst>
              <a:ext uri="{FF2B5EF4-FFF2-40B4-BE49-F238E27FC236}">
                <a16:creationId xmlns:a16="http://schemas.microsoft.com/office/drawing/2014/main" xmlns="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25758" y="2975590"/>
            <a:ext cx="877329" cy="1230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形 40">
            <a:extLst>
              <a:ext uri="{FF2B5EF4-FFF2-40B4-BE49-F238E27FC236}">
                <a16:creationId xmlns:a16="http://schemas.microsoft.com/office/drawing/2014/main" xmlns="" id="{3FAD125B-9A3B-49A4-B9EC-C8A6D3CF9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603087" y="2295380"/>
            <a:ext cx="1880316" cy="1360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25877" y="2542791"/>
            <a:ext cx="106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CoreOS</a:t>
            </a:r>
            <a:r>
              <a:rPr lang="zh-CN" altLang="en-US" dirty="0"/>
              <a:t>发布</a:t>
            </a:r>
            <a:r>
              <a:rPr lang="en-US" altLang="zh-CN" dirty="0" smtClean="0">
                <a:solidFill>
                  <a:schemeClr val="bg1"/>
                </a:solidFill>
              </a:rPr>
              <a:t>Rocket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34152" y="1903936"/>
            <a:ext cx="65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2014</a:t>
            </a:r>
            <a:endParaRPr lang="zh-CN" altLang="en-US" dirty="0"/>
          </a:p>
        </p:txBody>
      </p:sp>
      <p:cxnSp>
        <p:nvCxnSpPr>
          <p:cNvPr id="30" name="直线型箭头连接符 12">
            <a:extLst>
              <a:ext uri="{FF2B5EF4-FFF2-40B4-BE49-F238E27FC236}">
                <a16:creationId xmlns:a16="http://schemas.microsoft.com/office/drawing/2014/main" xmlns="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73063" y="3811661"/>
            <a:ext cx="24729" cy="61792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形 74">
            <a:extLst>
              <a:ext uri="{FF2B5EF4-FFF2-40B4-BE49-F238E27FC236}">
                <a16:creationId xmlns:a16="http://schemas.microsoft.com/office/drawing/2014/main" xmlns="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603087" y="4533191"/>
            <a:ext cx="2434107" cy="182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47786" y="4802432"/>
            <a:ext cx="2189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Windows</a:t>
            </a:r>
            <a:r>
              <a:rPr lang="zh-CN" altLang="en-US" dirty="0" smtClean="0">
                <a:solidFill>
                  <a:schemeClr val="bg1"/>
                </a:solidFill>
              </a:rPr>
              <a:t>容器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b="1" dirty="0"/>
              <a:t>Windows Server </a:t>
            </a:r>
            <a:r>
              <a:rPr lang="zh-CN" altLang="en-US" b="1" dirty="0"/>
              <a:t>容器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en-US" altLang="zh-CN" b="1" dirty="0"/>
              <a:t>Hyper-V </a:t>
            </a:r>
            <a:r>
              <a:rPr lang="zh-CN" altLang="en-US" b="1" dirty="0"/>
              <a:t>容器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83077" y="6357198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2016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dirty="0" err="1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Docker</a:t>
            </a:r>
            <a:r>
              <a:rPr lang="zh-CN" altLang="en-US" sz="28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简介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/>
            </a:r>
            <a:b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</a:br>
            <a:endParaRPr lang="zh-CN" altLang="en-US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0152" y="1223493"/>
            <a:ext cx="1200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/>
              <a:t>Docker</a:t>
            </a:r>
            <a:r>
              <a:rPr lang="zh-CN" altLang="en-US" dirty="0"/>
              <a:t>实际上是一家公司，在</a:t>
            </a:r>
            <a:r>
              <a:rPr lang="en-US" altLang="zh-CN" dirty="0"/>
              <a:t>2013</a:t>
            </a:r>
            <a:r>
              <a:rPr lang="zh-CN" altLang="en-US" dirty="0"/>
              <a:t>年这家公司还叫做</a:t>
            </a:r>
            <a:r>
              <a:rPr lang="en-US" altLang="zh-CN" dirty="0" err="1"/>
              <a:t>DotCloud</a:t>
            </a:r>
            <a:r>
              <a:rPr lang="zh-CN" altLang="en-US" dirty="0"/>
              <a:t>。</a:t>
            </a:r>
            <a:r>
              <a:rPr lang="en-US" altLang="zh-CN" dirty="0" err="1"/>
              <a:t>Docker</a:t>
            </a:r>
            <a:r>
              <a:rPr lang="zh-CN" altLang="en-US" dirty="0"/>
              <a:t>是他们公司的一个容器管理产品， </a:t>
            </a:r>
            <a:r>
              <a:rPr lang="en-US" altLang="zh-CN" dirty="0"/>
              <a:t>2013</a:t>
            </a:r>
            <a:r>
              <a:rPr lang="zh-CN" altLang="en-US" dirty="0"/>
              <a:t>年初，</a:t>
            </a:r>
            <a:r>
              <a:rPr lang="en-US" altLang="zh-CN" dirty="0" err="1"/>
              <a:t>dotCloud</a:t>
            </a:r>
            <a:r>
              <a:rPr lang="zh-CN" altLang="en-US" dirty="0"/>
              <a:t>决定将</a:t>
            </a:r>
            <a:r>
              <a:rPr lang="en-US" altLang="zh-CN" dirty="0" err="1"/>
              <a:t>Docker</a:t>
            </a:r>
            <a:r>
              <a:rPr lang="zh-CN" altLang="en-US" dirty="0"/>
              <a:t>开源，</a:t>
            </a:r>
            <a:r>
              <a:rPr lang="en-US" altLang="zh-CN" dirty="0" err="1"/>
              <a:t>Docker</a:t>
            </a:r>
            <a:r>
              <a:rPr lang="zh-CN" altLang="en-US" dirty="0"/>
              <a:t>在短短几个月间风靡全球， </a:t>
            </a:r>
            <a:r>
              <a:rPr lang="en-US" altLang="zh-CN" dirty="0" err="1"/>
              <a:t>DotCloud</a:t>
            </a:r>
            <a:r>
              <a:rPr lang="zh-CN" altLang="en-US" dirty="0"/>
              <a:t>公司随后也把自己更名为</a:t>
            </a:r>
            <a:r>
              <a:rPr lang="en-US" altLang="zh-CN" dirty="0" err="1"/>
              <a:t>Docker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/>
              <a:t>容器的思想就是采用集装箱思想，为应用提供了一个基于容器的标准化运输系统。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可以将任何应用及其依赖打包成一个轻量级、可移植、自包含的容器。容器可以运行在几乎所有的操作系统上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32" y="2681218"/>
            <a:ext cx="8937938" cy="39127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6366" y="3514215"/>
            <a:ext cx="1931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虚拟机</a:t>
            </a:r>
            <a:endParaRPr lang="en-US" altLang="zh-CN" sz="2800" dirty="0" smtClean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err="1" smtClean="0">
                <a:solidFill>
                  <a:srgbClr val="00B050"/>
                </a:solidFill>
              </a:rPr>
              <a:t>pk</a:t>
            </a:r>
            <a:r>
              <a:rPr lang="en-US" altLang="zh-CN" sz="2800" dirty="0" smtClean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b="1" dirty="0" err="1" smtClean="0"/>
              <a:t>docker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>
                <a:solidFill>
                  <a:srgbClr val="00B0F0"/>
                </a:solidFill>
              </a:rPr>
              <a:t>虚拟机与</a:t>
            </a:r>
            <a:r>
              <a:rPr lang="en-US" altLang="zh-CN" sz="2800" dirty="0" err="1">
                <a:solidFill>
                  <a:srgbClr val="00B0F0"/>
                </a:solidFill>
              </a:rPr>
              <a:t>Docker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00B0F0"/>
                </a:solidFill>
              </a:rPr>
              <a:t>对比</a:t>
            </a:r>
          </a:p>
          <a:p>
            <a:pPr algn="ctr" rtl="0"/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7" y="1079554"/>
            <a:ext cx="11004746" cy="53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98710" y="26637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dirty="0" err="1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Docker</a:t>
            </a:r>
            <a:r>
              <a:rPr lang="zh-CN" altLang="en-US" sz="2800" dirty="0" smtClean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简介</a:t>
            </a: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梯形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1660" y="2436525"/>
            <a:ext cx="5155337" cy="271623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梯形 44"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1615" y="2444330"/>
            <a:ext cx="5155336" cy="271623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梯形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359731" y="2590015"/>
            <a:ext cx="5214755" cy="263171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长方形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2241440" y="2510058"/>
            <a:ext cx="1822083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镜像（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image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5436323" y="2515592"/>
            <a:ext cx="1822083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容器（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container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长方形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039303" y="2515591"/>
            <a:ext cx="1822083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zh-CN" altLang="en-US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仓库（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registry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长方形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1947653" y="2879737"/>
            <a:ext cx="2327477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就像我们在安装一个操作系统的时候，我们就需要一个 </a:t>
            </a:r>
            <a:r>
              <a:rPr lang="en-US" altLang="zh-CN" sz="1600" dirty="0" err="1">
                <a:solidFill>
                  <a:schemeClr val="bg1"/>
                </a:solidFill>
              </a:rPr>
              <a:t>iso</a:t>
            </a:r>
            <a:r>
              <a:rPr lang="zh-CN" altLang="en-US" sz="1600" dirty="0">
                <a:solidFill>
                  <a:schemeClr val="bg1"/>
                </a:solidFill>
              </a:rPr>
              <a:t>的镜像。在</a:t>
            </a:r>
            <a:r>
              <a:rPr lang="en-US" altLang="zh-CN" sz="1600" dirty="0" err="1">
                <a:solidFill>
                  <a:schemeClr val="bg1"/>
                </a:solidFill>
              </a:rPr>
              <a:t>docker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上如果我们想 安装什么，也需要对应的镜像，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不过</a:t>
            </a:r>
            <a:r>
              <a:rPr lang="en-US" altLang="zh-CN" sz="1600" dirty="0" err="1">
                <a:solidFill>
                  <a:schemeClr val="bg1"/>
                </a:solidFill>
              </a:rPr>
              <a:t>docker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的镜像可以很大，可以很小。大的可以是一个操作系统，像</a:t>
            </a:r>
            <a:r>
              <a:rPr lang="en-US" altLang="zh-CN" sz="1600" dirty="0" err="1">
                <a:solidFill>
                  <a:schemeClr val="bg1"/>
                </a:solidFill>
              </a:rPr>
              <a:t>linux</a:t>
            </a:r>
            <a:r>
              <a:rPr lang="zh-CN" altLang="en-US" sz="1600" dirty="0">
                <a:solidFill>
                  <a:schemeClr val="bg1"/>
                </a:solidFill>
              </a:rPr>
              <a:t>镜像，小的可以只是一个应该软件，或者一个文件，像</a:t>
            </a:r>
            <a:r>
              <a:rPr lang="en-US" altLang="zh-CN" sz="1600" dirty="0" err="1">
                <a:solidFill>
                  <a:schemeClr val="bg1"/>
                </a:solidFill>
              </a:rPr>
              <a:t>mysql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镜像，</a:t>
            </a:r>
            <a:r>
              <a:rPr lang="en-US" altLang="zh-CN" sz="1600" dirty="0" err="1">
                <a:solidFill>
                  <a:schemeClr val="bg1"/>
                </a:solidFill>
              </a:rPr>
              <a:t>php</a:t>
            </a:r>
            <a:r>
              <a:rPr lang="zh-CN" altLang="en-US" sz="1600" dirty="0" smtClean="0">
                <a:solidFill>
                  <a:schemeClr val="bg1"/>
                </a:solidFill>
              </a:rPr>
              <a:t>镜像等</a:t>
            </a:r>
            <a:endParaRPr lang="zh-CN" altLang="en-US" sz="1600" dirty="0">
              <a:solidFill>
                <a:schemeClr val="bg1"/>
              </a:solidFill>
              <a:effectLst/>
            </a:endParaRPr>
          </a:p>
        </p:txBody>
      </p:sp>
      <p:sp>
        <p:nvSpPr>
          <p:cNvPr id="54" name="长方形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5313872" y="3065468"/>
            <a:ext cx="232747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一个镜像实例化之后就是一个容器了。镜像和容器的关系，就像</a:t>
            </a:r>
            <a:r>
              <a:rPr lang="en-US" altLang="zh-CN" sz="2000" dirty="0">
                <a:solidFill>
                  <a:schemeClr val="bg1"/>
                </a:solidFill>
              </a:rPr>
              <a:t>java </a:t>
            </a:r>
            <a:r>
              <a:rPr lang="zh-CN" altLang="en-US" sz="2000" dirty="0">
                <a:solidFill>
                  <a:schemeClr val="bg1"/>
                </a:solidFill>
              </a:rPr>
              <a:t>里面 类 和 对象 的关系。镜像 就是类，而容器 就是类 具体的实例化对象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55" name="长方形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8838506" y="2950650"/>
            <a:ext cx="2327477" cy="304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就是存放所有镜像的地方。可以理解为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仓库的概念。</a:t>
            </a:r>
            <a:r>
              <a:rPr lang="en-US" altLang="zh-CN" dirty="0" err="1">
                <a:solidFill>
                  <a:schemeClr val="bg1"/>
                </a:solidFill>
              </a:rPr>
              <a:t>docker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也有自己的镜像仓库，存放所有的开源的镜像，供大家下载安装，这点相当于 </a:t>
            </a:r>
            <a:r>
              <a:rPr lang="en-US" altLang="zh-CN" dirty="0">
                <a:solidFill>
                  <a:schemeClr val="bg1"/>
                </a:solidFill>
              </a:rPr>
              <a:t>maven </a:t>
            </a:r>
            <a:r>
              <a:rPr lang="zh-CN" altLang="en-US" dirty="0">
                <a:solidFill>
                  <a:schemeClr val="bg1"/>
                </a:solidFill>
              </a:rPr>
              <a:t>的中央仓库。 然后对于每一个用户，用户也可以注册一个</a:t>
            </a:r>
            <a:r>
              <a:rPr lang="en-US" altLang="zh-CN" dirty="0" err="1">
                <a:solidFill>
                  <a:schemeClr val="bg1"/>
                </a:solidFill>
              </a:rPr>
              <a:t>docker</a:t>
            </a:r>
            <a:r>
              <a:rPr lang="zh-CN" altLang="en-US" dirty="0">
                <a:solidFill>
                  <a:schemeClr val="bg1"/>
                </a:solidFill>
              </a:rPr>
              <a:t>账户，存放自己的镜像。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58" name="组 57" descr="金钱图标。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2634605" y="1861275"/>
            <a:ext cx="505249" cy="454699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任意多边形(F)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(F)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(F)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7" name="组 66" descr="算盘图标。 ">
            <a:extLst>
              <a:ext uri="{FF2B5EF4-FFF2-40B4-BE49-F238E27FC236}">
                <a16:creationId xmlns:a16="http://schemas.microsoft.com/office/drawing/2014/main" xmlns="" id="{201B668C-AA5F-454E-8E64-CEA32A839FB8}"/>
              </a:ext>
            </a:extLst>
          </p:cNvPr>
          <p:cNvGrpSpPr/>
          <p:nvPr/>
        </p:nvGrpSpPr>
        <p:grpSpPr>
          <a:xfrm>
            <a:off x="5949151" y="1866809"/>
            <a:ext cx="508057" cy="454699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任意多边形(F) 324">
              <a:extLst>
                <a:ext uri="{FF2B5EF4-FFF2-40B4-BE49-F238E27FC236}">
                  <a16:creationId xmlns:a16="http://schemas.microsoft.com/office/drawing/2014/main" xmlns="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325">
              <a:extLst>
                <a:ext uri="{FF2B5EF4-FFF2-40B4-BE49-F238E27FC236}">
                  <a16:creationId xmlns:a16="http://schemas.microsoft.com/office/drawing/2014/main" xmlns="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(F) 326">
              <a:extLst>
                <a:ext uri="{FF2B5EF4-FFF2-40B4-BE49-F238E27FC236}">
                  <a16:creationId xmlns:a16="http://schemas.microsoft.com/office/drawing/2014/main" xmlns="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(F) 327">
              <a:extLst>
                <a:ext uri="{FF2B5EF4-FFF2-40B4-BE49-F238E27FC236}">
                  <a16:creationId xmlns:a16="http://schemas.microsoft.com/office/drawing/2014/main" xmlns="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2" name="任意多边形(F) 2319" descr="叶图标。 ">
            <a:extLst>
              <a:ext uri="{FF2B5EF4-FFF2-40B4-BE49-F238E27FC236}">
                <a16:creationId xmlns:a16="http://schemas.microsoft.com/office/drawing/2014/main" xmlns="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9492823" y="1884600"/>
            <a:ext cx="488407" cy="437115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328" y="2996188"/>
            <a:ext cx="1148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/>
              <a:t>Docker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三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大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概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念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61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 err="1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Docker</a:t>
            </a:r>
            <a:r>
              <a:rPr lang="en-US" altLang="zh-CN" sz="2800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：圆角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28116" y="129158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Docker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安装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hlinkClick r:id="rId4"/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22609" y="120962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xmlns="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28116" y="28564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5"/>
              </a:rPr>
              <a:t>Docker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5"/>
              </a:rPr>
              <a:t>常用命令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椭圆形 27">
            <a:hlinkClick r:id="rId6"/>
            <a:extLst>
              <a:ext uri="{FF2B5EF4-FFF2-40B4-BE49-F238E27FC236}">
                <a16:creationId xmlns:a16="http://schemas.microsoft.com/office/drawing/2014/main" xmlns="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60216" y="275701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：圆角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87346" y="44668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7"/>
              </a:rPr>
              <a:t>制作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7"/>
              </a:rPr>
              <a:t>daocker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7"/>
              </a:rPr>
              <a:t>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7"/>
              </a:rPr>
              <a:t>镜像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1" name="组 30" descr="带有条形图和线状图的图标。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7356277" y="148824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任意多边形(F)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9" name="组 38" descr="齿轮图标。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7417428" y="466540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任意多边形(F)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(F)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2" name="任意多边形(F) 4346" descr="箱形图图标。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357237" y="3054032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zh-CN" altLang="en-US" sz="72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谢谢侬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--------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巨石型应用   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--------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" name="内容占位符 2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84" y="1099499"/>
            <a:ext cx="12192000" cy="54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巨石应用分析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：圆角 1">
            <a:extLst>
              <a:ext uri="{FF2B5EF4-FFF2-40B4-BE49-F238E27FC236}">
                <a16:creationId xmlns:a16="http://schemas.microsoft.com/office/drawing/2014/main" xmlns="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</a:t>
            </a:r>
          </a:p>
        </p:txBody>
      </p:sp>
      <p:sp>
        <p:nvSpPr>
          <p:cNvPr id="26" name="矩形：圆角 25">
            <a:extLst>
              <a:ext uri="{FF2B5EF4-FFF2-40B4-BE49-F238E27FC236}">
                <a16:creationId xmlns:a16="http://schemas.microsoft.com/office/drawing/2014/main" xmlns="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xmlns="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3089" y="619280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xmlns="" id="{B31A2EAE-EBE4-4CB7-9D0A-105837E80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长方形 39">
            <a:extLst>
              <a:ext uri="{FF2B5EF4-FFF2-40B4-BE49-F238E27FC236}">
                <a16:creationId xmlns:a16="http://schemas.microsoft.com/office/drawing/2014/main" xmlns="" id="{5842CE6B-862D-4B18-B10B-3436A7D24058}"/>
              </a:ext>
            </a:extLst>
          </p:cNvPr>
          <p:cNvSpPr/>
          <p:nvPr/>
        </p:nvSpPr>
        <p:spPr>
          <a:xfrm>
            <a:off x="6887126" y="2321281"/>
            <a:ext cx="4162870" cy="3200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1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对于大规模的复杂应用，巨石型应用会显得特别笨重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2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要修改一个地方就要将整个应用全部部署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3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编译时间过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回归测试周期过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不利于更新技术框架，除非你愿意将系统全部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重写。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9555" y="2321281"/>
            <a:ext cx="4768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1.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针对小规模项目，适应性比较好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IDE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都是为开发单个应用设计的。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Segoe UI" panose="020B0502040204020203" pitchFamily="34" charset="0"/>
              </a:rPr>
              <a:t>3.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容易测试，本地就可以启动完整的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容易部署 ，直接打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war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拷贝到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容器的某个目录下即可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Segoe UI" panose="020B0502040204020203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1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27795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1327" y="8235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服务简介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7795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xmlns="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3089" y="619280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40665" y="713029"/>
            <a:ext cx="9556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微服务</a:t>
            </a:r>
            <a:r>
              <a:rPr lang="zh-CN" altLang="en-US" dirty="0"/>
              <a:t>这一概念出现于</a:t>
            </a:r>
            <a:r>
              <a:rPr lang="en-US" altLang="zh-CN" dirty="0"/>
              <a:t>2012</a:t>
            </a:r>
            <a:r>
              <a:rPr lang="zh-CN" altLang="en-US" dirty="0"/>
              <a:t>年，是因软件作者</a:t>
            </a:r>
            <a:r>
              <a:rPr lang="en-US" altLang="zh-CN" dirty="0"/>
              <a:t>Martin Fowler</a:t>
            </a:r>
            <a:r>
              <a:rPr lang="zh-CN" altLang="en-US" dirty="0"/>
              <a:t>而流行，他承认这并没有精确地定义出这一架构形式，虽然围绕业务能力、自动化部署、终端智能以及语言和数据的分散控制有一些常见的特性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				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/>
              <a:t>）一组小的服务（大小没有特别的标准，只要同一团队的工程师理解服务的标识一致即可）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）独立的进程（</a:t>
            </a:r>
            <a:r>
              <a:rPr lang="en-US" altLang="zh-CN" sz="2400" dirty="0"/>
              <a:t>java</a:t>
            </a:r>
            <a:r>
              <a:rPr lang="zh-CN" altLang="en-US" sz="2400" dirty="0"/>
              <a:t>的</a:t>
            </a:r>
            <a:r>
              <a:rPr lang="en-US" altLang="zh-CN" sz="2400" dirty="0"/>
              <a:t>tomcat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nodejs</a:t>
            </a:r>
            <a:r>
              <a:rPr lang="zh-CN" altLang="en-US" sz="2400" dirty="0"/>
              <a:t>等）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）轻量级的通信（不是</a:t>
            </a:r>
            <a:r>
              <a:rPr lang="en-US" altLang="zh-CN" sz="2400" dirty="0"/>
              <a:t>soap</a:t>
            </a:r>
            <a:r>
              <a:rPr lang="zh-CN" altLang="en-US" sz="2400" dirty="0"/>
              <a:t>，是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				</a:t>
            </a:r>
            <a:endParaRPr lang="zh-CN" altLang="en-US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）基于业务能力（类似用户服务，商品服务等等）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）独立部署（迭代速度快）</a:t>
            </a: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）无集中式管理（无须统一技术栈，可以根据不同的服务或者团队进行灵活选择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" name="右箭头 5">
            <a:hlinkClick r:id="rId4"/>
          </p:cNvPr>
          <p:cNvSpPr/>
          <p:nvPr/>
        </p:nvSpPr>
        <p:spPr>
          <a:xfrm>
            <a:off x="4906851" y="4868013"/>
            <a:ext cx="1598873" cy="78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彩蛋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7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27795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1327" y="8235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Spring cloud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7795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xmlns="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11421" y="6540530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40665" y="816930"/>
            <a:ext cx="955612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SpringCloud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是一个基于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实现的微服务架构开发工具。它为微服务架构中涉及的配置管理、服务治理、断路器、智能路由、微代理、控制总线、全局锁、决策竞选、分布式会话和集群状态管理等操作提供了一种简单的开发方式。</a:t>
            </a:r>
            <a:r>
              <a:rPr lang="en-US" altLang="zh-CN" dirty="0" smtClean="0"/>
              <a:t>					</a:t>
            </a:r>
          </a:p>
          <a:p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SpringCloud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包含了许多子项目（针对分布式系统中涉及的多个不同的开源产品，并且，还可能会新增更加多的子项目），如下所述：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Spring Cloud </a:t>
            </a:r>
            <a:r>
              <a:rPr lang="en-US" altLang="zh-CN" sz="2000" dirty="0" err="1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Config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：配置管理工具。支持使用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SVN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、文件存储配置内容，可以使用它实现应用配置的外部化存储，并支持客户端配置信息刷新、加密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解密配置内容等。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Spring Cloud Netflix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：核心组件，对多个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Netflix OSS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开源套件进行整合。</a:t>
            </a:r>
          </a:p>
          <a:p>
            <a:pPr lvl="1"/>
            <a:r>
              <a:rPr lang="en-US" altLang="zh-CN" sz="200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Eureka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：服务治理组件，包含服务注册中心，服务注册与发现机制的实现。</a:t>
            </a:r>
          </a:p>
          <a:p>
            <a:pPr lvl="1"/>
            <a:r>
              <a:rPr lang="en-US" altLang="zh-CN" sz="2000" dirty="0" err="1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Hystrix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：容错管理组件，实现断路器模式，帮助服务依赖中出现的延迟和为故障提供强大的容错能力。</a:t>
            </a:r>
          </a:p>
          <a:p>
            <a:pPr lvl="1"/>
            <a:r>
              <a:rPr lang="en-US" altLang="zh-CN" sz="200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Ribbon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：客户端负载均衡的服务调用组件。</a:t>
            </a:r>
          </a:p>
          <a:p>
            <a:pPr lvl="1"/>
            <a:r>
              <a:rPr lang="en-US" altLang="zh-CN" sz="200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Feign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：基于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Ribbon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Hystrix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的声明式服务调用组件。</a:t>
            </a:r>
          </a:p>
          <a:p>
            <a:pPr lvl="1"/>
            <a:r>
              <a:rPr lang="en-US" altLang="zh-CN" sz="2000" dirty="0" err="1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Zuul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：网关组件，提供智能路由、访问过滤等功能。</a:t>
            </a:r>
          </a:p>
          <a:p>
            <a:pPr lvl="1"/>
            <a:r>
              <a:rPr lang="en-US" altLang="zh-CN" sz="2000" dirty="0" err="1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Archaius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：外部化配置组件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0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065" y="193183"/>
            <a:ext cx="10947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</a:t>
            </a:r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Cloud Bus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：事件、消息总线，用于传播集群中的状态变化或事件，以触发后续的处理，比如用来动态刷新配置。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Cluster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：针对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Hazelcast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Consul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的选举算法和通用状态模式的实现。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</a:t>
            </a:r>
            <a:r>
              <a:rPr lang="en-US" altLang="zh-CN" sz="2000" b="1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Cloudfoundry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：与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PivotalCloudfoundry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的整合支持。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Consul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：服务发现与配置管理工具。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Stream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：通过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Rabbit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、或者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Kafka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实现的消费微服务，可以通过简单的声明式模型来发送和接受消息。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AWS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：用于简化整合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AmazonWebService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的组件。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Security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：安全工具包，提供在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Zuul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代理中对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OAuth2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客户端请求的中继器。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Sleuth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Spring Cloud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应用的分布式跟踪实现，可以完美整合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Zipkin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</a:t>
            </a:r>
            <a:r>
              <a:rPr lang="en-US" altLang="zh-CN" sz="2000" b="1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：基于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的服务发现与配置管理组件。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Starters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Spring Cloud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的基础组件，它是基于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风格项目的基础依赖模块。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Cloud CLI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 用于在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Groovy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中快速创建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SpringCloud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应用的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CLI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插件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99" y="5237984"/>
            <a:ext cx="2050385" cy="9181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8784" y="5466209"/>
            <a:ext cx="121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</a:rPr>
              <a:t>彩蛋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6474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Spring cloud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架构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形 2">
            <a:extLst>
              <a:ext uri="{FF2B5EF4-FFF2-40B4-BE49-F238E27FC236}">
                <a16:creationId xmlns:a16="http://schemas.microsoft.com/office/drawing/2014/main" xmlns="" id="{9F23A462-D581-4451-A275-D8FA412E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4672" y="2718957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椭圆形 40">
            <a:extLst>
              <a:ext uri="{FF2B5EF4-FFF2-40B4-BE49-F238E27FC236}">
                <a16:creationId xmlns:a16="http://schemas.microsoft.com/office/drawing/2014/main" xmlns="" id="{3FAD125B-9A3B-49A4-B9EC-C8A6D3CF9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69666" y="64441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椭圆形 41">
            <a:extLst>
              <a:ext uri="{FF2B5EF4-FFF2-40B4-BE49-F238E27FC236}">
                <a16:creationId xmlns:a16="http://schemas.microsoft.com/office/drawing/2014/main" xmlns="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42394" y="2718957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椭圆形 74">
            <a:extLst>
              <a:ext uri="{FF2B5EF4-FFF2-40B4-BE49-F238E27FC236}">
                <a16:creationId xmlns:a16="http://schemas.microsoft.com/office/drawing/2014/main" xmlns="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80299" y="274528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椭圆形 75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79876" y="966097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椭圆形 76">
            <a:extLst>
              <a:ext uri="{FF2B5EF4-FFF2-40B4-BE49-F238E27FC236}">
                <a16:creationId xmlns:a16="http://schemas.microsoft.com/office/drawing/2014/main" xmlns="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49802" y="447160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型箭头连接符 12">
            <a:extLst>
              <a:ext uri="{FF2B5EF4-FFF2-40B4-BE49-F238E27FC236}">
                <a16:creationId xmlns:a16="http://schemas.microsoft.com/office/drawing/2014/main" xmlns="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622172" y="3512707"/>
            <a:ext cx="102022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型箭头连接符 77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35831" y="3512707"/>
            <a:ext cx="2380075" cy="616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：肘形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 flipV="1">
            <a:off x="6877110" y="1802740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长方形 79">
            <a:extLst>
              <a:ext uri="{FF2B5EF4-FFF2-40B4-BE49-F238E27FC236}">
                <a16:creationId xmlns:a16="http://schemas.microsoft.com/office/drawing/2014/main" xmlns="" id="{6BEBF752-C33D-4EC4-8210-F7B1D3A10097}"/>
              </a:ext>
            </a:extLst>
          </p:cNvPr>
          <p:cNvSpPr/>
          <p:nvPr/>
        </p:nvSpPr>
        <p:spPr>
          <a:xfrm>
            <a:off x="74883" y="3353231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</a:p>
        </p:txBody>
      </p:sp>
      <p:sp>
        <p:nvSpPr>
          <p:cNvPr id="81" name="长方形 80">
            <a:extLst>
              <a:ext uri="{FF2B5EF4-FFF2-40B4-BE49-F238E27FC236}">
                <a16:creationId xmlns:a16="http://schemas.microsoft.com/office/drawing/2014/main" xmlns="" id="{D4EC02E4-F054-4111-9038-AE0BDA4C8060}"/>
              </a:ext>
            </a:extLst>
          </p:cNvPr>
          <p:cNvSpPr/>
          <p:nvPr/>
        </p:nvSpPr>
        <p:spPr>
          <a:xfrm>
            <a:off x="4678459" y="1118785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Eureka</a:t>
            </a:r>
          </a:p>
          <a:p>
            <a:pPr algn="ctr" rtl="0"/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服务注册中心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2" name="长方形 81">
            <a:extLst>
              <a:ext uri="{FF2B5EF4-FFF2-40B4-BE49-F238E27FC236}">
                <a16:creationId xmlns:a16="http://schemas.microsoft.com/office/drawing/2014/main" xmlns="" id="{9771041D-83B6-4693-BC25-25AABB3CE3BF}"/>
              </a:ext>
            </a:extLst>
          </p:cNvPr>
          <p:cNvSpPr/>
          <p:nvPr/>
        </p:nvSpPr>
        <p:spPr>
          <a:xfrm>
            <a:off x="2750344" y="3230121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Gateway</a:t>
            </a:r>
          </a:p>
          <a:p>
            <a:pPr algn="ctr" rtl="0"/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网关服务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xmlns="" id="{3B69453F-B845-4467-8C29-7A6677641EC0}"/>
              </a:ext>
            </a:extLst>
          </p:cNvPr>
          <p:cNvSpPr/>
          <p:nvPr/>
        </p:nvSpPr>
        <p:spPr>
          <a:xfrm>
            <a:off x="7136654" y="3377500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xmlns="" id="{C7CFAFBF-6B2A-49A8-ADCE-FD94A08C87B3}"/>
              </a:ext>
            </a:extLst>
          </p:cNvPr>
          <p:cNvSpPr/>
          <p:nvPr/>
        </p:nvSpPr>
        <p:spPr>
          <a:xfrm>
            <a:off x="7005999" y="1632529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xmlns="" id="{6B499F5E-706B-4272-818B-C87149038662}"/>
              </a:ext>
            </a:extLst>
          </p:cNvPr>
          <p:cNvSpPr/>
          <p:nvPr/>
        </p:nvSpPr>
        <p:spPr>
          <a:xfrm>
            <a:off x="7195776" y="5142247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1" name="长方形 90">
            <a:extLst>
              <a:ext uri="{FF2B5EF4-FFF2-40B4-BE49-F238E27FC236}">
                <a16:creationId xmlns:a16="http://schemas.microsoft.com/office/drawing/2014/main" xmlns="" id="{0F8D1DEA-0363-4C10-925D-1D68E14CCEF4}"/>
              </a:ext>
            </a:extLst>
          </p:cNvPr>
          <p:cNvSpPr/>
          <p:nvPr/>
        </p:nvSpPr>
        <p:spPr>
          <a:xfrm>
            <a:off x="4460223" y="3074541"/>
            <a:ext cx="1348582" cy="24365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路由分发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7" name="长方形 86">
            <a:extLst>
              <a:ext uri="{FF2B5EF4-FFF2-40B4-BE49-F238E27FC236}">
                <a16:creationId xmlns:a16="http://schemas.microsoft.com/office/drawing/2014/main" xmlns="" id="{D927301F-4FAD-47A6-987B-1D9C411B7CC1}"/>
              </a:ext>
            </a:extLst>
          </p:cNvPr>
          <p:cNvSpPr/>
          <p:nvPr/>
        </p:nvSpPr>
        <p:spPr>
          <a:xfrm>
            <a:off x="10553700" y="1701868"/>
            <a:ext cx="1348582" cy="97462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各基础服务之间的互相调用通过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Feign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服务，可以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 rot="19433489">
            <a:off x="3862176" y="1876229"/>
            <a:ext cx="85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cxnSp>
        <p:nvCxnSpPr>
          <p:cNvPr id="48" name="直线型箭头连接符 78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78712" y="3500611"/>
            <a:ext cx="396794" cy="12096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型箭头连接符 78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8736355" y="3476341"/>
            <a:ext cx="1720904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长方形 90">
            <a:extLst>
              <a:ext uri="{FF2B5EF4-FFF2-40B4-BE49-F238E27FC236}">
                <a16:creationId xmlns:a16="http://schemas.microsoft.com/office/drawing/2014/main" xmlns="" id="{0F8D1DEA-0363-4C10-925D-1D68E14CCEF4}"/>
              </a:ext>
            </a:extLst>
          </p:cNvPr>
          <p:cNvSpPr/>
          <p:nvPr/>
        </p:nvSpPr>
        <p:spPr>
          <a:xfrm>
            <a:off x="4453532" y="3616630"/>
            <a:ext cx="1348582" cy="24365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负载均衡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4" name="长方形 90">
            <a:extLst>
              <a:ext uri="{FF2B5EF4-FFF2-40B4-BE49-F238E27FC236}">
                <a16:creationId xmlns:a16="http://schemas.microsoft.com/office/drawing/2014/main" xmlns="" id="{0F8D1DEA-0363-4C10-925D-1D68E14CCEF4}"/>
              </a:ext>
            </a:extLst>
          </p:cNvPr>
          <p:cNvSpPr/>
          <p:nvPr/>
        </p:nvSpPr>
        <p:spPr>
          <a:xfrm>
            <a:off x="4487750" y="3990222"/>
            <a:ext cx="1348582" cy="24365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权限控制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74" name="连接符：肘形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419285" y="1755639"/>
            <a:ext cx="50201" cy="3544249"/>
          </a:xfrm>
          <a:prstGeom prst="straightConnector1">
            <a:avLst/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型箭头连接符 78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05857" y="1755639"/>
            <a:ext cx="713428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型箭头连接符 78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71403" y="5299888"/>
            <a:ext cx="713428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形 41">
            <a:extLst>
              <a:ext uri="{FF2B5EF4-FFF2-40B4-BE49-F238E27FC236}">
                <a16:creationId xmlns:a16="http://schemas.microsoft.com/office/drawing/2014/main" xmlns="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457259" y="2682591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9" name="长方形 79">
            <a:extLst>
              <a:ext uri="{FF2B5EF4-FFF2-40B4-BE49-F238E27FC236}">
                <a16:creationId xmlns:a16="http://schemas.microsoft.com/office/drawing/2014/main" xmlns="" id="{6BEBF752-C33D-4EC4-8210-F7B1D3A10097}"/>
              </a:ext>
            </a:extLst>
          </p:cNvPr>
          <p:cNvSpPr/>
          <p:nvPr/>
        </p:nvSpPr>
        <p:spPr>
          <a:xfrm>
            <a:off x="10553700" y="3318197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0" name="直线型箭头连接符 77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525037" y="2329668"/>
            <a:ext cx="1509420" cy="2590175"/>
          </a:xfrm>
          <a:prstGeom prst="straightConnector1">
            <a:avLst/>
          </a:prstGeom>
          <a:ln w="2222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型箭头连接符 77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660913" y="2240442"/>
            <a:ext cx="1530669" cy="834099"/>
          </a:xfrm>
          <a:prstGeom prst="straightConnector1">
            <a:avLst/>
          </a:prstGeom>
          <a:ln w="2222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型箭头连接符 77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694844" y="2137971"/>
            <a:ext cx="4642956" cy="1082058"/>
          </a:xfrm>
          <a:prstGeom prst="straightConnector1">
            <a:avLst/>
          </a:prstGeom>
          <a:ln w="2222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型箭头连接符 77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0736" y="1215518"/>
            <a:ext cx="966459" cy="56629"/>
          </a:xfrm>
          <a:prstGeom prst="straightConnector1">
            <a:avLst/>
          </a:prstGeom>
          <a:ln w="2222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型箭头连接符 77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668658" y="1959385"/>
            <a:ext cx="965991" cy="785897"/>
          </a:xfrm>
          <a:prstGeom prst="straightConnector1">
            <a:avLst/>
          </a:prstGeom>
          <a:ln w="22225">
            <a:solidFill>
              <a:srgbClr val="FFFF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31747" y="6271767"/>
            <a:ext cx="20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业务服务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33035" y="4306457"/>
            <a:ext cx="103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Zuul</a:t>
            </a:r>
            <a:r>
              <a:rPr lang="en-US" altLang="zh-CN" dirty="0" smtClean="0"/>
              <a:t>,</a:t>
            </a:r>
          </a:p>
          <a:p>
            <a:pPr algn="ctr"/>
            <a:r>
              <a:rPr lang="en-US" altLang="zh-CN" dirty="0" err="1"/>
              <a:t>Hystrix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：圆角 1">
            <a:extLst>
              <a:ext uri="{FF2B5EF4-FFF2-40B4-BE49-F238E27FC236}">
                <a16:creationId xmlns:a16="http://schemas.microsoft.com/office/drawing/2014/main" xmlns="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好的方面</a:t>
            </a:r>
          </a:p>
        </p:txBody>
      </p:sp>
      <p:sp>
        <p:nvSpPr>
          <p:cNvPr id="26" name="矩形：圆角 25">
            <a:extLst>
              <a:ext uri="{FF2B5EF4-FFF2-40B4-BE49-F238E27FC236}">
                <a16:creationId xmlns:a16="http://schemas.microsoft.com/office/drawing/2014/main" xmlns="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不好的方面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xmlns="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9555" y="6517984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xmlns="" id="{B31A2EAE-EBE4-4CB7-9D0A-105837E80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长方形 39">
            <a:extLst>
              <a:ext uri="{FF2B5EF4-FFF2-40B4-BE49-F238E27FC236}">
                <a16:creationId xmlns:a16="http://schemas.microsoft.com/office/drawing/2014/main" xmlns="" id="{5842CE6B-862D-4B18-B10B-3436A7D24058}"/>
              </a:ext>
            </a:extLst>
          </p:cNvPr>
          <p:cNvSpPr/>
          <p:nvPr/>
        </p:nvSpPr>
        <p:spPr>
          <a:xfrm>
            <a:off x="6887126" y="2321281"/>
            <a:ext cx="4162870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  <a:r>
              <a:rPr lang="zh-CN" altLang="en-US" dirty="0"/>
              <a:t>分布式系统</a:t>
            </a:r>
            <a:r>
              <a:rPr lang="zh-CN" altLang="en-US" dirty="0" smtClean="0"/>
              <a:t>，会增加技术上的复杂性。</a:t>
            </a:r>
            <a:endParaRPr lang="en-US" altLang="zh-CN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dirty="0" smtClean="0"/>
              <a:t>2.</a:t>
            </a:r>
            <a:r>
              <a:rPr lang="zh-CN" altLang="en-US" dirty="0" smtClean="0"/>
              <a:t>增加服务运维的复杂度。</a:t>
            </a:r>
            <a:endParaRPr lang="en-US" altLang="zh-CN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altLang="zh-CN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9555" y="2321281"/>
            <a:ext cx="476804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</a:t>
            </a:r>
            <a:r>
              <a:rPr lang="zh-CN" altLang="en-US" dirty="0"/>
              <a:t>每个服务足够内聚，足够小，代码容易理解、开发效率</a:t>
            </a:r>
            <a:r>
              <a:rPr lang="zh-CN" altLang="en-US" dirty="0" smtClean="0"/>
              <a:t>提高</a:t>
            </a:r>
            <a:endParaRPr lang="en-US" altLang="zh-CN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dirty="0" smtClean="0"/>
              <a:t>2.</a:t>
            </a:r>
            <a:r>
              <a:rPr lang="zh-CN" altLang="en-US" dirty="0" smtClean="0"/>
              <a:t>服务</a:t>
            </a:r>
            <a:r>
              <a:rPr lang="zh-CN" altLang="en-US" dirty="0"/>
              <a:t>之间可以独立部署，微服务架构让持续部署成为可能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dirty="0" smtClean="0"/>
              <a:t>3.</a:t>
            </a:r>
            <a:r>
              <a:rPr lang="zh-CN" altLang="en-US" dirty="0" smtClean="0"/>
              <a:t>每个</a:t>
            </a:r>
            <a:r>
              <a:rPr lang="zh-CN" altLang="en-US" dirty="0"/>
              <a:t>服务可以各自进行</a:t>
            </a:r>
            <a:r>
              <a:rPr lang="en-US" altLang="zh-CN" dirty="0"/>
              <a:t>x</a:t>
            </a:r>
            <a:r>
              <a:rPr lang="zh-CN" altLang="en-US" dirty="0"/>
              <a:t>扩展和</a:t>
            </a:r>
            <a:r>
              <a:rPr lang="en-US" altLang="zh-CN" dirty="0"/>
              <a:t>z</a:t>
            </a:r>
            <a:r>
              <a:rPr lang="zh-CN" altLang="en-US" dirty="0"/>
              <a:t>扩展，而且，每个服务可以根据自己的需要部署到合适的硬件服务器上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dirty="0" smtClean="0"/>
              <a:t>4.</a:t>
            </a:r>
            <a:r>
              <a:rPr lang="zh-CN" altLang="en-US" dirty="0" smtClean="0"/>
              <a:t>容易</a:t>
            </a:r>
            <a:r>
              <a:rPr lang="zh-CN" altLang="en-US" dirty="0"/>
              <a:t>扩大开发团队，可以针对每个服务（</a:t>
            </a:r>
            <a:r>
              <a:rPr lang="en-US" altLang="zh-CN" dirty="0"/>
              <a:t>service</a:t>
            </a:r>
            <a:r>
              <a:rPr lang="zh-CN" altLang="en-US" dirty="0"/>
              <a:t>）组件开发团队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dirty="0" smtClean="0"/>
              <a:t>5.</a:t>
            </a:r>
            <a:r>
              <a:rPr lang="zh-CN" altLang="en-US" dirty="0" smtClean="0"/>
              <a:t>提高</a:t>
            </a:r>
            <a:r>
              <a:rPr lang="zh-CN" altLang="en-US" dirty="0"/>
              <a:t>容错性（</a:t>
            </a:r>
            <a:r>
              <a:rPr lang="en-US" altLang="zh-CN" dirty="0"/>
              <a:t>fault isolation</a:t>
            </a:r>
            <a:r>
              <a:rPr lang="zh-CN" altLang="en-US" dirty="0"/>
              <a:t>），一个服务的内存泄露并不会让整个系统瘫痪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altLang="zh-CN" dirty="0" smtClean="0"/>
              <a:t>6.</a:t>
            </a:r>
            <a:r>
              <a:rPr lang="zh-CN" altLang="en-US" dirty="0" smtClean="0"/>
              <a:t>系统</a:t>
            </a:r>
            <a:r>
              <a:rPr lang="zh-CN" altLang="en-US" dirty="0"/>
              <a:t>不会被长期限制在某个技术栈上。</a:t>
            </a:r>
          </a:p>
        </p:txBody>
      </p:sp>
    </p:spTree>
    <p:extLst>
      <p:ext uri="{BB962C8B-B14F-4D97-AF65-F5344CB8AC3E}">
        <p14:creationId xmlns:p14="http://schemas.microsoft.com/office/powerpoint/2010/main" val="31355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Eureka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5459"/>
            <a:ext cx="11734800" cy="60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6_TF78455520" id="{4AE470DB-D5C1-4C65-BA40-518832E5445B}" vid="{07FF6017-F241-4564-8821-811B6AC40C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项目分析，来自 24Slides</Template>
  <TotalTime>0</TotalTime>
  <Words>1116</Words>
  <Application>Microsoft Office PowerPoint</Application>
  <PresentationFormat>宽屏</PresentationFormat>
  <Paragraphs>150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Microsoft YaHei UI</vt:lpstr>
      <vt:lpstr>华文中宋</vt:lpstr>
      <vt:lpstr>楷体</vt:lpstr>
      <vt:lpstr>宋体</vt:lpstr>
      <vt:lpstr>Arial</vt:lpstr>
      <vt:lpstr>Century Gothic</vt:lpstr>
      <vt:lpstr>Segoe UI</vt:lpstr>
      <vt:lpstr>Segoe UI Light</vt:lpstr>
      <vt:lpstr>Office 主题</vt:lpstr>
      <vt:lpstr>Spring cloud – docker技术 演示</vt:lpstr>
      <vt:lpstr>--------   巨石型应用     --------</vt:lpstr>
      <vt:lpstr>项目分析幻灯片 8</vt:lpstr>
      <vt:lpstr>项目分析幻灯片 8</vt:lpstr>
      <vt:lpstr>项目分析幻灯片 8</vt:lpstr>
      <vt:lpstr>PowerPoint 演示文稿</vt:lpstr>
      <vt:lpstr>项目分析幻灯片 4</vt:lpstr>
      <vt:lpstr>项目分析幻灯片 8</vt:lpstr>
      <vt:lpstr>项目分析幻灯片 2</vt:lpstr>
      <vt:lpstr>Next  skill</vt:lpstr>
      <vt:lpstr>项目分析幻灯片 8</vt:lpstr>
      <vt:lpstr>项目分析幻灯片 3</vt:lpstr>
      <vt:lpstr>项目分析幻灯片 3</vt:lpstr>
      <vt:lpstr>项目分析幻灯片 3</vt:lpstr>
      <vt:lpstr>项目分析幻灯片 2</vt:lpstr>
      <vt:lpstr>谢谢侬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2019-09-09T05:11:45Z</dcterms:created>
  <dcterms:modified xsi:type="dcterms:W3CDTF">2019-09-17T08:23:06Z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