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9" autoAdjust="0"/>
    <p:restoredTop sz="94660"/>
  </p:normalViewPr>
  <p:slideViewPr>
    <p:cSldViewPr snapToGrid="0">
      <p:cViewPr>
        <p:scale>
          <a:sx n="74" d="100"/>
          <a:sy n="74" d="100"/>
        </p:scale>
        <p:origin x="3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C678-97B3-44CE-9A3B-DF4E78E305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172B5-B0EE-4BEE-A656-076C55A30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089941-F090-4909-87A1-FED6753E89CD}"/>
              </a:ext>
            </a:extLst>
          </p:cNvPr>
          <p:cNvSpPr>
            <a:spLocks noGrp="1"/>
          </p:cNvSpPr>
          <p:nvPr>
            <p:ph type="dt" sz="half" idx="10"/>
          </p:nvPr>
        </p:nvSpPr>
        <p:spPr/>
        <p:txBody>
          <a:bodyPr/>
          <a:lstStyle/>
          <a:p>
            <a:fld id="{4BC17625-6823-4C39-8E10-29FCE8719987}" type="datetimeFigureOut">
              <a:rPr lang="en-US" smtClean="0"/>
              <a:t>9/27/2022</a:t>
            </a:fld>
            <a:endParaRPr lang="en-US"/>
          </a:p>
        </p:txBody>
      </p:sp>
      <p:sp>
        <p:nvSpPr>
          <p:cNvPr id="5" name="Footer Placeholder 4">
            <a:extLst>
              <a:ext uri="{FF2B5EF4-FFF2-40B4-BE49-F238E27FC236}">
                <a16:creationId xmlns:a16="http://schemas.microsoft.com/office/drawing/2014/main" id="{6D2B7FBD-BFB3-47BC-A144-F5D196904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80B79-50CC-490A-BC21-FA61810C5BFE}"/>
              </a:ext>
            </a:extLst>
          </p:cNvPr>
          <p:cNvSpPr>
            <a:spLocks noGrp="1"/>
          </p:cNvSpPr>
          <p:nvPr>
            <p:ph type="sldNum" sz="quarter" idx="12"/>
          </p:nvPr>
        </p:nvSpPr>
        <p:spPr/>
        <p:txBody>
          <a:bodyPr/>
          <a:lstStyle/>
          <a:p>
            <a:fld id="{481D9535-04EB-4349-9BEC-A0E2B320B784}" type="slidenum">
              <a:rPr lang="en-US" smtClean="0"/>
              <a:t>‹#›</a:t>
            </a:fld>
            <a:endParaRPr lang="en-US"/>
          </a:p>
        </p:txBody>
      </p:sp>
    </p:spTree>
    <p:extLst>
      <p:ext uri="{BB962C8B-B14F-4D97-AF65-F5344CB8AC3E}">
        <p14:creationId xmlns:p14="http://schemas.microsoft.com/office/powerpoint/2010/main" val="24187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EC60-C5D4-4778-93E6-D473B0C1E9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5377BC-7EE6-4905-BE1C-3E756292D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0C487-BB84-4392-B21D-83F5A38BF377}"/>
              </a:ext>
            </a:extLst>
          </p:cNvPr>
          <p:cNvSpPr>
            <a:spLocks noGrp="1"/>
          </p:cNvSpPr>
          <p:nvPr>
            <p:ph type="dt" sz="half" idx="10"/>
          </p:nvPr>
        </p:nvSpPr>
        <p:spPr/>
        <p:txBody>
          <a:bodyPr/>
          <a:lstStyle/>
          <a:p>
            <a:fld id="{4BC17625-6823-4C39-8E10-29FCE8719987}" type="datetimeFigureOut">
              <a:rPr lang="en-US" smtClean="0"/>
              <a:t>9/27/2022</a:t>
            </a:fld>
            <a:endParaRPr lang="en-US"/>
          </a:p>
        </p:txBody>
      </p:sp>
      <p:sp>
        <p:nvSpPr>
          <p:cNvPr id="5" name="Footer Placeholder 4">
            <a:extLst>
              <a:ext uri="{FF2B5EF4-FFF2-40B4-BE49-F238E27FC236}">
                <a16:creationId xmlns:a16="http://schemas.microsoft.com/office/drawing/2014/main" id="{F3169384-D021-417D-9B47-BC8C844C3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6002-F3E1-44FE-806D-3746E3EF8424}"/>
              </a:ext>
            </a:extLst>
          </p:cNvPr>
          <p:cNvSpPr>
            <a:spLocks noGrp="1"/>
          </p:cNvSpPr>
          <p:nvPr>
            <p:ph type="sldNum" sz="quarter" idx="12"/>
          </p:nvPr>
        </p:nvSpPr>
        <p:spPr/>
        <p:txBody>
          <a:bodyPr/>
          <a:lstStyle/>
          <a:p>
            <a:fld id="{481D9535-04EB-4349-9BEC-A0E2B320B784}" type="slidenum">
              <a:rPr lang="en-US" smtClean="0"/>
              <a:t>‹#›</a:t>
            </a:fld>
            <a:endParaRPr lang="en-US"/>
          </a:p>
        </p:txBody>
      </p:sp>
    </p:spTree>
    <p:extLst>
      <p:ext uri="{BB962C8B-B14F-4D97-AF65-F5344CB8AC3E}">
        <p14:creationId xmlns:p14="http://schemas.microsoft.com/office/powerpoint/2010/main" val="105533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FE2024-1535-4E36-A940-BC4ACB82A6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C1013A-E96A-4222-A689-15772295C0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315FA-2859-4D6C-BCDF-4318A4C59BA1}"/>
              </a:ext>
            </a:extLst>
          </p:cNvPr>
          <p:cNvSpPr>
            <a:spLocks noGrp="1"/>
          </p:cNvSpPr>
          <p:nvPr>
            <p:ph type="dt" sz="half" idx="10"/>
          </p:nvPr>
        </p:nvSpPr>
        <p:spPr/>
        <p:txBody>
          <a:bodyPr/>
          <a:lstStyle/>
          <a:p>
            <a:fld id="{4BC17625-6823-4C39-8E10-29FCE8719987}" type="datetimeFigureOut">
              <a:rPr lang="en-US" smtClean="0"/>
              <a:t>9/27/2022</a:t>
            </a:fld>
            <a:endParaRPr lang="en-US"/>
          </a:p>
        </p:txBody>
      </p:sp>
      <p:sp>
        <p:nvSpPr>
          <p:cNvPr id="5" name="Footer Placeholder 4">
            <a:extLst>
              <a:ext uri="{FF2B5EF4-FFF2-40B4-BE49-F238E27FC236}">
                <a16:creationId xmlns:a16="http://schemas.microsoft.com/office/drawing/2014/main" id="{37C97215-537B-47D4-8F67-659A16A7F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B92DC-7DDE-498D-808D-7879DE4D1789}"/>
              </a:ext>
            </a:extLst>
          </p:cNvPr>
          <p:cNvSpPr>
            <a:spLocks noGrp="1"/>
          </p:cNvSpPr>
          <p:nvPr>
            <p:ph type="sldNum" sz="quarter" idx="12"/>
          </p:nvPr>
        </p:nvSpPr>
        <p:spPr/>
        <p:txBody>
          <a:bodyPr/>
          <a:lstStyle/>
          <a:p>
            <a:fld id="{481D9535-04EB-4349-9BEC-A0E2B320B784}" type="slidenum">
              <a:rPr lang="en-US" smtClean="0"/>
              <a:t>‹#›</a:t>
            </a:fld>
            <a:endParaRPr lang="en-US"/>
          </a:p>
        </p:txBody>
      </p:sp>
    </p:spTree>
    <p:extLst>
      <p:ext uri="{BB962C8B-B14F-4D97-AF65-F5344CB8AC3E}">
        <p14:creationId xmlns:p14="http://schemas.microsoft.com/office/powerpoint/2010/main" val="71732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526F-D799-4514-94F0-022E593173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69DCA-1D00-4AC3-8E42-13125DC37A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3A43B-4643-49A7-B3BD-014752E925C5}"/>
              </a:ext>
            </a:extLst>
          </p:cNvPr>
          <p:cNvSpPr>
            <a:spLocks noGrp="1"/>
          </p:cNvSpPr>
          <p:nvPr>
            <p:ph type="dt" sz="half" idx="10"/>
          </p:nvPr>
        </p:nvSpPr>
        <p:spPr/>
        <p:txBody>
          <a:bodyPr/>
          <a:lstStyle/>
          <a:p>
            <a:fld id="{4BC17625-6823-4C39-8E10-29FCE8719987}" type="datetimeFigureOut">
              <a:rPr lang="en-US" smtClean="0"/>
              <a:t>9/27/2022</a:t>
            </a:fld>
            <a:endParaRPr lang="en-US"/>
          </a:p>
        </p:txBody>
      </p:sp>
      <p:sp>
        <p:nvSpPr>
          <p:cNvPr id="5" name="Footer Placeholder 4">
            <a:extLst>
              <a:ext uri="{FF2B5EF4-FFF2-40B4-BE49-F238E27FC236}">
                <a16:creationId xmlns:a16="http://schemas.microsoft.com/office/drawing/2014/main" id="{4C35CFC8-02B0-4BC0-9434-7A287F90F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B3D1B-4588-40B9-AB34-B95C45B079D3}"/>
              </a:ext>
            </a:extLst>
          </p:cNvPr>
          <p:cNvSpPr>
            <a:spLocks noGrp="1"/>
          </p:cNvSpPr>
          <p:nvPr>
            <p:ph type="sldNum" sz="quarter" idx="12"/>
          </p:nvPr>
        </p:nvSpPr>
        <p:spPr/>
        <p:txBody>
          <a:bodyPr/>
          <a:lstStyle/>
          <a:p>
            <a:fld id="{481D9535-04EB-4349-9BEC-A0E2B320B784}" type="slidenum">
              <a:rPr lang="en-US" smtClean="0"/>
              <a:t>‹#›</a:t>
            </a:fld>
            <a:endParaRPr lang="en-US"/>
          </a:p>
        </p:txBody>
      </p:sp>
    </p:spTree>
    <p:extLst>
      <p:ext uri="{BB962C8B-B14F-4D97-AF65-F5344CB8AC3E}">
        <p14:creationId xmlns:p14="http://schemas.microsoft.com/office/powerpoint/2010/main" val="426380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605A-A877-4E95-9DC2-604C9DDF8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68809A-2B95-4FED-82B0-1D939ECB5D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5E6C1-3973-4453-A00A-B99E5EC0CF8B}"/>
              </a:ext>
            </a:extLst>
          </p:cNvPr>
          <p:cNvSpPr>
            <a:spLocks noGrp="1"/>
          </p:cNvSpPr>
          <p:nvPr>
            <p:ph type="dt" sz="half" idx="10"/>
          </p:nvPr>
        </p:nvSpPr>
        <p:spPr/>
        <p:txBody>
          <a:bodyPr/>
          <a:lstStyle/>
          <a:p>
            <a:fld id="{4BC17625-6823-4C39-8E10-29FCE8719987}" type="datetimeFigureOut">
              <a:rPr lang="en-US" smtClean="0"/>
              <a:t>9/27/2022</a:t>
            </a:fld>
            <a:endParaRPr lang="en-US"/>
          </a:p>
        </p:txBody>
      </p:sp>
      <p:sp>
        <p:nvSpPr>
          <p:cNvPr id="5" name="Footer Placeholder 4">
            <a:extLst>
              <a:ext uri="{FF2B5EF4-FFF2-40B4-BE49-F238E27FC236}">
                <a16:creationId xmlns:a16="http://schemas.microsoft.com/office/drawing/2014/main" id="{D5180E1B-C55A-410A-A938-2C5A65201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2513A-8DE0-4E4D-A1B0-B29C725B4A5D}"/>
              </a:ext>
            </a:extLst>
          </p:cNvPr>
          <p:cNvSpPr>
            <a:spLocks noGrp="1"/>
          </p:cNvSpPr>
          <p:nvPr>
            <p:ph type="sldNum" sz="quarter" idx="12"/>
          </p:nvPr>
        </p:nvSpPr>
        <p:spPr/>
        <p:txBody>
          <a:bodyPr/>
          <a:lstStyle/>
          <a:p>
            <a:fld id="{481D9535-04EB-4349-9BEC-A0E2B320B784}" type="slidenum">
              <a:rPr lang="en-US" smtClean="0"/>
              <a:t>‹#›</a:t>
            </a:fld>
            <a:endParaRPr lang="en-US"/>
          </a:p>
        </p:txBody>
      </p:sp>
    </p:spTree>
    <p:extLst>
      <p:ext uri="{BB962C8B-B14F-4D97-AF65-F5344CB8AC3E}">
        <p14:creationId xmlns:p14="http://schemas.microsoft.com/office/powerpoint/2010/main" val="188120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1032-2E56-49F2-B548-0E66CCD44C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E385C-D557-4712-854B-392E9BE74B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734EB6-7090-464F-A45D-ACF4E7096B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5850CB-5D1A-457F-86C6-A84483E997F5}"/>
              </a:ext>
            </a:extLst>
          </p:cNvPr>
          <p:cNvSpPr>
            <a:spLocks noGrp="1"/>
          </p:cNvSpPr>
          <p:nvPr>
            <p:ph type="dt" sz="half" idx="10"/>
          </p:nvPr>
        </p:nvSpPr>
        <p:spPr/>
        <p:txBody>
          <a:bodyPr/>
          <a:lstStyle/>
          <a:p>
            <a:fld id="{4BC17625-6823-4C39-8E10-29FCE8719987}" type="datetimeFigureOut">
              <a:rPr lang="en-US" smtClean="0"/>
              <a:t>9/27/2022</a:t>
            </a:fld>
            <a:endParaRPr lang="en-US"/>
          </a:p>
        </p:txBody>
      </p:sp>
      <p:sp>
        <p:nvSpPr>
          <p:cNvPr id="6" name="Footer Placeholder 5">
            <a:extLst>
              <a:ext uri="{FF2B5EF4-FFF2-40B4-BE49-F238E27FC236}">
                <a16:creationId xmlns:a16="http://schemas.microsoft.com/office/drawing/2014/main" id="{1B2448A5-A43D-4604-9DF8-137579DD3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953045-931C-477D-9E5F-C38DA4DDA798}"/>
              </a:ext>
            </a:extLst>
          </p:cNvPr>
          <p:cNvSpPr>
            <a:spLocks noGrp="1"/>
          </p:cNvSpPr>
          <p:nvPr>
            <p:ph type="sldNum" sz="quarter" idx="12"/>
          </p:nvPr>
        </p:nvSpPr>
        <p:spPr/>
        <p:txBody>
          <a:bodyPr/>
          <a:lstStyle/>
          <a:p>
            <a:fld id="{481D9535-04EB-4349-9BEC-A0E2B320B784}" type="slidenum">
              <a:rPr lang="en-US" smtClean="0"/>
              <a:t>‹#›</a:t>
            </a:fld>
            <a:endParaRPr lang="en-US"/>
          </a:p>
        </p:txBody>
      </p:sp>
    </p:spTree>
    <p:extLst>
      <p:ext uri="{BB962C8B-B14F-4D97-AF65-F5344CB8AC3E}">
        <p14:creationId xmlns:p14="http://schemas.microsoft.com/office/powerpoint/2010/main" val="296333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086F-9369-41E9-B1A2-47A6230D10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21CA79-A57C-470F-B295-FAC950B64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39B87-2A96-4C08-AA47-B8227A892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711D19-D4AE-42B7-B3E3-DCAF1B3888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CA28A8-653A-488D-96B5-51C46F9E88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A8F0E2-D14E-4FEC-AB28-919C33F3077A}"/>
              </a:ext>
            </a:extLst>
          </p:cNvPr>
          <p:cNvSpPr>
            <a:spLocks noGrp="1"/>
          </p:cNvSpPr>
          <p:nvPr>
            <p:ph type="dt" sz="half" idx="10"/>
          </p:nvPr>
        </p:nvSpPr>
        <p:spPr/>
        <p:txBody>
          <a:bodyPr/>
          <a:lstStyle/>
          <a:p>
            <a:fld id="{4BC17625-6823-4C39-8E10-29FCE8719987}" type="datetimeFigureOut">
              <a:rPr lang="en-US" smtClean="0"/>
              <a:t>9/27/2022</a:t>
            </a:fld>
            <a:endParaRPr lang="en-US"/>
          </a:p>
        </p:txBody>
      </p:sp>
      <p:sp>
        <p:nvSpPr>
          <p:cNvPr id="8" name="Footer Placeholder 7">
            <a:extLst>
              <a:ext uri="{FF2B5EF4-FFF2-40B4-BE49-F238E27FC236}">
                <a16:creationId xmlns:a16="http://schemas.microsoft.com/office/drawing/2014/main" id="{2CDFF235-D5E1-4DC7-A19C-83E1B9D72C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BBF128-3BAD-4BC9-9112-BF7D5AF49A03}"/>
              </a:ext>
            </a:extLst>
          </p:cNvPr>
          <p:cNvSpPr>
            <a:spLocks noGrp="1"/>
          </p:cNvSpPr>
          <p:nvPr>
            <p:ph type="sldNum" sz="quarter" idx="12"/>
          </p:nvPr>
        </p:nvSpPr>
        <p:spPr/>
        <p:txBody>
          <a:bodyPr/>
          <a:lstStyle/>
          <a:p>
            <a:fld id="{481D9535-04EB-4349-9BEC-A0E2B320B784}" type="slidenum">
              <a:rPr lang="en-US" smtClean="0"/>
              <a:t>‹#›</a:t>
            </a:fld>
            <a:endParaRPr lang="en-US"/>
          </a:p>
        </p:txBody>
      </p:sp>
    </p:spTree>
    <p:extLst>
      <p:ext uri="{BB962C8B-B14F-4D97-AF65-F5344CB8AC3E}">
        <p14:creationId xmlns:p14="http://schemas.microsoft.com/office/powerpoint/2010/main" val="330871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87A8-30A1-499B-9840-FFC93A0ED5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A40933-3F2D-458F-868D-F1DA9A145949}"/>
              </a:ext>
            </a:extLst>
          </p:cNvPr>
          <p:cNvSpPr>
            <a:spLocks noGrp="1"/>
          </p:cNvSpPr>
          <p:nvPr>
            <p:ph type="dt" sz="half" idx="10"/>
          </p:nvPr>
        </p:nvSpPr>
        <p:spPr/>
        <p:txBody>
          <a:bodyPr/>
          <a:lstStyle/>
          <a:p>
            <a:fld id="{4BC17625-6823-4C39-8E10-29FCE8719987}" type="datetimeFigureOut">
              <a:rPr lang="en-US" smtClean="0"/>
              <a:t>9/27/2022</a:t>
            </a:fld>
            <a:endParaRPr lang="en-US"/>
          </a:p>
        </p:txBody>
      </p:sp>
      <p:sp>
        <p:nvSpPr>
          <p:cNvPr id="4" name="Footer Placeholder 3">
            <a:extLst>
              <a:ext uri="{FF2B5EF4-FFF2-40B4-BE49-F238E27FC236}">
                <a16:creationId xmlns:a16="http://schemas.microsoft.com/office/drawing/2014/main" id="{A412C56E-A631-4686-B5A0-6746628B65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CF40B7-D7D9-4B7F-8EC4-3084B5EE38BB}"/>
              </a:ext>
            </a:extLst>
          </p:cNvPr>
          <p:cNvSpPr>
            <a:spLocks noGrp="1"/>
          </p:cNvSpPr>
          <p:nvPr>
            <p:ph type="sldNum" sz="quarter" idx="12"/>
          </p:nvPr>
        </p:nvSpPr>
        <p:spPr/>
        <p:txBody>
          <a:bodyPr/>
          <a:lstStyle/>
          <a:p>
            <a:fld id="{481D9535-04EB-4349-9BEC-A0E2B320B784}" type="slidenum">
              <a:rPr lang="en-US" smtClean="0"/>
              <a:t>‹#›</a:t>
            </a:fld>
            <a:endParaRPr lang="en-US"/>
          </a:p>
        </p:txBody>
      </p:sp>
    </p:spTree>
    <p:extLst>
      <p:ext uri="{BB962C8B-B14F-4D97-AF65-F5344CB8AC3E}">
        <p14:creationId xmlns:p14="http://schemas.microsoft.com/office/powerpoint/2010/main" val="355335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A8870-B67B-45EF-9907-38563825B963}"/>
              </a:ext>
            </a:extLst>
          </p:cNvPr>
          <p:cNvSpPr>
            <a:spLocks noGrp="1"/>
          </p:cNvSpPr>
          <p:nvPr>
            <p:ph type="dt" sz="half" idx="10"/>
          </p:nvPr>
        </p:nvSpPr>
        <p:spPr/>
        <p:txBody>
          <a:bodyPr/>
          <a:lstStyle/>
          <a:p>
            <a:fld id="{4BC17625-6823-4C39-8E10-29FCE8719987}" type="datetimeFigureOut">
              <a:rPr lang="en-US" smtClean="0"/>
              <a:t>9/27/2022</a:t>
            </a:fld>
            <a:endParaRPr lang="en-US"/>
          </a:p>
        </p:txBody>
      </p:sp>
      <p:sp>
        <p:nvSpPr>
          <p:cNvPr id="3" name="Footer Placeholder 2">
            <a:extLst>
              <a:ext uri="{FF2B5EF4-FFF2-40B4-BE49-F238E27FC236}">
                <a16:creationId xmlns:a16="http://schemas.microsoft.com/office/drawing/2014/main" id="{F98B9B7F-C133-4345-85E9-C447BDB9E0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A0E646-3245-4DE0-B163-B03E1E987F28}"/>
              </a:ext>
            </a:extLst>
          </p:cNvPr>
          <p:cNvSpPr>
            <a:spLocks noGrp="1"/>
          </p:cNvSpPr>
          <p:nvPr>
            <p:ph type="sldNum" sz="quarter" idx="12"/>
          </p:nvPr>
        </p:nvSpPr>
        <p:spPr/>
        <p:txBody>
          <a:bodyPr/>
          <a:lstStyle/>
          <a:p>
            <a:fld id="{481D9535-04EB-4349-9BEC-A0E2B320B784}" type="slidenum">
              <a:rPr lang="en-US" smtClean="0"/>
              <a:t>‹#›</a:t>
            </a:fld>
            <a:endParaRPr lang="en-US"/>
          </a:p>
        </p:txBody>
      </p:sp>
    </p:spTree>
    <p:extLst>
      <p:ext uri="{BB962C8B-B14F-4D97-AF65-F5344CB8AC3E}">
        <p14:creationId xmlns:p14="http://schemas.microsoft.com/office/powerpoint/2010/main" val="408158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1EDA-75BA-434B-A740-24AFE32A4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DB2D3-7634-4E70-A646-E2DD77207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3B6C43-9CA3-438B-888A-FBB3B2E86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2EFD4-9C76-4979-950E-5FF44D74D789}"/>
              </a:ext>
            </a:extLst>
          </p:cNvPr>
          <p:cNvSpPr>
            <a:spLocks noGrp="1"/>
          </p:cNvSpPr>
          <p:nvPr>
            <p:ph type="dt" sz="half" idx="10"/>
          </p:nvPr>
        </p:nvSpPr>
        <p:spPr/>
        <p:txBody>
          <a:bodyPr/>
          <a:lstStyle/>
          <a:p>
            <a:fld id="{4BC17625-6823-4C39-8E10-29FCE8719987}" type="datetimeFigureOut">
              <a:rPr lang="en-US" smtClean="0"/>
              <a:t>9/27/2022</a:t>
            </a:fld>
            <a:endParaRPr lang="en-US"/>
          </a:p>
        </p:txBody>
      </p:sp>
      <p:sp>
        <p:nvSpPr>
          <p:cNvPr id="6" name="Footer Placeholder 5">
            <a:extLst>
              <a:ext uri="{FF2B5EF4-FFF2-40B4-BE49-F238E27FC236}">
                <a16:creationId xmlns:a16="http://schemas.microsoft.com/office/drawing/2014/main" id="{B0DEB3F9-3A75-44E7-AA31-EE0AA80D6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0AD8A5-F348-4285-BC9E-11106DBFF0B8}"/>
              </a:ext>
            </a:extLst>
          </p:cNvPr>
          <p:cNvSpPr>
            <a:spLocks noGrp="1"/>
          </p:cNvSpPr>
          <p:nvPr>
            <p:ph type="sldNum" sz="quarter" idx="12"/>
          </p:nvPr>
        </p:nvSpPr>
        <p:spPr/>
        <p:txBody>
          <a:bodyPr/>
          <a:lstStyle/>
          <a:p>
            <a:fld id="{481D9535-04EB-4349-9BEC-A0E2B320B784}" type="slidenum">
              <a:rPr lang="en-US" smtClean="0"/>
              <a:t>‹#›</a:t>
            </a:fld>
            <a:endParaRPr lang="en-US"/>
          </a:p>
        </p:txBody>
      </p:sp>
    </p:spTree>
    <p:extLst>
      <p:ext uri="{BB962C8B-B14F-4D97-AF65-F5344CB8AC3E}">
        <p14:creationId xmlns:p14="http://schemas.microsoft.com/office/powerpoint/2010/main" val="317253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A77D-61EE-44FC-B49D-53103D837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13B9D-735D-4806-A50F-BF01C50EC4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49D68-51B9-4173-A0E1-8F13471D2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FD55F-3F20-429F-82DF-7B4F3135BA0B}"/>
              </a:ext>
            </a:extLst>
          </p:cNvPr>
          <p:cNvSpPr>
            <a:spLocks noGrp="1"/>
          </p:cNvSpPr>
          <p:nvPr>
            <p:ph type="dt" sz="half" idx="10"/>
          </p:nvPr>
        </p:nvSpPr>
        <p:spPr/>
        <p:txBody>
          <a:bodyPr/>
          <a:lstStyle/>
          <a:p>
            <a:fld id="{4BC17625-6823-4C39-8E10-29FCE8719987}" type="datetimeFigureOut">
              <a:rPr lang="en-US" smtClean="0"/>
              <a:t>9/27/2022</a:t>
            </a:fld>
            <a:endParaRPr lang="en-US"/>
          </a:p>
        </p:txBody>
      </p:sp>
      <p:sp>
        <p:nvSpPr>
          <p:cNvPr id="6" name="Footer Placeholder 5">
            <a:extLst>
              <a:ext uri="{FF2B5EF4-FFF2-40B4-BE49-F238E27FC236}">
                <a16:creationId xmlns:a16="http://schemas.microsoft.com/office/drawing/2014/main" id="{2832EB42-A8BD-41E9-94C3-F5240E1B5A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841E0-CD8B-46D9-8728-660CAC615BC9}"/>
              </a:ext>
            </a:extLst>
          </p:cNvPr>
          <p:cNvSpPr>
            <a:spLocks noGrp="1"/>
          </p:cNvSpPr>
          <p:nvPr>
            <p:ph type="sldNum" sz="quarter" idx="12"/>
          </p:nvPr>
        </p:nvSpPr>
        <p:spPr/>
        <p:txBody>
          <a:bodyPr/>
          <a:lstStyle/>
          <a:p>
            <a:fld id="{481D9535-04EB-4349-9BEC-A0E2B320B784}" type="slidenum">
              <a:rPr lang="en-US" smtClean="0"/>
              <a:t>‹#›</a:t>
            </a:fld>
            <a:endParaRPr lang="en-US"/>
          </a:p>
        </p:txBody>
      </p:sp>
    </p:spTree>
    <p:extLst>
      <p:ext uri="{BB962C8B-B14F-4D97-AF65-F5344CB8AC3E}">
        <p14:creationId xmlns:p14="http://schemas.microsoft.com/office/powerpoint/2010/main" val="254015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D7BDE8-F3D0-46F1-8FA9-B502CD361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6DB064-EF65-488C-8527-8B46C0626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1CCE0-CF2A-4414-9C89-66F0046DC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17625-6823-4C39-8E10-29FCE8719987}" type="datetimeFigureOut">
              <a:rPr lang="en-US" smtClean="0"/>
              <a:t>9/27/2022</a:t>
            </a:fld>
            <a:endParaRPr lang="en-US"/>
          </a:p>
        </p:txBody>
      </p:sp>
      <p:sp>
        <p:nvSpPr>
          <p:cNvPr id="5" name="Footer Placeholder 4">
            <a:extLst>
              <a:ext uri="{FF2B5EF4-FFF2-40B4-BE49-F238E27FC236}">
                <a16:creationId xmlns:a16="http://schemas.microsoft.com/office/drawing/2014/main" id="{9D986910-24EC-462D-9E98-CB440C7B5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B38762-4677-4564-84A9-5EF67CD72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D9535-04EB-4349-9BEC-A0E2B320B784}" type="slidenum">
              <a:rPr lang="en-US" smtClean="0"/>
              <a:t>‹#›</a:t>
            </a:fld>
            <a:endParaRPr lang="en-US"/>
          </a:p>
        </p:txBody>
      </p:sp>
    </p:spTree>
    <p:extLst>
      <p:ext uri="{BB962C8B-B14F-4D97-AF65-F5344CB8AC3E}">
        <p14:creationId xmlns:p14="http://schemas.microsoft.com/office/powerpoint/2010/main" val="1916222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s://azprod.service-now.com/askaz?id=askaz_suppor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ake.powerautomate.com/environments/Default-af8e89a3-d9ac-422f-ad06-cc4eb4214314/hom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B9FE-9D45-403F-B466-5C6B03C958C0}"/>
              </a:ext>
            </a:extLst>
          </p:cNvPr>
          <p:cNvSpPr>
            <a:spLocks noGrp="1"/>
          </p:cNvSpPr>
          <p:nvPr>
            <p:ph type="ctrTitle"/>
          </p:nvPr>
        </p:nvSpPr>
        <p:spPr/>
        <p:txBody>
          <a:bodyPr/>
          <a:lstStyle/>
          <a:p>
            <a:r>
              <a:rPr lang="en-US" dirty="0" err="1"/>
              <a:t>AutoLabels</a:t>
            </a:r>
            <a:endParaRPr lang="en-US" dirty="0"/>
          </a:p>
        </p:txBody>
      </p:sp>
      <p:sp>
        <p:nvSpPr>
          <p:cNvPr id="3" name="Subtitle 2">
            <a:extLst>
              <a:ext uri="{FF2B5EF4-FFF2-40B4-BE49-F238E27FC236}">
                <a16:creationId xmlns:a16="http://schemas.microsoft.com/office/drawing/2014/main" id="{419B035F-AE05-4BC0-B11E-D944FB861490}"/>
              </a:ext>
            </a:extLst>
          </p:cNvPr>
          <p:cNvSpPr>
            <a:spLocks noGrp="1"/>
          </p:cNvSpPr>
          <p:nvPr>
            <p:ph type="subTitle" idx="1"/>
          </p:nvPr>
        </p:nvSpPr>
        <p:spPr/>
        <p:txBody>
          <a:bodyPr/>
          <a:lstStyle/>
          <a:p>
            <a:r>
              <a:rPr lang="en-US" dirty="0"/>
              <a:t>By SWC</a:t>
            </a:r>
          </a:p>
        </p:txBody>
      </p:sp>
    </p:spTree>
    <p:extLst>
      <p:ext uri="{BB962C8B-B14F-4D97-AF65-F5344CB8AC3E}">
        <p14:creationId xmlns:p14="http://schemas.microsoft.com/office/powerpoint/2010/main" val="3508378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8223-ECCC-4A9D-9FE8-7417B4829807}"/>
              </a:ext>
            </a:extLst>
          </p:cNvPr>
          <p:cNvSpPr>
            <a:spLocks noGrp="1"/>
          </p:cNvSpPr>
          <p:nvPr>
            <p:ph type="title"/>
          </p:nvPr>
        </p:nvSpPr>
        <p:spPr/>
        <p:txBody>
          <a:bodyPr/>
          <a:lstStyle/>
          <a:p>
            <a:r>
              <a:rPr lang="en-US" dirty="0"/>
              <a:t>How does it work?</a:t>
            </a:r>
          </a:p>
        </p:txBody>
      </p:sp>
      <p:sp>
        <p:nvSpPr>
          <p:cNvPr id="4" name="TextBox 3">
            <a:extLst>
              <a:ext uri="{FF2B5EF4-FFF2-40B4-BE49-F238E27FC236}">
                <a16:creationId xmlns:a16="http://schemas.microsoft.com/office/drawing/2014/main" id="{D4C2659D-4812-4C9B-B396-7B3FA4B05C2C}"/>
              </a:ext>
            </a:extLst>
          </p:cNvPr>
          <p:cNvSpPr txBox="1"/>
          <p:nvPr/>
        </p:nvSpPr>
        <p:spPr>
          <a:xfrm>
            <a:off x="466344" y="1472184"/>
            <a:ext cx="4512056" cy="3970318"/>
          </a:xfrm>
          <a:prstGeom prst="rect">
            <a:avLst/>
          </a:prstGeom>
          <a:noFill/>
        </p:spPr>
        <p:txBody>
          <a:bodyPr wrap="square" rtlCol="0">
            <a:spAutoFit/>
          </a:bodyPr>
          <a:lstStyle/>
          <a:p>
            <a:r>
              <a:rPr lang="en-US" dirty="0"/>
              <a:t>6. Labels can then be made. A prompt will appear for the user to change any BNs or POs that the previous step did not correctly determine. </a:t>
            </a:r>
          </a:p>
          <a:p>
            <a:endParaRPr lang="en-US" dirty="0"/>
          </a:p>
          <a:p>
            <a:r>
              <a:rPr lang="en-US" dirty="0"/>
              <a:t>An example case that may require the user to fix the BN or PO is the same solution being prepped today and tomorrow with similar volumes. </a:t>
            </a:r>
          </a:p>
          <a:p>
            <a:endParaRPr lang="en-US" dirty="0"/>
          </a:p>
          <a:p>
            <a:r>
              <a:rPr lang="en-US" dirty="0"/>
              <a:t>Note: I am working on a fix for getting the correct expiration, for example, if it is weighed on Thursday and not prepped until Monday.</a:t>
            </a:r>
          </a:p>
          <a:p>
            <a:endParaRPr lang="en-US" dirty="0"/>
          </a:p>
        </p:txBody>
      </p:sp>
      <p:pic>
        <p:nvPicPr>
          <p:cNvPr id="11" name="Picture 10" descr="Text&#10;&#10;Description automatically generated">
            <a:extLst>
              <a:ext uri="{FF2B5EF4-FFF2-40B4-BE49-F238E27FC236}">
                <a16:creationId xmlns:a16="http://schemas.microsoft.com/office/drawing/2014/main" id="{3BD2E88C-403B-4984-A93A-55382DE91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025" y="1472184"/>
            <a:ext cx="5467631" cy="4369025"/>
          </a:xfrm>
          <a:prstGeom prst="rect">
            <a:avLst/>
          </a:prstGeom>
        </p:spPr>
      </p:pic>
    </p:spTree>
    <p:extLst>
      <p:ext uri="{BB962C8B-B14F-4D97-AF65-F5344CB8AC3E}">
        <p14:creationId xmlns:p14="http://schemas.microsoft.com/office/powerpoint/2010/main" val="338731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A5B1-6CA5-4857-9CB4-FA003C681C56}"/>
              </a:ext>
            </a:extLst>
          </p:cNvPr>
          <p:cNvSpPr>
            <a:spLocks noGrp="1"/>
          </p:cNvSpPr>
          <p:nvPr>
            <p:ph type="title"/>
          </p:nvPr>
        </p:nvSpPr>
        <p:spPr/>
        <p:txBody>
          <a:bodyPr/>
          <a:lstStyle/>
          <a:p>
            <a:r>
              <a:rPr lang="en-US" dirty="0"/>
              <a:t>How does it work?</a:t>
            </a:r>
          </a:p>
        </p:txBody>
      </p:sp>
      <p:pic>
        <p:nvPicPr>
          <p:cNvPr id="4" name="Picture 3" descr="Text&#10;&#10;Description automatically generated">
            <a:extLst>
              <a:ext uri="{FF2B5EF4-FFF2-40B4-BE49-F238E27FC236}">
                <a16:creationId xmlns:a16="http://schemas.microsoft.com/office/drawing/2014/main" id="{616FA49A-071D-4A63-9D07-27A8C5929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19066"/>
            <a:ext cx="4755669" cy="4678054"/>
          </a:xfrm>
          <a:prstGeom prst="rect">
            <a:avLst/>
          </a:prstGeom>
        </p:spPr>
      </p:pic>
      <p:sp>
        <p:nvSpPr>
          <p:cNvPr id="5" name="TextBox 4">
            <a:extLst>
              <a:ext uri="{FF2B5EF4-FFF2-40B4-BE49-F238E27FC236}">
                <a16:creationId xmlns:a16="http://schemas.microsoft.com/office/drawing/2014/main" id="{1F3BCD6B-B3EB-41D5-9C97-952F65B847CA}"/>
              </a:ext>
            </a:extLst>
          </p:cNvPr>
          <p:cNvSpPr txBox="1"/>
          <p:nvPr/>
        </p:nvSpPr>
        <p:spPr>
          <a:xfrm>
            <a:off x="466344" y="1472184"/>
            <a:ext cx="4512056" cy="923330"/>
          </a:xfrm>
          <a:prstGeom prst="rect">
            <a:avLst/>
          </a:prstGeom>
          <a:noFill/>
        </p:spPr>
        <p:txBody>
          <a:bodyPr wrap="square" rtlCol="0">
            <a:spAutoFit/>
          </a:bodyPr>
          <a:lstStyle/>
          <a:p>
            <a:r>
              <a:rPr lang="en-US" dirty="0"/>
              <a:t>7. Finally, Ignition (</a:t>
            </a:r>
            <a:r>
              <a:rPr lang="en-US" dirty="0" err="1"/>
              <a:t>GPF_Reporting</a:t>
            </a:r>
            <a:r>
              <a:rPr lang="en-US" dirty="0"/>
              <a:t>) is opened and reports are made. </a:t>
            </a:r>
          </a:p>
          <a:p>
            <a:r>
              <a:rPr lang="en-US" dirty="0"/>
              <a:t> </a:t>
            </a:r>
          </a:p>
        </p:txBody>
      </p:sp>
    </p:spTree>
    <p:extLst>
      <p:ext uri="{BB962C8B-B14F-4D97-AF65-F5344CB8AC3E}">
        <p14:creationId xmlns:p14="http://schemas.microsoft.com/office/powerpoint/2010/main" val="303637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CDEA-3F70-4484-867B-0A7049E54546}"/>
              </a:ext>
            </a:extLst>
          </p:cNvPr>
          <p:cNvSpPr>
            <a:spLocks noGrp="1"/>
          </p:cNvSpPr>
          <p:nvPr>
            <p:ph type="title"/>
          </p:nvPr>
        </p:nvSpPr>
        <p:spPr>
          <a:xfrm>
            <a:off x="1189075" y="-302845"/>
            <a:ext cx="10515600" cy="1325563"/>
          </a:xfrm>
        </p:spPr>
        <p:txBody>
          <a:bodyPr/>
          <a:lstStyle/>
          <a:p>
            <a:r>
              <a:rPr lang="en-US" dirty="0"/>
              <a:t>Report generation</a:t>
            </a:r>
          </a:p>
        </p:txBody>
      </p:sp>
      <p:pic>
        <p:nvPicPr>
          <p:cNvPr id="4" name="Recording_Trim2">
            <a:hlinkClick r:id="" action="ppaction://media"/>
            <a:extLst>
              <a:ext uri="{FF2B5EF4-FFF2-40B4-BE49-F238E27FC236}">
                <a16:creationId xmlns:a16="http://schemas.microsoft.com/office/drawing/2014/main" id="{A9AB92E7-DCB5-4197-ABDE-20C7A417D56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105786" y="1051625"/>
            <a:ext cx="9755372" cy="5487397"/>
          </a:xfrm>
          <a:prstGeom prst="rect">
            <a:avLst/>
          </a:prstGeom>
        </p:spPr>
      </p:pic>
      <p:pic>
        <p:nvPicPr>
          <p:cNvPr id="6" name="Picture 5">
            <a:extLst>
              <a:ext uri="{FF2B5EF4-FFF2-40B4-BE49-F238E27FC236}">
                <a16:creationId xmlns:a16="http://schemas.microsoft.com/office/drawing/2014/main" id="{997D7A24-7731-4C62-860D-BB36A8CFBA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1767" y="886517"/>
            <a:ext cx="3079908" cy="165108"/>
          </a:xfrm>
          <a:prstGeom prst="rect">
            <a:avLst/>
          </a:prstGeom>
        </p:spPr>
      </p:pic>
    </p:spTree>
    <p:extLst>
      <p:ext uri="{BB962C8B-B14F-4D97-AF65-F5344CB8AC3E}">
        <p14:creationId xmlns:p14="http://schemas.microsoft.com/office/powerpoint/2010/main" val="61015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33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8330-7A18-4F74-8A4A-5CDF145BCD28}"/>
              </a:ext>
            </a:extLst>
          </p:cNvPr>
          <p:cNvSpPr>
            <a:spLocks noGrp="1"/>
          </p:cNvSpPr>
          <p:nvPr>
            <p:ph type="title"/>
          </p:nvPr>
        </p:nvSpPr>
        <p:spPr/>
        <p:txBody>
          <a:bodyPr/>
          <a:lstStyle/>
          <a:p>
            <a:r>
              <a:rPr lang="en-US" dirty="0"/>
              <a:t>Setup 1 - General</a:t>
            </a:r>
          </a:p>
        </p:txBody>
      </p:sp>
      <p:pic>
        <p:nvPicPr>
          <p:cNvPr id="5" name="Picture 4" descr="Graphical user interface, text, application&#10;&#10;Description automatically generated">
            <a:extLst>
              <a:ext uri="{FF2B5EF4-FFF2-40B4-BE49-F238E27FC236}">
                <a16:creationId xmlns:a16="http://schemas.microsoft.com/office/drawing/2014/main" id="{07C30A7B-D93F-4453-AA05-9B081F979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49810"/>
            <a:ext cx="4250190" cy="4643065"/>
          </a:xfrm>
          <a:prstGeom prst="rect">
            <a:avLst/>
          </a:prstGeom>
        </p:spPr>
      </p:pic>
      <p:pic>
        <p:nvPicPr>
          <p:cNvPr id="7" name="Picture 6" descr="A picture containing text, clock, gauge&#10;&#10;Description automatically generated">
            <a:extLst>
              <a:ext uri="{FF2B5EF4-FFF2-40B4-BE49-F238E27FC236}">
                <a16:creationId xmlns:a16="http://schemas.microsoft.com/office/drawing/2014/main" id="{D4757ABD-4644-48E8-90B1-034AFE11C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424" y="1824266"/>
            <a:ext cx="1282766" cy="590580"/>
          </a:xfrm>
          <a:prstGeom prst="rect">
            <a:avLst/>
          </a:prstGeom>
        </p:spPr>
      </p:pic>
      <p:pic>
        <p:nvPicPr>
          <p:cNvPr id="9" name="Picture 8">
            <a:extLst>
              <a:ext uri="{FF2B5EF4-FFF2-40B4-BE49-F238E27FC236}">
                <a16:creationId xmlns:a16="http://schemas.microsoft.com/office/drawing/2014/main" id="{9AB6A868-A24F-4744-83FD-FE00623579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6257" y="4810407"/>
            <a:ext cx="5777946" cy="513594"/>
          </a:xfrm>
          <a:prstGeom prst="rect">
            <a:avLst/>
          </a:prstGeom>
        </p:spPr>
      </p:pic>
      <p:sp>
        <p:nvSpPr>
          <p:cNvPr id="10" name="TextBox 9">
            <a:extLst>
              <a:ext uri="{FF2B5EF4-FFF2-40B4-BE49-F238E27FC236}">
                <a16:creationId xmlns:a16="http://schemas.microsoft.com/office/drawing/2014/main" id="{0A0ED9B8-76D4-4DC6-813B-C341916957C3}"/>
              </a:ext>
            </a:extLst>
          </p:cNvPr>
          <p:cNvSpPr txBox="1"/>
          <p:nvPr/>
        </p:nvSpPr>
        <p:spPr>
          <a:xfrm>
            <a:off x="838200" y="1480478"/>
            <a:ext cx="4231479" cy="369332"/>
          </a:xfrm>
          <a:prstGeom prst="rect">
            <a:avLst/>
          </a:prstGeom>
          <a:noFill/>
        </p:spPr>
        <p:txBody>
          <a:bodyPr wrap="none" rtlCol="0">
            <a:spAutoFit/>
          </a:bodyPr>
          <a:lstStyle/>
          <a:p>
            <a:r>
              <a:rPr lang="en-US" dirty="0"/>
              <a:t>Start &gt; Settings &gt; Display </a:t>
            </a:r>
            <a:r>
              <a:rPr lang="en-US" b="1" dirty="0"/>
              <a:t>must</a:t>
            </a:r>
            <a:r>
              <a:rPr lang="en-US" dirty="0"/>
              <a:t> look like this</a:t>
            </a:r>
          </a:p>
        </p:txBody>
      </p:sp>
      <p:sp>
        <p:nvSpPr>
          <p:cNvPr id="11" name="TextBox 10">
            <a:extLst>
              <a:ext uri="{FF2B5EF4-FFF2-40B4-BE49-F238E27FC236}">
                <a16:creationId xmlns:a16="http://schemas.microsoft.com/office/drawing/2014/main" id="{AF69E8E9-ACA3-4909-92B9-D060A89F8063}"/>
              </a:ext>
            </a:extLst>
          </p:cNvPr>
          <p:cNvSpPr txBox="1"/>
          <p:nvPr/>
        </p:nvSpPr>
        <p:spPr>
          <a:xfrm>
            <a:off x="5320424" y="1480478"/>
            <a:ext cx="6661182" cy="369332"/>
          </a:xfrm>
          <a:prstGeom prst="rect">
            <a:avLst/>
          </a:prstGeom>
          <a:noFill/>
        </p:spPr>
        <p:txBody>
          <a:bodyPr wrap="none" rtlCol="0">
            <a:spAutoFit/>
          </a:bodyPr>
          <a:lstStyle/>
          <a:p>
            <a:r>
              <a:rPr lang="en-US" dirty="0"/>
              <a:t>EQV </a:t>
            </a:r>
            <a:r>
              <a:rPr lang="en-US" b="1" dirty="0"/>
              <a:t>must</a:t>
            </a:r>
            <a:r>
              <a:rPr lang="en-US" dirty="0"/>
              <a:t> be in your Chrome bookmarks in the very first (far left) slot</a:t>
            </a:r>
          </a:p>
        </p:txBody>
      </p:sp>
      <p:sp>
        <p:nvSpPr>
          <p:cNvPr id="12" name="TextBox 11">
            <a:extLst>
              <a:ext uri="{FF2B5EF4-FFF2-40B4-BE49-F238E27FC236}">
                <a16:creationId xmlns:a16="http://schemas.microsoft.com/office/drawing/2014/main" id="{4328ABF6-2646-435A-8842-791DE726F9DC}"/>
              </a:ext>
            </a:extLst>
          </p:cNvPr>
          <p:cNvSpPr txBox="1"/>
          <p:nvPr/>
        </p:nvSpPr>
        <p:spPr>
          <a:xfrm>
            <a:off x="5320424" y="4441075"/>
            <a:ext cx="6083076" cy="369332"/>
          </a:xfrm>
          <a:prstGeom prst="rect">
            <a:avLst/>
          </a:prstGeom>
          <a:noFill/>
        </p:spPr>
        <p:txBody>
          <a:bodyPr wrap="none" rtlCol="0">
            <a:spAutoFit/>
          </a:bodyPr>
          <a:lstStyle/>
          <a:p>
            <a:r>
              <a:rPr lang="en-US" dirty="0"/>
              <a:t>A shortcut for SAP and </a:t>
            </a:r>
            <a:r>
              <a:rPr lang="en-US" dirty="0" err="1"/>
              <a:t>GPF_Reporting</a:t>
            </a:r>
            <a:r>
              <a:rPr lang="en-US" dirty="0"/>
              <a:t> </a:t>
            </a:r>
            <a:r>
              <a:rPr lang="en-US" b="1" dirty="0"/>
              <a:t>must</a:t>
            </a:r>
            <a:r>
              <a:rPr lang="en-US" dirty="0"/>
              <a:t> be on your taskbar</a:t>
            </a:r>
          </a:p>
        </p:txBody>
      </p:sp>
      <p:cxnSp>
        <p:nvCxnSpPr>
          <p:cNvPr id="15" name="Straight Arrow Connector 14">
            <a:extLst>
              <a:ext uri="{FF2B5EF4-FFF2-40B4-BE49-F238E27FC236}">
                <a16:creationId xmlns:a16="http://schemas.microsoft.com/office/drawing/2014/main" id="{A04F6CBB-B23B-4B99-B6A7-3C84E7CF0041}"/>
              </a:ext>
            </a:extLst>
          </p:cNvPr>
          <p:cNvCxnSpPr/>
          <p:nvPr/>
        </p:nvCxnSpPr>
        <p:spPr>
          <a:xfrm flipH="1" flipV="1">
            <a:off x="9521073" y="5356929"/>
            <a:ext cx="160255" cy="111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FCC2950-4B79-4720-9F97-559C73DBC825}"/>
              </a:ext>
            </a:extLst>
          </p:cNvPr>
          <p:cNvCxnSpPr/>
          <p:nvPr/>
        </p:nvCxnSpPr>
        <p:spPr>
          <a:xfrm flipV="1">
            <a:off x="9785023" y="5430382"/>
            <a:ext cx="358219" cy="1036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A74DE05-C113-461A-BD52-263C9250593E}"/>
              </a:ext>
            </a:extLst>
          </p:cNvPr>
          <p:cNvSpPr txBox="1"/>
          <p:nvPr/>
        </p:nvSpPr>
        <p:spPr>
          <a:xfrm>
            <a:off x="5386257" y="2508496"/>
            <a:ext cx="4003275" cy="369332"/>
          </a:xfrm>
          <a:prstGeom prst="rect">
            <a:avLst/>
          </a:prstGeom>
          <a:noFill/>
        </p:spPr>
        <p:txBody>
          <a:bodyPr wrap="none" rtlCol="0">
            <a:spAutoFit/>
          </a:bodyPr>
          <a:lstStyle/>
          <a:p>
            <a:r>
              <a:rPr lang="en-US" dirty="0"/>
              <a:t>https://astrazeneca-eqv.veevavault.com/</a:t>
            </a:r>
          </a:p>
        </p:txBody>
      </p:sp>
    </p:spTree>
    <p:extLst>
      <p:ext uri="{BB962C8B-B14F-4D97-AF65-F5344CB8AC3E}">
        <p14:creationId xmlns:p14="http://schemas.microsoft.com/office/powerpoint/2010/main" val="168040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2F09-D5B3-4BFF-87FF-D348F6971210}"/>
              </a:ext>
            </a:extLst>
          </p:cNvPr>
          <p:cNvSpPr>
            <a:spLocks noGrp="1"/>
          </p:cNvSpPr>
          <p:nvPr>
            <p:ph type="title"/>
          </p:nvPr>
        </p:nvSpPr>
        <p:spPr/>
        <p:txBody>
          <a:bodyPr/>
          <a:lstStyle/>
          <a:p>
            <a:r>
              <a:rPr lang="en-US" dirty="0"/>
              <a:t>Setup 2 – API Access</a:t>
            </a:r>
          </a:p>
        </p:txBody>
      </p:sp>
      <p:sp>
        <p:nvSpPr>
          <p:cNvPr id="4" name="TextBox 3">
            <a:extLst>
              <a:ext uri="{FF2B5EF4-FFF2-40B4-BE49-F238E27FC236}">
                <a16:creationId xmlns:a16="http://schemas.microsoft.com/office/drawing/2014/main" id="{AB678795-9945-4A8B-BC01-7B6D6B465298}"/>
              </a:ext>
            </a:extLst>
          </p:cNvPr>
          <p:cNvSpPr txBox="1"/>
          <p:nvPr/>
        </p:nvSpPr>
        <p:spPr>
          <a:xfrm>
            <a:off x="838200" y="1506022"/>
            <a:ext cx="6729022" cy="4247317"/>
          </a:xfrm>
          <a:prstGeom prst="rect">
            <a:avLst/>
          </a:prstGeom>
          <a:noFill/>
        </p:spPr>
        <p:txBody>
          <a:bodyPr wrap="square" rtlCol="0">
            <a:spAutoFit/>
          </a:bodyPr>
          <a:lstStyle/>
          <a:p>
            <a:r>
              <a:rPr lang="en-US" dirty="0"/>
              <a:t>You </a:t>
            </a:r>
            <a:r>
              <a:rPr lang="en-US" b="1" dirty="0"/>
              <a:t>must</a:t>
            </a:r>
            <a:r>
              <a:rPr lang="en-US" dirty="0"/>
              <a:t> have API (application programming interface) access to EQV.</a:t>
            </a:r>
          </a:p>
          <a:p>
            <a:endParaRPr lang="en-US" dirty="0"/>
          </a:p>
          <a:p>
            <a:r>
              <a:rPr lang="en-US" dirty="0"/>
              <a:t>This can be done by submitting a ticket on </a:t>
            </a:r>
            <a:r>
              <a:rPr lang="en-US" dirty="0" err="1"/>
              <a:t>AskAZ</a:t>
            </a:r>
            <a:endParaRPr lang="en-US" dirty="0"/>
          </a:p>
          <a:p>
            <a:pPr marL="342900" indent="-342900">
              <a:buAutoNum type="arabicPeriod"/>
            </a:pPr>
            <a:r>
              <a:rPr lang="en-US" dirty="0"/>
              <a:t>Go to </a:t>
            </a:r>
            <a:r>
              <a:rPr lang="en-US" dirty="0">
                <a:hlinkClick r:id="rId2"/>
              </a:rPr>
              <a:t>https://azprod.service-now.com/askaz?id=askaz_support</a:t>
            </a:r>
            <a:endParaRPr lang="en-US" dirty="0"/>
          </a:p>
          <a:p>
            <a:pPr marL="342900" indent="-342900">
              <a:buAutoNum type="arabicPeriod"/>
            </a:pPr>
            <a:r>
              <a:rPr lang="en-US" dirty="0"/>
              <a:t>Search for anything, scroll down to the bottom right of the page, and select ‘Still need help?’</a:t>
            </a:r>
          </a:p>
          <a:p>
            <a:pPr marL="342900" indent="-342900">
              <a:buAutoNum type="arabicPeriod"/>
            </a:pPr>
            <a:r>
              <a:rPr lang="en-US" dirty="0" err="1"/>
              <a:t>AskIT</a:t>
            </a:r>
            <a:endParaRPr lang="en-US" dirty="0"/>
          </a:p>
          <a:p>
            <a:pPr marL="342900" indent="-342900">
              <a:buAutoNum type="arabicPeriod"/>
            </a:pPr>
            <a:r>
              <a:rPr lang="en-US" dirty="0"/>
              <a:t>Request Something</a:t>
            </a:r>
          </a:p>
          <a:p>
            <a:pPr marL="342900" indent="-342900">
              <a:buAutoNum type="arabicPeriod"/>
            </a:pPr>
            <a:r>
              <a:rPr lang="en-US" dirty="0"/>
              <a:t>Description should be along the lines of…</a:t>
            </a:r>
          </a:p>
          <a:p>
            <a:pPr lvl="1"/>
            <a:r>
              <a:rPr lang="en-US" dirty="0"/>
              <a:t>“Request EQV </a:t>
            </a:r>
            <a:r>
              <a:rPr lang="en-US" dirty="0" err="1"/>
              <a:t>veeva</a:t>
            </a:r>
            <a:r>
              <a:rPr lang="en-US" dirty="0"/>
              <a:t> vault API access to retrieve up to date SPRs for the creation of labels for Support Services Manufacturing Sciences.”</a:t>
            </a:r>
          </a:p>
          <a:p>
            <a:pPr lvl="1"/>
            <a:endParaRPr lang="en-US" dirty="0"/>
          </a:p>
          <a:p>
            <a:pPr lvl="1"/>
            <a:endParaRPr lang="en-US" dirty="0"/>
          </a:p>
          <a:p>
            <a:pPr marL="342900" indent="-342900">
              <a:buAutoNum type="arabicPeriod"/>
            </a:pPr>
            <a:endParaRPr lang="en-US" dirty="0"/>
          </a:p>
        </p:txBody>
      </p:sp>
    </p:spTree>
    <p:extLst>
      <p:ext uri="{BB962C8B-B14F-4D97-AF65-F5344CB8AC3E}">
        <p14:creationId xmlns:p14="http://schemas.microsoft.com/office/powerpoint/2010/main" val="348529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809E-C074-4037-9D6F-F009CF4DB115}"/>
              </a:ext>
            </a:extLst>
          </p:cNvPr>
          <p:cNvSpPr>
            <a:spLocks noGrp="1"/>
          </p:cNvSpPr>
          <p:nvPr>
            <p:ph type="title"/>
          </p:nvPr>
        </p:nvSpPr>
        <p:spPr/>
        <p:txBody>
          <a:bodyPr/>
          <a:lstStyle/>
          <a:p>
            <a:r>
              <a:rPr lang="en-US" dirty="0"/>
              <a:t>Setup 3 – Power Automate</a:t>
            </a:r>
          </a:p>
        </p:txBody>
      </p:sp>
      <p:sp>
        <p:nvSpPr>
          <p:cNvPr id="4" name="TextBox 3">
            <a:extLst>
              <a:ext uri="{FF2B5EF4-FFF2-40B4-BE49-F238E27FC236}">
                <a16:creationId xmlns:a16="http://schemas.microsoft.com/office/drawing/2014/main" id="{8BF59107-4456-4626-A565-8CC5B378E2DE}"/>
              </a:ext>
            </a:extLst>
          </p:cNvPr>
          <p:cNvSpPr txBox="1"/>
          <p:nvPr/>
        </p:nvSpPr>
        <p:spPr>
          <a:xfrm>
            <a:off x="838200" y="1574276"/>
            <a:ext cx="10904460" cy="2862322"/>
          </a:xfrm>
          <a:prstGeom prst="rect">
            <a:avLst/>
          </a:prstGeom>
          <a:noFill/>
        </p:spPr>
        <p:txBody>
          <a:bodyPr wrap="none" rtlCol="0">
            <a:spAutoFit/>
          </a:bodyPr>
          <a:lstStyle/>
          <a:p>
            <a:pPr marL="342900" indent="-342900">
              <a:buAutoNum type="arabicPeriod"/>
            </a:pPr>
            <a:r>
              <a:rPr lang="en-US" dirty="0"/>
              <a:t>Navigate to </a:t>
            </a:r>
            <a:r>
              <a:rPr lang="en-US" dirty="0">
                <a:hlinkClick r:id="rId2"/>
              </a:rPr>
              <a:t>Power Automate</a:t>
            </a:r>
            <a:endParaRPr lang="en-US" dirty="0"/>
          </a:p>
          <a:p>
            <a:pPr marL="342900" indent="-342900">
              <a:buAutoNum type="arabicPeriod"/>
            </a:pPr>
            <a:r>
              <a:rPr lang="en-US" dirty="0"/>
              <a:t>Select ‘My flows’</a:t>
            </a:r>
          </a:p>
          <a:p>
            <a:pPr marL="342900" indent="-342900">
              <a:buAutoNum type="arabicPeriod"/>
            </a:pPr>
            <a:r>
              <a:rPr lang="en-US" dirty="0"/>
              <a:t>Select ‘Import’</a:t>
            </a:r>
          </a:p>
          <a:p>
            <a:pPr marL="342900" indent="-342900">
              <a:buAutoNum type="arabicPeriod"/>
            </a:pPr>
            <a:r>
              <a:rPr lang="en-US" dirty="0"/>
              <a:t>Select ‘Import Package (Legacy)’</a:t>
            </a:r>
          </a:p>
          <a:p>
            <a:pPr marL="342900" indent="-342900">
              <a:buAutoNum type="arabicPeriod"/>
            </a:pPr>
            <a:r>
              <a:rPr lang="en-US" dirty="0"/>
              <a:t>Select ‘Upload’</a:t>
            </a:r>
          </a:p>
          <a:p>
            <a:pPr marL="342900" indent="-342900">
              <a:buAutoNum type="arabicPeriod"/>
            </a:pPr>
            <a:r>
              <a:rPr lang="en-US" dirty="0"/>
              <a:t>Upload the zip file found in the </a:t>
            </a:r>
            <a:r>
              <a:rPr lang="en-US" dirty="0" err="1"/>
              <a:t>AutoLabels</a:t>
            </a:r>
            <a:endParaRPr lang="en-US" dirty="0"/>
          </a:p>
          <a:p>
            <a:r>
              <a:rPr lang="en-US" dirty="0"/>
              <a:t>folder in the SS shared drive</a:t>
            </a:r>
          </a:p>
          <a:p>
            <a:endParaRPr lang="en-US" dirty="0"/>
          </a:p>
          <a:p>
            <a:r>
              <a:rPr lang="en-US" dirty="0"/>
              <a:t>Once uploaded, the flow should automatically be set up. It may require you to allow connections, if so, allow them.</a:t>
            </a:r>
          </a:p>
          <a:p>
            <a:endParaRPr lang="en-US" dirty="0"/>
          </a:p>
        </p:txBody>
      </p:sp>
      <p:pic>
        <p:nvPicPr>
          <p:cNvPr id="6" name="Picture 5" descr="Graphical user interface, application, Word&#10;&#10;Description automatically generated">
            <a:extLst>
              <a:ext uri="{FF2B5EF4-FFF2-40B4-BE49-F238E27FC236}">
                <a16:creationId xmlns:a16="http://schemas.microsoft.com/office/drawing/2014/main" id="{417C93D8-AD92-4CA2-9ED4-86EF1085D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675" y="1574276"/>
            <a:ext cx="5581937" cy="1689187"/>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3B69408B-236C-4269-89FF-62E8FB31EE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205" y="4378797"/>
            <a:ext cx="9868407" cy="2013053"/>
          </a:xfrm>
          <a:prstGeom prst="rect">
            <a:avLst/>
          </a:prstGeom>
        </p:spPr>
      </p:pic>
    </p:spTree>
    <p:extLst>
      <p:ext uri="{BB962C8B-B14F-4D97-AF65-F5344CB8AC3E}">
        <p14:creationId xmlns:p14="http://schemas.microsoft.com/office/powerpoint/2010/main" val="99660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CD8F-1B58-4B0A-A1B7-D12DA53846FE}"/>
              </a:ext>
            </a:extLst>
          </p:cNvPr>
          <p:cNvSpPr>
            <a:spLocks noGrp="1"/>
          </p:cNvSpPr>
          <p:nvPr>
            <p:ph type="title"/>
          </p:nvPr>
        </p:nvSpPr>
        <p:spPr/>
        <p:txBody>
          <a:bodyPr/>
          <a:lstStyle/>
          <a:p>
            <a:r>
              <a:rPr lang="en-US" dirty="0"/>
              <a:t>How does it work?</a:t>
            </a:r>
          </a:p>
        </p:txBody>
      </p:sp>
      <p:pic>
        <p:nvPicPr>
          <p:cNvPr id="7" name="Picture 6" descr="Text&#10;&#10;Description automatically generated">
            <a:extLst>
              <a:ext uri="{FF2B5EF4-FFF2-40B4-BE49-F238E27FC236}">
                <a16:creationId xmlns:a16="http://schemas.microsoft.com/office/drawing/2014/main" id="{2BCD5EB7-01F5-4BE7-8830-5017E5F71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888" y="1472184"/>
            <a:ext cx="6070912" cy="3587934"/>
          </a:xfrm>
          <a:prstGeom prst="rect">
            <a:avLst/>
          </a:prstGeom>
        </p:spPr>
      </p:pic>
      <p:sp>
        <p:nvSpPr>
          <p:cNvPr id="8" name="TextBox 7">
            <a:extLst>
              <a:ext uri="{FF2B5EF4-FFF2-40B4-BE49-F238E27FC236}">
                <a16:creationId xmlns:a16="http://schemas.microsoft.com/office/drawing/2014/main" id="{D0C36463-B295-457B-9932-6E4B3DA40FFD}"/>
              </a:ext>
            </a:extLst>
          </p:cNvPr>
          <p:cNvSpPr txBox="1"/>
          <p:nvPr/>
        </p:nvSpPr>
        <p:spPr>
          <a:xfrm>
            <a:off x="466344" y="1472184"/>
            <a:ext cx="3978974" cy="2031325"/>
          </a:xfrm>
          <a:prstGeom prst="rect">
            <a:avLst/>
          </a:prstGeom>
          <a:noFill/>
        </p:spPr>
        <p:txBody>
          <a:bodyPr wrap="none" rtlCol="0">
            <a:spAutoFit/>
          </a:bodyPr>
          <a:lstStyle/>
          <a:p>
            <a:pPr marL="342900" indent="-342900">
              <a:buAutoNum type="arabicPeriod"/>
            </a:pPr>
            <a:r>
              <a:rPr lang="en-US" dirty="0"/>
              <a:t>Get the bearer token from EQV.</a:t>
            </a:r>
          </a:p>
          <a:p>
            <a:r>
              <a:rPr lang="en-US" dirty="0"/>
              <a:t>       This allows us to make API requests</a:t>
            </a:r>
          </a:p>
          <a:p>
            <a:r>
              <a:rPr lang="en-US" dirty="0"/>
              <a:t>       to get up to date SPR information.</a:t>
            </a:r>
          </a:p>
          <a:p>
            <a:endParaRPr lang="en-US" dirty="0"/>
          </a:p>
          <a:p>
            <a:endParaRPr lang="en-US" dirty="0"/>
          </a:p>
          <a:p>
            <a:r>
              <a:rPr lang="en-US" dirty="0"/>
              <a:t>Note: I am working on a feature that will</a:t>
            </a:r>
          </a:p>
          <a:p>
            <a:r>
              <a:rPr lang="en-US" dirty="0"/>
              <a:t>bypass the need for a bearer token</a:t>
            </a:r>
          </a:p>
        </p:txBody>
      </p:sp>
      <p:sp>
        <p:nvSpPr>
          <p:cNvPr id="11" name="TextBox 10">
            <a:extLst>
              <a:ext uri="{FF2B5EF4-FFF2-40B4-BE49-F238E27FC236}">
                <a16:creationId xmlns:a16="http://schemas.microsoft.com/office/drawing/2014/main" id="{FFFF8CE3-D730-4C99-9BE2-26C4542182B1}"/>
              </a:ext>
            </a:extLst>
          </p:cNvPr>
          <p:cNvSpPr txBox="1"/>
          <p:nvPr/>
        </p:nvSpPr>
        <p:spPr>
          <a:xfrm>
            <a:off x="508000" y="5113715"/>
            <a:ext cx="237566" cy="369332"/>
          </a:xfrm>
          <a:prstGeom prst="rect">
            <a:avLst/>
          </a:prstGeom>
          <a:noFill/>
        </p:spPr>
        <p:txBody>
          <a:bodyPr wrap="none" rtlCol="0">
            <a:spAutoFit/>
          </a:bodyPr>
          <a:lstStyle/>
          <a:p>
            <a:r>
              <a:rPr lang="en-US" dirty="0"/>
              <a:t> </a:t>
            </a:r>
          </a:p>
        </p:txBody>
      </p:sp>
    </p:spTree>
    <p:extLst>
      <p:ext uri="{BB962C8B-B14F-4D97-AF65-F5344CB8AC3E}">
        <p14:creationId xmlns:p14="http://schemas.microsoft.com/office/powerpoint/2010/main" val="117501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591C-561F-42CE-B259-A451773E3E5A}"/>
              </a:ext>
            </a:extLst>
          </p:cNvPr>
          <p:cNvSpPr>
            <a:spLocks noGrp="1"/>
          </p:cNvSpPr>
          <p:nvPr>
            <p:ph type="title"/>
          </p:nvPr>
        </p:nvSpPr>
        <p:spPr/>
        <p:txBody>
          <a:bodyPr/>
          <a:lstStyle/>
          <a:p>
            <a:r>
              <a:rPr lang="en-US" dirty="0"/>
              <a:t>How does it work?</a:t>
            </a:r>
          </a:p>
        </p:txBody>
      </p:sp>
      <p:pic>
        <p:nvPicPr>
          <p:cNvPr id="4" name="Picture 3" descr="Text&#10;&#10;Description automatically generated">
            <a:extLst>
              <a:ext uri="{FF2B5EF4-FFF2-40B4-BE49-F238E27FC236}">
                <a16:creationId xmlns:a16="http://schemas.microsoft.com/office/drawing/2014/main" id="{845634DB-0E60-404F-AB29-F6A5E0E02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823" y="2653381"/>
            <a:ext cx="4350304" cy="3240977"/>
          </a:xfrm>
          <a:prstGeom prst="rect">
            <a:avLst/>
          </a:prstGeom>
        </p:spPr>
      </p:pic>
      <p:pic>
        <p:nvPicPr>
          <p:cNvPr id="5" name="Picture 4" descr="Text&#10;&#10;Description automatically generated">
            <a:extLst>
              <a:ext uri="{FF2B5EF4-FFF2-40B4-BE49-F238E27FC236}">
                <a16:creationId xmlns:a16="http://schemas.microsoft.com/office/drawing/2014/main" id="{D6DA2EFD-CC52-457D-A6B5-C68DAFDDA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768" y="1471463"/>
            <a:ext cx="5493032" cy="1530429"/>
          </a:xfrm>
          <a:prstGeom prst="rect">
            <a:avLst/>
          </a:prstGeom>
        </p:spPr>
      </p:pic>
      <p:sp>
        <p:nvSpPr>
          <p:cNvPr id="6" name="TextBox 5">
            <a:extLst>
              <a:ext uri="{FF2B5EF4-FFF2-40B4-BE49-F238E27FC236}">
                <a16:creationId xmlns:a16="http://schemas.microsoft.com/office/drawing/2014/main" id="{DCBCBE01-8DEC-4F0A-840F-59656E632377}"/>
              </a:ext>
            </a:extLst>
          </p:cNvPr>
          <p:cNvSpPr txBox="1"/>
          <p:nvPr/>
        </p:nvSpPr>
        <p:spPr>
          <a:xfrm>
            <a:off x="466823" y="1471463"/>
            <a:ext cx="4869538" cy="646331"/>
          </a:xfrm>
          <a:prstGeom prst="rect">
            <a:avLst/>
          </a:prstGeom>
          <a:noFill/>
        </p:spPr>
        <p:txBody>
          <a:bodyPr wrap="none" rtlCol="0">
            <a:spAutoFit/>
          </a:bodyPr>
          <a:lstStyle/>
          <a:p>
            <a:r>
              <a:rPr lang="en-US" dirty="0"/>
              <a:t>2. Send yourself an email to initiate the </a:t>
            </a:r>
          </a:p>
          <a:p>
            <a:r>
              <a:rPr lang="en-US" dirty="0"/>
              <a:t>    Power Automate flow, then wait for a response.</a:t>
            </a:r>
          </a:p>
        </p:txBody>
      </p:sp>
      <p:pic>
        <p:nvPicPr>
          <p:cNvPr id="8" name="Picture 7" descr="Text&#10;&#10;Description automatically generated">
            <a:extLst>
              <a:ext uri="{FF2B5EF4-FFF2-40B4-BE49-F238E27FC236}">
                <a16:creationId xmlns:a16="http://schemas.microsoft.com/office/drawing/2014/main" id="{BFA92517-C263-4ED5-BD1E-17FAFB381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9738" y="3563616"/>
            <a:ext cx="5714062" cy="1420505"/>
          </a:xfrm>
          <a:prstGeom prst="rect">
            <a:avLst/>
          </a:prstGeom>
        </p:spPr>
      </p:pic>
      <p:cxnSp>
        <p:nvCxnSpPr>
          <p:cNvPr id="20" name="Straight Arrow Connector 19">
            <a:extLst>
              <a:ext uri="{FF2B5EF4-FFF2-40B4-BE49-F238E27FC236}">
                <a16:creationId xmlns:a16="http://schemas.microsoft.com/office/drawing/2014/main" id="{BBE57515-289A-4F55-93E1-E9B889C9A43D}"/>
              </a:ext>
            </a:extLst>
          </p:cNvPr>
          <p:cNvCxnSpPr/>
          <p:nvPr/>
        </p:nvCxnSpPr>
        <p:spPr>
          <a:xfrm>
            <a:off x="4967926" y="2117794"/>
            <a:ext cx="671812" cy="1311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2545462-A543-442D-B842-5CDAA4BC997F}"/>
              </a:ext>
            </a:extLst>
          </p:cNvPr>
          <p:cNvCxnSpPr/>
          <p:nvPr/>
        </p:nvCxnSpPr>
        <p:spPr>
          <a:xfrm>
            <a:off x="2092751" y="2117794"/>
            <a:ext cx="0" cy="408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925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CAAB-AD67-4876-9411-BCC7C6F39B0C}"/>
              </a:ext>
            </a:extLst>
          </p:cNvPr>
          <p:cNvSpPr>
            <a:spLocks noGrp="1"/>
          </p:cNvSpPr>
          <p:nvPr>
            <p:ph type="title"/>
          </p:nvPr>
        </p:nvSpPr>
        <p:spPr/>
        <p:txBody>
          <a:bodyPr/>
          <a:lstStyle/>
          <a:p>
            <a:r>
              <a:rPr lang="en-US" dirty="0"/>
              <a:t>How does it work?</a:t>
            </a:r>
          </a:p>
        </p:txBody>
      </p:sp>
      <p:pic>
        <p:nvPicPr>
          <p:cNvPr id="5" name="Picture 4" descr="Text&#10;&#10;Description automatically generated">
            <a:extLst>
              <a:ext uri="{FF2B5EF4-FFF2-40B4-BE49-F238E27FC236}">
                <a16:creationId xmlns:a16="http://schemas.microsoft.com/office/drawing/2014/main" id="{EE9CBDAF-7FC4-4188-A50C-74C8672AF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5080261" cy="4267419"/>
          </a:xfrm>
          <a:prstGeom prst="rect">
            <a:avLst/>
          </a:prstGeom>
        </p:spPr>
      </p:pic>
      <p:sp>
        <p:nvSpPr>
          <p:cNvPr id="6" name="TextBox 5">
            <a:extLst>
              <a:ext uri="{FF2B5EF4-FFF2-40B4-BE49-F238E27FC236}">
                <a16:creationId xmlns:a16="http://schemas.microsoft.com/office/drawing/2014/main" id="{660FCA2E-8025-43E3-AABE-700BDB9736A7}"/>
              </a:ext>
            </a:extLst>
          </p:cNvPr>
          <p:cNvSpPr txBox="1"/>
          <p:nvPr/>
        </p:nvSpPr>
        <p:spPr>
          <a:xfrm>
            <a:off x="466344" y="1472184"/>
            <a:ext cx="4208398" cy="1200329"/>
          </a:xfrm>
          <a:prstGeom prst="rect">
            <a:avLst/>
          </a:prstGeom>
          <a:noFill/>
        </p:spPr>
        <p:txBody>
          <a:bodyPr wrap="square" rtlCol="0">
            <a:spAutoFit/>
          </a:bodyPr>
          <a:lstStyle/>
          <a:p>
            <a:r>
              <a:rPr lang="en-US" dirty="0"/>
              <a:t>3.  Magic is then done on the information received from Power Automate to extract the PN, volume, area, storage vessels, as well as any CIPs or SIPs.</a:t>
            </a:r>
          </a:p>
        </p:txBody>
      </p:sp>
    </p:spTree>
    <p:extLst>
      <p:ext uri="{BB962C8B-B14F-4D97-AF65-F5344CB8AC3E}">
        <p14:creationId xmlns:p14="http://schemas.microsoft.com/office/powerpoint/2010/main" val="112088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CBB9-4EC0-4AC1-A7EB-91CDC1A0E9AA}"/>
              </a:ext>
            </a:extLst>
          </p:cNvPr>
          <p:cNvSpPr>
            <a:spLocks noGrp="1"/>
          </p:cNvSpPr>
          <p:nvPr>
            <p:ph type="title"/>
          </p:nvPr>
        </p:nvSpPr>
        <p:spPr/>
        <p:txBody>
          <a:bodyPr/>
          <a:lstStyle/>
          <a:p>
            <a:r>
              <a:rPr lang="en-US" dirty="0"/>
              <a:t>How does it work?</a:t>
            </a:r>
          </a:p>
        </p:txBody>
      </p:sp>
      <p:sp>
        <p:nvSpPr>
          <p:cNvPr id="7" name="TextBox 6">
            <a:extLst>
              <a:ext uri="{FF2B5EF4-FFF2-40B4-BE49-F238E27FC236}">
                <a16:creationId xmlns:a16="http://schemas.microsoft.com/office/drawing/2014/main" id="{655F54D1-FF88-49A0-A1E0-3539D04E263A}"/>
              </a:ext>
            </a:extLst>
          </p:cNvPr>
          <p:cNvSpPr txBox="1"/>
          <p:nvPr/>
        </p:nvSpPr>
        <p:spPr>
          <a:xfrm>
            <a:off x="466344" y="1472184"/>
            <a:ext cx="4512056" cy="1754326"/>
          </a:xfrm>
          <a:prstGeom prst="rect">
            <a:avLst/>
          </a:prstGeom>
          <a:noFill/>
        </p:spPr>
        <p:txBody>
          <a:bodyPr wrap="square" rtlCol="0">
            <a:spAutoFit/>
          </a:bodyPr>
          <a:lstStyle/>
          <a:p>
            <a:r>
              <a:rPr lang="en-US" dirty="0"/>
              <a:t>4. Using the bearer token acquired in step 1, an API request is made to EQV to let us get information on the components, storage conditions, expiration date, and whether the solution requires testing the pH, </a:t>
            </a:r>
            <a:r>
              <a:rPr lang="en-US" dirty="0" err="1"/>
              <a:t>cond</a:t>
            </a:r>
            <a:r>
              <a:rPr lang="en-US" dirty="0"/>
              <a:t>, </a:t>
            </a:r>
            <a:r>
              <a:rPr lang="en-US" dirty="0" err="1"/>
              <a:t>osmo</a:t>
            </a:r>
            <a:r>
              <a:rPr lang="en-US" dirty="0"/>
              <a:t>, or turbidity.</a:t>
            </a:r>
          </a:p>
        </p:txBody>
      </p:sp>
      <p:pic>
        <p:nvPicPr>
          <p:cNvPr id="9" name="Picture 8" descr="Text&#10;&#10;Description automatically generated">
            <a:extLst>
              <a:ext uri="{FF2B5EF4-FFF2-40B4-BE49-F238E27FC236}">
                <a16:creationId xmlns:a16="http://schemas.microsoft.com/office/drawing/2014/main" id="{5A8889FB-A83B-4474-B6A8-8D7FCB322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520" y="1472184"/>
            <a:ext cx="5687239" cy="3438194"/>
          </a:xfrm>
          <a:prstGeom prst="rect">
            <a:avLst/>
          </a:prstGeom>
        </p:spPr>
      </p:pic>
      <p:pic>
        <p:nvPicPr>
          <p:cNvPr id="11" name="Picture 10" descr="Text&#10;&#10;Description automatically generated">
            <a:extLst>
              <a:ext uri="{FF2B5EF4-FFF2-40B4-BE49-F238E27FC236}">
                <a16:creationId xmlns:a16="http://schemas.microsoft.com/office/drawing/2014/main" id="{BDDE1E02-2752-465C-B610-82E47177B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31" y="3787252"/>
            <a:ext cx="4348482" cy="2790066"/>
          </a:xfrm>
          <a:prstGeom prst="rect">
            <a:avLst/>
          </a:prstGeom>
        </p:spPr>
      </p:pic>
      <p:cxnSp>
        <p:nvCxnSpPr>
          <p:cNvPr id="13" name="Straight Arrow Connector 12">
            <a:extLst>
              <a:ext uri="{FF2B5EF4-FFF2-40B4-BE49-F238E27FC236}">
                <a16:creationId xmlns:a16="http://schemas.microsoft.com/office/drawing/2014/main" id="{97E55EDF-30E3-46A3-AA89-90AE69B1EE3E}"/>
              </a:ext>
            </a:extLst>
          </p:cNvPr>
          <p:cNvCxnSpPr/>
          <p:nvPr/>
        </p:nvCxnSpPr>
        <p:spPr>
          <a:xfrm>
            <a:off x="4677266" y="1926358"/>
            <a:ext cx="83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862760-04CF-44BC-9711-620AA7A1F734}"/>
              </a:ext>
            </a:extLst>
          </p:cNvPr>
          <p:cNvCxnSpPr/>
          <p:nvPr/>
        </p:nvCxnSpPr>
        <p:spPr>
          <a:xfrm>
            <a:off x="3799002" y="2915425"/>
            <a:ext cx="0" cy="754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74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357D-A292-47EB-ACC1-4B1F7C793FD2}"/>
              </a:ext>
            </a:extLst>
          </p:cNvPr>
          <p:cNvSpPr>
            <a:spLocks noGrp="1"/>
          </p:cNvSpPr>
          <p:nvPr>
            <p:ph type="title"/>
          </p:nvPr>
        </p:nvSpPr>
        <p:spPr/>
        <p:txBody>
          <a:bodyPr/>
          <a:lstStyle/>
          <a:p>
            <a:r>
              <a:rPr lang="en-US" dirty="0"/>
              <a:t>How does it work?</a:t>
            </a:r>
          </a:p>
        </p:txBody>
      </p:sp>
      <p:sp>
        <p:nvSpPr>
          <p:cNvPr id="4" name="TextBox 3">
            <a:extLst>
              <a:ext uri="{FF2B5EF4-FFF2-40B4-BE49-F238E27FC236}">
                <a16:creationId xmlns:a16="http://schemas.microsoft.com/office/drawing/2014/main" id="{ABB4E84A-23D0-4F98-A38D-76B1ED2EDB96}"/>
              </a:ext>
            </a:extLst>
          </p:cNvPr>
          <p:cNvSpPr txBox="1"/>
          <p:nvPr/>
        </p:nvSpPr>
        <p:spPr>
          <a:xfrm>
            <a:off x="466344" y="1472184"/>
            <a:ext cx="4512056" cy="923330"/>
          </a:xfrm>
          <a:prstGeom prst="rect">
            <a:avLst/>
          </a:prstGeom>
          <a:noFill/>
        </p:spPr>
        <p:txBody>
          <a:bodyPr wrap="square" rtlCol="0">
            <a:spAutoFit/>
          </a:bodyPr>
          <a:lstStyle/>
          <a:p>
            <a:r>
              <a:rPr lang="en-US" dirty="0"/>
              <a:t>5. SAP is then opened and the PO and BN for      each prep is found using the COOISPI</a:t>
            </a:r>
          </a:p>
          <a:p>
            <a:r>
              <a:rPr lang="en-US" dirty="0"/>
              <a:t>transaction.</a:t>
            </a:r>
          </a:p>
        </p:txBody>
      </p:sp>
      <p:pic>
        <p:nvPicPr>
          <p:cNvPr id="7" name="Picture 6" descr="Text&#10;&#10;Description automatically generated">
            <a:extLst>
              <a:ext uri="{FF2B5EF4-FFF2-40B4-BE49-F238E27FC236}">
                <a16:creationId xmlns:a16="http://schemas.microsoft.com/office/drawing/2014/main" id="{A027A03F-A2F8-496E-A3FF-5A811BE1B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234" y="1472184"/>
            <a:ext cx="4381725" cy="4057859"/>
          </a:xfrm>
          <a:prstGeom prst="rect">
            <a:avLst/>
          </a:prstGeom>
        </p:spPr>
      </p:pic>
    </p:spTree>
    <p:extLst>
      <p:ext uri="{BB962C8B-B14F-4D97-AF65-F5344CB8AC3E}">
        <p14:creationId xmlns:p14="http://schemas.microsoft.com/office/powerpoint/2010/main" val="2674617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2568</TotalTime>
  <Words>528</Words>
  <Application>Microsoft Office PowerPoint</Application>
  <PresentationFormat>Widescreen</PresentationFormat>
  <Paragraphs>57</Paragraphs>
  <Slides>12</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AutoLabels</vt:lpstr>
      <vt:lpstr>Setup 1 - General</vt:lpstr>
      <vt:lpstr>Setup 2 – API Access</vt:lpstr>
      <vt:lpstr>Setup 3 – Power Automate</vt:lpstr>
      <vt:lpstr>How does it work?</vt:lpstr>
      <vt:lpstr>How does it work?</vt:lpstr>
      <vt:lpstr>How does it work?</vt:lpstr>
      <vt:lpstr>How does it work?</vt:lpstr>
      <vt:lpstr>How does it work?</vt:lpstr>
      <vt:lpstr>How does it work?</vt:lpstr>
      <vt:lpstr>How does it work?</vt:lpstr>
      <vt:lpstr>Report generation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AutoLabels</dc:title>
  <dc:creator>Carroll, Stephen</dc:creator>
  <cp:lastModifiedBy>Carroll, Stephen</cp:lastModifiedBy>
  <cp:revision>13</cp:revision>
  <dcterms:created xsi:type="dcterms:W3CDTF">2022-09-21T20:23:12Z</dcterms:created>
  <dcterms:modified xsi:type="dcterms:W3CDTF">2022-09-29T13:28:14Z</dcterms:modified>
</cp:coreProperties>
</file>