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3"/>
  </p:notesMasterIdLst>
  <p:sldIdLst>
    <p:sldId id="578" r:id="rId2"/>
    <p:sldId id="579" r:id="rId3"/>
    <p:sldId id="583" r:id="rId4"/>
    <p:sldId id="580" r:id="rId5"/>
    <p:sldId id="585" r:id="rId6"/>
    <p:sldId id="584" r:id="rId7"/>
    <p:sldId id="586" r:id="rId8"/>
    <p:sldId id="582" r:id="rId9"/>
    <p:sldId id="581" r:id="rId10"/>
    <p:sldId id="577" r:id="rId11"/>
    <p:sldId id="479" r:id="rId12"/>
    <p:sldId id="568" r:id="rId13"/>
    <p:sldId id="502" r:id="rId14"/>
    <p:sldId id="503" r:id="rId15"/>
    <p:sldId id="504" r:id="rId16"/>
    <p:sldId id="569" r:id="rId17"/>
    <p:sldId id="436" r:id="rId18"/>
    <p:sldId id="415" r:id="rId19"/>
    <p:sldId id="416" r:id="rId20"/>
    <p:sldId id="417" r:id="rId21"/>
    <p:sldId id="418" r:id="rId22"/>
    <p:sldId id="419" r:id="rId23"/>
    <p:sldId id="420" r:id="rId24"/>
    <p:sldId id="422" r:id="rId25"/>
    <p:sldId id="570" r:id="rId26"/>
    <p:sldId id="571" r:id="rId27"/>
    <p:sldId id="572" r:id="rId28"/>
    <p:sldId id="574" r:id="rId29"/>
    <p:sldId id="575" r:id="rId30"/>
    <p:sldId id="576" r:id="rId31"/>
    <p:sldId id="50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69B13-2B6E-A444-8135-10930EB4C143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918DF-FD15-9F41-8DEF-FA613208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Transcripts are then</a:t>
            </a:r>
            <a:r>
              <a:rPr lang="en-US" baseline="0" dirty="0" smtClean="0"/>
              <a:t> mapped back to the chicken genome. Because the transcripts are mature mRNA, only exons will map to the genome.</a:t>
            </a:r>
          </a:p>
          <a:p>
            <a:r>
              <a:rPr lang="en-US" baseline="0" dirty="0" smtClean="0"/>
              <a:t>The solid boxes represent exons.</a:t>
            </a:r>
          </a:p>
          <a:p>
            <a:endParaRPr lang="en-US" dirty="0" smtClean="0"/>
          </a:p>
          <a:p>
            <a:r>
              <a:rPr lang="en-US" dirty="0" smtClean="0"/>
              <a:t>As shown in</a:t>
            </a:r>
            <a:r>
              <a:rPr lang="en-US" baseline="0" dirty="0" smtClean="0"/>
              <a:t> this figure, different isoforms are detected using different parameter settings. The explanation for this phenomenon is unknown. The goal of this step is to define all exons in each gene.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DBAD9-087A-F841-B6DB-D05FC70FE2D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18DF-FD15-9F41-8DEF-FA61320891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6C6B2A-8620-E344-B46C-0E5A8E35B94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err="1" smtClean="0"/>
              <a:t>Qingpeng</a:t>
            </a:r>
            <a:r>
              <a:rPr lang="en-US" dirty="0" smtClean="0"/>
              <a:t> Zhang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Blischak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4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challenges of non-model transcriptomics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or low quality genome reference.</a:t>
            </a:r>
          </a:p>
          <a:p>
            <a:endParaRPr lang="en-US" dirty="0"/>
          </a:p>
          <a:p>
            <a:r>
              <a:rPr lang="en-US" dirty="0" smtClean="0"/>
              <a:t>Evolutionarily distant.</a:t>
            </a:r>
          </a:p>
          <a:p>
            <a:endParaRPr lang="en-US" dirty="0"/>
          </a:p>
          <a:p>
            <a:r>
              <a:rPr lang="en-US" dirty="0" smtClean="0"/>
              <a:t>Most extant computational tools focus on model organisms –</a:t>
            </a:r>
          </a:p>
          <a:p>
            <a:pPr lvl="1"/>
            <a:r>
              <a:rPr lang="en-US" dirty="0" smtClean="0"/>
              <a:t>Assume low polymorphism (internal variation)</a:t>
            </a:r>
          </a:p>
          <a:p>
            <a:pPr lvl="1"/>
            <a:r>
              <a:rPr lang="en-US" dirty="0" smtClean="0"/>
              <a:t>Assume reference genome</a:t>
            </a:r>
          </a:p>
          <a:p>
            <a:pPr lvl="1"/>
            <a:r>
              <a:rPr lang="en-US" dirty="0" smtClean="0"/>
              <a:t>Assume somewhat reliable functional annotation</a:t>
            </a:r>
          </a:p>
          <a:p>
            <a:pPr lvl="1"/>
            <a:r>
              <a:rPr lang="en-US" dirty="0" smtClean="0"/>
              <a:t>More significant compute infrastructure</a:t>
            </a:r>
          </a:p>
          <a:p>
            <a:pPr marL="320040" lvl="1" indent="0" algn="r">
              <a:buNone/>
            </a:pPr>
            <a:r>
              <a:rPr lang="en-US" dirty="0" smtClean="0"/>
              <a:t>…and cannot easily or directly be used on critters of interest.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4270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1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lamprey…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Diverged at base of vertebrates; evolutionarily distant from model organisms.</a:t>
            </a:r>
          </a:p>
          <a:p>
            <a:endParaRPr lang="en-US" dirty="0"/>
          </a:p>
          <a:p>
            <a:r>
              <a:rPr lang="en-US" dirty="0" smtClean="0"/>
              <a:t>Large, complicated genome (~2 GB)</a:t>
            </a:r>
          </a:p>
          <a:p>
            <a:endParaRPr lang="en-US" dirty="0"/>
          </a:p>
          <a:p>
            <a:r>
              <a:rPr lang="en-US" dirty="0" smtClean="0"/>
              <a:t>Relatively little existing sequence.</a:t>
            </a:r>
          </a:p>
          <a:p>
            <a:endParaRPr lang="en-US" dirty="0"/>
          </a:p>
          <a:p>
            <a:r>
              <a:rPr lang="en-US" dirty="0" smtClean="0"/>
              <a:t>We sequenced the liver genome…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4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It 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…but for lots and lots of fragments!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3705" y="3228558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59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448698" y="2332037"/>
            <a:ext cx="3234552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low-level transcripts may not reach the threshold for assembly.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Co-assembly is important for sensitivity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48" y="1834443"/>
            <a:ext cx="4296002" cy="44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want to assemble </a:t>
            </a:r>
            <a:r>
              <a:rPr lang="en-US" dirty="0" smtClean="0"/>
              <a:t>a lot of stuff together.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need to construct transcript families (to collapse isoforms) without having a </a:t>
            </a:r>
            <a:r>
              <a:rPr lang="en-US" dirty="0" smtClean="0"/>
              <a:t>reference </a:t>
            </a:r>
            <a:r>
              <a:rPr lang="en-US" dirty="0" smtClean="0"/>
              <a:t>genome.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097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r>
              <a:rPr lang="en-US" dirty="0" smtClean="0"/>
              <a:t>Digital normalization</a:t>
            </a:r>
            <a:br>
              <a:rPr lang="en-US" dirty="0" smtClean="0"/>
            </a:br>
            <a:r>
              <a:rPr lang="en-US" sz="2700" dirty="0" smtClean="0"/>
              <a:t>(a computational version of library normalization)</a:t>
            </a:r>
            <a:endParaRPr lang="en-US" sz="2700" dirty="0"/>
          </a:p>
        </p:txBody>
      </p:sp>
      <p:pic>
        <p:nvPicPr>
          <p:cNvPr id="4" name="Content Placeholder 3" descr="diginorm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895" r="-3555"/>
          <a:stretch>
            <a:fillRect/>
          </a:stretch>
        </p:blipFill>
        <p:spPr>
          <a:xfrm>
            <a:off x="532363" y="2014564"/>
            <a:ext cx="6196010" cy="4389120"/>
          </a:xfrm>
        </p:spPr>
      </p:pic>
      <p:sp>
        <p:nvSpPr>
          <p:cNvPr id="5" name="TextBox 4"/>
          <p:cNvSpPr txBox="1"/>
          <p:nvPr/>
        </p:nvSpPr>
        <p:spPr>
          <a:xfrm>
            <a:off x="6029782" y="2669760"/>
            <a:ext cx="27859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Suppose you have a dilution factor of A (10) to B(1).  To get 10x of B you need to get 100x of A!  Overkill!!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This 100x will consume disk space and, because of errors, </a:t>
            </a:r>
            <a:r>
              <a:rPr lang="en-US" b="1" dirty="0" smtClean="0"/>
              <a:t>memory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can discard it for you…</a:t>
            </a:r>
          </a:p>
        </p:txBody>
      </p:sp>
    </p:spTree>
    <p:extLst>
      <p:ext uri="{BB962C8B-B14F-4D97-AF65-F5344CB8AC3E}">
        <p14:creationId xmlns:p14="http://schemas.microsoft.com/office/powerpoint/2010/main" val="376377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slo-1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1674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2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Drive-by introduction to:</a:t>
            </a:r>
          </a:p>
          <a:p>
            <a:pPr lvl="1"/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Basic Illumina sequence quality evaluation &amp; control</a:t>
            </a:r>
          </a:p>
          <a:p>
            <a:pPr lvl="1"/>
            <a:r>
              <a:rPr lang="en-US" dirty="0" smtClean="0"/>
              <a:t>De novo </a:t>
            </a:r>
            <a:r>
              <a:rPr lang="en-US" dirty="0" err="1" smtClean="0"/>
              <a:t>mRNAseq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A (our) “protocol” for </a:t>
            </a:r>
            <a:r>
              <a:rPr lang="en-US" dirty="0" err="1" smtClean="0"/>
              <a:t>mRNAseq</a:t>
            </a:r>
            <a:r>
              <a:rPr lang="en-US" dirty="0" smtClean="0"/>
              <a:t> analysis =&gt; diff </a:t>
            </a:r>
            <a:r>
              <a:rPr lang="en-US" dirty="0" err="1" smtClean="0"/>
              <a:t>expr</a:t>
            </a:r>
            <a:endParaRPr lang="en-US" dirty="0"/>
          </a:p>
          <a:p>
            <a:pPr lvl="1"/>
            <a:r>
              <a:rPr lang="en-US" dirty="0" smtClean="0"/>
              <a:t>Variant </a:t>
            </a:r>
            <a:r>
              <a:rPr lang="en-US" smtClean="0"/>
              <a:t>calling protocol, too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will let you explore other online resources to your heart’s content, we hope!</a:t>
            </a:r>
          </a:p>
          <a:p>
            <a:pPr lvl="1"/>
            <a:r>
              <a:rPr lang="en-US" dirty="0"/>
              <a:t>Other protocols &amp; tutorials</a:t>
            </a:r>
          </a:p>
          <a:p>
            <a:pPr lvl="2"/>
            <a:r>
              <a:rPr lang="en-US" dirty="0" err="1"/>
              <a:t>khmer</a:t>
            </a:r>
            <a:r>
              <a:rPr lang="en-US" dirty="0"/>
              <a:t>-protocols</a:t>
            </a:r>
          </a:p>
          <a:p>
            <a:pPr lvl="2"/>
            <a:r>
              <a:rPr lang="en-US" dirty="0" err="1"/>
              <a:t>ged.msu.edu</a:t>
            </a:r>
            <a:r>
              <a:rPr lang="en-US" dirty="0"/>
              <a:t>/angus/tutorials-2013</a:t>
            </a:r>
          </a:p>
        </p:txBody>
      </p:sp>
    </p:spTree>
    <p:extLst>
      <p:ext uri="{BB962C8B-B14F-4D97-AF65-F5344CB8AC3E}">
        <p14:creationId xmlns:p14="http://schemas.microsoft.com/office/powerpoint/2010/main" val="327813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3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4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5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600" b="-40600"/>
          <a:stretch>
            <a:fillRect/>
          </a:stretch>
        </p:blipFill>
        <p:spPr>
          <a:xfrm>
            <a:off x="914400" y="574824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5964"/>
            <a:ext cx="7772400" cy="4222200"/>
          </a:xfrm>
        </p:spPr>
      </p:pic>
    </p:spTree>
    <p:extLst>
      <p:ext uri="{BB962C8B-B14F-4D97-AF65-F5344CB8AC3E}">
        <p14:creationId xmlns:p14="http://schemas.microsoft.com/office/powerpoint/2010/main" val="36973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b="1" dirty="0" err="1" smtClean="0"/>
              <a:t>Smooths</a:t>
            </a:r>
            <a:r>
              <a:rPr lang="en-US" b="1" dirty="0" smtClean="0"/>
              <a:t> out coverage of regions.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=&gt; Enables</a:t>
            </a:r>
            <a:r>
              <a:rPr lang="en-US" dirty="0"/>
              <a:t> </a:t>
            </a:r>
            <a:r>
              <a:rPr lang="en-US" dirty="0" smtClean="0"/>
              <a:t>analyses that are otherwise completely impossible.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Partitioning transcripts into families based on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Isoform</a:t>
            </a:r>
            <a:r>
              <a:rPr lang="en-US" dirty="0" smtClean="0"/>
              <a:t> analysis – some easy…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6" y="2276398"/>
            <a:ext cx="5410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7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Isoform analysis – some hard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Counting methods mostly rely on presence of </a:t>
            </a:r>
            <a:r>
              <a:rPr lang="en-US" i="1" dirty="0" smtClean="0"/>
              <a:t>unique sequence</a:t>
            </a:r>
            <a:r>
              <a:rPr lang="en-US" dirty="0" smtClean="0"/>
              <a:t> to which to map.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00" y="1527048"/>
            <a:ext cx="5410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0"/>
            <a:ext cx="7581901" cy="1653988"/>
          </a:xfrm>
        </p:spPr>
        <p:txBody>
          <a:bodyPr/>
          <a:lstStyle/>
          <a:p>
            <a:r>
              <a:rPr lang="en-US" sz="4800" dirty="0" smtClean="0"/>
              <a:t>Exons are easy to locate, given genomic sequence</a:t>
            </a:r>
            <a:endParaRPr lang="en-US" sz="4800" dirty="0"/>
          </a:p>
        </p:txBody>
      </p:sp>
      <p:pic>
        <p:nvPicPr>
          <p:cNvPr id="9" name="Picture 8" descr="Screen shot 2011-03-12 at 4.57.1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519924"/>
            <a:ext cx="8724900" cy="3860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7097153" y="4437574"/>
            <a:ext cx="362857" cy="23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74967" y="4970977"/>
            <a:ext cx="362857" cy="23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10658" y="5619820"/>
            <a:ext cx="362857" cy="23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5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Genome-reference-free assembly leads to many isoforms.</a:t>
            </a:r>
            <a:endParaRPr lang="en-US" dirty="0"/>
          </a:p>
        </p:txBody>
      </p:sp>
      <p:pic>
        <p:nvPicPr>
          <p:cNvPr id="4" name="Content Placeholder 3" descr="Screen Shot 2011-11-11 at 9.35.39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964" r="-1096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284176" y="2741757"/>
            <a:ext cx="235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Massive redundancy!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8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Answer your questions!</a:t>
            </a:r>
          </a:p>
          <a:p>
            <a:pPr marL="0" indent="0" algn="ctr">
              <a:buNone/>
            </a:pPr>
            <a:r>
              <a:rPr lang="en-US" dirty="0" smtClean="0"/>
              <a:t>Help you figure out what questions to ask!</a:t>
            </a:r>
          </a:p>
          <a:p>
            <a:pPr marL="0" indent="0" algn="ctr">
              <a:buNone/>
            </a:pPr>
            <a:r>
              <a:rPr lang="en-US" dirty="0" smtClean="0"/>
              <a:t>Point to further materials!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4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087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 models can be “collapsed” given genomic </a:t>
            </a:r>
            <a:r>
              <a:rPr lang="en-US" dirty="0" smtClean="0"/>
              <a:t>sequence... But don’t always have.</a:t>
            </a:r>
            <a:endParaRPr lang="en-US" dirty="0"/>
          </a:p>
        </p:txBody>
      </p:sp>
      <p:pic>
        <p:nvPicPr>
          <p:cNvPr id="4" name="Content Placeholder 3" descr="Screen Shot 2011-11-10 at 2.32.17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9992" b="-599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576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66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r>
              <a:rPr lang="en-US" dirty="0" smtClean="0"/>
              <a:t>Partitioning transcripts into “transcript families”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6224373" y="6085123"/>
            <a:ext cx="21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Pell et al., 2012, PNAS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-1940" b="-1940"/>
          <a:stretch>
            <a:fillRect/>
          </a:stretch>
        </p:blipFill>
        <p:spPr>
          <a:xfrm>
            <a:off x="914400" y="1781486"/>
            <a:ext cx="7205133" cy="4238314"/>
          </a:xfrm>
        </p:spPr>
      </p:pic>
    </p:spTree>
    <p:extLst>
      <p:ext uri="{BB962C8B-B14F-4D97-AF65-F5344CB8AC3E}">
        <p14:creationId xmlns:p14="http://schemas.microsoft.com/office/powerpoint/2010/main" val="100482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by logging into cloud machines, grabbing data, running analyses.</a:t>
            </a:r>
          </a:p>
          <a:p>
            <a:r>
              <a:rPr lang="en-US" dirty="0" smtClean="0"/>
              <a:t>Coffee break at 10:30</a:t>
            </a:r>
            <a:endParaRPr lang="en-US" dirty="0"/>
          </a:p>
          <a:p>
            <a:r>
              <a:rPr lang="en-US" dirty="0" smtClean="0"/>
              <a:t>After lunch, check out variant calling.</a:t>
            </a:r>
          </a:p>
          <a:p>
            <a:r>
              <a:rPr lang="en-US" dirty="0" smtClean="0"/>
              <a:t>Coffee break at 2:30</a:t>
            </a:r>
          </a:p>
          <a:p>
            <a:r>
              <a:rPr lang="en-US" dirty="0" smtClean="0"/>
              <a:t>Some open time, if possible</a:t>
            </a:r>
          </a:p>
          <a:p>
            <a:pPr lvl="1"/>
            <a:r>
              <a:rPr lang="en-US" dirty="0" smtClean="0"/>
              <a:t>Starting your own cloud machine (costs $$, but: freedom!).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stuff!</a:t>
            </a:r>
          </a:p>
          <a:p>
            <a:endParaRPr lang="en-US" dirty="0"/>
          </a:p>
          <a:p>
            <a:r>
              <a:rPr lang="en-US" dirty="0" smtClean="0"/>
              <a:t>Talk while it’s running.</a:t>
            </a:r>
          </a:p>
          <a:p>
            <a:endParaRPr lang="en-US" dirty="0"/>
          </a:p>
          <a:p>
            <a:r>
              <a:rPr lang="en-US" dirty="0" smtClean="0"/>
              <a:t>Ask questions whenever!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Stickies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Minute cards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r>
              <a:rPr lang="en-US" dirty="0" err="1" smtClean="0"/>
              <a:t>Dropbox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Etherpad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Rental computers for small and BIG problems.</a:t>
            </a:r>
          </a:p>
          <a:p>
            <a:endParaRPr lang="en-US" dirty="0"/>
          </a:p>
          <a:p>
            <a:r>
              <a:rPr lang="en-US" dirty="0" smtClean="0"/>
              <a:t>Completely reproducible; independent of institution; so I can write tutorials!</a:t>
            </a:r>
          </a:p>
          <a:p>
            <a:endParaRPr lang="en-US" dirty="0"/>
          </a:p>
          <a:p>
            <a:r>
              <a:rPr lang="en-US" dirty="0" smtClean="0"/>
              <a:t>Once you get something working in the cloud, your local </a:t>
            </a:r>
            <a:r>
              <a:rPr lang="en-US" dirty="0" err="1" smtClean="0"/>
              <a:t>sysadmins</a:t>
            </a:r>
            <a:r>
              <a:rPr lang="en-US" dirty="0" smtClean="0"/>
              <a:t> can often help you get it running at your institution.  If not, well, you can always pay $$.</a:t>
            </a:r>
          </a:p>
          <a:p>
            <a:endParaRPr lang="en-US" dirty="0"/>
          </a:p>
          <a:p>
            <a:r>
              <a:rPr lang="en-US" dirty="0" smtClean="0"/>
              <a:t>(How much? </a:t>
            </a:r>
            <a:r>
              <a:rPr lang="en-US" dirty="0" err="1" smtClean="0"/>
              <a:t>est</a:t>
            </a:r>
            <a:r>
              <a:rPr lang="en-US" dirty="0" smtClean="0"/>
              <a:t> $150 compute/$1000 </a:t>
            </a:r>
            <a:r>
              <a:rPr lang="en-US" dirty="0" err="1" smtClean="0"/>
              <a:t>mRNAseq</a:t>
            </a:r>
            <a:r>
              <a:rPr lang="en-US" dirty="0" smtClean="0"/>
              <a:t> sample)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55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12888</TotalTime>
  <Words>768</Words>
  <Application>Microsoft Macintosh PowerPoint</Application>
  <PresentationFormat>On-screen Show (4:3)</PresentationFormat>
  <Paragraphs>142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Welcome!</vt:lpstr>
      <vt:lpstr>Goals!</vt:lpstr>
      <vt:lpstr>Our goals:</vt:lpstr>
      <vt:lpstr>Structure of day</vt:lpstr>
      <vt:lpstr>Strategy</vt:lpstr>
      <vt:lpstr>Technology!</vt:lpstr>
      <vt:lpstr>Etherpad?</vt:lpstr>
      <vt:lpstr>PowerPoint Presentation</vt:lpstr>
      <vt:lpstr>Why… the cloud?</vt:lpstr>
      <vt:lpstr>PowerPoint Presentation</vt:lpstr>
      <vt:lpstr>The challenges of non-model transcriptomics</vt:lpstr>
      <vt:lpstr>The problem of lamprey…</vt:lpstr>
      <vt:lpstr>Assembly</vt:lpstr>
      <vt:lpstr>PowerPoint Presentation</vt:lpstr>
      <vt:lpstr>Two problems:</vt:lpstr>
      <vt:lpstr>Diginorm</vt:lpstr>
      <vt:lpstr>Solution: Digital normalization (a computational version of library normalization)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 approach</vt:lpstr>
      <vt:lpstr>Partitioning transcripts into families based on overlap</vt:lpstr>
      <vt:lpstr>Isoform analysis – some easy…</vt:lpstr>
      <vt:lpstr>Isoform analysis – some hard</vt:lpstr>
      <vt:lpstr>Exons are easy to locate, given genomic sequence</vt:lpstr>
      <vt:lpstr>Genome-reference-free assembly leads to many isoforms.</vt:lpstr>
      <vt:lpstr>Gene models can be “collapsed” given genomic sequence... But don’t always have.</vt:lpstr>
      <vt:lpstr>Solution: Partitioning transcripts into “transcript families”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C. Titus Brown</dc:creator>
  <cp:lastModifiedBy>C. Titus Brown</cp:lastModifiedBy>
  <cp:revision>106</cp:revision>
  <dcterms:created xsi:type="dcterms:W3CDTF">2012-04-23T16:02:38Z</dcterms:created>
  <dcterms:modified xsi:type="dcterms:W3CDTF">2014-04-14T13:11:14Z</dcterms:modified>
</cp:coreProperties>
</file>