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git init</a:t>
            </a:r>
          </a:p>
          <a:p>
            <a:pPr lvl="0" rtl="0">
              <a:buNone/>
            </a:pPr>
            <a:r>
              <a:rPr lang="en"/>
              <a:t>git status</a:t>
            </a:r>
          </a:p>
          <a:p>
            <a:pPr lvl="0" rtl="0">
              <a:buNone/>
            </a:pPr>
            <a:r>
              <a:rPr lang="en"/>
              <a:t>cp create_new_file.py .</a:t>
            </a:r>
          </a:p>
          <a:p>
            <a:pPr lvl="0" rtl="0">
              <a:buNone/>
            </a:pPr>
            <a:r>
              <a:rPr lang="en"/>
              <a:t>git status (untracked)</a:t>
            </a:r>
          </a:p>
          <a:p>
            <a:pPr lvl="0" rtl="0">
              <a:buNone/>
            </a:pPr>
            <a:r>
              <a:rPr lang="en"/>
              <a:t>git add create_new_file.py (tracked - under changes to be committed)</a:t>
            </a:r>
          </a:p>
          <a:p>
            <a:pPr lvl="0" rtl="0"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git init</a:t>
            </a:r>
          </a:p>
          <a:p>
            <a:pPr lvl="0" rtl="0">
              <a:buNone/>
            </a:pPr>
            <a:r>
              <a:rPr lang="en"/>
              <a:t>git status</a:t>
            </a:r>
          </a:p>
          <a:p>
            <a:pPr lvl="0" rtl="0">
              <a:buNone/>
            </a:pPr>
            <a:r>
              <a:rPr lang="en"/>
              <a:t>cp create_new_file.py .</a:t>
            </a:r>
          </a:p>
          <a:p>
            <a:pPr lvl="0" rtl="0">
              <a:buNone/>
            </a:pPr>
            <a:r>
              <a:rPr lang="en"/>
              <a:t>git status (untracked)</a:t>
            </a:r>
          </a:p>
          <a:p>
            <a:pPr lvl="0" rtl="0">
              <a:buNone/>
            </a:pPr>
            <a:r>
              <a:rPr lang="en"/>
              <a:t>git add create_new_file.py (tracked - under changes to be committed)</a:t>
            </a:r>
          </a:p>
          <a:p>
            <a:pPr lvl="0" rtl="0"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git init</a:t>
            </a:r>
          </a:p>
          <a:p>
            <a:pPr lvl="0" rtl="0">
              <a:buNone/>
            </a:pPr>
            <a:r>
              <a:rPr lang="en"/>
              <a:t>git status</a:t>
            </a:r>
          </a:p>
          <a:p>
            <a:pPr lvl="0" rtl="0">
              <a:buNone/>
            </a:pPr>
            <a:r>
              <a:rPr lang="en"/>
              <a:t>cp create_new_file.py .</a:t>
            </a:r>
          </a:p>
          <a:p>
            <a:pPr lvl="0" rtl="0">
              <a:buNone/>
            </a:pPr>
            <a:r>
              <a:rPr lang="en"/>
              <a:t>git status (untracked)</a:t>
            </a:r>
          </a:p>
          <a:p>
            <a:pPr lvl="0" rtl="0">
              <a:buNone/>
            </a:pPr>
            <a:r>
              <a:rPr lang="en"/>
              <a:t>git add create_new_file.py (tracked - under changes to be committed)</a:t>
            </a:r>
          </a:p>
          <a:p>
            <a:pPr lvl="0" rtl="0"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commit message is your note about what changes you made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Check in - how is all of this going?</a:t>
            </a:r>
          </a:p>
          <a:p>
            <a:pPr>
              <a:buNone/>
            </a:pPr>
            <a:r>
              <a:rPr lang="en"/>
              <a:t>Can you see yourself doing this?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There are many different view options</a:t>
            </a:r>
          </a:p>
          <a:p>
            <a:pPr>
              <a:buNone/>
            </a:pPr>
            <a:r>
              <a:rPr lang="en"/>
              <a:t>Talk about hash number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1. create a file on master branch</a:t>
            </a:r>
          </a:p>
          <a:p>
            <a:pPr lvl="0" rtl="0">
              <a:buNone/>
            </a:pPr>
            <a:r>
              <a:rPr lang="en"/>
              <a:t>2. add, commit</a:t>
            </a:r>
          </a:p>
          <a:p>
            <a:pPr lvl="0" rtl="0">
              <a:buNone/>
            </a:pPr>
            <a:r>
              <a:rPr lang="en"/>
              <a:t>3. create branch testing</a:t>
            </a:r>
          </a:p>
          <a:p>
            <a:pPr lvl="0" rtl="0">
              <a:buNone/>
            </a:pPr>
            <a:r>
              <a:rPr lang="en"/>
              <a:t>4.  switch to testing branch</a:t>
            </a:r>
          </a:p>
          <a:p>
            <a:pPr lvl="0" rtl="0">
              <a:buNone/>
            </a:pPr>
            <a:r>
              <a:rPr lang="en"/>
              <a:t>5. modify file</a:t>
            </a:r>
          </a:p>
          <a:p>
            <a:pPr lvl="0" rtl="0">
              <a:buNone/>
            </a:pPr>
            <a:r>
              <a:rPr lang="en"/>
              <a:t>6. add, commit</a:t>
            </a:r>
          </a:p>
          <a:p>
            <a:pPr lvl="0" rtl="0">
              <a:buNone/>
            </a:pPr>
            <a:r>
              <a:rPr lang="en"/>
              <a:t>7. view file</a:t>
            </a:r>
          </a:p>
          <a:p>
            <a:pPr lvl="0" rtl="0">
              <a:buNone/>
            </a:pPr>
            <a:r>
              <a:rPr lang="en"/>
              <a:t>8. switch to master branch</a:t>
            </a:r>
          </a:p>
          <a:p>
            <a:pPr>
              <a:buNone/>
            </a:pPr>
            <a:r>
              <a:rPr lang="en"/>
              <a:t>9. view file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git merge exercise_branch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pPr lvl="0" rtl="0">
              <a:buNone/>
            </a:pPr>
            <a:r>
              <a:rPr lang="en"/>
              <a:t>Lots of different types of version control, we are using git. Git has become very common in recent years</a:t>
            </a:r>
          </a:p>
          <a:p>
            <a:pPr lvl="0" rtl="0">
              <a:buNone/>
            </a:pPr>
            <a:r>
              <a:rPr lang="en"/>
              <a:t>Staging area: items to go in your next commit. Only changes to files in your staging area will be added to your local repository</a:t>
            </a:r>
          </a:p>
          <a:p>
            <a:pPr>
              <a:buNone/>
            </a:pPr>
            <a:r>
              <a:rPr lang="en"/>
              <a:t>Repository: permanant storage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Questions</a:t>
            </a:r>
          </a:p>
          <a:p>
            <a:pPr lvl="0" rtl="0">
              <a:buNone/>
            </a:pPr>
            <a:r>
              <a:rPr lang="en"/>
              <a:t>Use case</a:t>
            </a:r>
          </a:p>
          <a:p>
            <a:pPr lvl="0" rtl="0">
              <a:buNone/>
            </a:pPr>
            <a:r>
              <a:rPr lang="en"/>
              <a:t>Over-kill</a:t>
            </a:r>
          </a:p>
          <a:p>
            <a:pPr>
              <a:buNone/>
            </a:pPr>
            <a:r>
              <a:rPr lang="en"/>
              <a:t>Who is interested in using this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Put this on the ether pad</a:t>
            </a:r>
          </a:p>
          <a:p>
            <a:pPr lvl="0" rtl="0">
              <a:buNone/>
            </a:pPr>
            <a:r>
              <a:rPr lang="en"/>
              <a:t>Once everyone has cloned, make a change while everyone is watching, update the repository, have everyone git pull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69018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x="-3832" y="16052"/>
            <a:ext cx="10925833" cy="6881034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14659" y="881"/>
            <a:ext cx="10500940" cy="6881034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846666" y="-881"/>
            <a:ext cx="2167466" cy="6906895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-524933" y="-4974"/>
            <a:ext cx="1403434" cy="6906895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082040" y="1656080"/>
            <a:ext cx="70509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3048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3048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3048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3048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indent="3048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indent="3048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indent="3048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indent="3048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082040" y="3230880"/>
            <a:ext cx="7035899" cy="92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524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1524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1524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1524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1524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indent="1524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indent="1524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indent="1524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indent="152400" algn="r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24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-348182" y="-4700"/>
            <a:ext cx="1723519" cy="6862700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58990"/>
            <a:ext cx="8229600" cy="484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indent="-285750" algn="l" rtl="0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228600" algn="l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228600" algn="l" rtl="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228600" algn="l" rtl="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228600" algn="l" rtl="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228600" algn="l" rtl="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228600" algn="l" rtl="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z="2000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228600" algn="l" rtl="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z="2000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 rot="10800000" flipH="1">
            <a:off x="-1118653" y="-4700"/>
            <a:ext cx="3100650" cy="6862700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8088846" y="-6969"/>
            <a:ext cx="1100667" cy="6864969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10800000" flipH="1">
            <a:off x="-348182" y="-4700"/>
            <a:ext cx="1723519" cy="6862700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x="-1118653" y="-4700"/>
            <a:ext cx="3100650" cy="6862700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8088846" y="-6969"/>
            <a:ext cx="1100667" cy="6864969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658990"/>
            <a:ext cx="4038599" cy="484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 sz="2800"/>
            </a:lvl1pPr>
            <a:lvl2pPr rtl="0">
              <a:buNone/>
              <a:defRPr sz="2400"/>
            </a:lvl2pPr>
            <a:lvl3pPr rtl="0">
              <a:buNone/>
              <a:defRPr sz="20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48200" y="1658990"/>
            <a:ext cx="4038599" cy="484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buNone/>
              <a:defRPr sz="2800"/>
            </a:lvl1pPr>
            <a:lvl2pPr rtl="0">
              <a:buNone/>
              <a:defRPr sz="2400"/>
            </a:lvl2pPr>
            <a:lvl3pPr rtl="0">
              <a:buNone/>
              <a:defRPr sz="20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rot="10800000" flipH="1">
            <a:off x="-348182" y="-4700"/>
            <a:ext cx="1723519" cy="6862700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x="-1118653" y="-4700"/>
            <a:ext cx="3100650" cy="6862700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8088846" y="-6969"/>
            <a:ext cx="1100667" cy="6864969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Shape 34"/>
          <p:cNvGrpSpPr/>
          <p:nvPr/>
        </p:nvGrpSpPr>
        <p:grpSpPr>
          <a:xfrm>
            <a:off x="-6264" y="4933386"/>
            <a:ext cx="9150267" cy="3100650"/>
            <a:chOff x="-6264" y="4933386"/>
            <a:chExt cx="9150267" cy="3100650"/>
          </a:xfrm>
        </p:grpSpPr>
        <p:sp>
          <p:nvSpPr>
            <p:cNvPr id="35" name="Shape 35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152400" algn="ctr" rtl="0">
              <a:buSzPct val="100000"/>
              <a:buFont typeface="Trebuchet MS"/>
              <a:buNone/>
              <a:defRPr sz="2400"/>
            </a:lvl1pPr>
            <a:lvl2pPr marL="0" indent="152400" algn="ctr" rtl="0">
              <a:buSzPct val="100000"/>
              <a:buFont typeface="Trebuchet MS"/>
              <a:buNone/>
              <a:defRPr sz="2400"/>
            </a:lvl2pPr>
            <a:lvl3pPr marL="0" indent="152400" algn="ctr" rtl="0">
              <a:buSzPct val="100000"/>
              <a:buFont typeface="Trebuchet MS"/>
              <a:buNone/>
              <a:defRPr sz="2400"/>
            </a:lvl3pPr>
            <a:lvl4pPr marL="0" indent="152400" algn="ctr" rtl="0">
              <a:buSzPct val="100000"/>
              <a:buFont typeface="Trebuchet MS"/>
              <a:buNone/>
              <a:defRPr sz="2400"/>
            </a:lvl4pPr>
            <a:lvl5pPr marL="0" indent="152400" algn="ctr" rtl="0">
              <a:buSzPct val="100000"/>
              <a:buFont typeface="Trebuchet MS"/>
              <a:buNone/>
              <a:defRPr sz="2400"/>
            </a:lvl5pPr>
            <a:lvl6pPr marL="0" indent="152400" algn="ctr" rtl="0">
              <a:buSzPct val="100000"/>
              <a:buFont typeface="Trebuchet MS"/>
              <a:buNone/>
              <a:defRPr sz="2400"/>
            </a:lvl6pPr>
            <a:lvl7pPr marL="0" indent="152400" algn="ctr" rtl="0">
              <a:buSzPct val="100000"/>
              <a:buFont typeface="Trebuchet MS"/>
              <a:buNone/>
              <a:defRPr sz="2400"/>
            </a:lvl7pPr>
            <a:lvl8pPr marL="0" indent="152400" algn="ctr" rtl="0">
              <a:buSzPct val="100000"/>
              <a:buFont typeface="Trebuchet MS"/>
              <a:buNone/>
              <a:defRPr sz="2400"/>
            </a:lvl8pPr>
            <a:lvl9pPr marL="0" indent="152400" algn="ctr" rtl="0">
              <a:buSzPct val="100000"/>
              <a:buFont typeface="Trebuchet MS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54000"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 u="none" strike="noStrike" cap="none" baseline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254000"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 u="none" strike="noStrike" cap="none" baseline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254000"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 u="none" strike="noStrike" cap="none" baseline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254000"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 u="none" strike="noStrike" cap="none" baseline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254000"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 u="none" strike="noStrike" cap="none" baseline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indent="254000"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 u="none" strike="noStrike" cap="none" baseline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indent="254000"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 u="none" strike="noStrike" cap="none" baseline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indent="254000"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 u="none" strike="noStrike" cap="none" baseline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indent="254000"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 i="0" u="none" strike="noStrike" cap="none" baseline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727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  <a:defRPr sz="32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indent="-285750" algn="l" rtl="0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  <a:defRPr sz="28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228600" algn="l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228600" algn="l" rtl="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z="2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228600" algn="l" rtl="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z="2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228600" algn="l" rtl="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z="2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228600" algn="l" rtl="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z="2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228600" algn="l" rtl="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z="2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228600" algn="l" rtl="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z="2000" b="0" i="0" u="none" strike="noStrike" cap="none" baseline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1082040" y="1656080"/>
            <a:ext cx="7050900" cy="147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Version Control: git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1082040" y="3230880"/>
            <a:ext cx="7035899" cy="92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A complete history of your work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1082040" y="1656080"/>
            <a:ext cx="7050900" cy="147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Version Contol 2: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1082040" y="3230880"/>
            <a:ext cx="7035899" cy="925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Using git as part of your daily workflow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914400" y="896990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b="1"/>
              <a:t>git init</a:t>
            </a:r>
            <a:r>
              <a:rPr lang="en"/>
              <a:t> - create a repository in a given directory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990600" y="-487362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Local workflow basics</a:t>
            </a:r>
          </a:p>
        </p:txBody>
      </p:sp>
      <p:sp>
        <p:nvSpPr>
          <p:cNvPr id="49" name="Shape 49"/>
          <p:cNvSpPr/>
          <p:nvPr/>
        </p:nvSpPr>
        <p:spPr>
          <a:xfrm>
            <a:off x="2739900" y="2741826"/>
            <a:ext cx="6324753" cy="401204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914400" y="896990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b="1"/>
              <a:t>git status</a:t>
            </a:r>
            <a:r>
              <a:rPr lang="en"/>
              <a:t> - find the state of every file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990600" y="-487362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Local workflow basics</a:t>
            </a:r>
          </a:p>
        </p:txBody>
      </p:sp>
      <p:sp>
        <p:nvSpPr>
          <p:cNvPr id="56" name="Shape 56"/>
          <p:cNvSpPr/>
          <p:nvPr/>
        </p:nvSpPr>
        <p:spPr>
          <a:xfrm>
            <a:off x="2739900" y="2741826"/>
            <a:ext cx="6324753" cy="401204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914400" y="896990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lnSpc>
                <a:spcPct val="10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800" b="1"/>
              <a:t>git add</a:t>
            </a:r>
            <a:r>
              <a:rPr lang="en" sz="2800"/>
              <a:t> filename or directory - add file to list of files to be committed to local repository. This is also referred to as staging the files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990600" y="-487362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Local workflow basics</a:t>
            </a:r>
          </a:p>
        </p:txBody>
      </p:sp>
      <p:sp>
        <p:nvSpPr>
          <p:cNvPr id="63" name="Shape 63"/>
          <p:cNvSpPr/>
          <p:nvPr/>
        </p:nvSpPr>
        <p:spPr>
          <a:xfrm>
            <a:off x="2739900" y="2741826"/>
            <a:ext cx="6324753" cy="401204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95719" y="1658990"/>
            <a:ext cx="7691099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git help</a:t>
            </a:r>
          </a:p>
          <a:p>
            <a:pPr marL="457200" lvl="0" indent="-4318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git help command (e.g. git help status)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039694" y="274637"/>
            <a:ext cx="76470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Getting help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14400" y="1658990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Copy audioresult-00215 from boot-camps/shell/data/Bert to your repository and add it to your staging area. </a:t>
            </a:r>
          </a:p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Exercise 1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1887590"/>
            <a:ext cx="78345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06400" rtl="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800" b="1"/>
              <a:t>git commit</a:t>
            </a:r>
            <a:r>
              <a:rPr lang="en" sz="2800"/>
              <a:t> -m "detailed commit message"</a:t>
            </a:r>
          </a:p>
          <a:p>
            <a:pPr marL="457200" lvl="0" indent="-406400" rtl="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 sz="2800"/>
              <a:t>What if you forget -m? go to your default editor (often vi or vim)</a:t>
            </a:r>
          </a:p>
          <a:p>
            <a:pPr marL="914400" lvl="1" indent="-406400" rtl="0">
              <a:lnSpc>
                <a:spcPct val="150000"/>
              </a:lnSpc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remember:</a:t>
            </a:r>
          </a:p>
          <a:p>
            <a:pPr marL="1371600" lvl="2" indent="-406400" rtl="0">
              <a:lnSpc>
                <a:spcPct val="150000"/>
              </a:lnSpc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2800"/>
              <a:t>i to insert</a:t>
            </a:r>
          </a:p>
          <a:p>
            <a:pPr marL="1371600" lvl="2" indent="-406400" rtl="0">
              <a:lnSpc>
                <a:spcPct val="150000"/>
              </a:lnSpc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2800"/>
              <a:t>esc to exit insert</a:t>
            </a:r>
          </a:p>
          <a:p>
            <a:pPr marL="1371600" lvl="2" indent="-406400" rtl="0">
              <a:lnSpc>
                <a:spcPct val="150000"/>
              </a:lnSpc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2800"/>
              <a:t>:wq to write and quit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990600" y="5032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Local workflow basics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Local Workflow</a:t>
            </a:r>
          </a:p>
        </p:txBody>
      </p:sp>
      <p:sp>
        <p:nvSpPr>
          <p:cNvPr id="87" name="Shape 87"/>
          <p:cNvSpPr/>
          <p:nvPr/>
        </p:nvSpPr>
        <p:spPr>
          <a:xfrm>
            <a:off x="688509" y="1648545"/>
            <a:ext cx="7918943" cy="502912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Exercise 2: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914400" y="1658990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if you haven't already done so, commit your staging area to your local repository (don't forget a commit message)</a:t>
            </a:r>
          </a:p>
          <a:p>
            <a:pPr marL="457200" lvl="0" indent="-431800" rtl="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Modify audioresult-00215 then:</a:t>
            </a:r>
          </a:p>
          <a:p>
            <a:pPr marL="914400" lvl="1" indent="-406400" rtl="0">
              <a:buClr>
                <a:schemeClr val="dk2"/>
              </a:buClr>
              <a:buSzPct val="87500"/>
              <a:buFont typeface="Trebuchet MS"/>
              <a:buAutoNum type="alphaLcPeriod"/>
            </a:pPr>
            <a:r>
              <a:rPr lang="en"/>
              <a:t>save your changes</a:t>
            </a:r>
          </a:p>
          <a:p>
            <a:pPr marL="914400" lvl="1" indent="-406400" rtl="0">
              <a:buClr>
                <a:schemeClr val="dk2"/>
              </a:buClr>
              <a:buSzPct val="87500"/>
              <a:buFont typeface="Trebuchet MS"/>
              <a:buAutoNum type="alphaLcPeriod"/>
            </a:pPr>
            <a:r>
              <a:rPr lang="en"/>
              <a:t>what is the status of audioresult-00215?</a:t>
            </a:r>
          </a:p>
          <a:p>
            <a:pPr marL="914400" lvl="1" indent="-406400" rtl="0">
              <a:buClr>
                <a:schemeClr val="dk2"/>
              </a:buClr>
              <a:buSzPct val="87500"/>
              <a:buFont typeface="Trebuchet MS"/>
              <a:buAutoNum type="alphaLcPeriod"/>
            </a:pPr>
            <a:r>
              <a:rPr lang="en"/>
              <a:t>add audioresult-00215 to your staging area</a:t>
            </a:r>
          </a:p>
          <a:p>
            <a:pPr marL="914400" lvl="1" indent="-406400">
              <a:buClr>
                <a:schemeClr val="dk2"/>
              </a:buClr>
              <a:buSzPct val="87500"/>
              <a:buFont typeface="Trebuchet MS"/>
              <a:buAutoNum type="alphaLcPeriod"/>
            </a:pPr>
            <a:r>
              <a:rPr lang="en"/>
              <a:t>commit audioresult-00215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990600" y="1658990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Un-staging a file</a:t>
            </a:r>
          </a:p>
          <a:p>
            <a:pPr marL="914400" lvl="1" indent="-406400" rtl="0">
              <a:lnSpc>
                <a:spcPct val="150000"/>
              </a:lnSpc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git reset HEAD filename</a:t>
            </a:r>
          </a:p>
          <a:p>
            <a:pPr marL="457200" lvl="0" indent="-431800" rtl="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Un-modifying a file</a:t>
            </a:r>
          </a:p>
          <a:p>
            <a:pPr marL="914400" lvl="1" indent="-406400">
              <a:lnSpc>
                <a:spcPct val="150000"/>
              </a:lnSpc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git checkout -- filename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990600" y="274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Undoing Mistakes: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991575" y="274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What is version control?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914399" y="1600200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 tool to:</a:t>
            </a:r>
          </a:p>
          <a:p>
            <a:pPr marL="914400" lvl="1" indent="-406400" rtl="0">
              <a:lnSpc>
                <a:spcPct val="150000"/>
              </a:lnSpc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Back-up files</a:t>
            </a:r>
          </a:p>
          <a:p>
            <a:pPr marL="914400" lvl="1" indent="-406400" rtl="0">
              <a:lnSpc>
                <a:spcPct val="150000"/>
              </a:lnSpc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Save history of changes</a:t>
            </a:r>
          </a:p>
          <a:p>
            <a:pPr marL="914400" lvl="1" indent="-406400">
              <a:lnSpc>
                <a:spcPct val="150000"/>
              </a:lnSpc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Collaborate and combine changes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914277" y="1658990"/>
            <a:ext cx="7769099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Modify audioresult-00215 and save your changes</a:t>
            </a:r>
          </a:p>
          <a:p>
            <a:pPr marL="457200" lvl="0" indent="-431800" rtl="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Add audioresult-00215 to your staging area</a:t>
            </a:r>
          </a:p>
          <a:p>
            <a:pPr marL="457200" lvl="0" indent="-431800" rtl="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Remove audioresult-00215 from your staging area</a:t>
            </a:r>
          </a:p>
          <a:p>
            <a:pPr marL="457200" lvl="0" indent="-4318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unmodify audioresult-00215 using git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914277" y="274637"/>
            <a:ext cx="7769099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Exercise 3: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143000" y="1658990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lnSpc>
                <a:spcPct val="115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Everything: </a:t>
            </a:r>
            <a:r>
              <a:rPr lang="en" b="1"/>
              <a:t>git diff</a:t>
            </a:r>
          </a:p>
          <a:p>
            <a:pPr marL="914400" lvl="1" indent="-406400" rtl="0">
              <a:lnSpc>
                <a:spcPct val="115000"/>
              </a:lnSpc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not recommended</a:t>
            </a:r>
          </a:p>
          <a:p>
            <a:pPr marL="457200" lvl="0" indent="-431800" rtl="0">
              <a:lnSpc>
                <a:spcPct val="115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 single file:</a:t>
            </a:r>
          </a:p>
          <a:p>
            <a:pPr marL="914400" lvl="1" indent="-406400" rtl="0">
              <a:lnSpc>
                <a:spcPct val="115000"/>
              </a:lnSpc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git diff filename</a:t>
            </a:r>
          </a:p>
          <a:p>
            <a:endParaRPr/>
          </a:p>
          <a:p>
            <a:pPr marL="457200" lvl="0" indent="-431800" rtl="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+ added since last staging </a:t>
            </a:r>
          </a:p>
          <a:p>
            <a:pPr marL="457200" lvl="0" indent="-4318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- removed since last staging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43000" y="274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Viewing differences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066749" y="1658990"/>
            <a:ext cx="76572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Modify audioresult-00215 and save your changes</a:t>
            </a:r>
          </a:p>
          <a:p>
            <a:pPr marL="457200" lvl="0" indent="-431800" rtl="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Use git diff to find your changes</a:t>
            </a:r>
          </a:p>
          <a:p>
            <a:pPr marL="457200" lvl="0" indent="-431800" rtl="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Stage your changes</a:t>
            </a:r>
          </a:p>
          <a:p>
            <a:pPr marL="457200" lvl="0" indent="-431800" rtl="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Run git diff again, do you get a different output?</a:t>
            </a:r>
          </a:p>
          <a:p>
            <a:pPr marL="457200" lvl="0" indent="-431800" rtl="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Commit your changes (don't forget your commit message)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066749" y="274637"/>
            <a:ext cx="76572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Exercise 4: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1066800" y="1658990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git log  (all history)</a:t>
            </a:r>
          </a:p>
          <a:p>
            <a:pPr marL="457200" lvl="0" indent="-431800" rtl="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git log -2  (last 2 entries)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066800" y="274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"/>
              <a:t>Viewing History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658990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git mv</a:t>
            </a:r>
          </a:p>
          <a:p>
            <a:pPr marL="914400" lvl="1" indent="-406400" rtl="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tells git your are renaming (and possibly changing the location of a file) so it can continue to track it</a:t>
            </a:r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git rm</a:t>
            </a:r>
          </a:p>
          <a:p>
            <a:pPr marL="914400" lvl="1" indent="-406400" rtl="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tells git you are removing a file from a repository</a:t>
            </a:r>
          </a:p>
          <a:p>
            <a:pPr>
              <a:buNone/>
            </a:pPr>
            <a:r>
              <a:rPr lang="en"/>
              <a:t>	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Shell commands in git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1658990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Why: try new code without messing up working version</a:t>
            </a:r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branch: version of file that can be modified without affecting the working version of the code</a:t>
            </a:r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HEAD: points to current branch</a:t>
            </a:r>
          </a:p>
          <a:p>
            <a:pPr marL="457200" lvl="0" indent="-4318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master: default branch name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Branching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658990"/>
            <a:ext cx="82296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git branch testing: create a branch called testing</a:t>
            </a:r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git branch: tells you which branch you are on using *</a:t>
            </a:r>
          </a:p>
          <a:p>
            <a:pPr marL="457200" lvl="0" indent="-4318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git checkout testing: switch to testing branch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Basic branching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branching:</a:t>
            </a:r>
          </a:p>
        </p:txBody>
      </p:sp>
      <p:sp>
        <p:nvSpPr>
          <p:cNvPr id="147" name="Shape 147"/>
          <p:cNvSpPr/>
          <p:nvPr/>
        </p:nvSpPr>
        <p:spPr>
          <a:xfrm>
            <a:off x="312300" y="3478986"/>
            <a:ext cx="1330500" cy="14738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2400"/>
              <a:t>master:</a:t>
            </a:r>
          </a:p>
          <a:p>
            <a:pPr>
              <a:buNone/>
            </a:pPr>
            <a:r>
              <a:rPr lang="en" sz="2400"/>
              <a:t>test_file</a:t>
            </a:r>
          </a:p>
        </p:txBody>
      </p:sp>
      <p:sp>
        <p:nvSpPr>
          <p:cNvPr id="148" name="Shape 148"/>
          <p:cNvSpPr/>
          <p:nvPr/>
        </p:nvSpPr>
        <p:spPr>
          <a:xfrm>
            <a:off x="1851300" y="1731336"/>
            <a:ext cx="1567799" cy="1142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2400"/>
              <a:t>testing:</a:t>
            </a:r>
          </a:p>
          <a:p>
            <a:pPr lvl="0" rtl="0">
              <a:buNone/>
            </a:pPr>
            <a:r>
              <a:rPr lang="en" sz="2400"/>
              <a:t>test_file</a:t>
            </a:r>
          </a:p>
        </p:txBody>
      </p:sp>
      <p:sp>
        <p:nvSpPr>
          <p:cNvPr id="149" name="Shape 149"/>
          <p:cNvSpPr/>
          <p:nvPr/>
        </p:nvSpPr>
        <p:spPr>
          <a:xfrm>
            <a:off x="1851300" y="3593911"/>
            <a:ext cx="1567799" cy="1359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2400"/>
              <a:t>master:</a:t>
            </a:r>
          </a:p>
          <a:p>
            <a:pPr lvl="0" rtl="0">
              <a:buNone/>
            </a:pPr>
            <a:r>
              <a:rPr lang="en" sz="2400"/>
              <a:t>test_file</a:t>
            </a:r>
          </a:p>
        </p:txBody>
      </p:sp>
      <p:sp>
        <p:nvSpPr>
          <p:cNvPr id="150" name="Shape 150"/>
          <p:cNvSpPr/>
          <p:nvPr/>
        </p:nvSpPr>
        <p:spPr>
          <a:xfrm>
            <a:off x="4968150" y="1654712"/>
            <a:ext cx="1567799" cy="1142699"/>
          </a:xfrm>
          <a:prstGeom prst="rect">
            <a:avLst/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2400"/>
              <a:t>testing:</a:t>
            </a:r>
          </a:p>
          <a:p>
            <a:pPr lvl="0" rtl="0">
              <a:buNone/>
            </a:pPr>
            <a:r>
              <a:rPr lang="en" sz="2400"/>
              <a:t>test_file</a:t>
            </a:r>
          </a:p>
        </p:txBody>
      </p:sp>
      <p:sp>
        <p:nvSpPr>
          <p:cNvPr id="151" name="Shape 151"/>
          <p:cNvSpPr/>
          <p:nvPr/>
        </p:nvSpPr>
        <p:spPr>
          <a:xfrm>
            <a:off x="4968150" y="3593911"/>
            <a:ext cx="1567799" cy="1359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2400"/>
              <a:t>master:</a:t>
            </a:r>
          </a:p>
          <a:p>
            <a:pPr lvl="0" rtl="0">
              <a:buNone/>
            </a:pPr>
            <a:r>
              <a:rPr lang="en" sz="2400"/>
              <a:t>test_file</a:t>
            </a:r>
          </a:p>
        </p:txBody>
      </p:sp>
      <p:sp>
        <p:nvSpPr>
          <p:cNvPr id="152" name="Shape 152"/>
          <p:cNvSpPr/>
          <p:nvPr/>
        </p:nvSpPr>
        <p:spPr>
          <a:xfrm rot="-2283890">
            <a:off x="468674" y="2672314"/>
            <a:ext cx="1619812" cy="66055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3" name="Shape 153"/>
          <p:cNvSpPr txBox="1"/>
          <p:nvPr/>
        </p:nvSpPr>
        <p:spPr>
          <a:xfrm rot="-2309364">
            <a:off x="512117" y="2969329"/>
            <a:ext cx="1086974" cy="374725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800"/>
              <a:t>branch</a:t>
            </a:r>
          </a:p>
        </p:txBody>
      </p:sp>
      <p:sp>
        <p:nvSpPr>
          <p:cNvPr id="154" name="Shape 154"/>
          <p:cNvSpPr/>
          <p:nvPr/>
        </p:nvSpPr>
        <p:spPr>
          <a:xfrm rot="-35019">
            <a:off x="3323134" y="1891546"/>
            <a:ext cx="1619784" cy="660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3334050" y="1989950"/>
            <a:ext cx="1405499" cy="3932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modify test_file</a:t>
            </a:r>
          </a:p>
        </p:txBody>
      </p:sp>
      <p:sp>
        <p:nvSpPr>
          <p:cNvPr id="156" name="Shape 156"/>
          <p:cNvSpPr/>
          <p:nvPr/>
        </p:nvSpPr>
        <p:spPr>
          <a:xfrm rot="-35019">
            <a:off x="3323134" y="3872746"/>
            <a:ext cx="1619784" cy="660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7" name="Shape 157"/>
          <p:cNvSpPr txBox="1"/>
          <p:nvPr/>
        </p:nvSpPr>
        <p:spPr>
          <a:xfrm>
            <a:off x="1055550" y="5774950"/>
            <a:ext cx="8012100" cy="524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400"/>
              <a:t>http://pcottle.github.io/learnGitBranching/?NODEMO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1050549" y="685937"/>
            <a:ext cx="7536299" cy="6037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68300" rtl="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200"/>
              <a:t>create a new file called exercise5.txt</a:t>
            </a:r>
          </a:p>
          <a:p>
            <a:pPr marL="457200" lvl="0" indent="-368300" rtl="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200"/>
              <a:t>Before you add and commit the file, check is it visible in your file system on the master branch? What about the testing branch?</a:t>
            </a:r>
          </a:p>
          <a:p>
            <a:pPr marL="457200" lvl="0" indent="-368300" rtl="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200"/>
              <a:t>add and commit your file to your master branch</a:t>
            </a:r>
          </a:p>
          <a:p>
            <a:pPr marL="457200" lvl="0" indent="-368300" rtl="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200"/>
              <a:t>Now is it visible in your file system on the master branch? What about the testing branch? Why is this different from #2?</a:t>
            </a:r>
          </a:p>
          <a:p>
            <a:pPr marL="457200" lvl="0" indent="-368300" rtl="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200"/>
              <a:t>create a branch called exercise_branch from master</a:t>
            </a:r>
          </a:p>
          <a:p>
            <a:pPr marL="457200" lvl="0" indent="-368300" rtl="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200"/>
              <a:t>move to exercise_branch and modify exercise5.txt</a:t>
            </a:r>
          </a:p>
          <a:p>
            <a:pPr marL="457200" lvl="0" indent="-368300" rtl="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200"/>
              <a:t>add and commit exercise5.txt to exercise_branch</a:t>
            </a:r>
          </a:p>
          <a:p>
            <a:pPr marL="457200" lvl="0" indent="-368300" rtl="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200"/>
              <a:t>go to your master branch. Are your modifications to exercise5.txt visible on master? </a:t>
            </a:r>
          </a:p>
          <a:p>
            <a:pPr marL="457200" lvl="0" indent="-368300" rtl="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200"/>
              <a:t>modify exercise5.txt on your master branch. Before you and commit your changes, try to switch to exercise_branch. Can you? What error message do you get? </a:t>
            </a:r>
          </a:p>
          <a:p>
            <a:pPr marL="457200" lvl="0" indent="-368300" rtl="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200"/>
              <a:t>Add and commit your changes to the master branch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990600" y="-411162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Exercise 5: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838477" y="1658990"/>
            <a:ext cx="77730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go to branch you want to merge into</a:t>
            </a:r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git merge branch_you_want_to_merge</a:t>
            </a:r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No conflicts? awesome</a:t>
            </a:r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Conflicts?</a:t>
            </a:r>
          </a:p>
          <a:p>
            <a:pPr marL="914400" lvl="1" indent="-406400" rtl="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resolve, add, commit</a:t>
            </a:r>
          </a:p>
          <a:p>
            <a:pPr marL="457200" lvl="0" indent="-431800" rtl="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merging doesn't delete or modify merged branch</a:t>
            </a:r>
          </a:p>
          <a:p>
            <a:pPr marL="457200" lvl="0" indent="-4318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git branch -d branch_name - deletes branch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838477" y="274637"/>
            <a:ext cx="77730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Merging: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914400" y="1658990"/>
            <a:ext cx="80604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600"/>
              <a:t>Case Studies:</a:t>
            </a:r>
          </a:p>
          <a:p>
            <a:pPr marL="457200" lvl="0" indent="-393700" rtl="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600"/>
              <a:t>Avoid scripts named _final_final2.py</a:t>
            </a:r>
          </a:p>
          <a:p>
            <a:pPr marL="457200" lvl="0" indent="-393700" rtl="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600"/>
              <a:t>Your code used to work and now it doesn't</a:t>
            </a:r>
          </a:p>
          <a:p>
            <a:pPr marL="457200" lvl="0" indent="-393700" rtl="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600"/>
              <a:t>Recreate a figure you made 2 years ago</a:t>
            </a:r>
          </a:p>
          <a:p>
            <a:pPr marL="457200" lvl="0" indent="-393700" rtl="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600"/>
              <a:t>Find where you introduced a bug</a:t>
            </a:r>
          </a:p>
          <a:p>
            <a:pPr marL="457200" lvl="0" indent="-393700" rtl="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600"/>
              <a:t>Avoid accidently overwritting changes someone else made to code</a:t>
            </a:r>
          </a:p>
          <a:p>
            <a:pPr marL="457200" lvl="0" indent="-393700" rtl="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600"/>
              <a:t>Make your process transparent to others</a:t>
            </a:r>
          </a:p>
          <a:p>
            <a:pPr marL="457200" lvl="0" indent="-393700" rtl="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600"/>
              <a:t>Make your code easy to share</a:t>
            </a:r>
          </a:p>
          <a:p>
            <a:pPr marL="457200" lvl="0" indent="-393700" rtl="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600"/>
              <a:t>Avoid updating the wrong version of your code</a:t>
            </a:r>
          </a:p>
          <a:p>
            <a:pPr marL="457200" lvl="0" indent="-393700" rtl="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600"/>
              <a:t>Know what changes you made when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914400" y="333290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Why version control? 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 idx="4294967295"/>
          </p:nvPr>
        </p:nvSpPr>
        <p:spPr>
          <a:xfrm>
            <a:off x="1066800" y="427037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merging:</a:t>
            </a:r>
          </a:p>
        </p:txBody>
      </p:sp>
      <p:sp>
        <p:nvSpPr>
          <p:cNvPr id="175" name="Shape 175"/>
          <p:cNvSpPr/>
          <p:nvPr/>
        </p:nvSpPr>
        <p:spPr>
          <a:xfrm>
            <a:off x="464700" y="3631386"/>
            <a:ext cx="1330500" cy="14738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2400"/>
              <a:t>master:</a:t>
            </a:r>
          </a:p>
          <a:p>
            <a:pPr lvl="0" rtl="0">
              <a:buNone/>
            </a:pPr>
            <a:r>
              <a:rPr lang="en" sz="2400"/>
              <a:t>test_file</a:t>
            </a:r>
          </a:p>
        </p:txBody>
      </p:sp>
      <p:sp>
        <p:nvSpPr>
          <p:cNvPr id="176" name="Shape 176"/>
          <p:cNvSpPr/>
          <p:nvPr/>
        </p:nvSpPr>
        <p:spPr>
          <a:xfrm>
            <a:off x="2003700" y="1883736"/>
            <a:ext cx="1567799" cy="1142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2400"/>
              <a:t>testing:</a:t>
            </a:r>
          </a:p>
          <a:p>
            <a:pPr lvl="0" rtl="0">
              <a:buNone/>
            </a:pPr>
            <a:r>
              <a:rPr lang="en" sz="2400"/>
              <a:t>test_file</a:t>
            </a:r>
          </a:p>
        </p:txBody>
      </p:sp>
      <p:sp>
        <p:nvSpPr>
          <p:cNvPr id="177" name="Shape 177"/>
          <p:cNvSpPr/>
          <p:nvPr/>
        </p:nvSpPr>
        <p:spPr>
          <a:xfrm>
            <a:off x="2003700" y="3746311"/>
            <a:ext cx="1567799" cy="1359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2400"/>
              <a:t>master:</a:t>
            </a:r>
          </a:p>
          <a:p>
            <a:pPr lvl="0" rtl="0">
              <a:buNone/>
            </a:pPr>
            <a:r>
              <a:rPr lang="en" sz="2400"/>
              <a:t>test_file</a:t>
            </a:r>
          </a:p>
        </p:txBody>
      </p:sp>
      <p:sp>
        <p:nvSpPr>
          <p:cNvPr id="178" name="Shape 178"/>
          <p:cNvSpPr/>
          <p:nvPr/>
        </p:nvSpPr>
        <p:spPr>
          <a:xfrm>
            <a:off x="5120550" y="1807112"/>
            <a:ext cx="1567799" cy="1142699"/>
          </a:xfrm>
          <a:prstGeom prst="rect">
            <a:avLst/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2400"/>
              <a:t>testing:</a:t>
            </a:r>
          </a:p>
          <a:p>
            <a:pPr lvl="0" rtl="0">
              <a:buNone/>
            </a:pPr>
            <a:r>
              <a:rPr lang="en" sz="2400"/>
              <a:t>test_file</a:t>
            </a:r>
          </a:p>
        </p:txBody>
      </p:sp>
      <p:sp>
        <p:nvSpPr>
          <p:cNvPr id="179" name="Shape 179"/>
          <p:cNvSpPr/>
          <p:nvPr/>
        </p:nvSpPr>
        <p:spPr>
          <a:xfrm>
            <a:off x="5120550" y="3746311"/>
            <a:ext cx="1567799" cy="1359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2400"/>
              <a:t>master:</a:t>
            </a:r>
          </a:p>
          <a:p>
            <a:pPr lvl="0" rtl="0">
              <a:buNone/>
            </a:pPr>
            <a:r>
              <a:rPr lang="en" sz="2400"/>
              <a:t>test_file</a:t>
            </a:r>
          </a:p>
        </p:txBody>
      </p:sp>
      <p:sp>
        <p:nvSpPr>
          <p:cNvPr id="180" name="Shape 180"/>
          <p:cNvSpPr/>
          <p:nvPr/>
        </p:nvSpPr>
        <p:spPr>
          <a:xfrm rot="-2283890">
            <a:off x="621074" y="2824714"/>
            <a:ext cx="1619812" cy="66055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1" name="Shape 181"/>
          <p:cNvSpPr txBox="1"/>
          <p:nvPr/>
        </p:nvSpPr>
        <p:spPr>
          <a:xfrm rot="-2309364">
            <a:off x="664517" y="3121729"/>
            <a:ext cx="1086974" cy="374725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800"/>
              <a:t>branch</a:t>
            </a:r>
          </a:p>
        </p:txBody>
      </p:sp>
      <p:sp>
        <p:nvSpPr>
          <p:cNvPr id="182" name="Shape 182"/>
          <p:cNvSpPr/>
          <p:nvPr/>
        </p:nvSpPr>
        <p:spPr>
          <a:xfrm rot="-35019">
            <a:off x="3475534" y="2043946"/>
            <a:ext cx="1619784" cy="660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3486450" y="2142350"/>
            <a:ext cx="1405499" cy="3932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modify test_file</a:t>
            </a:r>
          </a:p>
        </p:txBody>
      </p:sp>
      <p:sp>
        <p:nvSpPr>
          <p:cNvPr id="184" name="Shape 184"/>
          <p:cNvSpPr/>
          <p:nvPr/>
        </p:nvSpPr>
        <p:spPr>
          <a:xfrm rot="-35019">
            <a:off x="3475534" y="4025146"/>
            <a:ext cx="1619784" cy="660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1207950" y="5927350"/>
            <a:ext cx="8012100" cy="524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http://pcottle.github.io/learnGitBranching/?NODEMO</a:t>
            </a:r>
          </a:p>
        </p:txBody>
      </p:sp>
      <p:sp>
        <p:nvSpPr>
          <p:cNvPr id="186" name="Shape 186"/>
          <p:cNvSpPr/>
          <p:nvPr/>
        </p:nvSpPr>
        <p:spPr>
          <a:xfrm>
            <a:off x="7259125" y="3746311"/>
            <a:ext cx="1567799" cy="1359000"/>
          </a:xfrm>
          <a:prstGeom prst="rect">
            <a:avLst/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2400"/>
              <a:t>master:</a:t>
            </a:r>
          </a:p>
          <a:p>
            <a:pPr lvl="0" rtl="0">
              <a:buNone/>
            </a:pPr>
            <a:r>
              <a:rPr lang="en" sz="2400"/>
              <a:t>test_file</a:t>
            </a:r>
          </a:p>
        </p:txBody>
      </p:sp>
      <p:sp>
        <p:nvSpPr>
          <p:cNvPr id="187" name="Shape 187"/>
          <p:cNvSpPr/>
          <p:nvPr/>
        </p:nvSpPr>
        <p:spPr>
          <a:xfrm rot="-35327">
            <a:off x="6338671" y="4110664"/>
            <a:ext cx="1138560" cy="660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8" name="Shape 188"/>
          <p:cNvSpPr/>
          <p:nvPr/>
        </p:nvSpPr>
        <p:spPr>
          <a:xfrm rot="2310639">
            <a:off x="6500996" y="2805907"/>
            <a:ext cx="1619824" cy="66075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9" name="Shape 189"/>
          <p:cNvSpPr txBox="1"/>
          <p:nvPr/>
        </p:nvSpPr>
        <p:spPr>
          <a:xfrm rot="2414181">
            <a:off x="6598179" y="2670716"/>
            <a:ext cx="786757" cy="587091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merge</a:t>
            </a:r>
          </a:p>
        </p:txBody>
      </p:sp>
      <p:sp>
        <p:nvSpPr>
          <p:cNvPr id="190" name="Shape 190"/>
          <p:cNvSpPr/>
          <p:nvPr/>
        </p:nvSpPr>
        <p:spPr>
          <a:xfrm>
            <a:off x="7480501" y="1781573"/>
            <a:ext cx="1567799" cy="1142699"/>
          </a:xfrm>
          <a:prstGeom prst="rect">
            <a:avLst/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" sz="2400"/>
              <a:t>testing:</a:t>
            </a:r>
          </a:p>
          <a:p>
            <a:pPr lvl="0" rtl="0">
              <a:buNone/>
            </a:pPr>
            <a:r>
              <a:rPr lang="en" sz="2400"/>
              <a:t>test_file</a:t>
            </a:r>
          </a:p>
        </p:txBody>
      </p:sp>
      <p:sp>
        <p:nvSpPr>
          <p:cNvPr id="191" name="Shape 191"/>
          <p:cNvSpPr/>
          <p:nvPr/>
        </p:nvSpPr>
        <p:spPr>
          <a:xfrm rot="-34589">
            <a:off x="6501033" y="2011833"/>
            <a:ext cx="1013751" cy="660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914400" y="-123909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How? The Structure of Git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914400" y="1277990"/>
            <a:ext cx="7463700" cy="80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3000"/>
              <a:t>Local repository - track your own changes</a:t>
            </a:r>
          </a:p>
        </p:txBody>
      </p:sp>
      <p:sp>
        <p:nvSpPr>
          <p:cNvPr id="61" name="Shape 61"/>
          <p:cNvSpPr/>
          <p:nvPr/>
        </p:nvSpPr>
        <p:spPr>
          <a:xfrm>
            <a:off x="3424500" y="2464490"/>
            <a:ext cx="2294999" cy="36842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2" name="Shape 62"/>
          <p:cNvSpPr/>
          <p:nvPr/>
        </p:nvSpPr>
        <p:spPr>
          <a:xfrm>
            <a:off x="409700" y="2464490"/>
            <a:ext cx="2294999" cy="36666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3" name="Shape 63"/>
          <p:cNvSpPr/>
          <p:nvPr/>
        </p:nvSpPr>
        <p:spPr>
          <a:xfrm>
            <a:off x="6509675" y="2464490"/>
            <a:ext cx="2294999" cy="36842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570025" y="2471050"/>
            <a:ext cx="1959300" cy="846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400"/>
              <a:t>Working Directory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3592350" y="2476000"/>
            <a:ext cx="1959300" cy="846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Staging Area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6677525" y="2476000"/>
            <a:ext cx="1959300" cy="846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Local Repository</a:t>
            </a:r>
          </a:p>
        </p:txBody>
      </p:sp>
      <p:cxnSp>
        <p:nvCxnSpPr>
          <p:cNvPr id="67" name="Shape 67"/>
          <p:cNvCxnSpPr/>
          <p:nvPr/>
        </p:nvCxnSpPr>
        <p:spPr>
          <a:xfrm>
            <a:off x="409675" y="3317050"/>
            <a:ext cx="22799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8" name="Shape 68"/>
          <p:cNvCxnSpPr/>
          <p:nvPr/>
        </p:nvCxnSpPr>
        <p:spPr>
          <a:xfrm>
            <a:off x="3432000" y="3317050"/>
            <a:ext cx="22799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9" name="Shape 69"/>
          <p:cNvCxnSpPr/>
          <p:nvPr/>
        </p:nvCxnSpPr>
        <p:spPr>
          <a:xfrm>
            <a:off x="6517175" y="3317050"/>
            <a:ext cx="2279999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0" name="Shape 70"/>
          <p:cNvSpPr txBox="1"/>
          <p:nvPr/>
        </p:nvSpPr>
        <p:spPr>
          <a:xfrm>
            <a:off x="614575" y="3322000"/>
            <a:ext cx="1870199" cy="8462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000"/>
              <a:t>Create or modify a file</a:t>
            </a:r>
          </a:p>
        </p:txBody>
      </p:sp>
      <p:sp>
        <p:nvSpPr>
          <p:cNvPr id="71" name="Shape 71"/>
          <p:cNvSpPr/>
          <p:nvPr/>
        </p:nvSpPr>
        <p:spPr>
          <a:xfrm>
            <a:off x="2529450" y="3090549"/>
            <a:ext cx="1514100" cy="16742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2" name="Shape 72"/>
          <p:cNvSpPr/>
          <p:nvPr/>
        </p:nvSpPr>
        <p:spPr>
          <a:xfrm>
            <a:off x="4957945" y="3134099"/>
            <a:ext cx="1968299" cy="17009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2506675" y="3494325"/>
            <a:ext cx="1505099" cy="614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start tracking changes in a file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5027219" y="3534900"/>
            <a:ext cx="1549800" cy="676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save snapshot of mini file system</a:t>
            </a:r>
          </a:p>
        </p:txBody>
      </p:sp>
      <p:sp>
        <p:nvSpPr>
          <p:cNvPr id="75" name="Shape 75"/>
          <p:cNvSpPr/>
          <p:nvPr/>
        </p:nvSpPr>
        <p:spPr>
          <a:xfrm flipH="1">
            <a:off x="1520451" y="5176637"/>
            <a:ext cx="5931900" cy="50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1066800" y="28490"/>
            <a:ext cx="8229600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How? The Structure of Git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1066800" y="1430390"/>
            <a:ext cx="7463700" cy="80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3000"/>
              <a:t>Remote repository - track changes of multiple users</a:t>
            </a:r>
          </a:p>
        </p:txBody>
      </p:sp>
      <p:sp>
        <p:nvSpPr>
          <p:cNvPr id="82" name="Shape 82"/>
          <p:cNvSpPr/>
          <p:nvPr/>
        </p:nvSpPr>
        <p:spPr>
          <a:xfrm>
            <a:off x="402175" y="2701940"/>
            <a:ext cx="1858499" cy="30699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570025" y="2699650"/>
            <a:ext cx="1959300" cy="846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Working Directory</a:t>
            </a:r>
          </a:p>
        </p:txBody>
      </p:sp>
      <p:cxnSp>
        <p:nvCxnSpPr>
          <p:cNvPr id="84" name="Shape 84"/>
          <p:cNvCxnSpPr/>
          <p:nvPr/>
        </p:nvCxnSpPr>
        <p:spPr>
          <a:xfrm>
            <a:off x="409675" y="3545650"/>
            <a:ext cx="1854600" cy="4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5" name="Shape 85"/>
          <p:cNvSpPr txBox="1"/>
          <p:nvPr/>
        </p:nvSpPr>
        <p:spPr>
          <a:xfrm>
            <a:off x="401875" y="3539250"/>
            <a:ext cx="1344599" cy="1229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000"/>
              <a:t>Create or modify a file</a:t>
            </a:r>
          </a:p>
        </p:txBody>
      </p:sp>
      <p:sp>
        <p:nvSpPr>
          <p:cNvPr id="86" name="Shape 86"/>
          <p:cNvSpPr/>
          <p:nvPr/>
        </p:nvSpPr>
        <p:spPr>
          <a:xfrm>
            <a:off x="2535775" y="2701940"/>
            <a:ext cx="1858499" cy="3105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2703625" y="2699650"/>
            <a:ext cx="1665300" cy="846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Staging Area</a:t>
            </a:r>
          </a:p>
        </p:txBody>
      </p:sp>
      <p:sp>
        <p:nvSpPr>
          <p:cNvPr id="88" name="Shape 88"/>
          <p:cNvSpPr/>
          <p:nvPr/>
        </p:nvSpPr>
        <p:spPr>
          <a:xfrm>
            <a:off x="4593175" y="2701940"/>
            <a:ext cx="1858499" cy="31233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4761025" y="2699650"/>
            <a:ext cx="1959300" cy="846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Local Repository</a:t>
            </a:r>
          </a:p>
        </p:txBody>
      </p:sp>
      <p:sp>
        <p:nvSpPr>
          <p:cNvPr id="90" name="Shape 90"/>
          <p:cNvSpPr/>
          <p:nvPr/>
        </p:nvSpPr>
        <p:spPr>
          <a:xfrm>
            <a:off x="6726775" y="2701940"/>
            <a:ext cx="1858499" cy="3176699"/>
          </a:xfrm>
          <a:prstGeom prst="rect">
            <a:avLst/>
          </a:prstGeom>
          <a:solidFill>
            <a:srgbClr val="00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6894625" y="2699650"/>
            <a:ext cx="1959300" cy="8460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Remote Repository</a:t>
            </a:r>
          </a:p>
        </p:txBody>
      </p:sp>
      <p:sp>
        <p:nvSpPr>
          <p:cNvPr id="92" name="Shape 92"/>
          <p:cNvSpPr/>
          <p:nvPr/>
        </p:nvSpPr>
        <p:spPr>
          <a:xfrm>
            <a:off x="1618192" y="3512877"/>
            <a:ext cx="1698899" cy="13268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1592636" y="3832889"/>
            <a:ext cx="1689000" cy="486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start tracking changes in a file</a:t>
            </a:r>
          </a:p>
        </p:txBody>
      </p:sp>
      <p:sp>
        <p:nvSpPr>
          <p:cNvPr id="94" name="Shape 94"/>
          <p:cNvSpPr/>
          <p:nvPr/>
        </p:nvSpPr>
        <p:spPr>
          <a:xfrm>
            <a:off x="3815286" y="3602080"/>
            <a:ext cx="1859399" cy="1238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3825203" y="3945712"/>
            <a:ext cx="1706100" cy="4640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save snapshot of mini file system</a:t>
            </a:r>
          </a:p>
        </p:txBody>
      </p:sp>
      <p:sp>
        <p:nvSpPr>
          <p:cNvPr id="96" name="Shape 96"/>
          <p:cNvSpPr/>
          <p:nvPr/>
        </p:nvSpPr>
        <p:spPr>
          <a:xfrm flipH="1">
            <a:off x="1672851" y="5024237"/>
            <a:ext cx="5931900" cy="50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97" name="Shape 97"/>
          <p:cNvCxnSpPr/>
          <p:nvPr/>
        </p:nvCxnSpPr>
        <p:spPr>
          <a:xfrm>
            <a:off x="2543275" y="3545650"/>
            <a:ext cx="1854600" cy="4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8" name="Shape 98"/>
          <p:cNvCxnSpPr/>
          <p:nvPr/>
        </p:nvCxnSpPr>
        <p:spPr>
          <a:xfrm>
            <a:off x="4600675" y="3545650"/>
            <a:ext cx="1854600" cy="4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9" name="Shape 99"/>
          <p:cNvCxnSpPr/>
          <p:nvPr/>
        </p:nvCxnSpPr>
        <p:spPr>
          <a:xfrm>
            <a:off x="6734275" y="3545650"/>
            <a:ext cx="1854600" cy="4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0" name="Shape 100"/>
          <p:cNvSpPr/>
          <p:nvPr/>
        </p:nvSpPr>
        <p:spPr>
          <a:xfrm>
            <a:off x="5885392" y="3589077"/>
            <a:ext cx="1698899" cy="13268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5859836" y="3909089"/>
            <a:ext cx="1689000" cy="4869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save changes to remote repository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867400" y="5075700"/>
            <a:ext cx="5682299" cy="267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/>
              <a:t>Update local copy with most up-to-date file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71250" y="400725"/>
            <a:ext cx="6020700" cy="721500"/>
          </a:xfrm>
          <a:prstGeom prst="rect">
            <a:avLst/>
          </a:prstGeom>
          <a:solidFill>
            <a:schemeClr val="lt2"/>
          </a:solidFill>
          <a:ln w="9525" cap="flat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4800"/>
              <a:t>Multi-Users Workflow</a:t>
            </a:r>
          </a:p>
        </p:txBody>
      </p:sp>
      <p:sp>
        <p:nvSpPr>
          <p:cNvPr id="108" name="Shape 108"/>
          <p:cNvSpPr/>
          <p:nvPr/>
        </p:nvSpPr>
        <p:spPr>
          <a:xfrm>
            <a:off x="1956925" y="2408225"/>
            <a:ext cx="1478399" cy="730199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3810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213800" y="5598550"/>
            <a:ext cx="1611899" cy="1264800"/>
          </a:xfrm>
          <a:prstGeom prst="rect">
            <a:avLst/>
          </a:prstGeom>
          <a:solidFill>
            <a:schemeClr val="lt2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 smtClean="0"/>
              <a:t>Alice</a:t>
            </a:r>
            <a:r>
              <a:rPr lang="en" dirty="0" smtClean="0"/>
              <a:t> </a:t>
            </a:r>
            <a:r>
              <a:rPr lang="en" dirty="0"/>
              <a:t>and </a:t>
            </a:r>
            <a:r>
              <a:rPr lang="en-US" dirty="0" smtClean="0"/>
              <a:t>Bob</a:t>
            </a:r>
            <a:r>
              <a:rPr lang="en" dirty="0" smtClean="0"/>
              <a:t> </a:t>
            </a:r>
            <a:r>
              <a:rPr lang="en" dirty="0"/>
              <a:t>update their local repositories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2124150" y="5477800"/>
            <a:ext cx="1914900" cy="1353899"/>
          </a:xfrm>
          <a:prstGeom prst="rect">
            <a:avLst/>
          </a:prstGeom>
          <a:solidFill>
            <a:schemeClr val="lt2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 smtClean="0"/>
              <a:t>Alice</a:t>
            </a:r>
            <a:r>
              <a:rPr lang="en" dirty="0" smtClean="0"/>
              <a:t> </a:t>
            </a:r>
            <a:r>
              <a:rPr lang="en" dirty="0"/>
              <a:t>modifies her file and updates her local and the remote repository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4285500" y="5770300"/>
            <a:ext cx="1603199" cy="1050900"/>
          </a:xfrm>
          <a:prstGeom prst="rect">
            <a:avLst/>
          </a:prstGeom>
          <a:solidFill>
            <a:schemeClr val="lt2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 smtClean="0"/>
              <a:t>Bob</a:t>
            </a:r>
            <a:r>
              <a:rPr lang="en" dirty="0" smtClean="0"/>
              <a:t> </a:t>
            </a:r>
            <a:r>
              <a:rPr lang="en" dirty="0"/>
              <a:t>modifies his version of the file and updates his local repository. 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6065400" y="4596100"/>
            <a:ext cx="1594200" cy="2235599"/>
          </a:xfrm>
          <a:prstGeom prst="rect">
            <a:avLst/>
          </a:prstGeom>
          <a:solidFill>
            <a:schemeClr val="lt2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 smtClean="0"/>
              <a:t>Bob</a:t>
            </a:r>
            <a:r>
              <a:rPr lang="en" dirty="0" smtClean="0"/>
              <a:t> </a:t>
            </a:r>
            <a:r>
              <a:rPr lang="en" dirty="0"/>
              <a:t>resolves any conflicts between his current version and the new version that </a:t>
            </a:r>
            <a:r>
              <a:rPr lang="en-US" dirty="0" smtClean="0"/>
              <a:t>Alice</a:t>
            </a:r>
            <a:r>
              <a:rPr lang="en" dirty="0" smtClean="0"/>
              <a:t> </a:t>
            </a:r>
            <a:r>
              <a:rPr lang="en" dirty="0"/>
              <a:t>added to the remote repository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7879200" y="5739100"/>
            <a:ext cx="1264800" cy="1113300"/>
          </a:xfrm>
          <a:prstGeom prst="rect">
            <a:avLst/>
          </a:prstGeom>
          <a:solidFill>
            <a:schemeClr val="lt2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 smtClean="0"/>
              <a:t>Alice</a:t>
            </a:r>
            <a:r>
              <a:rPr lang="en" dirty="0" smtClean="0"/>
              <a:t> </a:t>
            </a:r>
            <a:r>
              <a:rPr lang="en" dirty="0"/>
              <a:t>and </a:t>
            </a:r>
            <a:r>
              <a:rPr lang="en-US" dirty="0" smtClean="0"/>
              <a:t>Bob</a:t>
            </a:r>
            <a:r>
              <a:rPr lang="en" dirty="0" smtClean="0"/>
              <a:t> </a:t>
            </a:r>
            <a:r>
              <a:rPr lang="en" dirty="0"/>
              <a:t>update their local repositories</a:t>
            </a:r>
          </a:p>
        </p:txBody>
      </p:sp>
      <p:cxnSp>
        <p:nvCxnSpPr>
          <p:cNvPr id="114" name="Shape 114"/>
          <p:cNvCxnSpPr/>
          <p:nvPr/>
        </p:nvCxnSpPr>
        <p:spPr>
          <a:xfrm rot="10800000" flipH="1">
            <a:off x="71250" y="1219049"/>
            <a:ext cx="9013499" cy="71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5" name="Shape 115"/>
          <p:cNvCxnSpPr/>
          <p:nvPr/>
        </p:nvCxnSpPr>
        <p:spPr>
          <a:xfrm rot="10800000" flipH="1">
            <a:off x="71250" y="2175024"/>
            <a:ext cx="9013499" cy="71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6" name="Shape 116"/>
          <p:cNvCxnSpPr/>
          <p:nvPr/>
        </p:nvCxnSpPr>
        <p:spPr>
          <a:xfrm rot="10800000" flipH="1">
            <a:off x="71250" y="3119099"/>
            <a:ext cx="9013499" cy="71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71250" y="4090899"/>
            <a:ext cx="9013499" cy="71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8" name="Shape 118"/>
          <p:cNvSpPr/>
          <p:nvPr/>
        </p:nvSpPr>
        <p:spPr>
          <a:xfrm>
            <a:off x="124700" y="1379525"/>
            <a:ext cx="1478399" cy="73019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3810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124700" y="2370125"/>
            <a:ext cx="1478399" cy="73019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3810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124700" y="3269700"/>
            <a:ext cx="1478399" cy="73019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3810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1951525" y="1368625"/>
            <a:ext cx="1478399" cy="730199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3810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4319700" y="3269700"/>
            <a:ext cx="1478399" cy="73019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6065400" y="1371450"/>
            <a:ext cx="1478399" cy="730199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7620000" y="1368625"/>
            <a:ext cx="1478399" cy="730199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7620000" y="2317801"/>
            <a:ext cx="1478399" cy="730199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3810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7665601" y="3276600"/>
            <a:ext cx="1478399" cy="730199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3810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27" name="Shape 127"/>
          <p:cNvCxnSpPr/>
          <p:nvPr/>
        </p:nvCxnSpPr>
        <p:spPr>
          <a:xfrm>
            <a:off x="1492500" y="1668425"/>
            <a:ext cx="0" cy="990599"/>
          </a:xfrm>
          <a:prstGeom prst="straightConnector1">
            <a:avLst/>
          </a:prstGeom>
          <a:noFill/>
          <a:ln w="38100" cap="flat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8" name="Shape 128"/>
          <p:cNvCxnSpPr/>
          <p:nvPr/>
        </p:nvCxnSpPr>
        <p:spPr>
          <a:xfrm flipH="1">
            <a:off x="200899" y="1600112"/>
            <a:ext cx="12900" cy="2057400"/>
          </a:xfrm>
          <a:prstGeom prst="straightConnector1">
            <a:avLst/>
          </a:prstGeom>
          <a:noFill/>
          <a:ln w="38100" cap="flat">
            <a:solidFill>
              <a:srgbClr val="99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9" name="Shape 129"/>
          <p:cNvCxnSpPr/>
          <p:nvPr/>
        </p:nvCxnSpPr>
        <p:spPr>
          <a:xfrm rot="10800000" flipH="1">
            <a:off x="3291475" y="1732324"/>
            <a:ext cx="17700" cy="1015200"/>
          </a:xfrm>
          <a:prstGeom prst="straightConnector1">
            <a:avLst/>
          </a:prstGeom>
          <a:noFill/>
          <a:ln w="38100" cap="flat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0" name="Shape 130"/>
          <p:cNvCxnSpPr/>
          <p:nvPr/>
        </p:nvCxnSpPr>
        <p:spPr>
          <a:xfrm>
            <a:off x="7733275" y="1668425"/>
            <a:ext cx="0" cy="990599"/>
          </a:xfrm>
          <a:prstGeom prst="straightConnector1">
            <a:avLst/>
          </a:prstGeom>
          <a:noFill/>
          <a:ln w="38100" cap="flat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1" name="Shape 131"/>
          <p:cNvCxnSpPr/>
          <p:nvPr/>
        </p:nvCxnSpPr>
        <p:spPr>
          <a:xfrm flipH="1">
            <a:off x="8972224" y="1668425"/>
            <a:ext cx="12900" cy="2057400"/>
          </a:xfrm>
          <a:prstGeom prst="straightConnector1">
            <a:avLst/>
          </a:prstGeom>
          <a:noFill/>
          <a:ln w="38100" cap="flat">
            <a:solidFill>
              <a:srgbClr val="99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2" name="Shape 132"/>
          <p:cNvCxnSpPr/>
          <p:nvPr/>
        </p:nvCxnSpPr>
        <p:spPr>
          <a:xfrm rot="10800000" flipH="1">
            <a:off x="1340100" y="2765674"/>
            <a:ext cx="699599" cy="15300"/>
          </a:xfrm>
          <a:prstGeom prst="straightConnector1">
            <a:avLst/>
          </a:prstGeom>
          <a:noFill/>
          <a:ln w="38100" cap="flat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3" name="Shape 133"/>
          <p:cNvSpPr txBox="1"/>
          <p:nvPr/>
        </p:nvSpPr>
        <p:spPr>
          <a:xfrm>
            <a:off x="1956925" y="1397225"/>
            <a:ext cx="1478399" cy="69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b="1"/>
              <a:t>Remote Reposiotry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42500" y="2318650"/>
            <a:ext cx="1273800" cy="694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b="1" dirty="0" smtClean="0"/>
              <a:t>Alice’s </a:t>
            </a:r>
          </a:p>
          <a:p>
            <a:pPr algn="ctr">
              <a:buNone/>
            </a:pPr>
            <a:r>
              <a:rPr lang="en" b="1" dirty="0" smtClean="0"/>
              <a:t>Local </a:t>
            </a:r>
            <a:r>
              <a:rPr lang="en" b="1" dirty="0"/>
              <a:t>Repository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299101" y="3191500"/>
            <a:ext cx="1148699" cy="712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b="1" dirty="0" smtClean="0"/>
              <a:t>Bob’s</a:t>
            </a:r>
          </a:p>
          <a:p>
            <a:pPr algn="ctr">
              <a:buNone/>
            </a:pPr>
            <a:r>
              <a:rPr lang="en" b="1" dirty="0" smtClean="0"/>
              <a:t>Local </a:t>
            </a:r>
            <a:r>
              <a:rPr lang="en" b="1" dirty="0"/>
              <a:t>Repository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200900" y="1379525"/>
            <a:ext cx="1478399" cy="694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b="1"/>
              <a:t>Remote Reposiotry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6065400" y="1397225"/>
            <a:ext cx="1478399" cy="694800"/>
          </a:xfrm>
          <a:prstGeom prst="rect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b="1"/>
              <a:t>Remote Reposiotry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7620000" y="1397225"/>
            <a:ext cx="1478399" cy="694800"/>
          </a:xfrm>
          <a:prstGeom prst="rect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b="1"/>
              <a:t>Remote Reposiotry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2018725" y="2349725"/>
            <a:ext cx="1202399" cy="694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b="1" dirty="0" smtClean="0"/>
              <a:t>Alice’s </a:t>
            </a:r>
          </a:p>
          <a:p>
            <a:pPr algn="ctr"/>
            <a:r>
              <a:rPr lang="en" b="1" dirty="0" smtClean="0"/>
              <a:t>Local Repository</a:t>
            </a:r>
            <a:endParaRPr lang="en" b="1" dirty="0"/>
          </a:p>
        </p:txBody>
      </p:sp>
      <p:sp>
        <p:nvSpPr>
          <p:cNvPr id="140" name="Shape 140"/>
          <p:cNvSpPr txBox="1"/>
          <p:nvPr/>
        </p:nvSpPr>
        <p:spPr>
          <a:xfrm>
            <a:off x="7772400" y="2277000"/>
            <a:ext cx="1202399" cy="69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b="1" dirty="0" smtClean="0"/>
              <a:t>Alice’s </a:t>
            </a:r>
          </a:p>
          <a:p>
            <a:pPr algn="ctr"/>
            <a:r>
              <a:rPr lang="en" b="1" dirty="0" smtClean="0"/>
              <a:t>Local Repository</a:t>
            </a:r>
            <a:endParaRPr lang="en" b="1" dirty="0"/>
          </a:p>
        </p:txBody>
      </p:sp>
      <p:sp>
        <p:nvSpPr>
          <p:cNvPr id="141" name="Shape 141"/>
          <p:cNvSpPr txBox="1"/>
          <p:nvPr/>
        </p:nvSpPr>
        <p:spPr>
          <a:xfrm>
            <a:off x="4343400" y="3200400"/>
            <a:ext cx="1442699" cy="7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b="1" dirty="0" smtClean="0"/>
              <a:t>Bob’s</a:t>
            </a:r>
          </a:p>
          <a:p>
            <a:pPr algn="ctr"/>
            <a:r>
              <a:rPr lang="en" b="1" dirty="0" smtClean="0"/>
              <a:t>Local Repository</a:t>
            </a:r>
            <a:endParaRPr lang="en" b="1" dirty="0"/>
          </a:p>
        </p:txBody>
      </p:sp>
      <p:sp>
        <p:nvSpPr>
          <p:cNvPr id="142" name="Shape 142"/>
          <p:cNvSpPr txBox="1"/>
          <p:nvPr/>
        </p:nvSpPr>
        <p:spPr>
          <a:xfrm>
            <a:off x="7701301" y="3249901"/>
            <a:ext cx="1442699" cy="7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b="1" dirty="0" smtClean="0"/>
              <a:t>Bob’s</a:t>
            </a:r>
          </a:p>
          <a:p>
            <a:pPr algn="ctr"/>
            <a:r>
              <a:rPr lang="en" b="1" dirty="0" smtClean="0"/>
              <a:t>Local Repository</a:t>
            </a:r>
            <a:endParaRPr lang="en" b="1" dirty="0"/>
          </a:p>
        </p:txBody>
      </p:sp>
      <p:cxnSp>
        <p:nvCxnSpPr>
          <p:cNvPr id="143" name="Shape 143"/>
          <p:cNvCxnSpPr/>
          <p:nvPr/>
        </p:nvCxnSpPr>
        <p:spPr>
          <a:xfrm rot="10800000" flipH="1">
            <a:off x="267299" y="4496124"/>
            <a:ext cx="8621400" cy="71400"/>
          </a:xfrm>
          <a:prstGeom prst="straightConnector1">
            <a:avLst/>
          </a:prstGeom>
          <a:noFill/>
          <a:ln w="38100" cap="flat">
            <a:solidFill>
              <a:srgbClr val="FF00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4" name="Shape 144"/>
          <p:cNvSpPr/>
          <p:nvPr/>
        </p:nvSpPr>
        <p:spPr>
          <a:xfrm>
            <a:off x="1953500" y="3269700"/>
            <a:ext cx="1478399" cy="730199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38100" cap="flat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2127901" y="3200400"/>
            <a:ext cx="1148699" cy="712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b="1" dirty="0" smtClean="0"/>
              <a:t>Bob’s</a:t>
            </a:r>
          </a:p>
          <a:p>
            <a:pPr algn="ctr"/>
            <a:r>
              <a:rPr lang="en" b="1" dirty="0" smtClean="0"/>
              <a:t>Local Repository</a:t>
            </a:r>
            <a:endParaRPr lang="en" b="1" dirty="0"/>
          </a:p>
        </p:txBody>
      </p:sp>
      <p:sp>
        <p:nvSpPr>
          <p:cNvPr id="146" name="Shape 146"/>
          <p:cNvSpPr/>
          <p:nvPr/>
        </p:nvSpPr>
        <p:spPr>
          <a:xfrm>
            <a:off x="4257300" y="1361825"/>
            <a:ext cx="1478399" cy="730199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38100" cap="flat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4257300" y="1379525"/>
            <a:ext cx="1478399" cy="69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b="1"/>
              <a:t>Remote Reposiotry</a:t>
            </a:r>
          </a:p>
        </p:txBody>
      </p:sp>
      <p:sp>
        <p:nvSpPr>
          <p:cNvPr id="148" name="Shape 148"/>
          <p:cNvSpPr/>
          <p:nvPr/>
        </p:nvSpPr>
        <p:spPr>
          <a:xfrm>
            <a:off x="4257300" y="2370125"/>
            <a:ext cx="1478399" cy="730199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38100" cap="flat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49" name="Shape 149"/>
          <p:cNvCxnSpPr>
            <a:stCxn id="120" idx="3"/>
            <a:endCxn id="122" idx="1"/>
          </p:cNvCxnSpPr>
          <p:nvPr/>
        </p:nvCxnSpPr>
        <p:spPr>
          <a:xfrm>
            <a:off x="1603099" y="3634799"/>
            <a:ext cx="2716600" cy="0"/>
          </a:xfrm>
          <a:prstGeom prst="straightConnector1">
            <a:avLst/>
          </a:prstGeom>
          <a:noFill/>
          <a:ln w="38100" cap="flat">
            <a:solidFill>
              <a:srgbClr val="99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0" name="Shape 150"/>
          <p:cNvCxnSpPr>
            <a:stCxn id="121" idx="3"/>
            <a:endCxn id="123" idx="1"/>
          </p:cNvCxnSpPr>
          <p:nvPr/>
        </p:nvCxnSpPr>
        <p:spPr>
          <a:xfrm>
            <a:off x="3429924" y="1733724"/>
            <a:ext cx="2635475" cy="2825"/>
          </a:xfrm>
          <a:prstGeom prst="straightConnector1">
            <a:avLst/>
          </a:prstGeom>
          <a:noFill/>
          <a:ln w="38100" cap="flat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1" name="Shape 151"/>
          <p:cNvSpPr/>
          <p:nvPr/>
        </p:nvSpPr>
        <p:spPr>
          <a:xfrm>
            <a:off x="6065401" y="2332025"/>
            <a:ext cx="1478399" cy="730199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38100" cap="flat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4409700" y="2327500"/>
            <a:ext cx="1202399" cy="694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b="1" dirty="0" smtClean="0"/>
              <a:t>Alice’s </a:t>
            </a:r>
          </a:p>
          <a:p>
            <a:pPr algn="ctr"/>
            <a:r>
              <a:rPr lang="en" b="1" dirty="0" smtClean="0"/>
              <a:t>Local Repository</a:t>
            </a:r>
            <a:endParaRPr lang="en" b="1" dirty="0"/>
          </a:p>
        </p:txBody>
      </p:sp>
      <p:cxnSp>
        <p:nvCxnSpPr>
          <p:cNvPr id="153" name="Shape 153"/>
          <p:cNvCxnSpPr/>
          <p:nvPr/>
        </p:nvCxnSpPr>
        <p:spPr>
          <a:xfrm rot="10800000" flipH="1">
            <a:off x="5557650" y="1954449"/>
            <a:ext cx="961800" cy="1745700"/>
          </a:xfrm>
          <a:prstGeom prst="straightConnector1">
            <a:avLst/>
          </a:prstGeom>
          <a:noFill/>
          <a:ln w="38100" cap="flat">
            <a:solidFill>
              <a:srgbClr val="9900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4" name="Shape 154"/>
          <p:cNvSpPr txBox="1"/>
          <p:nvPr/>
        </p:nvSpPr>
        <p:spPr>
          <a:xfrm>
            <a:off x="6189001" y="2277000"/>
            <a:ext cx="1202399" cy="694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b="1" dirty="0" smtClean="0"/>
              <a:t>Alice’s </a:t>
            </a:r>
          </a:p>
          <a:p>
            <a:pPr algn="ctr"/>
            <a:r>
              <a:rPr lang="en" b="1" dirty="0" smtClean="0"/>
              <a:t>Local Repository</a:t>
            </a:r>
            <a:endParaRPr lang="en" b="1" dirty="0"/>
          </a:p>
        </p:txBody>
      </p:sp>
      <p:sp>
        <p:nvSpPr>
          <p:cNvPr id="155" name="Shape 155"/>
          <p:cNvSpPr/>
          <p:nvPr/>
        </p:nvSpPr>
        <p:spPr>
          <a:xfrm>
            <a:off x="6061500" y="3269700"/>
            <a:ext cx="1478399" cy="73019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 cap="flat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6097200" y="3200400"/>
            <a:ext cx="1442699" cy="7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b="1" dirty="0" smtClean="0"/>
              <a:t>Bob’s</a:t>
            </a:r>
          </a:p>
          <a:p>
            <a:pPr algn="ctr"/>
            <a:r>
              <a:rPr lang="en" b="1" dirty="0" smtClean="0"/>
              <a:t>Local Repository</a:t>
            </a:r>
            <a:endParaRPr lang="en" b="1" dirty="0"/>
          </a:p>
        </p:txBody>
      </p:sp>
      <p:sp>
        <p:nvSpPr>
          <p:cNvPr id="157" name="Shape 157"/>
          <p:cNvSpPr txBox="1"/>
          <p:nvPr/>
        </p:nvSpPr>
        <p:spPr>
          <a:xfrm>
            <a:off x="3720850" y="4419600"/>
            <a:ext cx="2168400" cy="487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3600" b="1">
                <a:solidFill>
                  <a:srgbClr val="9900FF"/>
                </a:solidFill>
              </a:rPr>
              <a:t>Time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107368" y="274637"/>
            <a:ext cx="7579499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Step 1: </a:t>
            </a:r>
            <a:r>
              <a:rPr lang="en" sz="3200" b="0">
                <a:solidFill>
                  <a:schemeClr val="dk2"/>
                </a:solidFill>
              </a:rPr>
              <a:t>Get files from a remote repository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151921" y="1658990"/>
            <a:ext cx="75348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31800" rtl="0">
              <a:lnSpc>
                <a:spcPct val="150000"/>
              </a:lnSpc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Clone repository</a:t>
            </a:r>
          </a:p>
          <a:p>
            <a:pPr marL="457200" lvl="0" indent="-431800" rtl="0">
              <a:lnSpc>
                <a:spcPct val="150000"/>
              </a:lnSpc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Configure account</a:t>
            </a:r>
          </a:p>
          <a:p>
            <a:pPr marL="457200" lvl="0" indent="-431800">
              <a:lnSpc>
                <a:spcPct val="150000"/>
              </a:lnSpc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Pull from remote repository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123899" y="1658990"/>
            <a:ext cx="90465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800"/>
              <a:t>git config --global user.name "Your Name"</a:t>
            </a:r>
          </a:p>
          <a:p>
            <a:pPr lvl="0" rtl="0">
              <a:buNone/>
            </a:pPr>
            <a:r>
              <a:rPr lang="en" sz="2800"/>
              <a:t/>
            </a:r>
            <a:br>
              <a:rPr lang="en" sz="2800"/>
            </a:br>
            <a:r>
              <a:rPr lang="en" sz="2800"/>
              <a:t>git config --global user.email email_address</a:t>
            </a:r>
          </a:p>
          <a:p>
            <a:endParaRPr/>
          </a:p>
          <a:p>
            <a:pPr lvl="0" rtl="0">
              <a:buNone/>
            </a:pPr>
            <a:r>
              <a:rPr lang="en" sz="2800"/>
              <a:t>git config --global color.ui auto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107240" y="274637"/>
            <a:ext cx="8579699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Type in git bash shell: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1267693" y="1658990"/>
            <a:ext cx="7419000" cy="48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cd</a:t>
            </a:r>
          </a:p>
          <a:p>
            <a:pPr lvl="0" rtl="0">
              <a:buNone/>
            </a:pPr>
            <a:r>
              <a:rPr lang="en" dirty="0"/>
              <a:t>cd boot-camps</a:t>
            </a:r>
          </a:p>
          <a:p>
            <a:pPr>
              <a:buNone/>
            </a:pPr>
            <a:r>
              <a:rPr lang="en" dirty="0"/>
              <a:t>git pull origin </a:t>
            </a:r>
            <a:r>
              <a:rPr lang="en" dirty="0" smtClean="0"/>
              <a:t>2013-09-msu</a:t>
            </a:r>
            <a:endParaRPr lang="en" dirty="0"/>
          </a:p>
        </p:txBody>
      </p:sp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1285493" y="274637"/>
            <a:ext cx="7401299" cy="132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Type in git bash shell: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1197</Words>
  <Application>Microsoft Office PowerPoint</Application>
  <PresentationFormat>On-screen Show (4:3)</PresentationFormat>
  <Paragraphs>249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/>
      <vt:lpstr>Version Control: git</vt:lpstr>
      <vt:lpstr>What is version control?</vt:lpstr>
      <vt:lpstr>Why version control? </vt:lpstr>
      <vt:lpstr>How? The Structure of Git</vt:lpstr>
      <vt:lpstr>How? The Structure of Git</vt:lpstr>
      <vt:lpstr>Slide 6</vt:lpstr>
      <vt:lpstr>Step 1: Get files from a remote repository</vt:lpstr>
      <vt:lpstr>Type in git bash shell:</vt:lpstr>
      <vt:lpstr>Type in git bash shell:</vt:lpstr>
      <vt:lpstr>Version Contol 2:</vt:lpstr>
      <vt:lpstr>Local workflow basics</vt:lpstr>
      <vt:lpstr>Local workflow basics</vt:lpstr>
      <vt:lpstr>Local workflow basics</vt:lpstr>
      <vt:lpstr>Getting help</vt:lpstr>
      <vt:lpstr>Exercise 1</vt:lpstr>
      <vt:lpstr>Local workflow basics</vt:lpstr>
      <vt:lpstr>Local Workflow</vt:lpstr>
      <vt:lpstr>Exercise 2:</vt:lpstr>
      <vt:lpstr>Undoing Mistakes: </vt:lpstr>
      <vt:lpstr>Exercise 3:</vt:lpstr>
      <vt:lpstr>Viewing differences</vt:lpstr>
      <vt:lpstr>Exercise 4:</vt:lpstr>
      <vt:lpstr>Viewing History</vt:lpstr>
      <vt:lpstr>Shell commands in git</vt:lpstr>
      <vt:lpstr>Branching</vt:lpstr>
      <vt:lpstr>Basic branching</vt:lpstr>
      <vt:lpstr>branching:</vt:lpstr>
      <vt:lpstr>Exercise 5:</vt:lpstr>
      <vt:lpstr>Merging:</vt:lpstr>
      <vt:lpstr>merging: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Control: git</dc:title>
  <cp:lastModifiedBy>fishjord</cp:lastModifiedBy>
  <cp:revision>5</cp:revision>
  <dcterms:modified xsi:type="dcterms:W3CDTF">2013-09-22T19:57:15Z</dcterms:modified>
</cp:coreProperties>
</file>