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There are many different view options</a:t>
            </a:r>
          </a:p>
          <a:p>
            <a:pPr>
              <a:buNone/>
            </a:pPr>
            <a:r>
              <a:rPr lang="en"/>
              <a:t>Talk about hash number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1. create a file on master branch</a:t>
            </a:r>
          </a:p>
          <a:p>
            <a:pPr rtl="0" lvl="0">
              <a:buNone/>
            </a:pPr>
            <a:r>
              <a:rPr lang="en"/>
              <a:t>2. add, commit</a:t>
            </a:r>
          </a:p>
          <a:p>
            <a:pPr rtl="0" lvl="0">
              <a:buNone/>
            </a:pPr>
            <a:r>
              <a:rPr lang="en"/>
              <a:t>3. create branch testing</a:t>
            </a:r>
          </a:p>
          <a:p>
            <a:pPr rtl="0" lvl="0">
              <a:buNone/>
            </a:pPr>
            <a:r>
              <a:rPr lang="en"/>
              <a:t>4.  switch to testing branch</a:t>
            </a:r>
          </a:p>
          <a:p>
            <a:pPr rtl="0" lvl="0">
              <a:buNone/>
            </a:pPr>
            <a:r>
              <a:rPr lang="en"/>
              <a:t>5. modify file</a:t>
            </a:r>
          </a:p>
          <a:p>
            <a:pPr rtl="0" lvl="0">
              <a:buNone/>
            </a:pPr>
            <a:r>
              <a:rPr lang="en"/>
              <a:t>6. add, commit</a:t>
            </a:r>
          </a:p>
          <a:p>
            <a:pPr rtl="0" lvl="0">
              <a:buNone/>
            </a:pPr>
            <a:r>
              <a:rPr lang="en"/>
              <a:t>7. view file</a:t>
            </a:r>
          </a:p>
          <a:p>
            <a:pPr rtl="0" lvl="0">
              <a:buNone/>
            </a:pPr>
            <a:r>
              <a:rPr lang="en"/>
              <a:t>8. switch to master branch</a:t>
            </a:r>
          </a:p>
          <a:p>
            <a:pPr>
              <a:buNone/>
            </a:pPr>
            <a:r>
              <a:rPr lang="en"/>
              <a:t>9. view file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git init</a:t>
            </a:r>
          </a:p>
          <a:p>
            <a:pPr rtl="0" lvl="0">
              <a:buNone/>
            </a:pPr>
            <a:r>
              <a:rPr lang="en"/>
              <a:t>git status</a:t>
            </a:r>
          </a:p>
          <a:p>
            <a:pPr rtl="0" lvl="0">
              <a:buNone/>
            </a:pPr>
            <a:r>
              <a:rPr lang="en"/>
              <a:t>cp create_new_file.py .</a:t>
            </a:r>
          </a:p>
          <a:p>
            <a:pPr rtl="0" lvl="0">
              <a:buNone/>
            </a:pPr>
            <a:r>
              <a:rPr lang="en"/>
              <a:t>git status (untracked)</a:t>
            </a:r>
          </a:p>
          <a:p>
            <a:pPr rtl="0" lvl="0">
              <a:buNone/>
            </a:pPr>
            <a:r>
              <a:rPr lang="en"/>
              <a:t>git add create_new_file.py (tracked - under changes to be committed)</a:t>
            </a:r>
          </a:p>
          <a:p>
            <a:pPr rtl="0" lv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git merge exercise_branch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git init</a:t>
            </a:r>
          </a:p>
          <a:p>
            <a:pPr rtl="0" lvl="0">
              <a:buNone/>
            </a:pPr>
            <a:r>
              <a:rPr lang="en"/>
              <a:t>git status</a:t>
            </a:r>
          </a:p>
          <a:p>
            <a:pPr rtl="0" lvl="0">
              <a:buNone/>
            </a:pPr>
            <a:r>
              <a:rPr lang="en"/>
              <a:t>cp create_new_file.py .</a:t>
            </a:r>
          </a:p>
          <a:p>
            <a:pPr rtl="0" lvl="0">
              <a:buNone/>
            </a:pPr>
            <a:r>
              <a:rPr lang="en"/>
              <a:t>git status (untracked)</a:t>
            </a:r>
          </a:p>
          <a:p>
            <a:pPr rtl="0" lvl="0">
              <a:buNone/>
            </a:pPr>
            <a:r>
              <a:rPr lang="en"/>
              <a:t>git add create_new_file.py (tracked - under changes to be committed)</a:t>
            </a:r>
          </a:p>
          <a:p>
            <a:pPr rtl="0" lv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6" name="Shape 2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git init</a:t>
            </a:r>
          </a:p>
          <a:p>
            <a:pPr rtl="0" lvl="0">
              <a:buNone/>
            </a:pPr>
            <a:r>
              <a:rPr lang="en"/>
              <a:t>git status</a:t>
            </a:r>
          </a:p>
          <a:p>
            <a:pPr rtl="0" lvl="0">
              <a:buNone/>
            </a:pPr>
            <a:r>
              <a:rPr lang="en"/>
              <a:t>cp create_new_file.py .</a:t>
            </a:r>
          </a:p>
          <a:p>
            <a:pPr rtl="0" lvl="0">
              <a:buNone/>
            </a:pPr>
            <a:r>
              <a:rPr lang="en"/>
              <a:t>git status (untracked)</a:t>
            </a:r>
          </a:p>
          <a:p>
            <a:pPr rtl="0" lvl="0">
              <a:buNone/>
            </a:pPr>
            <a:r>
              <a:rPr lang="en"/>
              <a:t>git add create_new_file.py (tracked - under changes to be committed)</a:t>
            </a:r>
          </a:p>
          <a:p>
            <a:pPr rtl="0" lvl="0"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commit message is your note about what changes you made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Check in - how is all of this going?</a:t>
            </a:r>
          </a:p>
          <a:p>
            <a:pPr>
              <a:buNone/>
            </a:pPr>
            <a:r>
              <a:rPr lang="en"/>
              <a:t>Can you see yourself doing this?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6901800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 flipH="1">
            <a:off y="16052" x="-3832"/>
            <a:ext cy="6881034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flipH="1">
            <a:off y="881" x="14659"/>
            <a:ext cy="6881034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-881" x="-846666"/>
            <a:ext cy="6906895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2" name="Shape 12"/>
          <p:cNvSpPr/>
          <p:nvPr/>
        </p:nvSpPr>
        <p:spPr>
          <a:xfrm rot="10800000" flipH="1">
            <a:off y="-4974" x="-524933"/>
            <a:ext cy="6906895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1" cap="none" baseline="0" sz="48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r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trike="noStrike" u="none" b="0" cap="none" baseline="0" sz="240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65899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65899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4700" x="-348182"/>
            <a:ext cy="6862700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 rot="10800000" flipH="1">
            <a:off y="-4700" x="-1118653"/>
            <a:ext cy="6862700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 rot="10800000">
            <a:off y="-6969" x="8088846"/>
            <a:ext cy="6864969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4933386" x="-6264"/>
            <a:ext cy="3100650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5367337" x="1792288"/>
            <a:ext cy="8048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indent="152400" marL="0">
              <a:buSzPct val="100000"/>
              <a:buFont typeface="Trebuchet MS"/>
              <a:buNone/>
              <a:defRPr sz="2400"/>
            </a:lvl1pPr>
            <a:lvl2pPr algn="ctr" rtl="0" indent="152400" marL="0">
              <a:buSzPct val="100000"/>
              <a:buFont typeface="Trebuchet MS"/>
              <a:buNone/>
              <a:defRPr sz="2400"/>
            </a:lvl2pPr>
            <a:lvl3pPr algn="ctr" rtl="0" indent="152400" marL="0">
              <a:buSzPct val="100000"/>
              <a:buFont typeface="Trebuchet MS"/>
              <a:buNone/>
              <a:defRPr sz="2400"/>
            </a:lvl3pPr>
            <a:lvl4pPr algn="ctr" rtl="0" indent="152400" marL="0">
              <a:buSzPct val="100000"/>
              <a:buFont typeface="Trebuchet MS"/>
              <a:buNone/>
              <a:defRPr sz="2400"/>
            </a:lvl4pPr>
            <a:lvl5pPr algn="ctr" rtl="0" indent="152400" marL="0">
              <a:buSzPct val="100000"/>
              <a:buFont typeface="Trebuchet MS"/>
              <a:buNone/>
              <a:defRPr sz="2400"/>
            </a:lvl5pPr>
            <a:lvl6pPr algn="ctr" rtl="0" indent="152400" marL="0">
              <a:buSzPct val="100000"/>
              <a:buFont typeface="Trebuchet MS"/>
              <a:buNone/>
              <a:defRPr sz="2400"/>
            </a:lvl6pPr>
            <a:lvl7pPr algn="ctr" rtl="0" indent="152400" marL="0">
              <a:buSzPct val="100000"/>
              <a:buFont typeface="Trebuchet MS"/>
              <a:buNone/>
              <a:defRPr sz="2400"/>
            </a:lvl7pPr>
            <a:lvl8pPr algn="ctr" rtl="0" indent="152400" marL="0">
              <a:buSzPct val="100000"/>
              <a:buFont typeface="Trebuchet MS"/>
              <a:buNone/>
              <a:defRPr sz="2400"/>
            </a:lvl8pPr>
            <a:lvl9pPr algn="ctr" rtl="0" indent="152400" marL="0">
              <a:buSzPct val="100000"/>
              <a:buFont typeface="Trebuchet MS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254000" marL="0"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trike="noStrike" u="none" b="1" cap="none" baseline="0" sz="4000" i="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727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 indent="-285750" marL="742950">
              <a:spcBef>
                <a:spcPts val="5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 indent="-228600" marL="114300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 indent="-228600" marL="16002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 indent="-228600" marL="20574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 indent="-228600" marL="25146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 indent="-228600" marL="2971800">
              <a:spcBef>
                <a:spcPts val="40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 indent="-228600" marL="3429000">
              <a:spcBef>
                <a:spcPts val="40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 indent="-228600" marL="3886200">
              <a:spcBef>
                <a:spcPts val="40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Version Contol 2: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Using git as part of your daily workflow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y="1658990" x="9906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Un-staging a file</a:t>
            </a:r>
          </a:p>
          <a:p>
            <a:pPr rtl="0" lvl="1" indent="-406400" marL="91440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reset HEAD filename</a:t>
            </a:r>
          </a:p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Un-modifying a file</a:t>
            </a:r>
          </a:p>
          <a:p>
            <a:pPr lvl="1" indent="-406400" marL="91440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checkout -- filename</a:t>
            </a: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y="274637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Undoing Mistakes: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y="1658990" x="914277"/>
            <a:ext cy="4840199" cx="7769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Modify audioresult-00215 and save your changes</a:t>
            </a:r>
          </a:p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Add audioresult-00215 to your staging area</a:t>
            </a:r>
          </a:p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Remove audioresult-00215 from your staging area</a:t>
            </a:r>
          </a:p>
          <a:p>
            <a:pPr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unmodify audioresult-00215 using git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y="274637" x="914277"/>
            <a:ext cy="1325700" cx="77690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Exercise 3: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y="1658990" x="11430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Everything: </a:t>
            </a:r>
            <a:r>
              <a:rPr b="1" lang="en"/>
              <a:t>git diff</a:t>
            </a:r>
          </a:p>
          <a:p>
            <a:pPr rtl="0" lvl="1" indent="-406400" marL="914400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not recommended</a:t>
            </a:r>
          </a:p>
          <a:p>
            <a:pPr rtl="0" lvl="0" indent="-431800" marL="457200">
              <a:lnSpc>
                <a:spcPct val="115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single file:</a:t>
            </a:r>
          </a:p>
          <a:p>
            <a:pPr rtl="0" lvl="1" indent="-406400" marL="914400">
              <a:lnSpc>
                <a:spcPct val="115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diff filename</a:t>
            </a:r>
          </a:p>
          <a:p>
            <a:r>
              <a:t/>
            </a:r>
          </a:p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+ added since last staging </a:t>
            </a:r>
          </a:p>
          <a:p>
            <a:pPr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- removed since last staging</a:t>
            </a: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y="274637" x="11430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Viewing differences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y="1658990" x="1066749"/>
            <a:ext cy="4840199" cx="765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Modify audioresult-00215 and save your changes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Use git diff to find your changes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Stage your changes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Run git diff again, do you get a different output?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Commit your changes (don't forget your commit message)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y="274637" x="1066749"/>
            <a:ext cy="1325700" cx="76572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Exercise 4: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y="1658990" x="10668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log  (all history)</a:t>
            </a:r>
          </a:p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log -2  (last 2 entries)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y="274637" x="10668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"/>
              <a:t>Viewing History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mv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tells git your are renaming (and possibly changing the location of a file) so it can continue to track it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rm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tells git you are removing a file from a repository</a:t>
            </a:r>
          </a:p>
          <a:p>
            <a:pPr>
              <a:buNone/>
            </a:pPr>
            <a:r>
              <a:rPr lang="en"/>
              <a:t>	</a:t>
            </a: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Shell commands in git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Why: try new code without messing up working version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branch: version of file that can be modified without affecting the working version of the code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HEAD: points to current branch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master: default branch name</a:t>
            </a:r>
          </a:p>
        </p:txBody>
      </p:sp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Branching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 testing: create a branch called testing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branch: tells you which branch you are on using *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checkout testing: switch to testing branch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Basic branching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746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branching:</a:t>
            </a:r>
          </a:p>
        </p:txBody>
      </p:sp>
      <p:sp>
        <p:nvSpPr>
          <p:cNvPr id="147" name="Shape 147"/>
          <p:cNvSpPr/>
          <p:nvPr/>
        </p:nvSpPr>
        <p:spPr>
          <a:xfrm>
            <a:off y="3478986" x="312300"/>
            <a:ext cy="1473899" cx="1330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>
              <a:buNone/>
            </a:pPr>
            <a:r>
              <a:rPr sz="2400" lang="en"/>
              <a:t>test_file</a:t>
            </a:r>
          </a:p>
        </p:txBody>
      </p:sp>
      <p:sp>
        <p:nvSpPr>
          <p:cNvPr id="148" name="Shape 148"/>
          <p:cNvSpPr/>
          <p:nvPr/>
        </p:nvSpPr>
        <p:spPr>
          <a:xfrm>
            <a:off y="1731336" x="1851300"/>
            <a:ext cy="1142699" cx="156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testing: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49" name="Shape 149"/>
          <p:cNvSpPr/>
          <p:nvPr/>
        </p:nvSpPr>
        <p:spPr>
          <a:xfrm>
            <a:off y="3593911" x="1851300"/>
            <a:ext cy="1359000" cx="156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50" name="Shape 150"/>
          <p:cNvSpPr/>
          <p:nvPr/>
        </p:nvSpPr>
        <p:spPr>
          <a:xfrm>
            <a:off y="1654712" x="4968150"/>
            <a:ext cy="1142699" cx="15677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testing: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51" name="Shape 151"/>
          <p:cNvSpPr/>
          <p:nvPr/>
        </p:nvSpPr>
        <p:spPr>
          <a:xfrm>
            <a:off y="3593911" x="4968150"/>
            <a:ext cy="1359000" cx="156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52" name="Shape 152"/>
          <p:cNvSpPr/>
          <p:nvPr/>
        </p:nvSpPr>
        <p:spPr>
          <a:xfrm rot="-2283890">
            <a:off y="2672314" x="468674"/>
            <a:ext cy="660559" cx="16198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3" name="Shape 153"/>
          <p:cNvSpPr txBox="1"/>
          <p:nvPr/>
        </p:nvSpPr>
        <p:spPr>
          <a:xfrm rot="-2309364">
            <a:off y="2969329" x="512117"/>
            <a:ext cy="374725" cx="1086974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1800" lang="en"/>
              <a:t>branch</a:t>
            </a:r>
          </a:p>
        </p:txBody>
      </p:sp>
      <p:sp>
        <p:nvSpPr>
          <p:cNvPr id="154" name="Shape 154"/>
          <p:cNvSpPr/>
          <p:nvPr/>
        </p:nvSpPr>
        <p:spPr>
          <a:xfrm rot="-35019">
            <a:off y="1891546" x="3323134"/>
            <a:ext cy="660632" cx="16197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5" name="Shape 155"/>
          <p:cNvSpPr txBox="1"/>
          <p:nvPr/>
        </p:nvSpPr>
        <p:spPr>
          <a:xfrm>
            <a:off y="1989950" x="3334050"/>
            <a:ext cy="393299" cx="1405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modify test_file</a:t>
            </a:r>
          </a:p>
        </p:txBody>
      </p:sp>
      <p:sp>
        <p:nvSpPr>
          <p:cNvPr id="156" name="Shape 156"/>
          <p:cNvSpPr/>
          <p:nvPr/>
        </p:nvSpPr>
        <p:spPr>
          <a:xfrm rot="-35019">
            <a:off y="3872746" x="3323134"/>
            <a:ext cy="660632" cx="16197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57" name="Shape 157"/>
          <p:cNvSpPr txBox="1"/>
          <p:nvPr/>
        </p:nvSpPr>
        <p:spPr>
          <a:xfrm>
            <a:off y="5774950" x="1055550"/>
            <a:ext cy="524699" cx="8012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http://pcottle.github.io/learnGitBranching/?NODEMO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y="685937" x="1050549"/>
            <a:ext cy="6037199" cx="753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create a new file called exercise5.txt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Before you add and commit the file, check is it visible in your file system on the master branch? What about the testing branch?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add and commit your file to your master branch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Now is it visible in your file system on the master branch? What about the testing branch? Why is this different from #2?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create a branch called exercise_branch from master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move to exercise_branch and modify exercise5.txt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add and commit exercise5.txt to exercise_branch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go to your master branch. Are your modifications to exercise5.txt visible on master? 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modify exercise5.txt on your master branch. Before you and commit your changes, try to switch to exercise_branch. Can you? What error message do you get? </a:t>
            </a:r>
          </a:p>
          <a:p>
            <a:pPr rtl="0" lvl="0" indent="-3683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2200" lang="en"/>
              <a:t>Add and commit your changes to the master branch</a:t>
            </a:r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y="-411162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Exercise 5: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896990" x="9144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/>
              <a:t>git init</a:t>
            </a:r>
            <a:r>
              <a:rPr lang="en"/>
              <a:t> - create a repository in a given directory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-487362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Local workflow basics</a:t>
            </a:r>
          </a:p>
        </p:txBody>
      </p:sp>
      <p:sp>
        <p:nvSpPr>
          <p:cNvPr id="49" name="Shape 49"/>
          <p:cNvSpPr/>
          <p:nvPr/>
        </p:nvSpPr>
        <p:spPr>
          <a:xfrm>
            <a:off y="2741826" x="2739900"/>
            <a:ext cy="4012048" cx="6324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y="1658990" x="838477"/>
            <a:ext cy="4840199" cx="7773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go to branch you want to merge into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merge branch_you_want_to_merge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conflicts? awesome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Conflicts?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resolve, add, commit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merging doesn't delete or modify merged branch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 -d branch_name - deletes branch</a:t>
            </a:r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y="274637" x="838477"/>
            <a:ext cy="1325700" cx="7773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Merging: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y="427037" x="10668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merging:</a:t>
            </a:r>
          </a:p>
        </p:txBody>
      </p:sp>
      <p:sp>
        <p:nvSpPr>
          <p:cNvPr id="175" name="Shape 175"/>
          <p:cNvSpPr/>
          <p:nvPr/>
        </p:nvSpPr>
        <p:spPr>
          <a:xfrm>
            <a:off y="3631386" x="464700"/>
            <a:ext cy="1473899" cx="1330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76" name="Shape 176"/>
          <p:cNvSpPr/>
          <p:nvPr/>
        </p:nvSpPr>
        <p:spPr>
          <a:xfrm>
            <a:off y="1883736" x="2003700"/>
            <a:ext cy="1142699" cx="156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testing: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77" name="Shape 177"/>
          <p:cNvSpPr/>
          <p:nvPr/>
        </p:nvSpPr>
        <p:spPr>
          <a:xfrm>
            <a:off y="3746311" x="2003700"/>
            <a:ext cy="1359000" cx="156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78" name="Shape 178"/>
          <p:cNvSpPr/>
          <p:nvPr/>
        </p:nvSpPr>
        <p:spPr>
          <a:xfrm>
            <a:off y="1807112" x="5120550"/>
            <a:ext cy="1142699" cx="15677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testing: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79" name="Shape 179"/>
          <p:cNvSpPr/>
          <p:nvPr/>
        </p:nvSpPr>
        <p:spPr>
          <a:xfrm>
            <a:off y="3746311" x="5120550"/>
            <a:ext cy="1359000" cx="15677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80" name="Shape 180"/>
          <p:cNvSpPr/>
          <p:nvPr/>
        </p:nvSpPr>
        <p:spPr>
          <a:xfrm rot="-2283890">
            <a:off y="2824714" x="621074"/>
            <a:ext cy="660559" cx="16198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1" name="Shape 181"/>
          <p:cNvSpPr txBox="1"/>
          <p:nvPr/>
        </p:nvSpPr>
        <p:spPr>
          <a:xfrm rot="-2309364">
            <a:off y="3121729" x="664517"/>
            <a:ext cy="374725" cx="1086974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branch</a:t>
            </a:r>
          </a:p>
        </p:txBody>
      </p:sp>
      <p:sp>
        <p:nvSpPr>
          <p:cNvPr id="182" name="Shape 182"/>
          <p:cNvSpPr/>
          <p:nvPr/>
        </p:nvSpPr>
        <p:spPr>
          <a:xfrm rot="-35019">
            <a:off y="2043946" x="3475534"/>
            <a:ext cy="660632" cx="16197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3" name="Shape 183"/>
          <p:cNvSpPr txBox="1"/>
          <p:nvPr/>
        </p:nvSpPr>
        <p:spPr>
          <a:xfrm>
            <a:off y="2142350" x="3486450"/>
            <a:ext cy="393299" cx="14054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modify test_file</a:t>
            </a:r>
          </a:p>
        </p:txBody>
      </p:sp>
      <p:sp>
        <p:nvSpPr>
          <p:cNvPr id="184" name="Shape 184"/>
          <p:cNvSpPr/>
          <p:nvPr/>
        </p:nvSpPr>
        <p:spPr>
          <a:xfrm rot="-35019">
            <a:off y="4025146" x="3475534"/>
            <a:ext cy="660632" cx="16197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5" name="Shape 185"/>
          <p:cNvSpPr txBox="1"/>
          <p:nvPr/>
        </p:nvSpPr>
        <p:spPr>
          <a:xfrm>
            <a:off y="5927350" x="1207950"/>
            <a:ext cy="524699" cx="80121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http://pcottle.github.io/learnGitBranching/?NODEMO</a:t>
            </a:r>
          </a:p>
        </p:txBody>
      </p:sp>
      <p:sp>
        <p:nvSpPr>
          <p:cNvPr id="186" name="Shape 186"/>
          <p:cNvSpPr/>
          <p:nvPr/>
        </p:nvSpPr>
        <p:spPr>
          <a:xfrm>
            <a:off y="3746311" x="7259125"/>
            <a:ext cy="1359000" cx="15677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master: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87" name="Shape 187"/>
          <p:cNvSpPr/>
          <p:nvPr/>
        </p:nvSpPr>
        <p:spPr>
          <a:xfrm rot="-35327">
            <a:off y="4110664" x="6338671"/>
            <a:ext cy="660632" cx="11385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8" name="Shape 188"/>
          <p:cNvSpPr/>
          <p:nvPr/>
        </p:nvSpPr>
        <p:spPr>
          <a:xfrm rot="2310639">
            <a:off y="2805907" x="6500996"/>
            <a:ext cy="660757" cx="16198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89" name="Shape 189"/>
          <p:cNvSpPr txBox="1"/>
          <p:nvPr/>
        </p:nvSpPr>
        <p:spPr>
          <a:xfrm rot="2414181">
            <a:off y="2670716" x="6598179"/>
            <a:ext cy="587091" cx="786757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merge</a:t>
            </a:r>
          </a:p>
        </p:txBody>
      </p:sp>
      <p:sp>
        <p:nvSpPr>
          <p:cNvPr id="190" name="Shape 190"/>
          <p:cNvSpPr/>
          <p:nvPr/>
        </p:nvSpPr>
        <p:spPr>
          <a:xfrm>
            <a:off y="1781573" x="7480501"/>
            <a:ext cy="1142699" cx="1567799"/>
          </a:xfrm>
          <a:prstGeom prst="rect">
            <a:avLst/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2400" lang="en"/>
              <a:t>testing:</a:t>
            </a:r>
          </a:p>
          <a:p>
            <a:pPr rtl="0" lvl="0">
              <a:buNone/>
            </a:pPr>
            <a:r>
              <a:rPr sz="2400" lang="en"/>
              <a:t>test_file</a:t>
            </a:r>
          </a:p>
        </p:txBody>
      </p:sp>
      <p:sp>
        <p:nvSpPr>
          <p:cNvPr id="191" name="Shape 191"/>
          <p:cNvSpPr/>
          <p:nvPr/>
        </p:nvSpPr>
        <p:spPr>
          <a:xfrm rot="-34589">
            <a:off y="2011833" x="6501033"/>
            <a:ext cy="660632" cx="1013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idx="1" type="subTitle"/>
          </p:nvPr>
        </p:nvSpPr>
        <p:spPr>
          <a:xfrm>
            <a:off y="3230880" x="1082040"/>
            <a:ext cy="9254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Find a partner</a:t>
            </a:r>
          </a:p>
        </p:txBody>
      </p:sp>
      <p:sp>
        <p:nvSpPr>
          <p:cNvPr id="197" name="Shape 197"/>
          <p:cNvSpPr txBox="1"/>
          <p:nvPr>
            <p:ph type="ctrTitle"/>
          </p:nvPr>
        </p:nvSpPr>
        <p:spPr>
          <a:xfrm>
            <a:off y="1656080" x="1082040"/>
            <a:ext cy="14700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Remote Repositories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y="274637" x="838921"/>
            <a:ext cy="1325700" cx="7492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Github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1658990" x="838921"/>
            <a:ext cy="4840199" cx="7492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create a github account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Remote repository server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Lots of good projects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Easy to explore code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sign in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Click on the repositories tab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Click the new botton (its green)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Fill in repository name, description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check "initialize this repository with a readme file"</a:t>
            </a:r>
          </a:p>
          <a:p>
            <a:pPr rtl="0" lvl="0">
              <a:buNone/>
            </a:pPr>
            <a:r>
              <a:rPr lang="en" i="1"/>
              <a:t>Your repository will always be public if you are using the free version of github</a:t>
            </a:r>
          </a:p>
          <a:p>
            <a:r>
              <a:t/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Create a remote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y="165899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3000" lang="en"/>
              <a:t>Choose one person's repository for both of you to clone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3000" lang="en"/>
              <a:t>Add the other person as a collaborator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3000" lang="en"/>
              <a:t>In github, click on the repository you chose to clone.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3000" lang="en"/>
              <a:t>Copy the url (make sure http is selected)</a:t>
            </a:r>
          </a:p>
          <a:p>
            <a:pPr rtl="0" lvl="0" indent="-4191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3000" lang="en"/>
              <a:t>in git bash type:</a:t>
            </a:r>
          </a:p>
          <a:p>
            <a:pPr rtl="0" lvl="1" indent="-419100" marL="914400">
              <a:buClr>
                <a:schemeClr val="dk2"/>
              </a:buClr>
              <a:buSzPct val="100000"/>
              <a:buFont typeface="Trebuchet MS"/>
              <a:buAutoNum type="alphaLcPeriod"/>
            </a:pPr>
            <a:r>
              <a:rPr sz="3000" lang="en"/>
              <a:t>git clone url</a:t>
            </a:r>
          </a:p>
          <a:p>
            <a:pPr lvl="0" indent="-4191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sz="3000" lang="en"/>
              <a:t>This should have created a local copy of your repository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Create local copies of your remote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y="1658990" x="9144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remote -v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What does git call my remote repositories?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Default: origin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branch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What branch am I on?</a:t>
            </a:r>
          </a:p>
          <a:p>
            <a:pPr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Default: master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y="2746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Exporing your local/remote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y="1658990" x="11430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Have one person copy a file into the repository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Add the file to the staging area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Commit your file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y="274637" x="11430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Recall - local version control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y="1887590" x="9906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push remote_name branch_name</a:t>
            </a:r>
          </a:p>
          <a:p>
            <a:pPr rtl="0" lvl="0" indent="457200">
              <a:buNone/>
            </a:pPr>
            <a:r>
              <a:rPr lang="en"/>
              <a:t>(e.g. git push origin master)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You will have to enter your github username and password. </a:t>
            </a:r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y="503237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Saving changes to the remote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y="2116190" x="914400"/>
            <a:ext cy="4840199" cx="7423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The person who did not just commit something should type: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git pull remote_name branch_name</a:t>
            </a:r>
          </a:p>
          <a:p>
            <a:pPr rtl="0" lvl="0" indent="0" marL="457200">
              <a:buNone/>
            </a:pPr>
            <a:r>
              <a:rPr lang="en"/>
              <a:t>	(e.g. git pull origin master)</a:t>
            </a:r>
          </a:p>
          <a:p>
            <a:pPr rtl="0" lvl="0" indent="-431800" marL="13716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master is the remote and local branch name</a:t>
            </a:r>
          </a:p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Check your repository - you should have the new file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pull = fetch + merge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y="7318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Getting changes from the remote repository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896990" x="9144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b="1" lang="en"/>
              <a:t>git status</a:t>
            </a:r>
            <a:r>
              <a:rPr lang="en"/>
              <a:t> - find the state of every file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-487362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Local workflow basics</a:t>
            </a:r>
          </a:p>
        </p:txBody>
      </p:sp>
      <p:sp>
        <p:nvSpPr>
          <p:cNvPr id="56" name="Shape 56"/>
          <p:cNvSpPr/>
          <p:nvPr/>
        </p:nvSpPr>
        <p:spPr>
          <a:xfrm>
            <a:off y="2741826" x="2739900"/>
            <a:ext cy="4012048" cx="6324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y="1735190" x="914400"/>
            <a:ext cy="4840199" cx="767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Have one person copy a file into the repository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Add the file to the staging area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Commit your file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Push your changes to the remote repository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Have the other person pull the changes</a:t>
            </a:r>
          </a:p>
        </p:txBody>
      </p:sp>
      <p:sp>
        <p:nvSpPr>
          <p:cNvPr id="245" name="Shape 245"/>
          <p:cNvSpPr txBox="1"/>
          <p:nvPr>
            <p:ph type="title"/>
          </p:nvPr>
        </p:nvSpPr>
        <p:spPr>
          <a:xfrm>
            <a:off y="3508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Switch roles and repeat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y="1658990" x="990783"/>
            <a:ext cy="4840199" cx="76239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Both modify the same line in a file.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Have one person add, commit, and push their change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Have the other person add, commit, and push their change (you may have to pull first)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Resolve the conflict, add, commit, and push</a:t>
            </a:r>
          </a:p>
          <a:p>
            <a:pPr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Repeat and switch who commits first</a:t>
            </a:r>
          </a:p>
        </p:txBody>
      </p:sp>
      <p:sp>
        <p:nvSpPr>
          <p:cNvPr id="251" name="Shape 251"/>
          <p:cNvSpPr txBox="1"/>
          <p:nvPr>
            <p:ph type="title"/>
          </p:nvPr>
        </p:nvSpPr>
        <p:spPr>
          <a:xfrm>
            <a:off y="274637" x="990783"/>
            <a:ext cy="1325700" cx="7623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Resolving conflicts: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y="5032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Workflow:</a:t>
            </a:r>
          </a:p>
        </p:txBody>
      </p:sp>
      <p:sp>
        <p:nvSpPr>
          <p:cNvPr id="257" name="Shape 257"/>
          <p:cNvSpPr/>
          <p:nvPr/>
        </p:nvSpPr>
        <p:spPr>
          <a:xfrm>
            <a:off y="1940175" x="254975"/>
            <a:ext cy="3165299" cx="191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8" name="Shape 258"/>
          <p:cNvSpPr/>
          <p:nvPr/>
        </p:nvSpPr>
        <p:spPr>
          <a:xfrm>
            <a:off y="1940175" x="2473550"/>
            <a:ext cy="3165299" cx="191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9" name="Shape 259"/>
          <p:cNvSpPr/>
          <p:nvPr/>
        </p:nvSpPr>
        <p:spPr>
          <a:xfrm>
            <a:off y="1940175" x="4846025"/>
            <a:ext cy="3165299" cx="191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60" name="Shape 260"/>
          <p:cNvSpPr/>
          <p:nvPr/>
        </p:nvSpPr>
        <p:spPr>
          <a:xfrm>
            <a:off y="1863975" x="7079400"/>
            <a:ext cy="3165299" cx="1912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cxnSp>
        <p:nvCxnSpPr>
          <p:cNvPr id="261" name="Shape 261"/>
          <p:cNvCxnSpPr/>
          <p:nvPr/>
        </p:nvCxnSpPr>
        <p:spPr>
          <a:xfrm>
            <a:off y="2643550" x="285750"/>
            <a:ext cy="0" cx="186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2" name="Shape 262"/>
          <p:cNvCxnSpPr/>
          <p:nvPr/>
        </p:nvCxnSpPr>
        <p:spPr>
          <a:xfrm>
            <a:off y="2643550" x="2495550"/>
            <a:ext cy="0" cx="186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3" name="Shape 263"/>
          <p:cNvCxnSpPr/>
          <p:nvPr/>
        </p:nvCxnSpPr>
        <p:spPr>
          <a:xfrm>
            <a:off y="2643550" x="4857750"/>
            <a:ext cy="0" cx="186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4" name="Shape 264"/>
          <p:cNvCxnSpPr/>
          <p:nvPr/>
        </p:nvCxnSpPr>
        <p:spPr>
          <a:xfrm>
            <a:off y="2643550" x="7143750"/>
            <a:ext cy="0" cx="1868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65" name="Shape 265"/>
          <p:cNvSpPr txBox="1"/>
          <p:nvPr/>
        </p:nvSpPr>
        <p:spPr>
          <a:xfrm>
            <a:off y="1937075" x="240625"/>
            <a:ext cy="701699" cx="19251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200" lang="en"/>
              <a:t>Working Directory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y="1937075" x="2450425"/>
            <a:ext cy="701699" cx="19251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200" lang="en"/>
              <a:t>Staging Area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y="1937075" x="4812625"/>
            <a:ext cy="701699" cx="19251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200" lang="en"/>
              <a:t>Local Repository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y="1937075" x="7115400"/>
            <a:ext cy="701699" cx="19251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200" lang="en"/>
              <a:t>Remote Repository</a:t>
            </a:r>
          </a:p>
        </p:txBody>
      </p:sp>
      <p:sp>
        <p:nvSpPr>
          <p:cNvPr id="269" name="Shape 269"/>
          <p:cNvSpPr/>
          <p:nvPr/>
        </p:nvSpPr>
        <p:spPr>
          <a:xfrm>
            <a:off y="2951275" x="1725503"/>
            <a:ext cy="989099" cx="1351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0" name="Shape 270"/>
          <p:cNvSpPr/>
          <p:nvPr/>
        </p:nvSpPr>
        <p:spPr>
          <a:xfrm>
            <a:off y="2951275" x="4087703"/>
            <a:ext cy="989099" cx="1351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1" name="Shape 271"/>
          <p:cNvSpPr/>
          <p:nvPr/>
        </p:nvSpPr>
        <p:spPr>
          <a:xfrm>
            <a:off y="2951275" x="6373703"/>
            <a:ext cy="989099" cx="13517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2" name="Shape 272"/>
          <p:cNvSpPr/>
          <p:nvPr/>
        </p:nvSpPr>
        <p:spPr>
          <a:xfrm flipH="1">
            <a:off y="3940375" x="1039642"/>
            <a:ext cy="1054799" cx="68030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73" name="Shape 273"/>
          <p:cNvSpPr txBox="1"/>
          <p:nvPr/>
        </p:nvSpPr>
        <p:spPr>
          <a:xfrm>
            <a:off y="3215050" x="1736475"/>
            <a:ext cy="439500" cx="879299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/>
              <a:t>Add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y="3215050" x="4022475"/>
            <a:ext cy="439500" cx="1307999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Commit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y="3215050" x="6384675"/>
            <a:ext cy="439500" cx="1242000"/>
          </a:xfrm>
          <a:prstGeom prst="rect">
            <a:avLst/>
          </a:prstGeom>
          <a:noFill/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Push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y="4204200" x="1604600"/>
            <a:ext cy="505500" cx="62424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/>
              <a:t>Pull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y="5517175" x="1362800"/>
            <a:ext cy="1263899" cx="68580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2400" lang="en"/>
              <a:t>Before starting work, you should always pull to make sure you are modifying the most up to date files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y="24082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Learn More: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y="3792590" x="929794"/>
            <a:ext cy="4840199" cx="775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http://git-scm.com/book</a:t>
            </a:r>
          </a:p>
        </p:txBody>
      </p:sp>
      <p:sp>
        <p:nvSpPr>
          <p:cNvPr id="284" name="Shape 284"/>
          <p:cNvSpPr txBox="1"/>
          <p:nvPr>
            <p:ph idx="2" type="title"/>
          </p:nvPr>
        </p:nvSpPr>
        <p:spPr>
          <a:xfrm>
            <a:off y="-182562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Not covered (incomplete list)</a:t>
            </a:r>
          </a:p>
        </p:txBody>
      </p:sp>
      <p:sp>
        <p:nvSpPr>
          <p:cNvPr id="285" name="Shape 285"/>
          <p:cNvSpPr txBox="1"/>
          <p:nvPr>
            <p:ph idx="3" type="body"/>
          </p:nvPr>
        </p:nvSpPr>
        <p:spPr>
          <a:xfrm>
            <a:off y="1201790" x="929794"/>
            <a:ext cy="4840199" cx="7757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remote branching</a:t>
            </a:r>
          </a:p>
          <a:p>
            <a:pPr rtl="0" lvl="0">
              <a:buNone/>
            </a:pPr>
            <a:r>
              <a:rPr lang="en"/>
              <a:t>tags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y="896990" x="9144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lnSpc>
                <a:spcPct val="10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800" lang="en"/>
              <a:t>git add</a:t>
            </a:r>
            <a:r>
              <a:rPr sz="2800" lang="en"/>
              <a:t> filename or directory - add file to list of files to be committed to local repository. This is also referred to as staging the files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y="-487362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Local workflow basics</a:t>
            </a:r>
          </a:p>
        </p:txBody>
      </p:sp>
      <p:sp>
        <p:nvSpPr>
          <p:cNvPr id="63" name="Shape 63"/>
          <p:cNvSpPr/>
          <p:nvPr/>
        </p:nvSpPr>
        <p:spPr>
          <a:xfrm>
            <a:off y="2741826" x="2739900"/>
            <a:ext cy="4012048" cx="63247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1658990" x="995719"/>
            <a:ext cy="4840199" cx="7691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help</a:t>
            </a:r>
          </a:p>
          <a:p>
            <a:pPr lvl="0" indent="-4318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git help command (e.g. git help status)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y="274637" x="1039694"/>
            <a:ext cy="1325700" cx="7647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Getting help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658990" x="9144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Copy audioresult-00215 from boot-camps/shell/data/Bert to your repository and add it to your staging area. </a:t>
            </a:r>
          </a:p>
          <a:p>
            <a:r>
              <a:t/>
            </a:r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2746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Exercise 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1887590" x="914400"/>
            <a:ext cy="4840199" cx="783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064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b="1" sz="2800" lang="en"/>
              <a:t>git commit</a:t>
            </a:r>
            <a:r>
              <a:rPr sz="2800" lang="en"/>
              <a:t> -m "detailed commit message"</a:t>
            </a:r>
          </a:p>
          <a:p>
            <a:pPr rtl="0" lvl="0" indent="-406400" marL="457200">
              <a:lnSpc>
                <a:spcPct val="150000"/>
              </a:lnSpc>
              <a:buClr>
                <a:schemeClr val="dk2"/>
              </a:buClr>
              <a:buSzPct val="166666"/>
              <a:buFont typeface="Arial"/>
              <a:buChar char="•"/>
            </a:pPr>
            <a:r>
              <a:rPr sz="2800" lang="en"/>
              <a:t>What if you forget -m? go to your default editor (often vi or vim)</a:t>
            </a:r>
          </a:p>
          <a:p>
            <a:pPr rtl="0" lvl="1" indent="-406400" marL="914400">
              <a:lnSpc>
                <a:spcPct val="150000"/>
              </a:lnSpc>
              <a:buClr>
                <a:schemeClr val="dk2"/>
              </a:buClr>
              <a:buSzPct val="87500"/>
              <a:buFont typeface="Courier New"/>
              <a:buChar char="o"/>
            </a:pPr>
            <a:r>
              <a:rPr lang="en"/>
              <a:t>remember:</a:t>
            </a:r>
          </a:p>
          <a:p>
            <a:pPr rtl="0" lvl="2" indent="-406400" marL="1371600">
              <a:lnSpc>
                <a:spcPct val="150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sz="2800" lang="en"/>
              <a:t>i to insert</a:t>
            </a:r>
          </a:p>
          <a:p>
            <a:pPr rtl="0" lvl="2" indent="-406400" marL="1371600">
              <a:lnSpc>
                <a:spcPct val="150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sz="2800" lang="en"/>
              <a:t>esc to exit insert</a:t>
            </a:r>
          </a:p>
          <a:p>
            <a:pPr rtl="0" lvl="2" indent="-406400" marL="1371600">
              <a:lnSpc>
                <a:spcPct val="150000"/>
              </a:lnSpc>
              <a:buClr>
                <a:schemeClr val="dk2"/>
              </a:buClr>
              <a:buSzPct val="100000"/>
              <a:buFont typeface="Wingdings"/>
              <a:buChar char="§"/>
            </a:pPr>
            <a:r>
              <a:rPr sz="2800" lang="en"/>
              <a:t>:wq to write and quit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503237" x="9906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Local workflow basics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Local Workflow</a:t>
            </a:r>
          </a:p>
        </p:txBody>
      </p:sp>
      <p:sp>
        <p:nvSpPr>
          <p:cNvPr id="87" name="Shape 87"/>
          <p:cNvSpPr/>
          <p:nvPr/>
        </p:nvSpPr>
        <p:spPr>
          <a:xfrm>
            <a:off y="1648545" x="688509"/>
            <a:ext cy="5029129" cx="79189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914400"/>
            <a:ext cy="13257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Exercise 2: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658990" x="9144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if you haven't already done so, commit your staging area to your local repository (don't forget a commit message)</a:t>
            </a:r>
          </a:p>
          <a:p>
            <a:pPr rtl="0" lvl="0" indent="-431800" marL="457200">
              <a:buClr>
                <a:schemeClr val="dk2"/>
              </a:buClr>
              <a:buSzPct val="100000"/>
              <a:buFont typeface="Trebuchet MS"/>
              <a:buAutoNum type="arabicPeriod"/>
            </a:pPr>
            <a:r>
              <a:rPr lang="en"/>
              <a:t>Modify audioresult-00215 then: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save your changes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what is the status of audioresult-00215?</a:t>
            </a:r>
          </a:p>
          <a:p>
            <a:pPr rtl="0" lvl="1" indent="-406400" marL="91440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add audioresult-00215 to your staging area</a:t>
            </a:r>
          </a:p>
          <a:p>
            <a:pPr lvl="1" indent="-406400" marL="914400">
              <a:buClr>
                <a:schemeClr val="dk2"/>
              </a:buClr>
              <a:buSzPct val="87500"/>
              <a:buFont typeface="Trebuchet MS"/>
              <a:buAutoNum type="alphaLcPeriod"/>
            </a:pPr>
            <a:r>
              <a:rPr lang="en"/>
              <a:t>commit audioresult-00215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