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7"/>
  </p:notesMasterIdLst>
  <p:sldIdLst>
    <p:sldId id="267" r:id="rId2"/>
    <p:sldId id="325" r:id="rId3"/>
    <p:sldId id="326" r:id="rId4"/>
    <p:sldId id="328" r:id="rId5"/>
    <p:sldId id="32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/Background" id="{B62676E4-C00C-4AB0-A561-FFABF4C111E4}">
          <p14:sldIdLst>
            <p14:sldId id="267"/>
            <p14:sldId id="325"/>
            <p14:sldId id="326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 Kampff" initials="AK" lastIdx="2" clrIdx="0">
    <p:extLst>
      <p:ext uri="{19B8F6BF-5375-455C-9EA6-DF929625EA0E}">
        <p15:presenceInfo xmlns:p15="http://schemas.microsoft.com/office/powerpoint/2012/main" userId="67532a93bb0b16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 autoAdjust="0"/>
    <p:restoredTop sz="94681" autoAdjust="0"/>
  </p:normalViewPr>
  <p:slideViewPr>
    <p:cSldViewPr snapToGrid="0">
      <p:cViewPr>
        <p:scale>
          <a:sx n="91" d="100"/>
          <a:sy n="91" d="100"/>
        </p:scale>
        <p:origin x="795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D4EB7-7A5D-4164-A389-012F415EE9B8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209E1-66F0-44A1-97A6-4248A3E17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86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09E1-66F0-44A1-97A6-4248A3E17B5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87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45069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Lecture Title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Computers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B6BA0-BEC0-4EBF-97F2-0B88FC01089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12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e Concept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984126" y="111262"/>
            <a:ext cx="7192311" cy="502029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Core Concept Name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984128" y="613292"/>
            <a:ext cx="7192309" cy="620086"/>
          </a:xfrm>
          <a:prstGeom prst="rect">
            <a:avLst/>
          </a:prstGeom>
        </p:spPr>
        <p:txBody>
          <a:bodyPr/>
          <a:lstStyle>
            <a:lvl1pPr marL="0" indent="180000">
              <a:spcBef>
                <a:spcPts val="0"/>
              </a:spcBef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Core concept description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956378"/>
            <a:ext cx="984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Definition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177213" y="111125"/>
            <a:ext cx="966787" cy="11223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i="1"/>
            </a:lvl1pPr>
          </a:lstStyle>
          <a:p>
            <a:r>
              <a:rPr lang="en-GB" dirty="0"/>
              <a:t>Concept </a:t>
            </a:r>
          </a:p>
          <a:p>
            <a:r>
              <a:rPr lang="en-GB" dirty="0"/>
              <a:t>Icon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249503" y="1227643"/>
            <a:ext cx="8661556" cy="3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249503" y="5579190"/>
            <a:ext cx="8661556" cy="3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Computers</a:t>
            </a:r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Programming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03B6BA0-BEC0-4EBF-97F2-0B88FC01089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43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e Concept (empt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Computers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Programming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B6BA0-BEC0-4EBF-97F2-0B88FC0108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177213" y="111125"/>
            <a:ext cx="966787" cy="11223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/>
              <a:t>Concept </a:t>
            </a:r>
          </a:p>
          <a:p>
            <a:r>
              <a:rPr lang="en-GB" dirty="0"/>
              <a:t>Icon</a:t>
            </a:r>
          </a:p>
        </p:txBody>
      </p:sp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984126" y="111262"/>
            <a:ext cx="7192311" cy="502029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Core Concept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03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Computers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6BA0-BEC0-4EBF-97F2-0B88FC01089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690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393"/>
            <a:ext cx="9144000" cy="544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28650" y="44467"/>
            <a:ext cx="7886700" cy="1325563"/>
          </a:xfrm>
        </p:spPr>
        <p:txBody>
          <a:bodyPr/>
          <a:lstStyle/>
          <a:p>
            <a:r>
              <a:rPr lang="en-GB" sz="3200" b="1" dirty="0"/>
              <a:t>Programming</a:t>
            </a:r>
            <a:br>
              <a:rPr lang="en-GB" sz="3200" b="1" dirty="0"/>
            </a:br>
            <a:r>
              <a:rPr lang="en-GB" sz="2000" dirty="0"/>
              <a:t>Telling a computer what to do (roughly)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157648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9F85-DEC7-4D94-9C32-C218D427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Assembly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E7CC2-3AC7-4893-A5D4-0EE23EF3B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lowest (sensible) level that you can specify a sequence of instructions for your computer.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1EFF0-27EA-45A0-9782-BEC79D3A822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Computers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D6FF1-3B81-4D57-BD30-4E718C7E39C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dirty="0"/>
              <a:t>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0401D-AC26-41EA-8B72-89021FB7792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03B6BA0-BEC0-4EBF-97F2-0B88FC010896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1FD6C6F-4ADD-4F4B-BFFF-ABB136AA2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648" y="1565188"/>
            <a:ext cx="3695972" cy="343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E8D18A-A89D-4E03-AC05-F5E0E1307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98" y="1445173"/>
            <a:ext cx="1900706" cy="39423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5A7AE6C-F1A0-49CC-B014-CFD8785C293D}"/>
              </a:ext>
            </a:extLst>
          </p:cNvPr>
          <p:cNvSpPr/>
          <p:nvPr/>
        </p:nvSpPr>
        <p:spPr>
          <a:xfrm>
            <a:off x="4529788" y="2438166"/>
            <a:ext cx="166584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ArialMT"/>
              </a:rPr>
              <a:t>:020000020000FC</a:t>
            </a:r>
          </a:p>
          <a:p>
            <a:r>
              <a:rPr lang="en-GB" sz="1400" dirty="0">
                <a:latin typeface="ArialMT"/>
              </a:rPr>
              <a:t>:1000000000C00F</a:t>
            </a:r>
          </a:p>
          <a:p>
            <a:r>
              <a:rPr lang="en-GB" sz="1400" dirty="0">
                <a:latin typeface="ArialMT"/>
              </a:rPr>
              <a:t>:EF04B92D9A03D</a:t>
            </a:r>
          </a:p>
          <a:p>
            <a:r>
              <a:rPr lang="en-GB" sz="1400" dirty="0">
                <a:latin typeface="ArialMT"/>
              </a:rPr>
              <a:t>:02D9801D0FBCF</a:t>
            </a:r>
          </a:p>
          <a:p>
            <a:r>
              <a:rPr lang="en-GB" sz="1400" dirty="0">
                <a:latin typeface="ArialMT"/>
              </a:rPr>
              <a:t>:7B100010000DE</a:t>
            </a:r>
          </a:p>
          <a:p>
            <a:r>
              <a:rPr lang="en-GB" sz="1400" dirty="0">
                <a:latin typeface="ArialMT"/>
              </a:rPr>
              <a:t>:380E090E00196</a:t>
            </a:r>
          </a:p>
          <a:p>
            <a:r>
              <a:rPr lang="en-GB" sz="1400" dirty="0">
                <a:latin typeface="ArialMT"/>
              </a:rPr>
              <a:t>:F1F70A95D1F70</a:t>
            </a:r>
          </a:p>
          <a:p>
            <a:r>
              <a:rPr lang="en-GB" sz="1400" dirty="0">
                <a:latin typeface="ArialMT"/>
              </a:rPr>
              <a:t>:8959D00000001F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AB8D1-B2B6-4F7B-B96F-978A7506EF50}"/>
              </a:ext>
            </a:extLst>
          </p:cNvPr>
          <p:cNvSpPr txBox="1"/>
          <p:nvPr/>
        </p:nvSpPr>
        <p:spPr>
          <a:xfrm>
            <a:off x="4279394" y="362276"/>
            <a:ext cx="2002221" cy="6447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600" dirty="0">
                <a:latin typeface="Consolas" panose="020B0609020204030204" pitchFamily="49" charset="0"/>
              </a:rPr>
              <a:t>:100000000C945C000C946E000C946E000C946E00CA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:100010000C946E000C946E000C946E000C946E00A8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:100020000C946E000C946E000C946E000C946E0098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:100030000C946E000C946E000C946E000C946E0088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:100040000C9488000C946E000C946E000C946E005E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:100050000C946E000C946E000C946E000C946E0068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:100060000C946E000C946E00000000080002010069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:100070000003040700000000000000000102040863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:100080001020408001020408102001020408102002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:10009000040404040404040402020202020203032E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:1000A0000303030300000000250028002B000000CC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:1000B0000000240027002A0011241FBECFEFD8E043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:1000C000DEBFCDBF21E0A0E0B1E001C01D92A930AC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:1000D000B207E1F70E9403020C9413020C94000093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:1000E00061E08DE00C94930161E08DE00E94CC0111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:1000F00068EE73E080E090E00E94F50060E08DE043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:100100000E94CC0168EE73E080E090E00C94F50072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:100110001F920F920FB60F9211242F933F938F933C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:100120009F93AF93BF938091010190910201A091A1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:100130000301B09104013091000123E0230F2D371A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:1001400020F40196A11DB11D05C026E8230F0296DB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:10015000A11DB11D20930001809301019093020124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:10016000A0930301B09304018091050190910601D1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:10017000A0910701B09108010196A11DB11D8093C6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:10018000050190930601A0930701B0930801BF9168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:10019000AF919F918F913F912F910F900FBE0F9034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:1001A0001F9018953FB7F894809105019091060132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:1001B000A0910701B091080126B5A89B05C02F3F6B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:1001C00019F00196A11DB11D3FBF6627782F892F19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:1001D0009A2F620F711D811D911D42E0660F771FDE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:1001E000881F991F4A95D1F708958F929F92AF92D9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:1001F000BF92CF92DF92EF92FF926B017C010E943F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:10020000D2004B015C01C114D104E104F104F1F00E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:100210000E9412020E94D200681979098A099B097A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:10022000683E73408105910570F321E0C21AD10840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:10023000E108F10888EE880E83E0981EA11CB11C2D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:10024000C114D104E104F10429F7DDCFFF90EF9050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:10025000DF90CF90BF90AF909F908F90089578944B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:1002600084B5826084BD84B5816084BD85B58260BB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:1002700085BD85B5816085BDEEE6F0E08081816059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:100280008083E1E8F0E01082808182608083808159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:1002900081608083E0E8F0E0808181608083E1EB31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:1002A000F0E0808184608083E0EBF0E08081816019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:1002B0008083EAE7F0E080818460808380818260CF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:1002C00080838081816080838081806880831092B8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:1002D000C1000895833081F028F4813099F0823094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:1002E000A1F008958730A9F08830B9F08430D1F4B6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:1002F000809180008F7D03C0809180008F778093F4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:100300008000089584B58F7702C084B58F7D84BD49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:1003100008958091B0008F7703C08091B0008F7DE9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:100320008093B0000895CF93DF9390E0FC01E458F0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:10033000FF4F2491FC01E057FF4F8491882349F13E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:1003400090E0880F991FFC01E255FF4FA591B491F1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:100350008C559F4FFC01C591D4919FB7611108C086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:10036000F8948C91209582238C93888182230AC0F3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:10037000623051F4F8948C91322F309583238C9312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:100380008881822B888304C0F8948C91822B8C9373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:100390009FBFDF91CF9108950F931F93CF93DF936A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:1003A0001F92CDB7DEB7282F30E0F901E859FF4F93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:1003B0008491F901E458FF4F1491F901E057FF4F80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:1003C00004910023C9F0882321F069830E946A0107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:1003D0006981E02FF0E0EE0FFF1FEC55FF4FA59174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:1003E000B4919FB7F8948C91611103C0109581234B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:1003F00001C0812B8C939FBF0F90DF91CF911F91F4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:100400000F91089508950E942F010E9402020E94F8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:100410007000C0E0D0E00E9474002097E1F30E94D9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:0A0420000000F9CF0895F894FFCF13</a:t>
            </a:r>
          </a:p>
          <a:p>
            <a:r>
              <a:rPr lang="en-GB" sz="600" dirty="0">
                <a:latin typeface="Consolas" panose="020B0609020204030204" pitchFamily="49" charset="0"/>
              </a:rPr>
              <a:t>:00000001FF</a:t>
            </a:r>
          </a:p>
          <a:p>
            <a:endParaRPr lang="en-GB" sz="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7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8E8D18A-A89D-4E03-AC05-F5E0E1307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81" y="1623852"/>
            <a:ext cx="1900706" cy="3942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ED9F85-DEC7-4D94-9C32-C218D427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High-Level Programming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E7CC2-3AC7-4893-A5D4-0EE23EF3B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 higher (more sensible) level that you can specify a sequence of instructions for your computer.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1EFF0-27EA-45A0-9782-BEC79D3A822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Computers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D6FF1-3B81-4D57-BD30-4E718C7E39C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dirty="0"/>
              <a:t>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0401D-AC26-41EA-8B72-89021FB7792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03B6BA0-BEC0-4EBF-97F2-0B88FC01089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A7AE6C-F1A0-49CC-B014-CFD8785C293D}"/>
              </a:ext>
            </a:extLst>
          </p:cNvPr>
          <p:cNvSpPr/>
          <p:nvPr/>
        </p:nvSpPr>
        <p:spPr>
          <a:xfrm>
            <a:off x="152212" y="2438166"/>
            <a:ext cx="16658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MT"/>
              </a:rPr>
              <a:t>:020000020000FC</a:t>
            </a:r>
          </a:p>
          <a:p>
            <a:r>
              <a:rPr lang="en-GB" sz="1400" dirty="0">
                <a:latin typeface="ArialMT"/>
              </a:rPr>
              <a:t>:1000000000C00F</a:t>
            </a:r>
          </a:p>
          <a:p>
            <a:r>
              <a:rPr lang="en-GB" sz="1400" dirty="0">
                <a:latin typeface="ArialMT"/>
              </a:rPr>
              <a:t>:EF04B92D9A03D</a:t>
            </a:r>
          </a:p>
          <a:p>
            <a:r>
              <a:rPr lang="en-GB" sz="1400" dirty="0">
                <a:latin typeface="ArialMT"/>
              </a:rPr>
              <a:t>:02D9801D0FBCF</a:t>
            </a:r>
          </a:p>
          <a:p>
            <a:r>
              <a:rPr lang="en-GB" sz="1400" dirty="0">
                <a:latin typeface="ArialMT"/>
              </a:rPr>
              <a:t>:7B100010000DE</a:t>
            </a:r>
          </a:p>
          <a:p>
            <a:r>
              <a:rPr lang="en-GB" sz="1400" dirty="0">
                <a:latin typeface="ArialMT"/>
              </a:rPr>
              <a:t>:380E090E00196</a:t>
            </a:r>
          </a:p>
          <a:p>
            <a:r>
              <a:rPr lang="en-GB" sz="1400" dirty="0">
                <a:latin typeface="ArialMT"/>
              </a:rPr>
              <a:t>:F1F70A95D1F70</a:t>
            </a:r>
          </a:p>
          <a:p>
            <a:r>
              <a:rPr lang="en-GB" sz="1400" dirty="0">
                <a:latin typeface="ArialMT"/>
              </a:rPr>
              <a:t>:8959D00000001F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ED1D6-7F3B-4D21-9B95-DBF0DEFCB9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b="1101"/>
          <a:stretch/>
        </p:blipFill>
        <p:spPr>
          <a:xfrm>
            <a:off x="4030700" y="2502534"/>
            <a:ext cx="4941672" cy="168714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13BFFDB-BB76-4CA0-8265-34619045190F}"/>
              </a:ext>
            </a:extLst>
          </p:cNvPr>
          <p:cNvGrpSpPr/>
          <p:nvPr/>
        </p:nvGrpSpPr>
        <p:grpSpPr>
          <a:xfrm>
            <a:off x="705913" y="1408282"/>
            <a:ext cx="1250662" cy="1029885"/>
            <a:chOff x="705913" y="1408282"/>
            <a:chExt cx="1250662" cy="1029885"/>
          </a:xfrm>
        </p:grpSpPr>
        <p:sp>
          <p:nvSpPr>
            <p:cNvPr id="9" name="Arrow: Bent 8">
              <a:extLst>
                <a:ext uri="{FF2B5EF4-FFF2-40B4-BE49-F238E27FC236}">
                  <a16:creationId xmlns:a16="http://schemas.microsoft.com/office/drawing/2014/main" id="{5A7E1A4A-A897-4724-B967-21399CFDACD6}"/>
                </a:ext>
              </a:extLst>
            </p:cNvPr>
            <p:cNvSpPr/>
            <p:nvPr/>
          </p:nvSpPr>
          <p:spPr>
            <a:xfrm rot="5400000" flipV="1">
              <a:off x="1115744" y="1655144"/>
              <a:ext cx="651405" cy="914642"/>
            </a:xfrm>
            <a:prstGeom prst="bentArrow">
              <a:avLst>
                <a:gd name="adj1" fmla="val 16429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6B5F4A-0F97-4CA1-B66E-3695CE938E81}"/>
                </a:ext>
              </a:extLst>
            </p:cNvPr>
            <p:cNvSpPr/>
            <p:nvPr/>
          </p:nvSpPr>
          <p:spPr>
            <a:xfrm>
              <a:off x="705913" y="1408282"/>
              <a:ext cx="125066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Assemble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627C7-83BF-465D-ABD1-8F54BF1B70FC}"/>
              </a:ext>
            </a:extLst>
          </p:cNvPr>
          <p:cNvGrpSpPr/>
          <p:nvPr/>
        </p:nvGrpSpPr>
        <p:grpSpPr>
          <a:xfrm>
            <a:off x="3689130" y="1408282"/>
            <a:ext cx="2701159" cy="946035"/>
            <a:chOff x="3689130" y="1408282"/>
            <a:chExt cx="2701159" cy="946035"/>
          </a:xfrm>
        </p:grpSpPr>
        <p:sp>
          <p:nvSpPr>
            <p:cNvPr id="14" name="Arrow: Bent 13">
              <a:extLst>
                <a:ext uri="{FF2B5EF4-FFF2-40B4-BE49-F238E27FC236}">
                  <a16:creationId xmlns:a16="http://schemas.microsoft.com/office/drawing/2014/main" id="{1566EA54-D15B-4837-A820-CA5429273A60}"/>
                </a:ext>
              </a:extLst>
            </p:cNvPr>
            <p:cNvSpPr/>
            <p:nvPr/>
          </p:nvSpPr>
          <p:spPr>
            <a:xfrm rot="10800000" flipV="1">
              <a:off x="3689130" y="1702438"/>
              <a:ext cx="2701159" cy="651879"/>
            </a:xfrm>
            <a:prstGeom prst="bentArrow">
              <a:avLst>
                <a:gd name="adj1" fmla="val 18105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D715A5-5BE1-4BAD-AA1F-F521C99FCDBB}"/>
                </a:ext>
              </a:extLst>
            </p:cNvPr>
            <p:cNvSpPr/>
            <p:nvPr/>
          </p:nvSpPr>
          <p:spPr>
            <a:xfrm>
              <a:off x="4404066" y="1408282"/>
              <a:ext cx="112088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Compile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9F85-DEC7-4D94-9C32-C218D427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Compiled vs. Interpreted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E7CC2-3AC7-4893-A5D4-0EE23EF3B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 is machine code generated?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1EFF0-27EA-45A0-9782-BEC79D3A822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Computers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D6FF1-3B81-4D57-BD30-4E718C7E39C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dirty="0"/>
              <a:t>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0401D-AC26-41EA-8B72-89021FB7792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03B6BA0-BEC0-4EBF-97F2-0B88FC010896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ED1D6-7F3B-4D21-9B95-DBF0DEFCB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b="1101"/>
          <a:stretch/>
        </p:blipFill>
        <p:spPr>
          <a:xfrm>
            <a:off x="429726" y="2371155"/>
            <a:ext cx="4322147" cy="1475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A6D11B-C658-49A7-9EF1-BBF4E61E37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429"/>
          <a:stretch/>
        </p:blipFill>
        <p:spPr>
          <a:xfrm>
            <a:off x="5401928" y="1638323"/>
            <a:ext cx="2874969" cy="3125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134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9F85-DEC7-4D94-9C32-C218D427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Language Composition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E7CC2-3AC7-4893-A5D4-0EE23EF3B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Text? Drawing? Physical wires?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1EFF0-27EA-45A0-9782-BEC79D3A822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Computers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D6FF1-3B81-4D57-BD30-4E718C7E39C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dirty="0"/>
              <a:t>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0401D-AC26-41EA-8B72-89021FB7792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03B6BA0-BEC0-4EBF-97F2-0B88FC010896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ED1D6-7F3B-4D21-9B95-DBF0DEFCB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b="1101"/>
          <a:stretch/>
        </p:blipFill>
        <p:spPr>
          <a:xfrm>
            <a:off x="429726" y="1540642"/>
            <a:ext cx="4322147" cy="14756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98146C-65C5-48D1-94B4-CAEB852BD1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11" y="3552565"/>
            <a:ext cx="4271908" cy="24396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A687DB-F172-413B-8CCE-62C8256DBC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293" y="512719"/>
            <a:ext cx="3083507" cy="25035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AD928B-6E66-4EA4-9C92-7AB8D843F6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15" y="3417731"/>
            <a:ext cx="2824201" cy="287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05737"/>
      </p:ext>
    </p:extLst>
  </p:cSld>
  <p:clrMapOvr>
    <a:masterClrMapping/>
  </p:clrMapOvr>
</p:sld>
</file>

<file path=ppt/theme/theme1.xml><?xml version="1.0" encoding="utf-8"?>
<a:theme xmlns:a="http://schemas.openxmlformats.org/drawingml/2006/main" name="ARK_Light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ARK_LightTheme</Template>
  <TotalTime>1945</TotalTime>
  <Words>246</Words>
  <Application>Microsoft Office PowerPoint</Application>
  <PresentationFormat>On-screen Show (4:3)</PresentationFormat>
  <Paragraphs>108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ArialMT</vt:lpstr>
      <vt:lpstr>Calibri</vt:lpstr>
      <vt:lpstr>Consolas</vt:lpstr>
      <vt:lpstr>Constantia</vt:lpstr>
      <vt:lpstr>ARK_LightTheme</vt:lpstr>
      <vt:lpstr>Programming Telling a computer what to do (roughly)</vt:lpstr>
      <vt:lpstr>Assembly Language</vt:lpstr>
      <vt:lpstr>High-Level Programming Languages</vt:lpstr>
      <vt:lpstr>Compiled vs. Interpreted Languages</vt:lpstr>
      <vt:lpstr>Language 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Acquisition and Control</dc:title>
  <dc:creator>Adam Kampff</dc:creator>
  <cp:lastModifiedBy>Adam Kampff</cp:lastModifiedBy>
  <cp:revision>154</cp:revision>
  <dcterms:created xsi:type="dcterms:W3CDTF">2015-05-30T16:46:02Z</dcterms:created>
  <dcterms:modified xsi:type="dcterms:W3CDTF">2017-09-17T22:44:17Z</dcterms:modified>
</cp:coreProperties>
</file>