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3"/>
  </p:notesMasterIdLst>
  <p:sldIdLst>
    <p:sldId id="306" r:id="rId2"/>
    <p:sldId id="311" r:id="rId3"/>
    <p:sldId id="279" r:id="rId4"/>
    <p:sldId id="280" r:id="rId5"/>
    <p:sldId id="281" r:id="rId6"/>
    <p:sldId id="282" r:id="rId7"/>
    <p:sldId id="258" r:id="rId8"/>
    <p:sldId id="283" r:id="rId9"/>
    <p:sldId id="285" r:id="rId10"/>
    <p:sldId id="286" r:id="rId11"/>
    <p:sldId id="287" r:id="rId12"/>
    <p:sldId id="318" r:id="rId13"/>
    <p:sldId id="288" r:id="rId14"/>
    <p:sldId id="290" r:id="rId15"/>
    <p:sldId id="292" r:id="rId16"/>
    <p:sldId id="331" r:id="rId17"/>
    <p:sldId id="274" r:id="rId18"/>
    <p:sldId id="302" r:id="rId19"/>
    <p:sldId id="293" r:id="rId20"/>
    <p:sldId id="294" r:id="rId21"/>
    <p:sldId id="303" r:id="rId22"/>
    <p:sldId id="320" r:id="rId23"/>
    <p:sldId id="313" r:id="rId24"/>
    <p:sldId id="299" r:id="rId25"/>
    <p:sldId id="260" r:id="rId26"/>
    <p:sldId id="332" r:id="rId27"/>
    <p:sldId id="305" r:id="rId28"/>
    <p:sldId id="296" r:id="rId29"/>
    <p:sldId id="300" r:id="rId30"/>
    <p:sldId id="298" r:id="rId31"/>
    <p:sldId id="33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put (Acquisition)" id="{69EB7A67-F572-47A0-8241-7701ACDAB3A1}">
          <p14:sldIdLst>
            <p14:sldId id="306"/>
            <p14:sldId id="311"/>
            <p14:sldId id="279"/>
            <p14:sldId id="280"/>
            <p14:sldId id="281"/>
            <p14:sldId id="282"/>
            <p14:sldId id="258"/>
            <p14:sldId id="283"/>
            <p14:sldId id="285"/>
            <p14:sldId id="286"/>
            <p14:sldId id="287"/>
            <p14:sldId id="318"/>
            <p14:sldId id="288"/>
            <p14:sldId id="290"/>
            <p14:sldId id="292"/>
            <p14:sldId id="331"/>
          </p14:sldIdLst>
        </p14:section>
        <p14:section name="Output (Control)" id="{F9DF36BA-C1BB-40F8-BE1B-F2EB0F3197A7}">
          <p14:sldIdLst>
            <p14:sldId id="274"/>
            <p14:sldId id="302"/>
            <p14:sldId id="293"/>
            <p14:sldId id="294"/>
            <p14:sldId id="303"/>
            <p14:sldId id="320"/>
            <p14:sldId id="313"/>
            <p14:sldId id="299"/>
            <p14:sldId id="260"/>
            <p14:sldId id="332"/>
            <p14:sldId id="305"/>
            <p14:sldId id="296"/>
            <p14:sldId id="300"/>
            <p14:sldId id="298"/>
            <p14:sldId id="33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Kampff" initials="AK" lastIdx="1" clrIdx="0">
    <p:extLst>
      <p:ext uri="{19B8F6BF-5375-455C-9EA6-DF929625EA0E}">
        <p15:presenceInfo xmlns:p15="http://schemas.microsoft.com/office/powerpoint/2012/main" userId="67532a93bb0b16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3" autoAdjust="0"/>
    <p:restoredTop sz="94681" autoAdjust="0"/>
  </p:normalViewPr>
  <p:slideViewPr>
    <p:cSldViewPr snapToGrid="0">
      <p:cViewPr>
        <p:scale>
          <a:sx n="91" d="100"/>
          <a:sy n="91" d="100"/>
        </p:scale>
        <p:origin x="795"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FD4EB7-7A5D-4164-A389-012F415EE9B8}" type="datetimeFigureOut">
              <a:rPr lang="en-GB" smtClean="0"/>
              <a:t>12/09/2017</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3209E1-66F0-44A1-97A6-4248A3E17B50}" type="slidenum">
              <a:rPr lang="en-GB" smtClean="0"/>
              <a:t>‹#›</a:t>
            </a:fld>
            <a:endParaRPr lang="en-GB"/>
          </a:p>
        </p:txBody>
      </p:sp>
    </p:spTree>
    <p:extLst>
      <p:ext uri="{BB962C8B-B14F-4D97-AF65-F5344CB8AC3E}">
        <p14:creationId xmlns:p14="http://schemas.microsoft.com/office/powerpoint/2010/main" val="414986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43209E1-66F0-44A1-97A6-4248A3E17B50}" type="slidenum">
              <a:rPr lang="en-GB" smtClean="0"/>
              <a:t>1</a:t>
            </a:fld>
            <a:endParaRPr lang="en-GB"/>
          </a:p>
        </p:txBody>
      </p:sp>
    </p:spTree>
    <p:extLst>
      <p:ext uri="{BB962C8B-B14F-4D97-AF65-F5344CB8AC3E}">
        <p14:creationId xmlns:p14="http://schemas.microsoft.com/office/powerpoint/2010/main" val="3202073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43209E1-66F0-44A1-97A6-4248A3E17B50}" type="slidenum">
              <a:rPr lang="en-GB" smtClean="0"/>
              <a:t>7</a:t>
            </a:fld>
            <a:endParaRPr lang="en-GB"/>
          </a:p>
        </p:txBody>
      </p:sp>
    </p:spTree>
    <p:extLst>
      <p:ext uri="{BB962C8B-B14F-4D97-AF65-F5344CB8AC3E}">
        <p14:creationId xmlns:p14="http://schemas.microsoft.com/office/powerpoint/2010/main" val="2379329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43209E1-66F0-44A1-97A6-4248A3E17B50}" type="slidenum">
              <a:rPr lang="en-GB" smtClean="0"/>
              <a:t>17</a:t>
            </a:fld>
            <a:endParaRPr lang="en-GB"/>
          </a:p>
        </p:txBody>
      </p:sp>
    </p:spTree>
    <p:extLst>
      <p:ext uri="{BB962C8B-B14F-4D97-AF65-F5344CB8AC3E}">
        <p14:creationId xmlns:p14="http://schemas.microsoft.com/office/powerpoint/2010/main" val="1981311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45069"/>
            <a:ext cx="7886700" cy="1325563"/>
          </a:xfrm>
          <a:prstGeom prst="rect">
            <a:avLst/>
          </a:prstGeom>
        </p:spPr>
        <p:txBody>
          <a:bodyPr/>
          <a:lstStyle>
            <a:lvl1pPr>
              <a:defRPr baseline="0"/>
            </a:lvl1pPr>
          </a:lstStyle>
          <a:p>
            <a:r>
              <a:rPr lang="en-US" dirty="0"/>
              <a:t>Lecture Title</a:t>
            </a:r>
            <a:endParaRPr lang="en-GB" dirty="0"/>
          </a:p>
        </p:txBody>
      </p:sp>
      <p:sp>
        <p:nvSpPr>
          <p:cNvPr id="3" name="Date Placeholder 2"/>
          <p:cNvSpPr>
            <a:spLocks noGrp="1"/>
          </p:cNvSpPr>
          <p:nvPr>
            <p:ph type="dt" sz="half" idx="10"/>
          </p:nvPr>
        </p:nvSpPr>
        <p:spPr/>
        <p:txBody>
          <a:bodyPr/>
          <a:lstStyle/>
          <a:p>
            <a:r>
              <a:rPr lang="en-US" dirty="0"/>
              <a:t>DAQ and ACT</a:t>
            </a:r>
            <a:endParaRPr lang="en-GB" dirty="0"/>
          </a:p>
        </p:txBody>
      </p:sp>
      <p:sp>
        <p:nvSpPr>
          <p:cNvPr id="4" name="Footer Placeholder 3"/>
          <p:cNvSpPr>
            <a:spLocks noGrp="1"/>
          </p:cNvSpPr>
          <p:nvPr>
            <p:ph type="ftr" sz="quarter" idx="11"/>
          </p:nvPr>
        </p:nvSpPr>
        <p:spPr/>
        <p:txBody>
          <a:bodyPr/>
          <a:lstStyle/>
          <a:p>
            <a:r>
              <a:rPr lang="en-GB" dirty="0"/>
              <a:t>CAJAL-BNS 2016</a:t>
            </a:r>
          </a:p>
        </p:txBody>
      </p:sp>
      <p:sp>
        <p:nvSpPr>
          <p:cNvPr id="5" name="Slide Number Placeholder 4"/>
          <p:cNvSpPr>
            <a:spLocks noGrp="1"/>
          </p:cNvSpPr>
          <p:nvPr>
            <p:ph type="sldNum" sz="quarter" idx="12"/>
          </p:nvPr>
        </p:nvSpPr>
        <p:spPr/>
        <p:txBody>
          <a:bodyPr/>
          <a:lstStyle>
            <a:lvl1pPr>
              <a:defRPr/>
            </a:lvl1pPr>
          </a:lstStyle>
          <a:p>
            <a:fld id="{703B6BA0-BEC0-4EBF-97F2-0B88FC010896}" type="slidenum">
              <a:rPr lang="en-GB" smtClean="0"/>
              <a:pPr/>
              <a:t>‹#›</a:t>
            </a:fld>
            <a:endParaRPr lang="en-GB" dirty="0"/>
          </a:p>
        </p:txBody>
      </p:sp>
    </p:spTree>
    <p:extLst>
      <p:ext uri="{BB962C8B-B14F-4D97-AF65-F5344CB8AC3E}">
        <p14:creationId xmlns:p14="http://schemas.microsoft.com/office/powerpoint/2010/main" val="2868126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re Concept (full)">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984126" y="111262"/>
            <a:ext cx="7192311" cy="502029"/>
          </a:xfrm>
          <a:prstGeom prst="rect">
            <a:avLst/>
          </a:prstGeom>
        </p:spPr>
        <p:txBody>
          <a:bodyPr/>
          <a:lstStyle>
            <a:lvl1pPr algn="l">
              <a:defRPr sz="3200"/>
            </a:lvl1pPr>
          </a:lstStyle>
          <a:p>
            <a:r>
              <a:rPr lang="en-US" dirty="0"/>
              <a:t>Core Concept Name</a:t>
            </a:r>
            <a:endParaRPr lang="en-GB" dirty="0"/>
          </a:p>
        </p:txBody>
      </p:sp>
      <p:sp>
        <p:nvSpPr>
          <p:cNvPr id="12" name="Text Placeholder 11"/>
          <p:cNvSpPr>
            <a:spLocks noGrp="1"/>
          </p:cNvSpPr>
          <p:nvPr>
            <p:ph type="body" sz="quarter" idx="10" hasCustomPrompt="1"/>
          </p:nvPr>
        </p:nvSpPr>
        <p:spPr>
          <a:xfrm>
            <a:off x="984128" y="613292"/>
            <a:ext cx="7192309" cy="620086"/>
          </a:xfrm>
          <a:prstGeom prst="rect">
            <a:avLst/>
          </a:prstGeom>
        </p:spPr>
        <p:txBody>
          <a:bodyPr/>
          <a:lstStyle>
            <a:lvl1pPr marL="0" indent="180000">
              <a:spcBef>
                <a:spcPts val="0"/>
              </a:spcBef>
              <a:buNone/>
              <a:defRPr sz="1200" baseline="0">
                <a:solidFill>
                  <a:schemeClr val="tx1">
                    <a:lumMod val="50000"/>
                    <a:lumOff val="50000"/>
                  </a:schemeClr>
                </a:solidFill>
              </a:defRPr>
            </a:lvl1pPr>
          </a:lstStyle>
          <a:p>
            <a:pPr lvl="0"/>
            <a:r>
              <a:rPr lang="en-GB" dirty="0"/>
              <a:t>Core concept description</a:t>
            </a:r>
          </a:p>
        </p:txBody>
      </p:sp>
      <p:sp>
        <p:nvSpPr>
          <p:cNvPr id="7" name="Text Placeholder 11"/>
          <p:cNvSpPr>
            <a:spLocks noGrp="1"/>
          </p:cNvSpPr>
          <p:nvPr>
            <p:ph type="body" sz="quarter" idx="14" hasCustomPrompt="1"/>
          </p:nvPr>
        </p:nvSpPr>
        <p:spPr>
          <a:xfrm>
            <a:off x="984126" y="5582092"/>
            <a:ext cx="7192311" cy="726559"/>
          </a:xfrm>
          <a:prstGeom prst="rect">
            <a:avLst/>
          </a:prstGeom>
        </p:spPr>
        <p:txBody>
          <a:bodyPr/>
          <a:lstStyle>
            <a:lvl1pPr marL="0" indent="180000">
              <a:spcBef>
                <a:spcPts val="200"/>
              </a:spcBef>
              <a:buNone/>
              <a:defRPr sz="1200" baseline="0"/>
            </a:lvl1pPr>
          </a:lstStyle>
          <a:p>
            <a:pPr lvl="0"/>
            <a:r>
              <a:rPr lang="en-GB" dirty="0"/>
              <a:t>Core concept utility</a:t>
            </a:r>
          </a:p>
        </p:txBody>
      </p:sp>
      <p:sp>
        <p:nvSpPr>
          <p:cNvPr id="3" name="TextBox 2"/>
          <p:cNvSpPr txBox="1"/>
          <p:nvPr userDrawn="1"/>
        </p:nvSpPr>
        <p:spPr>
          <a:xfrm>
            <a:off x="0" y="5736264"/>
            <a:ext cx="984127" cy="276999"/>
          </a:xfrm>
          <a:prstGeom prst="rect">
            <a:avLst/>
          </a:prstGeom>
          <a:noFill/>
        </p:spPr>
        <p:txBody>
          <a:bodyPr wrap="square" rtlCol="0">
            <a:spAutoFit/>
          </a:bodyPr>
          <a:lstStyle/>
          <a:p>
            <a:pPr algn="ctr"/>
            <a:r>
              <a:rPr lang="en-GB" sz="1200" b="1" i="0" dirty="0">
                <a:solidFill>
                  <a:schemeClr val="tx1">
                    <a:lumMod val="50000"/>
                    <a:lumOff val="50000"/>
                  </a:schemeClr>
                </a:solidFill>
              </a:rPr>
              <a:t>Utility</a:t>
            </a:r>
          </a:p>
        </p:txBody>
      </p:sp>
      <p:sp>
        <p:nvSpPr>
          <p:cNvPr id="10" name="TextBox 9"/>
          <p:cNvSpPr txBox="1"/>
          <p:nvPr userDrawn="1"/>
        </p:nvSpPr>
        <p:spPr>
          <a:xfrm>
            <a:off x="0" y="956378"/>
            <a:ext cx="984127" cy="276999"/>
          </a:xfrm>
          <a:prstGeom prst="rect">
            <a:avLst/>
          </a:prstGeom>
          <a:noFill/>
        </p:spPr>
        <p:txBody>
          <a:bodyPr wrap="square" rtlCol="0">
            <a:spAutoFit/>
          </a:bodyPr>
          <a:lstStyle/>
          <a:p>
            <a:pPr algn="ctr"/>
            <a:r>
              <a:rPr lang="en-GB" sz="1200" b="1" i="0" dirty="0">
                <a:solidFill>
                  <a:schemeClr val="tx1">
                    <a:lumMod val="50000"/>
                    <a:lumOff val="50000"/>
                  </a:schemeClr>
                </a:solidFill>
              </a:rPr>
              <a:t>Definition</a:t>
            </a:r>
          </a:p>
        </p:txBody>
      </p:sp>
      <p:sp>
        <p:nvSpPr>
          <p:cNvPr id="5" name="Picture Placeholder 4"/>
          <p:cNvSpPr>
            <a:spLocks noGrp="1"/>
          </p:cNvSpPr>
          <p:nvPr>
            <p:ph type="pic" sz="quarter" idx="15" hasCustomPrompt="1"/>
          </p:nvPr>
        </p:nvSpPr>
        <p:spPr>
          <a:xfrm>
            <a:off x="8177213" y="111125"/>
            <a:ext cx="966787" cy="1122363"/>
          </a:xfrm>
          <a:prstGeom prst="rect">
            <a:avLst/>
          </a:prstGeom>
        </p:spPr>
        <p:txBody>
          <a:bodyPr/>
          <a:lstStyle>
            <a:lvl1pPr marL="0" indent="0" algn="ctr">
              <a:buNone/>
              <a:defRPr sz="1000" i="1"/>
            </a:lvl1pPr>
          </a:lstStyle>
          <a:p>
            <a:r>
              <a:rPr lang="en-GB" dirty="0"/>
              <a:t>Concept </a:t>
            </a:r>
          </a:p>
          <a:p>
            <a:r>
              <a:rPr lang="en-GB" dirty="0"/>
              <a:t>Icon</a:t>
            </a:r>
          </a:p>
        </p:txBody>
      </p:sp>
      <p:cxnSp>
        <p:nvCxnSpPr>
          <p:cNvPr id="11" name="Straight Connector 10"/>
          <p:cNvCxnSpPr/>
          <p:nvPr userDrawn="1"/>
        </p:nvCxnSpPr>
        <p:spPr>
          <a:xfrm flipV="1">
            <a:off x="249503" y="1227643"/>
            <a:ext cx="8661556" cy="3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V="1">
            <a:off x="249503" y="5579190"/>
            <a:ext cx="8661556" cy="3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6"/>
          </p:nvPr>
        </p:nvSpPr>
        <p:spPr/>
        <p:txBody>
          <a:bodyPr/>
          <a:lstStyle/>
          <a:p>
            <a:r>
              <a:rPr lang="en-US"/>
              <a:t>DAQ and ACT</a:t>
            </a:r>
            <a:endParaRPr lang="en-GB" dirty="0"/>
          </a:p>
        </p:txBody>
      </p:sp>
      <p:sp>
        <p:nvSpPr>
          <p:cNvPr id="16" name="Footer Placeholder 15"/>
          <p:cNvSpPr>
            <a:spLocks noGrp="1"/>
          </p:cNvSpPr>
          <p:nvPr>
            <p:ph type="ftr" sz="quarter" idx="17"/>
          </p:nvPr>
        </p:nvSpPr>
        <p:spPr/>
        <p:txBody>
          <a:bodyPr/>
          <a:lstStyle/>
          <a:p>
            <a:r>
              <a:rPr lang="en-GB"/>
              <a:t>CAJAL-BNS 2016</a:t>
            </a:r>
            <a:endParaRPr lang="en-GB" dirty="0"/>
          </a:p>
        </p:txBody>
      </p:sp>
      <p:sp>
        <p:nvSpPr>
          <p:cNvPr id="17" name="Slide Number Placeholder 16"/>
          <p:cNvSpPr>
            <a:spLocks noGrp="1"/>
          </p:cNvSpPr>
          <p:nvPr>
            <p:ph type="sldNum" sz="quarter" idx="18"/>
          </p:nvPr>
        </p:nvSpPr>
        <p:spPr/>
        <p:txBody>
          <a:bodyPr/>
          <a:lstStyle/>
          <a:p>
            <a:fld id="{703B6BA0-BEC0-4EBF-97F2-0B88FC010896}" type="slidenum">
              <a:rPr lang="en-GB" smtClean="0"/>
              <a:pPr/>
              <a:t>‹#›</a:t>
            </a:fld>
            <a:endParaRPr lang="en-GB" dirty="0"/>
          </a:p>
        </p:txBody>
      </p:sp>
    </p:spTree>
    <p:extLst>
      <p:ext uri="{BB962C8B-B14F-4D97-AF65-F5344CB8AC3E}">
        <p14:creationId xmlns:p14="http://schemas.microsoft.com/office/powerpoint/2010/main" val="298643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re Concept (empty)">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r>
              <a:rPr lang="en-US" dirty="0"/>
              <a:t>DAQ and ACT</a:t>
            </a:r>
            <a:endParaRPr lang="en-GB" dirty="0"/>
          </a:p>
        </p:txBody>
      </p:sp>
      <p:sp>
        <p:nvSpPr>
          <p:cNvPr id="13" name="Footer Placeholder 12"/>
          <p:cNvSpPr>
            <a:spLocks noGrp="1"/>
          </p:cNvSpPr>
          <p:nvPr>
            <p:ph type="ftr" sz="quarter" idx="11"/>
          </p:nvPr>
        </p:nvSpPr>
        <p:spPr/>
        <p:txBody>
          <a:bodyPr/>
          <a:lstStyle/>
          <a:p>
            <a:r>
              <a:rPr lang="en-GB" dirty="0"/>
              <a:t>CAJAL-BNS 2016</a:t>
            </a:r>
          </a:p>
        </p:txBody>
      </p:sp>
      <p:sp>
        <p:nvSpPr>
          <p:cNvPr id="14" name="Slide Number Placeholder 13"/>
          <p:cNvSpPr>
            <a:spLocks noGrp="1"/>
          </p:cNvSpPr>
          <p:nvPr>
            <p:ph type="sldNum" sz="quarter" idx="12"/>
          </p:nvPr>
        </p:nvSpPr>
        <p:spPr/>
        <p:txBody>
          <a:bodyPr/>
          <a:lstStyle>
            <a:lvl1pPr>
              <a:defRPr/>
            </a:lvl1pPr>
          </a:lstStyle>
          <a:p>
            <a:fld id="{703B6BA0-BEC0-4EBF-97F2-0B88FC010896}" type="slidenum">
              <a:rPr lang="en-GB" smtClean="0"/>
              <a:pPr/>
              <a:t>‹#›</a:t>
            </a:fld>
            <a:endParaRPr lang="en-GB" dirty="0"/>
          </a:p>
        </p:txBody>
      </p:sp>
      <p:sp>
        <p:nvSpPr>
          <p:cNvPr id="9" name="Picture Placeholder 4"/>
          <p:cNvSpPr>
            <a:spLocks noGrp="1"/>
          </p:cNvSpPr>
          <p:nvPr>
            <p:ph type="pic" sz="quarter" idx="15" hasCustomPrompt="1"/>
          </p:nvPr>
        </p:nvSpPr>
        <p:spPr>
          <a:xfrm>
            <a:off x="8177213" y="111125"/>
            <a:ext cx="966787" cy="1122363"/>
          </a:xfrm>
          <a:prstGeom prst="rect">
            <a:avLst/>
          </a:prstGeom>
        </p:spPr>
        <p:txBody>
          <a:bodyPr/>
          <a:lstStyle>
            <a:lvl1pPr marL="0" indent="0" algn="ctr">
              <a:buNone/>
              <a:defRPr sz="1000"/>
            </a:lvl1pPr>
          </a:lstStyle>
          <a:p>
            <a:r>
              <a:rPr lang="en-GB" dirty="0"/>
              <a:t>Concept </a:t>
            </a:r>
          </a:p>
          <a:p>
            <a:r>
              <a:rPr lang="en-GB" dirty="0"/>
              <a:t>Icon</a:t>
            </a:r>
          </a:p>
        </p:txBody>
      </p:sp>
      <p:sp>
        <p:nvSpPr>
          <p:cNvPr id="10" name="Title 7"/>
          <p:cNvSpPr>
            <a:spLocks noGrp="1"/>
          </p:cNvSpPr>
          <p:nvPr>
            <p:ph type="title" hasCustomPrompt="1"/>
          </p:nvPr>
        </p:nvSpPr>
        <p:spPr>
          <a:xfrm>
            <a:off x="984126" y="111262"/>
            <a:ext cx="7192311" cy="502029"/>
          </a:xfrm>
          <a:prstGeom prst="rect">
            <a:avLst/>
          </a:prstGeom>
        </p:spPr>
        <p:txBody>
          <a:bodyPr/>
          <a:lstStyle>
            <a:lvl1pPr algn="l">
              <a:defRPr sz="3200"/>
            </a:lvl1pPr>
          </a:lstStyle>
          <a:p>
            <a:r>
              <a:rPr lang="en-US" dirty="0"/>
              <a:t>Core Concept Name</a:t>
            </a:r>
            <a:endParaRPr lang="en-GB" dirty="0"/>
          </a:p>
        </p:txBody>
      </p:sp>
    </p:spTree>
    <p:extLst>
      <p:ext uri="{BB962C8B-B14F-4D97-AF65-F5344CB8AC3E}">
        <p14:creationId xmlns:p14="http://schemas.microsoft.com/office/powerpoint/2010/main" val="41710329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DAQ and ACT</a:t>
            </a:r>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CAJAL-BNS 2016</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3B6BA0-BEC0-4EBF-97F2-0B88FC010896}" type="slidenum">
              <a:rPr lang="en-GB" smtClean="0"/>
              <a:pPr/>
              <a:t>‹#›</a:t>
            </a:fld>
            <a:endParaRPr lang="en-GB" dirty="0"/>
          </a:p>
        </p:txBody>
      </p:sp>
    </p:spTree>
    <p:extLst>
      <p:ext uri="{BB962C8B-B14F-4D97-AF65-F5344CB8AC3E}">
        <p14:creationId xmlns:p14="http://schemas.microsoft.com/office/powerpoint/2010/main" val="1926908956"/>
      </p:ext>
    </p:extLst>
  </p:cSld>
  <p:clrMap bg1="lt1" tx1="dk1" bg2="lt2" tx2="dk2" accent1="accent1" accent2="accent2" accent3="accent3" accent4="accent4" accent5="accent5" accent6="accent6" hlink="hlink" folHlink="folHlink"/>
  <p:sldLayoutIdLst>
    <p:sldLayoutId id="2147483673" r:id="rId1"/>
    <p:sldLayoutId id="2147483672" r:id="rId2"/>
    <p:sldLayoutId id="2147483671" r:id="rId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4.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7.jpeg"/></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jpeg"/><Relationship Id="rId7"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9.jpg"/><Relationship Id="rId4" Type="http://schemas.openxmlformats.org/officeDocument/2006/relationships/image" Target="../media/image18.gif"/></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992862"/>
            <a:ext cx="9144000" cy="5443000"/>
          </a:xfrm>
          <a:prstGeom prst="rect">
            <a:avLst/>
          </a:prstGeom>
          <a:ln>
            <a:noFill/>
          </a:ln>
          <a:effectLst>
            <a:softEdge rad="112500"/>
          </a:effectLst>
        </p:spPr>
      </p:pic>
      <p:sp>
        <p:nvSpPr>
          <p:cNvPr id="16" name="Date Placeholder 15"/>
          <p:cNvSpPr>
            <a:spLocks noGrp="1"/>
          </p:cNvSpPr>
          <p:nvPr>
            <p:ph type="dt" sz="half" idx="10"/>
          </p:nvPr>
        </p:nvSpPr>
        <p:spPr/>
        <p:txBody>
          <a:bodyPr/>
          <a:lstStyle/>
          <a:p>
            <a:r>
              <a:rPr lang="en-US" dirty="0"/>
              <a:t>DAQ and Control</a:t>
            </a:r>
            <a:endParaRPr lang="en-GB" dirty="0"/>
          </a:p>
        </p:txBody>
      </p:sp>
      <p:sp>
        <p:nvSpPr>
          <p:cNvPr id="18" name="Slide Number Placeholder 17"/>
          <p:cNvSpPr>
            <a:spLocks noGrp="1"/>
          </p:cNvSpPr>
          <p:nvPr>
            <p:ph type="sldNum" sz="quarter" idx="12"/>
          </p:nvPr>
        </p:nvSpPr>
        <p:spPr/>
        <p:txBody>
          <a:bodyPr/>
          <a:lstStyle/>
          <a:p>
            <a:fld id="{703B6BA0-BEC0-4EBF-97F2-0B88FC010896}" type="slidenum">
              <a:rPr lang="en-GB" smtClean="0"/>
              <a:pPr/>
              <a:t>1</a:t>
            </a:fld>
            <a:endParaRPr lang="en-GB" dirty="0"/>
          </a:p>
        </p:txBody>
      </p:sp>
      <p:grpSp>
        <p:nvGrpSpPr>
          <p:cNvPr id="4" name="Group 3"/>
          <p:cNvGrpSpPr/>
          <p:nvPr/>
        </p:nvGrpSpPr>
        <p:grpSpPr>
          <a:xfrm>
            <a:off x="0" y="1093424"/>
            <a:ext cx="6939343" cy="2345393"/>
            <a:chOff x="0" y="1093424"/>
            <a:chExt cx="6939343" cy="2345393"/>
          </a:xfrm>
        </p:grpSpPr>
        <p:sp>
          <p:nvSpPr>
            <p:cNvPr id="2" name="TextBox 1"/>
            <p:cNvSpPr txBox="1"/>
            <p:nvPr/>
          </p:nvSpPr>
          <p:spPr>
            <a:xfrm>
              <a:off x="0" y="1093424"/>
              <a:ext cx="6939343" cy="369332"/>
            </a:xfrm>
            <a:prstGeom prst="rect">
              <a:avLst/>
            </a:prstGeom>
            <a:noFill/>
          </p:spPr>
          <p:txBody>
            <a:bodyPr wrap="square" rtlCol="0">
              <a:spAutoFit/>
            </a:bodyPr>
            <a:lstStyle/>
            <a:p>
              <a:r>
                <a:rPr lang="en-GB" b="1" dirty="0">
                  <a:solidFill>
                    <a:srgbClr val="C00000"/>
                  </a:solidFill>
                </a:rPr>
                <a:t>Part 1: </a:t>
              </a:r>
              <a:r>
                <a:rPr lang="en-GB" dirty="0">
                  <a:solidFill>
                    <a:srgbClr val="C00000"/>
                  </a:solidFill>
                </a:rPr>
                <a:t>Introduction to Data Acquisition (DAQ) - </a:t>
              </a:r>
              <a:r>
                <a:rPr lang="en-GB" i="1" dirty="0">
                  <a:solidFill>
                    <a:srgbClr val="C00000"/>
                  </a:solidFill>
                </a:rPr>
                <a:t>Input</a:t>
              </a:r>
              <a:r>
                <a:rPr lang="en-GB" dirty="0"/>
                <a:t> </a:t>
              </a:r>
            </a:p>
          </p:txBody>
        </p:sp>
        <p:sp>
          <p:nvSpPr>
            <p:cNvPr id="3" name="Rectangle 2"/>
            <p:cNvSpPr/>
            <p:nvPr/>
          </p:nvSpPr>
          <p:spPr>
            <a:xfrm>
              <a:off x="4555172" y="2731980"/>
              <a:ext cx="1520259" cy="7068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0" name="Picture 9"/>
          <p:cNvPicPr>
            <a:picLocks noChangeAspect="1"/>
          </p:cNvPicPr>
          <p:nvPr/>
        </p:nvPicPr>
        <p:blipFill>
          <a:blip r:embed="rId5"/>
          <a:stretch>
            <a:fillRect/>
          </a:stretch>
        </p:blipFill>
        <p:spPr>
          <a:xfrm>
            <a:off x="2904735" y="49403"/>
            <a:ext cx="3334529" cy="997644"/>
          </a:xfrm>
          <a:prstGeom prst="rect">
            <a:avLst/>
          </a:prstGeom>
        </p:spPr>
      </p:pic>
      <p:sp>
        <p:nvSpPr>
          <p:cNvPr id="15" name="Title 13"/>
          <p:cNvSpPr>
            <a:spLocks noGrp="1"/>
          </p:cNvSpPr>
          <p:nvPr>
            <p:ph type="title"/>
          </p:nvPr>
        </p:nvSpPr>
        <p:spPr>
          <a:xfrm>
            <a:off x="628650" y="2045069"/>
            <a:ext cx="7886700" cy="1325563"/>
          </a:xfrm>
        </p:spPr>
        <p:txBody>
          <a:bodyPr/>
          <a:lstStyle/>
          <a:p>
            <a:r>
              <a:rPr lang="en-US" dirty="0"/>
              <a:t>How do you get </a:t>
            </a:r>
            <a:br>
              <a:rPr lang="en-US" dirty="0"/>
            </a:br>
            <a:r>
              <a:rPr lang="en-US" dirty="0"/>
              <a:t>data </a:t>
            </a:r>
            <a:r>
              <a:rPr lang="en-US" i="1" dirty="0"/>
              <a:t>into</a:t>
            </a:r>
            <a:br>
              <a:rPr lang="en-US" dirty="0"/>
            </a:br>
            <a:r>
              <a:rPr lang="en-US" sz="3200" dirty="0"/>
              <a:t>(and </a:t>
            </a:r>
            <a:r>
              <a:rPr lang="en-US" sz="3200" i="1" dirty="0"/>
              <a:t>out of</a:t>
            </a:r>
            <a:r>
              <a:rPr lang="en-US" sz="3200" dirty="0"/>
              <a:t>) </a:t>
            </a:r>
            <a:br>
              <a:rPr lang="en-US" sz="3200" dirty="0"/>
            </a:br>
            <a:r>
              <a:rPr lang="en-US" dirty="0"/>
              <a:t>a computer</a:t>
            </a:r>
            <a:r>
              <a:rPr lang="en-GB" dirty="0"/>
              <a:t>?</a:t>
            </a:r>
          </a:p>
        </p:txBody>
      </p:sp>
    </p:spTree>
    <p:extLst>
      <p:ext uri="{BB962C8B-B14F-4D97-AF65-F5344CB8AC3E}">
        <p14:creationId xmlns:p14="http://schemas.microsoft.com/office/powerpoint/2010/main" val="344744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Analog Input: </a:t>
            </a:r>
            <a:r>
              <a:rPr lang="en-GB" sz="2000" dirty="0"/>
              <a:t>Successive Approximation ADC</a:t>
            </a:r>
            <a:endParaRPr lang="en-GB" dirty="0"/>
          </a:p>
        </p:txBody>
      </p:sp>
      <p:sp>
        <p:nvSpPr>
          <p:cNvPr id="3" name="Text Placeholder 2"/>
          <p:cNvSpPr>
            <a:spLocks noGrp="1"/>
          </p:cNvSpPr>
          <p:nvPr>
            <p:ph type="body" sz="quarter" idx="10"/>
          </p:nvPr>
        </p:nvSpPr>
        <p:spPr/>
        <p:txBody>
          <a:bodyPr/>
          <a:lstStyle/>
          <a:p>
            <a:r>
              <a:rPr lang="en-GB"/>
              <a:t>The process of measuring a real-word value via voltage conversion, digitization, and transfer to system memory.  (for subsequent processing and storage).</a:t>
            </a:r>
            <a:endParaRPr lang="en-GB" dirty="0"/>
          </a:p>
        </p:txBody>
      </p:sp>
      <p:sp>
        <p:nvSpPr>
          <p:cNvPr id="4" name="Text Placeholder 3"/>
          <p:cNvSpPr>
            <a:spLocks noGrp="1"/>
          </p:cNvSpPr>
          <p:nvPr>
            <p:ph type="body" sz="quarter" idx="14"/>
          </p:nvPr>
        </p:nvSpPr>
        <p:spPr/>
        <p:txBody>
          <a:bodyPr/>
          <a:lstStyle/>
          <a:p>
            <a:endParaRPr lang="en-GB"/>
          </a:p>
          <a:p>
            <a:r>
              <a:rPr lang="en-GB"/>
              <a:t>Much more common form of ADC.</a:t>
            </a:r>
            <a:endParaRPr lang="en-GB" dirty="0"/>
          </a:p>
        </p:txBody>
      </p:sp>
      <p:sp>
        <p:nvSpPr>
          <p:cNvPr id="15" name="Picture Placeholder 14"/>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dirty="0"/>
              <a:t>DAQ and ACT</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10</a:t>
            </a:fld>
            <a:endParaRPr lang="en-GB" dirty="0"/>
          </a:p>
        </p:txBody>
      </p:sp>
      <p:sp>
        <p:nvSpPr>
          <p:cNvPr id="28" name="Right Arrow 27"/>
          <p:cNvSpPr/>
          <p:nvPr/>
        </p:nvSpPr>
        <p:spPr>
          <a:xfrm>
            <a:off x="1024959" y="3105428"/>
            <a:ext cx="826280" cy="375857"/>
          </a:xfrm>
          <a:prstGeom prst="rightArrow">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ounded Rectangle 28"/>
          <p:cNvSpPr/>
          <p:nvPr/>
        </p:nvSpPr>
        <p:spPr>
          <a:xfrm>
            <a:off x="1918093" y="2870623"/>
            <a:ext cx="1041086"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p:cNvSpPr txBox="1"/>
          <p:nvPr/>
        </p:nvSpPr>
        <p:spPr>
          <a:xfrm>
            <a:off x="1959935" y="3668510"/>
            <a:ext cx="996911" cy="276999"/>
          </a:xfrm>
          <a:prstGeom prst="rect">
            <a:avLst/>
          </a:prstGeom>
          <a:noFill/>
        </p:spPr>
        <p:txBody>
          <a:bodyPr wrap="square" rtlCol="0">
            <a:spAutoFit/>
          </a:bodyPr>
          <a:lstStyle/>
          <a:p>
            <a:r>
              <a:rPr lang="en-GB" sz="1200" i="1" dirty="0"/>
              <a:t>Binary Data</a:t>
            </a:r>
            <a:endParaRPr lang="en-GB" sz="1400" i="1" dirty="0"/>
          </a:p>
        </p:txBody>
      </p:sp>
      <p:sp>
        <p:nvSpPr>
          <p:cNvPr id="31" name="TextBox 30"/>
          <p:cNvSpPr txBox="1"/>
          <p:nvPr/>
        </p:nvSpPr>
        <p:spPr>
          <a:xfrm>
            <a:off x="1041794" y="2869960"/>
            <a:ext cx="836797" cy="338554"/>
          </a:xfrm>
          <a:prstGeom prst="rect">
            <a:avLst/>
          </a:prstGeom>
          <a:noFill/>
        </p:spPr>
        <p:txBody>
          <a:bodyPr wrap="square" rtlCol="0">
            <a:spAutoFit/>
          </a:bodyPr>
          <a:lstStyle/>
          <a:p>
            <a:r>
              <a:rPr lang="en-GB" sz="1600" b="1" dirty="0"/>
              <a:t>ADC</a:t>
            </a:r>
          </a:p>
        </p:txBody>
      </p:sp>
      <p:sp>
        <p:nvSpPr>
          <p:cNvPr id="32" name="TextBox 31"/>
          <p:cNvSpPr txBox="1"/>
          <p:nvPr/>
        </p:nvSpPr>
        <p:spPr>
          <a:xfrm>
            <a:off x="1934689" y="3059535"/>
            <a:ext cx="1092505" cy="338554"/>
          </a:xfrm>
          <a:prstGeom prst="rect">
            <a:avLst/>
          </a:prstGeom>
          <a:noFill/>
        </p:spPr>
        <p:txBody>
          <a:bodyPr wrap="square" rtlCol="0">
            <a:spAutoFit/>
          </a:bodyPr>
          <a:lstStyle/>
          <a:p>
            <a:r>
              <a:rPr lang="en-GB" sz="1600" dirty="0">
                <a:latin typeface="Calibri" panose="020F0502020204030204" pitchFamily="34" charset="0"/>
                <a:cs typeface="Arial" panose="020B0604020202020204" pitchFamily="34" charset="0"/>
              </a:rPr>
              <a:t>00100001</a:t>
            </a:r>
            <a:endParaRPr lang="en-GB" sz="1600" dirty="0">
              <a:latin typeface="Calibri" panose="020F0502020204030204" pitchFamily="34" charset="0"/>
            </a:endParaRPr>
          </a:p>
        </p:txBody>
      </p:sp>
      <p:sp>
        <p:nvSpPr>
          <p:cNvPr id="33" name="Rounded Rectangle 32"/>
          <p:cNvSpPr/>
          <p:nvPr/>
        </p:nvSpPr>
        <p:spPr>
          <a:xfrm>
            <a:off x="159651" y="2893252"/>
            <a:ext cx="805009"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64796" y="3668510"/>
            <a:ext cx="992618" cy="276999"/>
          </a:xfrm>
          <a:prstGeom prst="rect">
            <a:avLst/>
          </a:prstGeom>
          <a:noFill/>
        </p:spPr>
        <p:txBody>
          <a:bodyPr wrap="square" rtlCol="0">
            <a:spAutoFit/>
          </a:bodyPr>
          <a:lstStyle/>
          <a:p>
            <a:pPr algn="ctr"/>
            <a:r>
              <a:rPr lang="en-GB" sz="1200" i="1" dirty="0"/>
              <a:t>Voltage</a:t>
            </a:r>
            <a:endParaRPr lang="en-GB" sz="1400" i="1" dirty="0"/>
          </a:p>
        </p:txBody>
      </p:sp>
      <p:sp>
        <p:nvSpPr>
          <p:cNvPr id="35" name="TextBox 34"/>
          <p:cNvSpPr txBox="1"/>
          <p:nvPr/>
        </p:nvSpPr>
        <p:spPr>
          <a:xfrm>
            <a:off x="159651" y="3059535"/>
            <a:ext cx="816038" cy="338554"/>
          </a:xfrm>
          <a:prstGeom prst="rect">
            <a:avLst/>
          </a:prstGeom>
          <a:noFill/>
        </p:spPr>
        <p:txBody>
          <a:bodyPr wrap="square" rtlCol="0">
            <a:spAutoFit/>
          </a:bodyPr>
          <a:lstStyle/>
          <a:p>
            <a:r>
              <a:rPr lang="en-GB" sz="1600" dirty="0">
                <a:latin typeface="Calibri" panose="020F0502020204030204" pitchFamily="34" charset="0"/>
              </a:rPr>
              <a:t>0/+5 V</a:t>
            </a:r>
          </a:p>
        </p:txBody>
      </p:sp>
      <p:sp>
        <p:nvSpPr>
          <p:cNvPr id="36" name="Rectangle 35"/>
          <p:cNvSpPr/>
          <p:nvPr/>
        </p:nvSpPr>
        <p:spPr>
          <a:xfrm>
            <a:off x="920625" y="3422667"/>
            <a:ext cx="977127" cy="276999"/>
          </a:xfrm>
          <a:prstGeom prst="rect">
            <a:avLst/>
          </a:prstGeom>
        </p:spPr>
        <p:txBody>
          <a:bodyPr wrap="none">
            <a:spAutoFit/>
          </a:bodyPr>
          <a:lstStyle/>
          <a:p>
            <a:r>
              <a:rPr lang="en-GB" sz="1200" i="1" dirty="0"/>
              <a:t>Digitization</a:t>
            </a:r>
          </a:p>
        </p:txBody>
      </p:sp>
      <p:pic>
        <p:nvPicPr>
          <p:cNvPr id="19" name="Picture 2" descr="https://upload.wikimedia.org/wikipedia/en/thumb/6/61/SA_ADC_block_diagram.png/300px-SA_ADC_block_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3179" y="2110988"/>
            <a:ext cx="2512039" cy="200963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4534548" y="4095164"/>
            <a:ext cx="2521331" cy="307777"/>
          </a:xfrm>
          <a:prstGeom prst="rect">
            <a:avLst/>
          </a:prstGeom>
          <a:noFill/>
        </p:spPr>
        <p:txBody>
          <a:bodyPr wrap="none" rtlCol="0">
            <a:spAutoFit/>
          </a:bodyPr>
          <a:lstStyle/>
          <a:p>
            <a:r>
              <a:rPr lang="en-US" sz="1400" dirty="0"/>
              <a:t>Successive Approximation ADC</a:t>
            </a:r>
          </a:p>
        </p:txBody>
      </p:sp>
      <p:grpSp>
        <p:nvGrpSpPr>
          <p:cNvPr id="21" name="Group 20"/>
          <p:cNvGrpSpPr/>
          <p:nvPr/>
        </p:nvGrpSpPr>
        <p:grpSpPr>
          <a:xfrm>
            <a:off x="136249" y="1286313"/>
            <a:ext cx="2328082" cy="696530"/>
            <a:chOff x="287713" y="1286313"/>
            <a:chExt cx="2328082" cy="696530"/>
          </a:xfrm>
        </p:grpSpPr>
        <p:pic>
          <p:nvPicPr>
            <p:cNvPr id="22" name="Picture 21"/>
            <p:cNvPicPr>
              <a:picLocks noChangeAspect="1"/>
            </p:cNvPicPr>
            <p:nvPr/>
          </p:nvPicPr>
          <p:blipFill>
            <a:blip r:embed="rId3"/>
            <a:stretch>
              <a:fillRect/>
            </a:stretch>
          </p:blipFill>
          <p:spPr>
            <a:xfrm>
              <a:off x="287713" y="1286313"/>
              <a:ext cx="2328082" cy="696530"/>
            </a:xfrm>
            <a:prstGeom prst="rect">
              <a:avLst/>
            </a:prstGeom>
          </p:spPr>
        </p:pic>
        <p:sp>
          <p:nvSpPr>
            <p:cNvPr id="23" name="Rectangle 22"/>
            <p:cNvSpPr/>
            <p:nvPr/>
          </p:nvSpPr>
          <p:spPr>
            <a:xfrm flipH="1">
              <a:off x="747714" y="1357575"/>
              <a:ext cx="800593" cy="48724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4" name="TextBox 23"/>
          <p:cNvSpPr txBox="1"/>
          <p:nvPr/>
        </p:nvSpPr>
        <p:spPr>
          <a:xfrm>
            <a:off x="7231053" y="1844822"/>
            <a:ext cx="1701043" cy="923330"/>
          </a:xfrm>
          <a:prstGeom prst="rect">
            <a:avLst/>
          </a:prstGeom>
          <a:noFill/>
        </p:spPr>
        <p:txBody>
          <a:bodyPr wrap="none" rtlCol="0">
            <a:spAutoFit/>
          </a:bodyPr>
          <a:lstStyle/>
          <a:p>
            <a:r>
              <a:rPr lang="en-GB" dirty="0"/>
              <a:t>Slow(</a:t>
            </a:r>
            <a:r>
              <a:rPr lang="en-GB" dirty="0" err="1"/>
              <a:t>er</a:t>
            </a:r>
            <a:r>
              <a:rPr lang="en-GB" dirty="0"/>
              <a:t>)</a:t>
            </a:r>
          </a:p>
          <a:p>
            <a:r>
              <a:rPr lang="en-GB" dirty="0"/>
              <a:t>High Bit Depth</a:t>
            </a:r>
          </a:p>
          <a:p>
            <a:r>
              <a:rPr lang="en-GB" dirty="0"/>
              <a:t>Small</a:t>
            </a:r>
          </a:p>
        </p:txBody>
      </p:sp>
    </p:spTree>
    <p:extLst>
      <p:ext uri="{BB962C8B-B14F-4D97-AF65-F5344CB8AC3E}">
        <p14:creationId xmlns:p14="http://schemas.microsoft.com/office/powerpoint/2010/main" val="7486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Communication Protocol</a:t>
            </a:r>
            <a:endParaRPr lang="en-GB" dirty="0"/>
          </a:p>
        </p:txBody>
      </p:sp>
      <p:sp>
        <p:nvSpPr>
          <p:cNvPr id="3" name="Text Placeholder 2"/>
          <p:cNvSpPr>
            <a:spLocks noGrp="1"/>
          </p:cNvSpPr>
          <p:nvPr>
            <p:ph type="body" sz="quarter" idx="10"/>
          </p:nvPr>
        </p:nvSpPr>
        <p:spPr/>
        <p:txBody>
          <a:bodyPr/>
          <a:lstStyle/>
          <a:p>
            <a:r>
              <a:rPr lang="en-GB"/>
              <a:t>A standard procedure for transferring binary information between digital devices,</a:t>
            </a:r>
            <a:endParaRPr lang="en-GB" dirty="0"/>
          </a:p>
        </p:txBody>
      </p:sp>
      <p:sp>
        <p:nvSpPr>
          <p:cNvPr id="14" name="Text Placeholder 13"/>
          <p:cNvSpPr>
            <a:spLocks noGrp="1"/>
          </p:cNvSpPr>
          <p:nvPr>
            <p:ph type="body" sz="quarter" idx="14"/>
          </p:nvPr>
        </p:nvSpPr>
        <p:spPr/>
        <p:txBody>
          <a:bodyPr/>
          <a:lstStyle/>
          <a:p>
            <a:endParaRPr lang="en-GB"/>
          </a:p>
        </p:txBody>
      </p:sp>
      <p:sp>
        <p:nvSpPr>
          <p:cNvPr id="15" name="Picture Placeholder 14"/>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dirty="0"/>
              <a:t>DAQ and ACT</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11</a:t>
            </a:fld>
            <a:endParaRPr lang="en-GB" dirty="0"/>
          </a:p>
        </p:txBody>
      </p:sp>
      <p:sp>
        <p:nvSpPr>
          <p:cNvPr id="74" name="Rounded Rectangle 73"/>
          <p:cNvSpPr/>
          <p:nvPr/>
        </p:nvSpPr>
        <p:spPr>
          <a:xfrm>
            <a:off x="4190063" y="1483365"/>
            <a:ext cx="2154167" cy="2608565"/>
          </a:xfrm>
          <a:prstGeom prst="roundRect">
            <a:avLst/>
          </a:prstGeom>
          <a:solidFill>
            <a:schemeClr val="bg1">
              <a:lumMod val="95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ounded Rectangle 75"/>
          <p:cNvSpPr/>
          <p:nvPr/>
        </p:nvSpPr>
        <p:spPr>
          <a:xfrm>
            <a:off x="2590800" y="2233689"/>
            <a:ext cx="1041086"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ight Arrow 76"/>
          <p:cNvSpPr/>
          <p:nvPr/>
        </p:nvSpPr>
        <p:spPr>
          <a:xfrm>
            <a:off x="3721408" y="2468494"/>
            <a:ext cx="993172" cy="375857"/>
          </a:xfrm>
          <a:prstGeom prst="rightArrow">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ounded Rectangle 77"/>
          <p:cNvSpPr/>
          <p:nvPr/>
        </p:nvSpPr>
        <p:spPr>
          <a:xfrm>
            <a:off x="4780307" y="2129796"/>
            <a:ext cx="1042639" cy="94511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2632642" y="3031576"/>
            <a:ext cx="996911" cy="276999"/>
          </a:xfrm>
          <a:prstGeom prst="rect">
            <a:avLst/>
          </a:prstGeom>
          <a:noFill/>
        </p:spPr>
        <p:txBody>
          <a:bodyPr wrap="square" rtlCol="0">
            <a:spAutoFit/>
          </a:bodyPr>
          <a:lstStyle/>
          <a:p>
            <a:r>
              <a:rPr lang="en-GB" sz="1200" i="1" dirty="0"/>
              <a:t>Binary Data</a:t>
            </a:r>
            <a:endParaRPr lang="en-GB" sz="1400" i="1" dirty="0"/>
          </a:p>
        </p:txBody>
      </p:sp>
      <p:sp>
        <p:nvSpPr>
          <p:cNvPr id="81" name="TextBox 80"/>
          <p:cNvSpPr txBox="1"/>
          <p:nvPr/>
        </p:nvSpPr>
        <p:spPr>
          <a:xfrm>
            <a:off x="3789835" y="2784780"/>
            <a:ext cx="734632" cy="276999"/>
          </a:xfrm>
          <a:prstGeom prst="rect">
            <a:avLst/>
          </a:prstGeom>
          <a:noFill/>
        </p:spPr>
        <p:txBody>
          <a:bodyPr wrap="square" rtlCol="0">
            <a:spAutoFit/>
          </a:bodyPr>
          <a:lstStyle/>
          <a:p>
            <a:pPr algn="ctr"/>
            <a:r>
              <a:rPr lang="en-GB" sz="1200" i="1" dirty="0"/>
              <a:t>Transfer</a:t>
            </a:r>
          </a:p>
        </p:txBody>
      </p:sp>
      <p:sp>
        <p:nvSpPr>
          <p:cNvPr id="83" name="TextBox 82"/>
          <p:cNvSpPr txBox="1"/>
          <p:nvPr/>
        </p:nvSpPr>
        <p:spPr>
          <a:xfrm>
            <a:off x="4762847" y="2330268"/>
            <a:ext cx="1077558" cy="523220"/>
          </a:xfrm>
          <a:prstGeom prst="rect">
            <a:avLst/>
          </a:prstGeom>
          <a:noFill/>
        </p:spPr>
        <p:txBody>
          <a:bodyPr wrap="square" rtlCol="0">
            <a:spAutoFit/>
          </a:bodyPr>
          <a:lstStyle/>
          <a:p>
            <a:pPr algn="ctr"/>
            <a:r>
              <a:rPr lang="en-GB" sz="1600" dirty="0"/>
              <a:t>RAM</a:t>
            </a:r>
          </a:p>
          <a:p>
            <a:pPr algn="ctr"/>
            <a:r>
              <a:rPr lang="en-GB" sz="1200" dirty="0"/>
              <a:t>(“Variable”)</a:t>
            </a:r>
          </a:p>
        </p:txBody>
      </p:sp>
      <p:sp>
        <p:nvSpPr>
          <p:cNvPr id="88" name="TextBox 87"/>
          <p:cNvSpPr txBox="1"/>
          <p:nvPr/>
        </p:nvSpPr>
        <p:spPr>
          <a:xfrm>
            <a:off x="2607396" y="2422601"/>
            <a:ext cx="1092505" cy="338554"/>
          </a:xfrm>
          <a:prstGeom prst="rect">
            <a:avLst/>
          </a:prstGeom>
          <a:noFill/>
        </p:spPr>
        <p:txBody>
          <a:bodyPr wrap="square" rtlCol="0">
            <a:spAutoFit/>
          </a:bodyPr>
          <a:lstStyle/>
          <a:p>
            <a:r>
              <a:rPr lang="en-GB" sz="1600" dirty="0">
                <a:latin typeface="Calibri" panose="020F0502020204030204" pitchFamily="34" charset="0"/>
                <a:cs typeface="Arial" panose="020B0604020202020204" pitchFamily="34" charset="0"/>
              </a:rPr>
              <a:t>00100001</a:t>
            </a:r>
            <a:endParaRPr lang="en-GB" sz="1600" dirty="0">
              <a:latin typeface="Calibri" panose="020F0502020204030204" pitchFamily="34" charset="0"/>
            </a:endParaRPr>
          </a:p>
        </p:txBody>
      </p:sp>
      <p:sp>
        <p:nvSpPr>
          <p:cNvPr id="89" name="TextBox 88"/>
          <p:cNvSpPr txBox="1"/>
          <p:nvPr/>
        </p:nvSpPr>
        <p:spPr>
          <a:xfrm>
            <a:off x="3738753" y="2263804"/>
            <a:ext cx="836797" cy="276999"/>
          </a:xfrm>
          <a:prstGeom prst="rect">
            <a:avLst/>
          </a:prstGeom>
          <a:noFill/>
        </p:spPr>
        <p:txBody>
          <a:bodyPr wrap="square" rtlCol="0">
            <a:spAutoFit/>
          </a:bodyPr>
          <a:lstStyle/>
          <a:p>
            <a:pPr algn="ctr"/>
            <a:r>
              <a:rPr lang="en-GB" sz="1200" b="1" dirty="0"/>
              <a:t>Protocol</a:t>
            </a:r>
          </a:p>
        </p:txBody>
      </p:sp>
      <p:sp>
        <p:nvSpPr>
          <p:cNvPr id="90" name="TextBox 89"/>
          <p:cNvSpPr txBox="1"/>
          <p:nvPr/>
        </p:nvSpPr>
        <p:spPr>
          <a:xfrm>
            <a:off x="4268599" y="3697110"/>
            <a:ext cx="1408064" cy="369332"/>
          </a:xfrm>
          <a:prstGeom prst="rect">
            <a:avLst/>
          </a:prstGeom>
          <a:noFill/>
        </p:spPr>
        <p:txBody>
          <a:bodyPr wrap="square" rtlCol="0">
            <a:spAutoFit/>
          </a:bodyPr>
          <a:lstStyle/>
          <a:p>
            <a:r>
              <a:rPr lang="en-GB" dirty="0">
                <a:solidFill>
                  <a:schemeClr val="bg1">
                    <a:lumMod val="65000"/>
                  </a:schemeClr>
                </a:solidFill>
              </a:rPr>
              <a:t>Computer</a:t>
            </a:r>
          </a:p>
        </p:txBody>
      </p:sp>
      <p:sp>
        <p:nvSpPr>
          <p:cNvPr id="91" name="TextBox 90"/>
          <p:cNvSpPr txBox="1"/>
          <p:nvPr/>
        </p:nvSpPr>
        <p:spPr>
          <a:xfrm>
            <a:off x="4923527" y="3057210"/>
            <a:ext cx="734632" cy="461665"/>
          </a:xfrm>
          <a:prstGeom prst="rect">
            <a:avLst/>
          </a:prstGeom>
          <a:noFill/>
        </p:spPr>
        <p:txBody>
          <a:bodyPr wrap="square" rtlCol="0">
            <a:spAutoFit/>
          </a:bodyPr>
          <a:lstStyle/>
          <a:p>
            <a:pPr algn="ctr"/>
            <a:r>
              <a:rPr lang="en-GB" sz="1200" i="1" dirty="0"/>
              <a:t>System</a:t>
            </a:r>
          </a:p>
          <a:p>
            <a:pPr algn="ctr"/>
            <a:r>
              <a:rPr lang="en-GB" sz="1200" i="1" dirty="0"/>
              <a:t>Memory</a:t>
            </a:r>
          </a:p>
        </p:txBody>
      </p:sp>
      <p:grpSp>
        <p:nvGrpSpPr>
          <p:cNvPr id="23" name="Group 22"/>
          <p:cNvGrpSpPr/>
          <p:nvPr/>
        </p:nvGrpSpPr>
        <p:grpSpPr>
          <a:xfrm>
            <a:off x="136249" y="1286313"/>
            <a:ext cx="2328082" cy="696530"/>
            <a:chOff x="287713" y="1286313"/>
            <a:chExt cx="2328082" cy="696530"/>
          </a:xfrm>
        </p:grpSpPr>
        <p:pic>
          <p:nvPicPr>
            <p:cNvPr id="24" name="Picture 23"/>
            <p:cNvPicPr>
              <a:picLocks noChangeAspect="1"/>
            </p:cNvPicPr>
            <p:nvPr/>
          </p:nvPicPr>
          <p:blipFill>
            <a:blip r:embed="rId2"/>
            <a:stretch>
              <a:fillRect/>
            </a:stretch>
          </p:blipFill>
          <p:spPr>
            <a:xfrm>
              <a:off x="287713" y="1286313"/>
              <a:ext cx="2328082" cy="696530"/>
            </a:xfrm>
            <a:prstGeom prst="rect">
              <a:avLst/>
            </a:prstGeom>
          </p:spPr>
        </p:pic>
        <p:sp>
          <p:nvSpPr>
            <p:cNvPr id="25" name="Rectangle 24"/>
            <p:cNvSpPr/>
            <p:nvPr/>
          </p:nvSpPr>
          <p:spPr>
            <a:xfrm flipH="1">
              <a:off x="1396841" y="1357575"/>
              <a:ext cx="560983" cy="48724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77461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Serial Port (USART/USART – RS-232)</a:t>
            </a:r>
            <a:endParaRPr lang="en-GB" dirty="0"/>
          </a:p>
        </p:txBody>
      </p:sp>
      <p:sp>
        <p:nvSpPr>
          <p:cNvPr id="24" name="Text Placeholder 2"/>
          <p:cNvSpPr>
            <a:spLocks noGrp="1"/>
          </p:cNvSpPr>
          <p:nvPr>
            <p:ph type="body" sz="quarter" idx="10"/>
          </p:nvPr>
        </p:nvSpPr>
        <p:spPr/>
        <p:txBody>
          <a:bodyPr/>
          <a:lstStyle/>
          <a:p>
            <a:r>
              <a:rPr lang="en-GB"/>
              <a:t>A standard procedure for transferring binary information between digital devices,</a:t>
            </a:r>
            <a:endParaRPr lang="en-GB" dirty="0"/>
          </a:p>
        </p:txBody>
      </p:sp>
      <p:sp>
        <p:nvSpPr>
          <p:cNvPr id="13" name="Text Placeholder 12"/>
          <p:cNvSpPr>
            <a:spLocks noGrp="1"/>
          </p:cNvSpPr>
          <p:nvPr>
            <p:ph type="body" sz="quarter" idx="14"/>
          </p:nvPr>
        </p:nvSpPr>
        <p:spPr/>
        <p:txBody>
          <a:bodyPr/>
          <a:lstStyle/>
          <a:p>
            <a:endParaRPr lang="en-GB"/>
          </a:p>
        </p:txBody>
      </p:sp>
      <p:sp>
        <p:nvSpPr>
          <p:cNvPr id="14" name="Picture Placeholder 13"/>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dirty="0"/>
              <a:t>DAQ and ACT</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12</a:t>
            </a:fld>
            <a:endParaRPr lang="en-GB" dirty="0"/>
          </a:p>
        </p:txBody>
      </p:sp>
      <p:sp>
        <p:nvSpPr>
          <p:cNvPr id="74" name="Rounded Rectangle 73"/>
          <p:cNvSpPr/>
          <p:nvPr/>
        </p:nvSpPr>
        <p:spPr>
          <a:xfrm>
            <a:off x="4190063" y="1483365"/>
            <a:ext cx="2154167" cy="2608565"/>
          </a:xfrm>
          <a:prstGeom prst="roundRect">
            <a:avLst/>
          </a:prstGeom>
          <a:solidFill>
            <a:schemeClr val="bg1">
              <a:lumMod val="95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ounded Rectangle 75"/>
          <p:cNvSpPr/>
          <p:nvPr/>
        </p:nvSpPr>
        <p:spPr>
          <a:xfrm>
            <a:off x="2590800" y="2233689"/>
            <a:ext cx="1041086"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ight Arrow 76"/>
          <p:cNvSpPr/>
          <p:nvPr/>
        </p:nvSpPr>
        <p:spPr>
          <a:xfrm>
            <a:off x="3721408" y="2468494"/>
            <a:ext cx="993172" cy="375857"/>
          </a:xfrm>
          <a:prstGeom prst="rightArrow">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ounded Rectangle 77"/>
          <p:cNvSpPr/>
          <p:nvPr/>
        </p:nvSpPr>
        <p:spPr>
          <a:xfrm>
            <a:off x="4780307" y="2129796"/>
            <a:ext cx="1042639" cy="94511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2632642" y="3031576"/>
            <a:ext cx="996911" cy="276999"/>
          </a:xfrm>
          <a:prstGeom prst="rect">
            <a:avLst/>
          </a:prstGeom>
          <a:noFill/>
        </p:spPr>
        <p:txBody>
          <a:bodyPr wrap="square" rtlCol="0">
            <a:spAutoFit/>
          </a:bodyPr>
          <a:lstStyle/>
          <a:p>
            <a:r>
              <a:rPr lang="en-GB" sz="1200" i="1" dirty="0"/>
              <a:t>Binary Data</a:t>
            </a:r>
            <a:endParaRPr lang="en-GB" sz="1400" i="1" dirty="0"/>
          </a:p>
        </p:txBody>
      </p:sp>
      <p:sp>
        <p:nvSpPr>
          <p:cNvPr id="81" name="TextBox 80"/>
          <p:cNvSpPr txBox="1"/>
          <p:nvPr/>
        </p:nvSpPr>
        <p:spPr>
          <a:xfrm>
            <a:off x="3789835" y="2784780"/>
            <a:ext cx="734632" cy="276999"/>
          </a:xfrm>
          <a:prstGeom prst="rect">
            <a:avLst/>
          </a:prstGeom>
          <a:noFill/>
        </p:spPr>
        <p:txBody>
          <a:bodyPr wrap="square" rtlCol="0">
            <a:spAutoFit/>
          </a:bodyPr>
          <a:lstStyle/>
          <a:p>
            <a:pPr algn="ctr"/>
            <a:r>
              <a:rPr lang="en-GB" sz="1200" i="1" dirty="0"/>
              <a:t>Transfer</a:t>
            </a:r>
          </a:p>
        </p:txBody>
      </p:sp>
      <p:sp>
        <p:nvSpPr>
          <p:cNvPr id="83" name="TextBox 82"/>
          <p:cNvSpPr txBox="1"/>
          <p:nvPr/>
        </p:nvSpPr>
        <p:spPr>
          <a:xfrm>
            <a:off x="4762847" y="2330268"/>
            <a:ext cx="1077558" cy="523220"/>
          </a:xfrm>
          <a:prstGeom prst="rect">
            <a:avLst/>
          </a:prstGeom>
          <a:noFill/>
        </p:spPr>
        <p:txBody>
          <a:bodyPr wrap="square" rtlCol="0">
            <a:spAutoFit/>
          </a:bodyPr>
          <a:lstStyle/>
          <a:p>
            <a:pPr algn="ctr"/>
            <a:r>
              <a:rPr lang="en-GB" sz="1600" dirty="0"/>
              <a:t>RAM</a:t>
            </a:r>
          </a:p>
          <a:p>
            <a:pPr algn="ctr"/>
            <a:r>
              <a:rPr lang="en-GB" sz="1200" dirty="0"/>
              <a:t>(“Variable”)</a:t>
            </a:r>
          </a:p>
        </p:txBody>
      </p:sp>
      <p:sp>
        <p:nvSpPr>
          <p:cNvPr id="88" name="TextBox 87"/>
          <p:cNvSpPr txBox="1"/>
          <p:nvPr/>
        </p:nvSpPr>
        <p:spPr>
          <a:xfrm>
            <a:off x="2607396" y="2422601"/>
            <a:ext cx="1092505" cy="338554"/>
          </a:xfrm>
          <a:prstGeom prst="rect">
            <a:avLst/>
          </a:prstGeom>
          <a:noFill/>
        </p:spPr>
        <p:txBody>
          <a:bodyPr wrap="square" rtlCol="0">
            <a:spAutoFit/>
          </a:bodyPr>
          <a:lstStyle/>
          <a:p>
            <a:r>
              <a:rPr lang="en-GB" sz="1600" dirty="0">
                <a:latin typeface="Calibri" panose="020F0502020204030204" pitchFamily="34" charset="0"/>
                <a:cs typeface="Arial" panose="020B0604020202020204" pitchFamily="34" charset="0"/>
              </a:rPr>
              <a:t>00100001</a:t>
            </a:r>
            <a:endParaRPr lang="en-GB" sz="1600" dirty="0">
              <a:latin typeface="Calibri" panose="020F0502020204030204" pitchFamily="34" charset="0"/>
            </a:endParaRPr>
          </a:p>
        </p:txBody>
      </p:sp>
      <p:sp>
        <p:nvSpPr>
          <p:cNvPr id="89" name="TextBox 88"/>
          <p:cNvSpPr txBox="1"/>
          <p:nvPr/>
        </p:nvSpPr>
        <p:spPr>
          <a:xfrm>
            <a:off x="3738753" y="2263804"/>
            <a:ext cx="836797" cy="276999"/>
          </a:xfrm>
          <a:prstGeom prst="rect">
            <a:avLst/>
          </a:prstGeom>
          <a:noFill/>
        </p:spPr>
        <p:txBody>
          <a:bodyPr wrap="square" rtlCol="0">
            <a:spAutoFit/>
          </a:bodyPr>
          <a:lstStyle/>
          <a:p>
            <a:pPr algn="ctr"/>
            <a:r>
              <a:rPr lang="en-GB" sz="1200" b="1" dirty="0"/>
              <a:t>Protocol</a:t>
            </a:r>
          </a:p>
        </p:txBody>
      </p:sp>
      <p:sp>
        <p:nvSpPr>
          <p:cNvPr id="90" name="TextBox 89"/>
          <p:cNvSpPr txBox="1"/>
          <p:nvPr/>
        </p:nvSpPr>
        <p:spPr>
          <a:xfrm>
            <a:off x="4268599" y="3697110"/>
            <a:ext cx="1408064" cy="369332"/>
          </a:xfrm>
          <a:prstGeom prst="rect">
            <a:avLst/>
          </a:prstGeom>
          <a:noFill/>
        </p:spPr>
        <p:txBody>
          <a:bodyPr wrap="square" rtlCol="0">
            <a:spAutoFit/>
          </a:bodyPr>
          <a:lstStyle/>
          <a:p>
            <a:r>
              <a:rPr lang="en-GB" dirty="0">
                <a:solidFill>
                  <a:schemeClr val="bg1">
                    <a:lumMod val="65000"/>
                  </a:schemeClr>
                </a:solidFill>
              </a:rPr>
              <a:t>Computer</a:t>
            </a:r>
          </a:p>
        </p:txBody>
      </p:sp>
      <p:sp>
        <p:nvSpPr>
          <p:cNvPr id="91" name="TextBox 90"/>
          <p:cNvSpPr txBox="1"/>
          <p:nvPr/>
        </p:nvSpPr>
        <p:spPr>
          <a:xfrm>
            <a:off x="4923527" y="3057210"/>
            <a:ext cx="734632" cy="461665"/>
          </a:xfrm>
          <a:prstGeom prst="rect">
            <a:avLst/>
          </a:prstGeom>
          <a:noFill/>
        </p:spPr>
        <p:txBody>
          <a:bodyPr wrap="square" rtlCol="0">
            <a:spAutoFit/>
          </a:bodyPr>
          <a:lstStyle/>
          <a:p>
            <a:pPr algn="ctr"/>
            <a:r>
              <a:rPr lang="en-GB" sz="1200" i="1" dirty="0"/>
              <a:t>System</a:t>
            </a:r>
          </a:p>
          <a:p>
            <a:pPr algn="ctr"/>
            <a:r>
              <a:rPr lang="en-GB" sz="1200" i="1" dirty="0"/>
              <a:t>Memory</a:t>
            </a:r>
          </a:p>
        </p:txBody>
      </p:sp>
      <p:grpSp>
        <p:nvGrpSpPr>
          <p:cNvPr id="20" name="Group 19"/>
          <p:cNvGrpSpPr/>
          <p:nvPr/>
        </p:nvGrpSpPr>
        <p:grpSpPr>
          <a:xfrm>
            <a:off x="136249" y="1286313"/>
            <a:ext cx="2328082" cy="696530"/>
            <a:chOff x="287713" y="1286313"/>
            <a:chExt cx="2328082" cy="696530"/>
          </a:xfrm>
        </p:grpSpPr>
        <p:pic>
          <p:nvPicPr>
            <p:cNvPr id="21" name="Picture 20"/>
            <p:cNvPicPr>
              <a:picLocks noChangeAspect="1"/>
            </p:cNvPicPr>
            <p:nvPr/>
          </p:nvPicPr>
          <p:blipFill>
            <a:blip r:embed="rId2"/>
            <a:stretch>
              <a:fillRect/>
            </a:stretch>
          </p:blipFill>
          <p:spPr>
            <a:xfrm>
              <a:off x="287713" y="1286313"/>
              <a:ext cx="2328082" cy="696530"/>
            </a:xfrm>
            <a:prstGeom prst="rect">
              <a:avLst/>
            </a:prstGeom>
          </p:spPr>
        </p:pic>
        <p:sp>
          <p:nvSpPr>
            <p:cNvPr id="22" name="Rectangle 21"/>
            <p:cNvSpPr/>
            <p:nvPr/>
          </p:nvSpPr>
          <p:spPr>
            <a:xfrm flipH="1">
              <a:off x="1396841" y="1357575"/>
              <a:ext cx="560983" cy="48724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668454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System Memory (RAM)</a:t>
            </a:r>
            <a:endParaRPr lang="en-GB" dirty="0"/>
          </a:p>
        </p:txBody>
      </p:sp>
      <p:sp>
        <p:nvSpPr>
          <p:cNvPr id="3" name="Text Placeholder 2"/>
          <p:cNvSpPr>
            <a:spLocks noGrp="1"/>
          </p:cNvSpPr>
          <p:nvPr>
            <p:ph type="body" sz="quarter" idx="10"/>
          </p:nvPr>
        </p:nvSpPr>
        <p:spPr/>
        <p:txBody>
          <a:bodyPr/>
          <a:lstStyle/>
          <a:p>
            <a:r>
              <a:rPr lang="en-GB"/>
              <a:t>The process of measuring a real-word value via voltage conversion, digitization, and transfer to system memory.  (for subsequent processing and storage).</a:t>
            </a:r>
            <a:endParaRPr lang="en-GB" dirty="0"/>
          </a:p>
        </p:txBody>
      </p:sp>
      <p:sp>
        <p:nvSpPr>
          <p:cNvPr id="4" name="Text Placeholder 3"/>
          <p:cNvSpPr>
            <a:spLocks noGrp="1"/>
          </p:cNvSpPr>
          <p:nvPr>
            <p:ph type="body" sz="quarter" idx="14"/>
          </p:nvPr>
        </p:nvSpPr>
        <p:spPr/>
        <p:txBody>
          <a:bodyPr/>
          <a:lstStyle/>
          <a:p>
            <a:r>
              <a:rPr lang="en-GB"/>
              <a:t>You can only “work” with data in System memory. This is where you can start doing analysis…roting data to other devices for control of storage. This is when your data is IN the computer.</a:t>
            </a:r>
            <a:endParaRPr lang="en-GB" dirty="0"/>
          </a:p>
        </p:txBody>
      </p:sp>
      <p:sp>
        <p:nvSpPr>
          <p:cNvPr id="15" name="Picture Placeholder 14"/>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a:t>DAQ and Control</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13</a:t>
            </a:fld>
            <a:endParaRPr lang="en-GB" dirty="0"/>
          </a:p>
        </p:txBody>
      </p:sp>
      <p:sp>
        <p:nvSpPr>
          <p:cNvPr id="74" name="Rounded Rectangle 73"/>
          <p:cNvSpPr/>
          <p:nvPr/>
        </p:nvSpPr>
        <p:spPr>
          <a:xfrm>
            <a:off x="4190063" y="1483365"/>
            <a:ext cx="2154167" cy="2608565"/>
          </a:xfrm>
          <a:prstGeom prst="roundRect">
            <a:avLst/>
          </a:prstGeom>
          <a:solidFill>
            <a:schemeClr val="bg1">
              <a:lumMod val="95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ounded Rectangle 75"/>
          <p:cNvSpPr/>
          <p:nvPr/>
        </p:nvSpPr>
        <p:spPr>
          <a:xfrm>
            <a:off x="2590800" y="2233689"/>
            <a:ext cx="1041086"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ight Arrow 76"/>
          <p:cNvSpPr/>
          <p:nvPr/>
        </p:nvSpPr>
        <p:spPr>
          <a:xfrm>
            <a:off x="3721408" y="2468494"/>
            <a:ext cx="993172" cy="37585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ounded Rectangle 77"/>
          <p:cNvSpPr/>
          <p:nvPr/>
        </p:nvSpPr>
        <p:spPr>
          <a:xfrm>
            <a:off x="4780307" y="2129796"/>
            <a:ext cx="1042639" cy="94511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2632642" y="3031576"/>
            <a:ext cx="996911" cy="276999"/>
          </a:xfrm>
          <a:prstGeom prst="rect">
            <a:avLst/>
          </a:prstGeom>
          <a:noFill/>
        </p:spPr>
        <p:txBody>
          <a:bodyPr wrap="square" rtlCol="0">
            <a:spAutoFit/>
          </a:bodyPr>
          <a:lstStyle/>
          <a:p>
            <a:r>
              <a:rPr lang="en-GB" sz="1200" i="1" dirty="0"/>
              <a:t>Binary Data</a:t>
            </a:r>
            <a:endParaRPr lang="en-GB" sz="1400" i="1" dirty="0"/>
          </a:p>
        </p:txBody>
      </p:sp>
      <p:sp>
        <p:nvSpPr>
          <p:cNvPr id="81" name="TextBox 80"/>
          <p:cNvSpPr txBox="1"/>
          <p:nvPr/>
        </p:nvSpPr>
        <p:spPr>
          <a:xfrm>
            <a:off x="3789835" y="2784780"/>
            <a:ext cx="734632" cy="276999"/>
          </a:xfrm>
          <a:prstGeom prst="rect">
            <a:avLst/>
          </a:prstGeom>
          <a:noFill/>
        </p:spPr>
        <p:txBody>
          <a:bodyPr wrap="square" rtlCol="0">
            <a:spAutoFit/>
          </a:bodyPr>
          <a:lstStyle/>
          <a:p>
            <a:pPr algn="ctr"/>
            <a:r>
              <a:rPr lang="en-GB" sz="1200" i="1" dirty="0"/>
              <a:t>Transfer</a:t>
            </a:r>
          </a:p>
        </p:txBody>
      </p:sp>
      <p:sp>
        <p:nvSpPr>
          <p:cNvPr id="83" name="TextBox 82"/>
          <p:cNvSpPr txBox="1"/>
          <p:nvPr/>
        </p:nvSpPr>
        <p:spPr>
          <a:xfrm>
            <a:off x="4762847" y="2330268"/>
            <a:ext cx="1077558" cy="523220"/>
          </a:xfrm>
          <a:prstGeom prst="rect">
            <a:avLst/>
          </a:prstGeom>
          <a:noFill/>
        </p:spPr>
        <p:txBody>
          <a:bodyPr wrap="square" rtlCol="0">
            <a:spAutoFit/>
          </a:bodyPr>
          <a:lstStyle/>
          <a:p>
            <a:pPr algn="ctr"/>
            <a:r>
              <a:rPr lang="en-GB" sz="1600" dirty="0"/>
              <a:t>RAM</a:t>
            </a:r>
          </a:p>
          <a:p>
            <a:pPr algn="ctr"/>
            <a:r>
              <a:rPr lang="en-GB" sz="1200" dirty="0"/>
              <a:t>(“Variable”)</a:t>
            </a:r>
          </a:p>
        </p:txBody>
      </p:sp>
      <p:sp>
        <p:nvSpPr>
          <p:cNvPr id="88" name="TextBox 87"/>
          <p:cNvSpPr txBox="1"/>
          <p:nvPr/>
        </p:nvSpPr>
        <p:spPr>
          <a:xfrm>
            <a:off x="2607396" y="2422601"/>
            <a:ext cx="1092505" cy="338554"/>
          </a:xfrm>
          <a:prstGeom prst="rect">
            <a:avLst/>
          </a:prstGeom>
          <a:noFill/>
        </p:spPr>
        <p:txBody>
          <a:bodyPr wrap="square" rtlCol="0">
            <a:spAutoFit/>
          </a:bodyPr>
          <a:lstStyle/>
          <a:p>
            <a:r>
              <a:rPr lang="en-GB" sz="1600" dirty="0">
                <a:latin typeface="Calibri" panose="020F0502020204030204" pitchFamily="34" charset="0"/>
                <a:cs typeface="Arial" panose="020B0604020202020204" pitchFamily="34" charset="0"/>
              </a:rPr>
              <a:t>00100001</a:t>
            </a:r>
            <a:endParaRPr lang="en-GB" sz="1600" dirty="0">
              <a:latin typeface="Calibri" panose="020F0502020204030204" pitchFamily="34" charset="0"/>
            </a:endParaRPr>
          </a:p>
        </p:txBody>
      </p:sp>
      <p:sp>
        <p:nvSpPr>
          <p:cNvPr id="89" name="TextBox 88"/>
          <p:cNvSpPr txBox="1"/>
          <p:nvPr/>
        </p:nvSpPr>
        <p:spPr>
          <a:xfrm>
            <a:off x="3738753" y="2263804"/>
            <a:ext cx="836797" cy="276999"/>
          </a:xfrm>
          <a:prstGeom prst="rect">
            <a:avLst/>
          </a:prstGeom>
          <a:noFill/>
        </p:spPr>
        <p:txBody>
          <a:bodyPr wrap="square" rtlCol="0">
            <a:spAutoFit/>
          </a:bodyPr>
          <a:lstStyle/>
          <a:p>
            <a:pPr algn="ctr"/>
            <a:r>
              <a:rPr lang="en-GB" sz="1200" b="1" dirty="0"/>
              <a:t>Protocol</a:t>
            </a:r>
          </a:p>
        </p:txBody>
      </p:sp>
      <p:sp>
        <p:nvSpPr>
          <p:cNvPr id="90" name="TextBox 89"/>
          <p:cNvSpPr txBox="1"/>
          <p:nvPr/>
        </p:nvSpPr>
        <p:spPr>
          <a:xfrm>
            <a:off x="4268599" y="3697110"/>
            <a:ext cx="1408064" cy="369332"/>
          </a:xfrm>
          <a:prstGeom prst="rect">
            <a:avLst/>
          </a:prstGeom>
          <a:noFill/>
        </p:spPr>
        <p:txBody>
          <a:bodyPr wrap="square" rtlCol="0">
            <a:spAutoFit/>
          </a:bodyPr>
          <a:lstStyle/>
          <a:p>
            <a:r>
              <a:rPr lang="en-GB" dirty="0">
                <a:solidFill>
                  <a:schemeClr val="bg1">
                    <a:lumMod val="65000"/>
                  </a:schemeClr>
                </a:solidFill>
              </a:rPr>
              <a:t>Computer</a:t>
            </a:r>
          </a:p>
        </p:txBody>
      </p:sp>
      <p:sp>
        <p:nvSpPr>
          <p:cNvPr id="91" name="TextBox 90"/>
          <p:cNvSpPr txBox="1"/>
          <p:nvPr/>
        </p:nvSpPr>
        <p:spPr>
          <a:xfrm>
            <a:off x="4923527" y="3057210"/>
            <a:ext cx="734632" cy="461665"/>
          </a:xfrm>
          <a:prstGeom prst="rect">
            <a:avLst/>
          </a:prstGeom>
          <a:noFill/>
        </p:spPr>
        <p:txBody>
          <a:bodyPr wrap="square" rtlCol="0">
            <a:spAutoFit/>
          </a:bodyPr>
          <a:lstStyle/>
          <a:p>
            <a:pPr algn="ctr"/>
            <a:r>
              <a:rPr lang="en-GB" sz="1200" i="1" dirty="0"/>
              <a:t>System</a:t>
            </a:r>
          </a:p>
          <a:p>
            <a:pPr algn="ctr"/>
            <a:r>
              <a:rPr lang="en-GB" sz="1200" i="1" dirty="0"/>
              <a:t>Memory</a:t>
            </a:r>
          </a:p>
        </p:txBody>
      </p:sp>
      <p:grpSp>
        <p:nvGrpSpPr>
          <p:cNvPr id="20" name="Group 19"/>
          <p:cNvGrpSpPr/>
          <p:nvPr/>
        </p:nvGrpSpPr>
        <p:grpSpPr>
          <a:xfrm>
            <a:off x="136249" y="1286313"/>
            <a:ext cx="2328082" cy="696530"/>
            <a:chOff x="287713" y="1286313"/>
            <a:chExt cx="2328082" cy="696530"/>
          </a:xfrm>
        </p:grpSpPr>
        <p:pic>
          <p:nvPicPr>
            <p:cNvPr id="21" name="Picture 20"/>
            <p:cNvPicPr>
              <a:picLocks noChangeAspect="1"/>
            </p:cNvPicPr>
            <p:nvPr/>
          </p:nvPicPr>
          <p:blipFill>
            <a:blip r:embed="rId2"/>
            <a:stretch>
              <a:fillRect/>
            </a:stretch>
          </p:blipFill>
          <p:spPr>
            <a:xfrm>
              <a:off x="287713" y="1286313"/>
              <a:ext cx="2328082" cy="696530"/>
            </a:xfrm>
            <a:prstGeom prst="rect">
              <a:avLst/>
            </a:prstGeom>
          </p:spPr>
        </p:pic>
        <p:sp>
          <p:nvSpPr>
            <p:cNvPr id="22" name="Rectangle 21"/>
            <p:cNvSpPr/>
            <p:nvPr/>
          </p:nvSpPr>
          <p:spPr>
            <a:xfrm flipH="1">
              <a:off x="1772700" y="1357575"/>
              <a:ext cx="347807" cy="48724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629666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Data Display/Storage</a:t>
            </a:r>
            <a:endParaRPr lang="en-GB" dirty="0"/>
          </a:p>
        </p:txBody>
      </p:sp>
      <p:sp>
        <p:nvSpPr>
          <p:cNvPr id="3" name="Text Placeholder 2"/>
          <p:cNvSpPr>
            <a:spLocks noGrp="1"/>
          </p:cNvSpPr>
          <p:nvPr>
            <p:ph type="body" sz="quarter" idx="10"/>
          </p:nvPr>
        </p:nvSpPr>
        <p:spPr/>
        <p:txBody>
          <a:bodyPr/>
          <a:lstStyle/>
          <a:p>
            <a:r>
              <a:rPr lang="en-GB"/>
              <a:t>This is technically data “output”…but just for  completeness.</a:t>
            </a:r>
            <a:endParaRPr lang="en-GB" dirty="0"/>
          </a:p>
        </p:txBody>
      </p:sp>
      <p:sp>
        <p:nvSpPr>
          <p:cNvPr id="14" name="Text Placeholder 13"/>
          <p:cNvSpPr>
            <a:spLocks noGrp="1"/>
          </p:cNvSpPr>
          <p:nvPr>
            <p:ph type="body" sz="quarter" idx="14"/>
          </p:nvPr>
        </p:nvSpPr>
        <p:spPr/>
        <p:txBody>
          <a:bodyPr/>
          <a:lstStyle/>
          <a:p>
            <a:endParaRPr lang="en-GB"/>
          </a:p>
        </p:txBody>
      </p:sp>
      <p:sp>
        <p:nvSpPr>
          <p:cNvPr id="15" name="Picture Placeholder 14"/>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a:t>DAQ and Control</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14</a:t>
            </a:fld>
            <a:endParaRPr lang="en-GB" dirty="0"/>
          </a:p>
        </p:txBody>
      </p:sp>
      <p:sp>
        <p:nvSpPr>
          <p:cNvPr id="21" name="Rounded Rectangle 20"/>
          <p:cNvSpPr/>
          <p:nvPr/>
        </p:nvSpPr>
        <p:spPr>
          <a:xfrm>
            <a:off x="2551416" y="1793409"/>
            <a:ext cx="2154167" cy="2608565"/>
          </a:xfrm>
          <a:prstGeom prst="roundRect">
            <a:avLst/>
          </a:prstGeom>
          <a:solidFill>
            <a:schemeClr val="bg1">
              <a:lumMod val="95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ed Rectangle 24"/>
          <p:cNvSpPr/>
          <p:nvPr/>
        </p:nvSpPr>
        <p:spPr>
          <a:xfrm>
            <a:off x="3141660" y="2439840"/>
            <a:ext cx="1042639" cy="94511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p:cNvSpPr txBox="1"/>
          <p:nvPr/>
        </p:nvSpPr>
        <p:spPr>
          <a:xfrm>
            <a:off x="3124200" y="2640312"/>
            <a:ext cx="1077558" cy="523220"/>
          </a:xfrm>
          <a:prstGeom prst="rect">
            <a:avLst/>
          </a:prstGeom>
          <a:noFill/>
        </p:spPr>
        <p:txBody>
          <a:bodyPr wrap="square" rtlCol="0">
            <a:spAutoFit/>
          </a:bodyPr>
          <a:lstStyle/>
          <a:p>
            <a:pPr algn="ctr"/>
            <a:r>
              <a:rPr lang="en-GB" sz="1600" dirty="0"/>
              <a:t>RAM</a:t>
            </a:r>
          </a:p>
          <a:p>
            <a:pPr algn="ctr"/>
            <a:r>
              <a:rPr lang="en-GB" sz="1200" dirty="0"/>
              <a:t>(“Variable”)</a:t>
            </a:r>
          </a:p>
        </p:txBody>
      </p:sp>
      <p:sp>
        <p:nvSpPr>
          <p:cNvPr id="31" name="Right Arrow 30"/>
          <p:cNvSpPr/>
          <p:nvPr/>
        </p:nvSpPr>
        <p:spPr>
          <a:xfrm>
            <a:off x="4254424" y="2778538"/>
            <a:ext cx="899945" cy="375857"/>
          </a:xfrm>
          <a:prstGeom prst="rightArrow">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ed Rectangle 31"/>
          <p:cNvSpPr/>
          <p:nvPr/>
        </p:nvSpPr>
        <p:spPr>
          <a:xfrm>
            <a:off x="5203594" y="2403376"/>
            <a:ext cx="1047074" cy="1071475"/>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p:cNvSpPr txBox="1"/>
          <p:nvPr/>
        </p:nvSpPr>
        <p:spPr>
          <a:xfrm>
            <a:off x="4176447" y="3094824"/>
            <a:ext cx="836797" cy="461665"/>
          </a:xfrm>
          <a:prstGeom prst="rect">
            <a:avLst/>
          </a:prstGeom>
          <a:noFill/>
        </p:spPr>
        <p:txBody>
          <a:bodyPr wrap="square" rtlCol="0">
            <a:spAutoFit/>
          </a:bodyPr>
          <a:lstStyle/>
          <a:p>
            <a:pPr algn="ctr"/>
            <a:r>
              <a:rPr lang="en-GB" sz="1200" i="1" dirty="0"/>
              <a:t>Display</a:t>
            </a:r>
          </a:p>
          <a:p>
            <a:pPr algn="ctr"/>
            <a:r>
              <a:rPr lang="en-GB" sz="1200" i="1" dirty="0"/>
              <a:t>Storage</a:t>
            </a:r>
          </a:p>
        </p:txBody>
      </p:sp>
      <p:sp>
        <p:nvSpPr>
          <p:cNvPr id="34" name="TextBox 33"/>
          <p:cNvSpPr txBox="1"/>
          <p:nvPr/>
        </p:nvSpPr>
        <p:spPr>
          <a:xfrm>
            <a:off x="5227623" y="2517202"/>
            <a:ext cx="999015" cy="769441"/>
          </a:xfrm>
          <a:prstGeom prst="rect">
            <a:avLst/>
          </a:prstGeom>
          <a:noFill/>
        </p:spPr>
        <p:txBody>
          <a:bodyPr wrap="square" rtlCol="0">
            <a:spAutoFit/>
          </a:bodyPr>
          <a:lstStyle/>
          <a:p>
            <a:pPr algn="ctr"/>
            <a:r>
              <a:rPr lang="en-GB" sz="1600" dirty="0" err="1"/>
              <a:t>MonitorHDD</a:t>
            </a:r>
            <a:endParaRPr lang="en-GB" sz="1600" dirty="0"/>
          </a:p>
          <a:p>
            <a:pPr algn="ctr"/>
            <a:r>
              <a:rPr lang="en-GB" sz="1200" i="1" dirty="0"/>
              <a:t>(“File”)</a:t>
            </a:r>
            <a:endParaRPr lang="en-GB" sz="1600" i="1" dirty="0"/>
          </a:p>
        </p:txBody>
      </p:sp>
      <p:sp>
        <p:nvSpPr>
          <p:cNvPr id="37" name="TextBox 36"/>
          <p:cNvSpPr txBox="1"/>
          <p:nvPr/>
        </p:nvSpPr>
        <p:spPr>
          <a:xfrm>
            <a:off x="2629952" y="4007154"/>
            <a:ext cx="1408064" cy="369332"/>
          </a:xfrm>
          <a:prstGeom prst="rect">
            <a:avLst/>
          </a:prstGeom>
          <a:noFill/>
        </p:spPr>
        <p:txBody>
          <a:bodyPr wrap="square" rtlCol="0">
            <a:spAutoFit/>
          </a:bodyPr>
          <a:lstStyle/>
          <a:p>
            <a:r>
              <a:rPr lang="en-GB" dirty="0">
                <a:solidFill>
                  <a:schemeClr val="bg1">
                    <a:lumMod val="65000"/>
                  </a:schemeClr>
                </a:solidFill>
              </a:rPr>
              <a:t>Computer</a:t>
            </a:r>
          </a:p>
        </p:txBody>
      </p:sp>
      <p:sp>
        <p:nvSpPr>
          <p:cNvPr id="38" name="TextBox 37"/>
          <p:cNvSpPr txBox="1"/>
          <p:nvPr/>
        </p:nvSpPr>
        <p:spPr>
          <a:xfrm>
            <a:off x="3284880" y="3367254"/>
            <a:ext cx="734632" cy="461665"/>
          </a:xfrm>
          <a:prstGeom prst="rect">
            <a:avLst/>
          </a:prstGeom>
          <a:noFill/>
        </p:spPr>
        <p:txBody>
          <a:bodyPr wrap="square" rtlCol="0">
            <a:spAutoFit/>
          </a:bodyPr>
          <a:lstStyle/>
          <a:p>
            <a:pPr algn="ctr"/>
            <a:r>
              <a:rPr lang="en-GB" sz="1200" i="1" dirty="0"/>
              <a:t>System</a:t>
            </a:r>
          </a:p>
          <a:p>
            <a:pPr algn="ctr"/>
            <a:r>
              <a:rPr lang="en-GB" sz="1200" i="1" dirty="0"/>
              <a:t>Memory</a:t>
            </a:r>
          </a:p>
        </p:txBody>
      </p:sp>
      <p:sp>
        <p:nvSpPr>
          <p:cNvPr id="40" name="TextBox 39"/>
          <p:cNvSpPr txBox="1"/>
          <p:nvPr/>
        </p:nvSpPr>
        <p:spPr>
          <a:xfrm>
            <a:off x="4176447" y="2573848"/>
            <a:ext cx="836797" cy="276999"/>
          </a:xfrm>
          <a:prstGeom prst="rect">
            <a:avLst/>
          </a:prstGeom>
          <a:noFill/>
        </p:spPr>
        <p:txBody>
          <a:bodyPr wrap="square" rtlCol="0">
            <a:spAutoFit/>
          </a:bodyPr>
          <a:lstStyle/>
          <a:p>
            <a:pPr algn="ctr"/>
            <a:r>
              <a:rPr lang="en-GB" sz="1200" b="1" dirty="0"/>
              <a:t>Protocol</a:t>
            </a:r>
          </a:p>
        </p:txBody>
      </p:sp>
    </p:spTree>
    <p:extLst>
      <p:ext uri="{BB962C8B-B14F-4D97-AF65-F5344CB8AC3E}">
        <p14:creationId xmlns:p14="http://schemas.microsoft.com/office/powerpoint/2010/main" val="143749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Data Acquisition (DAQ)</a:t>
            </a:r>
            <a:endParaRPr lang="en-GB" dirty="0"/>
          </a:p>
        </p:txBody>
      </p:sp>
      <p:sp>
        <p:nvSpPr>
          <p:cNvPr id="3" name="Text Placeholder 2"/>
          <p:cNvSpPr>
            <a:spLocks noGrp="1"/>
          </p:cNvSpPr>
          <p:nvPr>
            <p:ph type="body" sz="quarter" idx="10"/>
          </p:nvPr>
        </p:nvSpPr>
        <p:spPr/>
        <p:txBody>
          <a:bodyPr/>
          <a:lstStyle/>
          <a:p>
            <a:r>
              <a:rPr lang="en-GB"/>
              <a:t>The process of measuring a real-word value via voltage conversion, digitization, and transfer to system memory.  (for subsequent processing and storage).</a:t>
            </a:r>
            <a:endParaRPr lang="en-GB" dirty="0"/>
          </a:p>
        </p:txBody>
      </p:sp>
      <p:sp>
        <p:nvSpPr>
          <p:cNvPr id="4" name="Text Placeholder 3"/>
          <p:cNvSpPr>
            <a:spLocks noGrp="1"/>
          </p:cNvSpPr>
          <p:nvPr>
            <p:ph type="body" sz="quarter" idx="14"/>
          </p:nvPr>
        </p:nvSpPr>
        <p:spPr/>
        <p:txBody>
          <a:bodyPr/>
          <a:lstStyle/>
          <a:p>
            <a:r>
              <a:rPr lang="en-GB"/>
              <a:t>This is how computers know about the world.</a:t>
            </a:r>
            <a:endParaRPr lang="en-GB" dirty="0"/>
          </a:p>
        </p:txBody>
      </p:sp>
      <p:sp>
        <p:nvSpPr>
          <p:cNvPr id="15" name="Picture Placeholder 14"/>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a:t>DAQ and Control</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15</a:t>
            </a:fld>
            <a:endParaRPr lang="en-GB" dirty="0"/>
          </a:p>
        </p:txBody>
      </p:sp>
      <p:grpSp>
        <p:nvGrpSpPr>
          <p:cNvPr id="73" name="Group 72"/>
          <p:cNvGrpSpPr/>
          <p:nvPr/>
        </p:nvGrpSpPr>
        <p:grpSpPr>
          <a:xfrm>
            <a:off x="23227" y="1870494"/>
            <a:ext cx="8971693" cy="2608565"/>
            <a:chOff x="23227" y="1870494"/>
            <a:chExt cx="8971693" cy="2608565"/>
          </a:xfrm>
        </p:grpSpPr>
        <p:sp>
          <p:nvSpPr>
            <p:cNvPr id="74" name="Rounded Rectangle 73"/>
            <p:cNvSpPr/>
            <p:nvPr/>
          </p:nvSpPr>
          <p:spPr>
            <a:xfrm>
              <a:off x="5295668" y="1870494"/>
              <a:ext cx="2154167" cy="2608565"/>
            </a:xfrm>
            <a:prstGeom prst="roundRect">
              <a:avLst/>
            </a:prstGeom>
            <a:solidFill>
              <a:schemeClr val="bg1">
                <a:lumMod val="95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ight Arrow 74"/>
            <p:cNvSpPr/>
            <p:nvPr/>
          </p:nvSpPr>
          <p:spPr>
            <a:xfrm>
              <a:off x="2803271" y="2855623"/>
              <a:ext cx="826280" cy="37585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ounded Rectangle 75"/>
            <p:cNvSpPr/>
            <p:nvPr/>
          </p:nvSpPr>
          <p:spPr>
            <a:xfrm>
              <a:off x="3696405" y="2620818"/>
              <a:ext cx="1041086"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ight Arrow 76"/>
            <p:cNvSpPr/>
            <p:nvPr/>
          </p:nvSpPr>
          <p:spPr>
            <a:xfrm>
              <a:off x="4827013" y="2855623"/>
              <a:ext cx="993172" cy="37585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ounded Rectangle 77"/>
            <p:cNvSpPr/>
            <p:nvPr/>
          </p:nvSpPr>
          <p:spPr>
            <a:xfrm>
              <a:off x="5885912" y="2516925"/>
              <a:ext cx="1042639" cy="94511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3738247" y="3418705"/>
              <a:ext cx="996911" cy="276999"/>
            </a:xfrm>
            <a:prstGeom prst="rect">
              <a:avLst/>
            </a:prstGeom>
            <a:noFill/>
          </p:spPr>
          <p:txBody>
            <a:bodyPr wrap="square" rtlCol="0">
              <a:spAutoFit/>
            </a:bodyPr>
            <a:lstStyle/>
            <a:p>
              <a:r>
                <a:rPr lang="en-GB" sz="1200" i="1" dirty="0"/>
                <a:t>Binary Data</a:t>
              </a:r>
              <a:endParaRPr lang="en-GB" sz="1400" i="1" dirty="0"/>
            </a:p>
          </p:txBody>
        </p:sp>
        <p:sp>
          <p:nvSpPr>
            <p:cNvPr id="80" name="TextBox 79"/>
            <p:cNvSpPr txBox="1"/>
            <p:nvPr/>
          </p:nvSpPr>
          <p:spPr>
            <a:xfrm>
              <a:off x="23227" y="3364975"/>
              <a:ext cx="1003222" cy="276999"/>
            </a:xfrm>
            <a:prstGeom prst="rect">
              <a:avLst/>
            </a:prstGeom>
            <a:noFill/>
          </p:spPr>
          <p:txBody>
            <a:bodyPr wrap="square" rtlCol="0">
              <a:spAutoFit/>
            </a:bodyPr>
            <a:lstStyle/>
            <a:p>
              <a:pPr algn="ctr"/>
              <a:r>
                <a:rPr lang="en-GB" sz="1200" i="1" dirty="0"/>
                <a:t>“Real Value”</a:t>
              </a:r>
            </a:p>
          </p:txBody>
        </p:sp>
        <p:sp>
          <p:nvSpPr>
            <p:cNvPr id="81" name="TextBox 80"/>
            <p:cNvSpPr txBox="1"/>
            <p:nvPr/>
          </p:nvSpPr>
          <p:spPr>
            <a:xfrm>
              <a:off x="4895440" y="3171909"/>
              <a:ext cx="734632" cy="276999"/>
            </a:xfrm>
            <a:prstGeom prst="rect">
              <a:avLst/>
            </a:prstGeom>
            <a:noFill/>
          </p:spPr>
          <p:txBody>
            <a:bodyPr wrap="square" rtlCol="0">
              <a:spAutoFit/>
            </a:bodyPr>
            <a:lstStyle/>
            <a:p>
              <a:pPr algn="ctr"/>
              <a:r>
                <a:rPr lang="en-GB" sz="1200" i="1" dirty="0"/>
                <a:t>Transfer</a:t>
              </a:r>
            </a:p>
          </p:txBody>
        </p:sp>
        <p:sp>
          <p:nvSpPr>
            <p:cNvPr id="82" name="TextBox 81"/>
            <p:cNvSpPr txBox="1"/>
            <p:nvPr/>
          </p:nvSpPr>
          <p:spPr>
            <a:xfrm>
              <a:off x="2820106" y="2620155"/>
              <a:ext cx="836797" cy="338554"/>
            </a:xfrm>
            <a:prstGeom prst="rect">
              <a:avLst/>
            </a:prstGeom>
            <a:noFill/>
          </p:spPr>
          <p:txBody>
            <a:bodyPr wrap="square" rtlCol="0">
              <a:spAutoFit/>
            </a:bodyPr>
            <a:lstStyle/>
            <a:p>
              <a:r>
                <a:rPr lang="en-GB" sz="1600" b="1" dirty="0"/>
                <a:t>ADC</a:t>
              </a:r>
            </a:p>
          </p:txBody>
        </p:sp>
        <p:sp>
          <p:nvSpPr>
            <p:cNvPr id="83" name="TextBox 82"/>
            <p:cNvSpPr txBox="1"/>
            <p:nvPr/>
          </p:nvSpPr>
          <p:spPr>
            <a:xfrm>
              <a:off x="5868452" y="2717397"/>
              <a:ext cx="1077558" cy="523220"/>
            </a:xfrm>
            <a:prstGeom prst="rect">
              <a:avLst/>
            </a:prstGeom>
            <a:noFill/>
          </p:spPr>
          <p:txBody>
            <a:bodyPr wrap="square" rtlCol="0">
              <a:spAutoFit/>
            </a:bodyPr>
            <a:lstStyle/>
            <a:p>
              <a:pPr algn="ctr"/>
              <a:r>
                <a:rPr lang="en-GB" sz="1600" dirty="0"/>
                <a:t>RAM</a:t>
              </a:r>
            </a:p>
            <a:p>
              <a:pPr algn="ctr"/>
              <a:r>
                <a:rPr lang="en-GB" sz="1200" dirty="0"/>
                <a:t>(“Variable”)</a:t>
              </a:r>
            </a:p>
          </p:txBody>
        </p:sp>
        <p:sp>
          <p:nvSpPr>
            <p:cNvPr id="84" name="Right Arrow 83"/>
            <p:cNvSpPr/>
            <p:nvPr/>
          </p:nvSpPr>
          <p:spPr>
            <a:xfrm>
              <a:off x="6998676" y="2855623"/>
              <a:ext cx="899945" cy="37585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ounded Rectangle 84"/>
            <p:cNvSpPr/>
            <p:nvPr/>
          </p:nvSpPr>
          <p:spPr>
            <a:xfrm>
              <a:off x="7947846" y="2480461"/>
              <a:ext cx="1047074" cy="107147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TextBox 85"/>
            <p:cNvSpPr txBox="1"/>
            <p:nvPr/>
          </p:nvSpPr>
          <p:spPr>
            <a:xfrm>
              <a:off x="6920699" y="3171909"/>
              <a:ext cx="836797" cy="461665"/>
            </a:xfrm>
            <a:prstGeom prst="rect">
              <a:avLst/>
            </a:prstGeom>
            <a:noFill/>
          </p:spPr>
          <p:txBody>
            <a:bodyPr wrap="square" rtlCol="0">
              <a:spAutoFit/>
            </a:bodyPr>
            <a:lstStyle/>
            <a:p>
              <a:pPr algn="ctr"/>
              <a:r>
                <a:rPr lang="en-GB" sz="1200" i="1" dirty="0"/>
                <a:t>Display</a:t>
              </a:r>
            </a:p>
            <a:p>
              <a:pPr algn="ctr"/>
              <a:r>
                <a:rPr lang="en-GB" sz="1200" i="1" dirty="0"/>
                <a:t>Storage</a:t>
              </a:r>
            </a:p>
          </p:txBody>
        </p:sp>
        <p:sp>
          <p:nvSpPr>
            <p:cNvPr id="87" name="TextBox 86"/>
            <p:cNvSpPr txBox="1"/>
            <p:nvPr/>
          </p:nvSpPr>
          <p:spPr>
            <a:xfrm>
              <a:off x="7971875" y="2594287"/>
              <a:ext cx="999015" cy="769441"/>
            </a:xfrm>
            <a:prstGeom prst="rect">
              <a:avLst/>
            </a:prstGeom>
            <a:noFill/>
          </p:spPr>
          <p:txBody>
            <a:bodyPr wrap="square" rtlCol="0">
              <a:spAutoFit/>
            </a:bodyPr>
            <a:lstStyle/>
            <a:p>
              <a:pPr algn="ctr"/>
              <a:r>
                <a:rPr lang="en-GB" sz="1600" dirty="0" err="1"/>
                <a:t>MonitorHDD</a:t>
              </a:r>
              <a:endParaRPr lang="en-GB" sz="1600" dirty="0"/>
            </a:p>
            <a:p>
              <a:pPr algn="ctr"/>
              <a:r>
                <a:rPr lang="en-GB" sz="1200" i="1" dirty="0"/>
                <a:t>(“File”)</a:t>
              </a:r>
              <a:endParaRPr lang="en-GB" sz="1600" i="1" dirty="0"/>
            </a:p>
          </p:txBody>
        </p:sp>
        <p:sp>
          <p:nvSpPr>
            <p:cNvPr id="88" name="TextBox 87"/>
            <p:cNvSpPr txBox="1"/>
            <p:nvPr/>
          </p:nvSpPr>
          <p:spPr>
            <a:xfrm>
              <a:off x="3713001" y="2809730"/>
              <a:ext cx="1092505" cy="338554"/>
            </a:xfrm>
            <a:prstGeom prst="rect">
              <a:avLst/>
            </a:prstGeom>
            <a:noFill/>
          </p:spPr>
          <p:txBody>
            <a:bodyPr wrap="square" rtlCol="0">
              <a:spAutoFit/>
            </a:bodyPr>
            <a:lstStyle/>
            <a:p>
              <a:r>
                <a:rPr lang="en-GB" sz="1600" dirty="0">
                  <a:latin typeface="Calibri" panose="020F0502020204030204" pitchFamily="34" charset="0"/>
                  <a:cs typeface="Arial" panose="020B0604020202020204" pitchFamily="34" charset="0"/>
                </a:rPr>
                <a:t>00100001</a:t>
              </a:r>
              <a:endParaRPr lang="en-GB" sz="1600" dirty="0">
                <a:latin typeface="Calibri" panose="020F0502020204030204" pitchFamily="34" charset="0"/>
              </a:endParaRPr>
            </a:p>
          </p:txBody>
        </p:sp>
        <p:sp>
          <p:nvSpPr>
            <p:cNvPr id="89" name="TextBox 88"/>
            <p:cNvSpPr txBox="1"/>
            <p:nvPr/>
          </p:nvSpPr>
          <p:spPr>
            <a:xfrm>
              <a:off x="4844358" y="2650933"/>
              <a:ext cx="836797" cy="276999"/>
            </a:xfrm>
            <a:prstGeom prst="rect">
              <a:avLst/>
            </a:prstGeom>
            <a:noFill/>
          </p:spPr>
          <p:txBody>
            <a:bodyPr wrap="square" rtlCol="0">
              <a:spAutoFit/>
            </a:bodyPr>
            <a:lstStyle/>
            <a:p>
              <a:pPr algn="ctr"/>
              <a:r>
                <a:rPr lang="en-GB" sz="1200" b="1" dirty="0"/>
                <a:t>Protocol</a:t>
              </a:r>
            </a:p>
          </p:txBody>
        </p:sp>
        <p:sp>
          <p:nvSpPr>
            <p:cNvPr id="90" name="TextBox 89"/>
            <p:cNvSpPr txBox="1"/>
            <p:nvPr/>
          </p:nvSpPr>
          <p:spPr>
            <a:xfrm>
              <a:off x="5374204" y="4084239"/>
              <a:ext cx="1408064" cy="369332"/>
            </a:xfrm>
            <a:prstGeom prst="rect">
              <a:avLst/>
            </a:prstGeom>
            <a:noFill/>
          </p:spPr>
          <p:txBody>
            <a:bodyPr wrap="square" rtlCol="0">
              <a:spAutoFit/>
            </a:bodyPr>
            <a:lstStyle/>
            <a:p>
              <a:r>
                <a:rPr lang="en-GB" dirty="0">
                  <a:solidFill>
                    <a:schemeClr val="bg1">
                      <a:lumMod val="65000"/>
                    </a:schemeClr>
                  </a:solidFill>
                </a:rPr>
                <a:t>Computer</a:t>
              </a:r>
            </a:p>
          </p:txBody>
        </p:sp>
        <p:sp>
          <p:nvSpPr>
            <p:cNvPr id="91" name="TextBox 90"/>
            <p:cNvSpPr txBox="1"/>
            <p:nvPr/>
          </p:nvSpPr>
          <p:spPr>
            <a:xfrm>
              <a:off x="6029132" y="3444339"/>
              <a:ext cx="734632" cy="461665"/>
            </a:xfrm>
            <a:prstGeom prst="rect">
              <a:avLst/>
            </a:prstGeom>
            <a:noFill/>
          </p:spPr>
          <p:txBody>
            <a:bodyPr wrap="square" rtlCol="0">
              <a:spAutoFit/>
            </a:bodyPr>
            <a:lstStyle/>
            <a:p>
              <a:pPr algn="ctr"/>
              <a:r>
                <a:rPr lang="en-GB" sz="1200" i="1" dirty="0"/>
                <a:t>System</a:t>
              </a:r>
            </a:p>
            <a:p>
              <a:pPr algn="ctr"/>
              <a:r>
                <a:rPr lang="en-GB" sz="1200" i="1" dirty="0"/>
                <a:t>Memory</a:t>
              </a:r>
            </a:p>
          </p:txBody>
        </p:sp>
        <p:sp>
          <p:nvSpPr>
            <p:cNvPr id="92" name="Rounded Rectangle 91"/>
            <p:cNvSpPr/>
            <p:nvPr/>
          </p:nvSpPr>
          <p:spPr>
            <a:xfrm>
              <a:off x="136505" y="2620818"/>
              <a:ext cx="789115"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TextBox 92"/>
            <p:cNvSpPr txBox="1"/>
            <p:nvPr/>
          </p:nvSpPr>
          <p:spPr>
            <a:xfrm>
              <a:off x="6920699" y="2650933"/>
              <a:ext cx="836797" cy="276999"/>
            </a:xfrm>
            <a:prstGeom prst="rect">
              <a:avLst/>
            </a:prstGeom>
            <a:noFill/>
          </p:spPr>
          <p:txBody>
            <a:bodyPr wrap="square" rtlCol="0">
              <a:spAutoFit/>
            </a:bodyPr>
            <a:lstStyle/>
            <a:p>
              <a:pPr algn="ctr"/>
              <a:r>
                <a:rPr lang="en-GB" sz="1200" b="1" dirty="0"/>
                <a:t>Protocol</a:t>
              </a:r>
            </a:p>
          </p:txBody>
        </p:sp>
        <p:sp>
          <p:nvSpPr>
            <p:cNvPr id="94" name="Rounded Rectangle 93"/>
            <p:cNvSpPr/>
            <p:nvPr/>
          </p:nvSpPr>
          <p:spPr>
            <a:xfrm>
              <a:off x="1937963" y="2643447"/>
              <a:ext cx="805009"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TextBox 94"/>
            <p:cNvSpPr txBox="1"/>
            <p:nvPr/>
          </p:nvSpPr>
          <p:spPr>
            <a:xfrm>
              <a:off x="1843108" y="3418705"/>
              <a:ext cx="992618" cy="276999"/>
            </a:xfrm>
            <a:prstGeom prst="rect">
              <a:avLst/>
            </a:prstGeom>
            <a:noFill/>
          </p:spPr>
          <p:txBody>
            <a:bodyPr wrap="square" rtlCol="0">
              <a:spAutoFit/>
            </a:bodyPr>
            <a:lstStyle/>
            <a:p>
              <a:pPr algn="ctr"/>
              <a:r>
                <a:rPr lang="en-GB" sz="1200" i="1" dirty="0"/>
                <a:t>Voltage</a:t>
              </a:r>
              <a:endParaRPr lang="en-GB" sz="1400" i="1" dirty="0"/>
            </a:p>
          </p:txBody>
        </p:sp>
        <p:sp>
          <p:nvSpPr>
            <p:cNvPr id="96" name="Right Arrow 95"/>
            <p:cNvSpPr/>
            <p:nvPr/>
          </p:nvSpPr>
          <p:spPr>
            <a:xfrm>
              <a:off x="1047028" y="2837241"/>
              <a:ext cx="809452" cy="37585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TextBox 96"/>
            <p:cNvSpPr txBox="1"/>
            <p:nvPr/>
          </p:nvSpPr>
          <p:spPr>
            <a:xfrm>
              <a:off x="1937963" y="2809730"/>
              <a:ext cx="816038" cy="338554"/>
            </a:xfrm>
            <a:prstGeom prst="rect">
              <a:avLst/>
            </a:prstGeom>
            <a:noFill/>
          </p:spPr>
          <p:txBody>
            <a:bodyPr wrap="square" rtlCol="0">
              <a:spAutoFit/>
            </a:bodyPr>
            <a:lstStyle/>
            <a:p>
              <a:r>
                <a:rPr lang="en-GB" sz="1600" dirty="0">
                  <a:latin typeface="Calibri" panose="020F0502020204030204" pitchFamily="34" charset="0"/>
                </a:rPr>
                <a:t>+2.43 V</a:t>
              </a:r>
            </a:p>
          </p:txBody>
        </p:sp>
        <p:sp>
          <p:nvSpPr>
            <p:cNvPr id="98" name="TextBox 97"/>
            <p:cNvSpPr txBox="1"/>
            <p:nvPr/>
          </p:nvSpPr>
          <p:spPr>
            <a:xfrm>
              <a:off x="149322" y="2809730"/>
              <a:ext cx="750977" cy="338554"/>
            </a:xfrm>
            <a:prstGeom prst="rect">
              <a:avLst/>
            </a:prstGeom>
            <a:noFill/>
          </p:spPr>
          <p:txBody>
            <a:bodyPr wrap="square" rtlCol="0">
              <a:spAutoFit/>
            </a:bodyPr>
            <a:lstStyle/>
            <a:p>
              <a:pPr algn="ctr"/>
              <a:r>
                <a:rPr lang="en-GB" sz="1600" dirty="0">
                  <a:latin typeface="Calibri" panose="020F0502020204030204" pitchFamily="34" charset="0"/>
                </a:rPr>
                <a:t>33° C</a:t>
              </a:r>
            </a:p>
          </p:txBody>
        </p:sp>
        <p:sp>
          <p:nvSpPr>
            <p:cNvPr id="100" name="TextBox 99"/>
            <p:cNvSpPr txBox="1"/>
            <p:nvPr/>
          </p:nvSpPr>
          <p:spPr>
            <a:xfrm>
              <a:off x="992148" y="2594287"/>
              <a:ext cx="836797" cy="338554"/>
            </a:xfrm>
            <a:prstGeom prst="rect">
              <a:avLst/>
            </a:prstGeom>
            <a:noFill/>
          </p:spPr>
          <p:txBody>
            <a:bodyPr wrap="square" rtlCol="0">
              <a:spAutoFit/>
            </a:bodyPr>
            <a:lstStyle/>
            <a:p>
              <a:r>
                <a:rPr lang="en-GB" sz="1600" b="1" dirty="0"/>
                <a:t>V= IR</a:t>
              </a:r>
            </a:p>
          </p:txBody>
        </p:sp>
        <p:sp>
          <p:nvSpPr>
            <p:cNvPr id="101" name="Rectangle 100"/>
            <p:cNvSpPr/>
            <p:nvPr/>
          </p:nvSpPr>
          <p:spPr>
            <a:xfrm>
              <a:off x="2698937" y="3172862"/>
              <a:ext cx="977127" cy="276999"/>
            </a:xfrm>
            <a:prstGeom prst="rect">
              <a:avLst/>
            </a:prstGeom>
          </p:spPr>
          <p:txBody>
            <a:bodyPr wrap="none">
              <a:spAutoFit/>
            </a:bodyPr>
            <a:lstStyle/>
            <a:p>
              <a:r>
                <a:rPr lang="en-GB" sz="1200" i="1" dirty="0"/>
                <a:t>Digitization</a:t>
              </a:r>
            </a:p>
          </p:txBody>
        </p:sp>
      </p:grpSp>
      <p:sp>
        <p:nvSpPr>
          <p:cNvPr id="47" name="Rectangle 46"/>
          <p:cNvSpPr/>
          <p:nvPr/>
        </p:nvSpPr>
        <p:spPr>
          <a:xfrm>
            <a:off x="1088419" y="3167340"/>
            <a:ext cx="623889" cy="276999"/>
          </a:xfrm>
          <a:prstGeom prst="rect">
            <a:avLst/>
          </a:prstGeom>
        </p:spPr>
        <p:txBody>
          <a:bodyPr wrap="none">
            <a:spAutoFit/>
          </a:bodyPr>
          <a:lstStyle/>
          <a:p>
            <a:r>
              <a:rPr lang="en-GB" sz="1200" i="1" dirty="0"/>
              <a:t>Sensor</a:t>
            </a:r>
          </a:p>
        </p:txBody>
      </p:sp>
    </p:spTree>
    <p:extLst>
      <p:ext uri="{BB962C8B-B14F-4D97-AF65-F5344CB8AC3E}">
        <p14:creationId xmlns:p14="http://schemas.microsoft.com/office/powerpoint/2010/main" val="249374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down)">
                                      <p:cBhvr>
                                        <p:cTn id="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Microcontroller Worksheet</a:t>
            </a:r>
          </a:p>
        </p:txBody>
      </p:sp>
      <p:sp>
        <p:nvSpPr>
          <p:cNvPr id="3" name="Text Placeholder 2"/>
          <p:cNvSpPr>
            <a:spLocks noGrp="1"/>
          </p:cNvSpPr>
          <p:nvPr>
            <p:ph type="body" sz="quarter" idx="10"/>
          </p:nvPr>
        </p:nvSpPr>
        <p:spPr/>
        <p:txBody>
          <a:bodyPr/>
          <a:lstStyle/>
          <a:p>
            <a:r>
              <a:rPr lang="en-GB"/>
              <a:t>DAQ and Control with a simple microcontroller.</a:t>
            </a:r>
            <a:endParaRPr lang="en-GB" dirty="0"/>
          </a:p>
        </p:txBody>
      </p:sp>
      <p:sp>
        <p:nvSpPr>
          <p:cNvPr id="17" name="Text Placeholder 16"/>
          <p:cNvSpPr>
            <a:spLocks noGrp="1"/>
          </p:cNvSpPr>
          <p:nvPr>
            <p:ph type="body" sz="quarter" idx="14"/>
          </p:nvPr>
        </p:nvSpPr>
        <p:spPr/>
        <p:txBody>
          <a:bodyPr/>
          <a:lstStyle/>
          <a:p>
            <a:endParaRPr lang="en-GB"/>
          </a:p>
        </p:txBody>
      </p:sp>
      <p:sp>
        <p:nvSpPr>
          <p:cNvPr id="18" name="Picture Placeholder 17"/>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a:t>DAQ and Control</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16</a:t>
            </a:fld>
            <a:endParaRPr lang="en-GB" dirty="0"/>
          </a:p>
        </p:txBody>
      </p:sp>
      <p:pic>
        <p:nvPicPr>
          <p:cNvPr id="9" name="Picture Placeholder 6"/>
          <p:cNvPicPr>
            <a:picLocks noChangeAspect="1"/>
          </p:cNvPicPr>
          <p:nvPr/>
        </p:nvPicPr>
        <p:blipFill rotWithShape="1">
          <a:blip r:embed="rId2" cstate="print">
            <a:extLst>
              <a:ext uri="{28A0092B-C50C-407E-A947-70E740481C1C}">
                <a14:useLocalDpi xmlns:a14="http://schemas.microsoft.com/office/drawing/2010/main" val="0"/>
              </a:ext>
            </a:extLst>
          </a:blip>
          <a:srcRect l="-11426" r="1027"/>
          <a:stretch/>
        </p:blipFill>
        <p:spPr>
          <a:xfrm>
            <a:off x="5357076" y="2188058"/>
            <a:ext cx="2178657" cy="1973438"/>
          </a:xfrm>
          <a:prstGeom prst="rect">
            <a:avLst/>
          </a:prstGeom>
        </p:spPr>
      </p:pic>
      <p:sp>
        <p:nvSpPr>
          <p:cNvPr id="10" name="Heart 9"/>
          <p:cNvSpPr/>
          <p:nvPr/>
        </p:nvSpPr>
        <p:spPr>
          <a:xfrm>
            <a:off x="3754186" y="2427977"/>
            <a:ext cx="1516828" cy="1493600"/>
          </a:xfrm>
          <a:prstGeom prst="hear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p:nvSpPr>
        <p:spPr>
          <a:xfrm>
            <a:off x="1889151" y="2653974"/>
            <a:ext cx="1521891" cy="1200329"/>
          </a:xfrm>
          <a:prstGeom prst="rect">
            <a:avLst/>
          </a:prstGeom>
          <a:noFill/>
        </p:spPr>
        <p:txBody>
          <a:bodyPr wrap="none" lIns="91440" tIns="45720" rIns="91440" bIns="45720">
            <a:spAutoFit/>
          </a:bodyPr>
          <a:lstStyle/>
          <a:p>
            <a:pPr algn="ctr"/>
            <a:r>
              <a:rPr lang="en-US" sz="7200" b="1" dirty="0">
                <a:ln w="9525">
                  <a:solidFill>
                    <a:schemeClr val="bg1"/>
                  </a:solidFill>
                  <a:prstDash val="solid"/>
                </a:ln>
                <a:effectLst>
                  <a:outerShdw blurRad="12700" dist="38100" dir="2700000" algn="tl" rotWithShape="0">
                    <a:schemeClr val="bg1">
                      <a:lumMod val="50000"/>
                    </a:schemeClr>
                  </a:outerShdw>
                </a:effectLst>
              </a:rPr>
              <a:t>We</a:t>
            </a:r>
            <a:endParaRPr lang="en-US"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844340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992862"/>
            <a:ext cx="9144000" cy="5443000"/>
          </a:xfrm>
          <a:prstGeom prst="rect">
            <a:avLst/>
          </a:prstGeom>
          <a:ln>
            <a:noFill/>
          </a:ln>
          <a:effectLst>
            <a:softEdge rad="112500"/>
          </a:effectLst>
        </p:spPr>
      </p:pic>
      <p:sp>
        <p:nvSpPr>
          <p:cNvPr id="16" name="Date Placeholder 15"/>
          <p:cNvSpPr>
            <a:spLocks noGrp="1"/>
          </p:cNvSpPr>
          <p:nvPr>
            <p:ph type="dt" sz="half" idx="10"/>
          </p:nvPr>
        </p:nvSpPr>
        <p:spPr/>
        <p:txBody>
          <a:bodyPr/>
          <a:lstStyle/>
          <a:p>
            <a:r>
              <a:rPr lang="en-US" dirty="0"/>
              <a:t>DAQ and ACT</a:t>
            </a:r>
            <a:endParaRPr lang="en-GB" dirty="0"/>
          </a:p>
        </p:txBody>
      </p:sp>
      <p:sp>
        <p:nvSpPr>
          <p:cNvPr id="17" name="Footer Placeholder 16"/>
          <p:cNvSpPr>
            <a:spLocks noGrp="1"/>
          </p:cNvSpPr>
          <p:nvPr>
            <p:ph type="ftr" sz="quarter" idx="11"/>
          </p:nvPr>
        </p:nvSpPr>
        <p:spPr/>
        <p:txBody>
          <a:bodyPr/>
          <a:lstStyle/>
          <a:p>
            <a:r>
              <a:rPr lang="en-GB"/>
              <a:t>CAJAL-BNS 2015</a:t>
            </a:r>
            <a:endParaRPr lang="en-GB" dirty="0"/>
          </a:p>
        </p:txBody>
      </p:sp>
      <p:sp>
        <p:nvSpPr>
          <p:cNvPr id="18" name="Slide Number Placeholder 17"/>
          <p:cNvSpPr>
            <a:spLocks noGrp="1"/>
          </p:cNvSpPr>
          <p:nvPr>
            <p:ph type="sldNum" sz="quarter" idx="12"/>
          </p:nvPr>
        </p:nvSpPr>
        <p:spPr/>
        <p:txBody>
          <a:bodyPr/>
          <a:lstStyle/>
          <a:p>
            <a:fld id="{703B6BA0-BEC0-4EBF-97F2-0B88FC010896}" type="slidenum">
              <a:rPr lang="en-GB" smtClean="0"/>
              <a:pPr/>
              <a:t>17</a:t>
            </a:fld>
            <a:endParaRPr lang="en-GB" dirty="0"/>
          </a:p>
        </p:txBody>
      </p:sp>
      <p:sp>
        <p:nvSpPr>
          <p:cNvPr id="10" name="TextBox 9"/>
          <p:cNvSpPr txBox="1"/>
          <p:nvPr/>
        </p:nvSpPr>
        <p:spPr>
          <a:xfrm>
            <a:off x="0" y="1093424"/>
            <a:ext cx="6939343" cy="369332"/>
          </a:xfrm>
          <a:prstGeom prst="rect">
            <a:avLst/>
          </a:prstGeom>
          <a:noFill/>
        </p:spPr>
        <p:txBody>
          <a:bodyPr wrap="square" rtlCol="0">
            <a:spAutoFit/>
          </a:bodyPr>
          <a:lstStyle/>
          <a:p>
            <a:r>
              <a:rPr lang="en-GB" b="1" dirty="0">
                <a:solidFill>
                  <a:srgbClr val="C00000"/>
                </a:solidFill>
              </a:rPr>
              <a:t>Part 2: </a:t>
            </a:r>
            <a:r>
              <a:rPr lang="en-GB" dirty="0">
                <a:solidFill>
                  <a:srgbClr val="C00000"/>
                </a:solidFill>
              </a:rPr>
              <a:t>Introduction to Actuation– </a:t>
            </a:r>
            <a:r>
              <a:rPr lang="en-GB" i="1" dirty="0">
                <a:solidFill>
                  <a:srgbClr val="C00000"/>
                </a:solidFill>
              </a:rPr>
              <a:t>Output</a:t>
            </a:r>
            <a:r>
              <a:rPr lang="en-GB" dirty="0"/>
              <a:t> </a:t>
            </a:r>
          </a:p>
        </p:txBody>
      </p:sp>
      <p:sp>
        <p:nvSpPr>
          <p:cNvPr id="11" name="Rectangle 10"/>
          <p:cNvSpPr/>
          <p:nvPr/>
        </p:nvSpPr>
        <p:spPr>
          <a:xfrm>
            <a:off x="3490857" y="3390585"/>
            <a:ext cx="2151530" cy="5623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5"/>
          <a:stretch>
            <a:fillRect/>
          </a:stretch>
        </p:blipFill>
        <p:spPr>
          <a:xfrm>
            <a:off x="3707384" y="63981"/>
            <a:ext cx="1729232" cy="908928"/>
          </a:xfrm>
          <a:prstGeom prst="rect">
            <a:avLst/>
          </a:prstGeom>
        </p:spPr>
      </p:pic>
      <p:sp>
        <p:nvSpPr>
          <p:cNvPr id="19" name="Title 13"/>
          <p:cNvSpPr>
            <a:spLocks noGrp="1"/>
          </p:cNvSpPr>
          <p:nvPr>
            <p:ph type="title"/>
          </p:nvPr>
        </p:nvSpPr>
        <p:spPr>
          <a:xfrm>
            <a:off x="628650" y="2045069"/>
            <a:ext cx="7886700" cy="1325563"/>
          </a:xfrm>
        </p:spPr>
        <p:txBody>
          <a:bodyPr/>
          <a:lstStyle/>
          <a:p>
            <a:r>
              <a:rPr lang="en-US" dirty="0"/>
              <a:t>How do you get </a:t>
            </a:r>
            <a:br>
              <a:rPr lang="en-US" dirty="0"/>
            </a:br>
            <a:r>
              <a:rPr lang="en-US" dirty="0"/>
              <a:t>data </a:t>
            </a:r>
            <a:r>
              <a:rPr lang="en-US" i="1" dirty="0"/>
              <a:t>into</a:t>
            </a:r>
            <a:br>
              <a:rPr lang="en-US" dirty="0"/>
            </a:br>
            <a:r>
              <a:rPr lang="en-US" sz="3200" dirty="0"/>
              <a:t>(and </a:t>
            </a:r>
            <a:r>
              <a:rPr lang="en-US" sz="3200" i="1" dirty="0"/>
              <a:t>out of</a:t>
            </a:r>
            <a:r>
              <a:rPr lang="en-US" sz="3200" dirty="0"/>
              <a:t>) </a:t>
            </a:r>
            <a:br>
              <a:rPr lang="en-US" sz="3200" dirty="0"/>
            </a:br>
            <a:r>
              <a:rPr lang="en-US" dirty="0"/>
              <a:t>a computer</a:t>
            </a:r>
            <a:r>
              <a:rPr lang="en-GB" dirty="0"/>
              <a:t>?</a:t>
            </a:r>
          </a:p>
        </p:txBody>
      </p:sp>
    </p:spTree>
    <p:extLst>
      <p:ext uri="{BB962C8B-B14F-4D97-AF65-F5344CB8AC3E}">
        <p14:creationId xmlns:p14="http://schemas.microsoft.com/office/powerpoint/2010/main" val="2212454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Control (with a binary computer)</a:t>
            </a:r>
          </a:p>
        </p:txBody>
      </p:sp>
      <p:sp>
        <p:nvSpPr>
          <p:cNvPr id="3" name="Text Placeholder 2"/>
          <p:cNvSpPr>
            <a:spLocks noGrp="1"/>
          </p:cNvSpPr>
          <p:nvPr>
            <p:ph type="body" sz="quarter" idx="10"/>
          </p:nvPr>
        </p:nvSpPr>
        <p:spPr/>
        <p:txBody>
          <a:bodyPr/>
          <a:lstStyle/>
          <a:p>
            <a:r>
              <a:rPr lang="en-GB"/>
              <a:t>Conversely to acquisition, computers can only output voltages.</a:t>
            </a:r>
            <a:endParaRPr lang="en-GB" dirty="0"/>
          </a:p>
        </p:txBody>
      </p:sp>
      <p:sp>
        <p:nvSpPr>
          <p:cNvPr id="15" name="Text Placeholder 14"/>
          <p:cNvSpPr>
            <a:spLocks noGrp="1"/>
          </p:cNvSpPr>
          <p:nvPr>
            <p:ph type="body" sz="quarter" idx="14"/>
          </p:nvPr>
        </p:nvSpPr>
        <p:spPr/>
        <p:txBody>
          <a:bodyPr/>
          <a:lstStyle/>
          <a:p>
            <a:endParaRPr lang="en-GB"/>
          </a:p>
        </p:txBody>
      </p:sp>
      <p:sp>
        <p:nvSpPr>
          <p:cNvPr id="16" name="Picture Placeholder 15"/>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dirty="0"/>
              <a:t>DAQ and ACT</a:t>
            </a:r>
            <a:endParaRPr lang="en-GB" dirty="0"/>
          </a:p>
        </p:txBody>
      </p:sp>
      <p:sp>
        <p:nvSpPr>
          <p:cNvPr id="7" name="Footer Placeholder 6"/>
          <p:cNvSpPr>
            <a:spLocks noGrp="1"/>
          </p:cNvSpPr>
          <p:nvPr>
            <p:ph type="ftr" sz="quarter" idx="17"/>
          </p:nvPr>
        </p:nvSpPr>
        <p:spPr>
          <a:xfrm>
            <a:off x="3124200" y="6356350"/>
            <a:ext cx="2895600" cy="365125"/>
          </a:xfrm>
        </p:spPr>
        <p:txBody>
          <a:bodyPr/>
          <a:lstStyle/>
          <a:p>
            <a:r>
              <a:rPr lang="en-GB"/>
              <a:t>CAJAL-BNS 2015</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18</a:t>
            </a:fld>
            <a:endParaRPr lang="en-GB" dirty="0"/>
          </a:p>
        </p:txBody>
      </p:sp>
      <p:sp>
        <p:nvSpPr>
          <p:cNvPr id="9" name="TextBox 8"/>
          <p:cNvSpPr txBox="1"/>
          <p:nvPr/>
        </p:nvSpPr>
        <p:spPr>
          <a:xfrm>
            <a:off x="5799269" y="2328925"/>
            <a:ext cx="2202462" cy="1631216"/>
          </a:xfrm>
          <a:prstGeom prst="rect">
            <a:avLst/>
          </a:prstGeom>
          <a:noFill/>
        </p:spPr>
        <p:txBody>
          <a:bodyPr wrap="none" rtlCol="0">
            <a:spAutoFit/>
          </a:bodyPr>
          <a:lstStyle/>
          <a:p>
            <a:r>
              <a:rPr lang="en-GB" sz="1600" b="1" dirty="0"/>
              <a:t>If you want to…</a:t>
            </a:r>
            <a:endParaRPr lang="en-GB" sz="1400" b="1" dirty="0"/>
          </a:p>
          <a:p>
            <a:r>
              <a:rPr lang="en-GB" sz="1400" dirty="0"/>
              <a:t>   “Play a tone”</a:t>
            </a:r>
          </a:p>
          <a:p>
            <a:r>
              <a:rPr lang="en-GB" sz="1400" dirty="0"/>
              <a:t>   “Make something move”</a:t>
            </a:r>
          </a:p>
          <a:p>
            <a:r>
              <a:rPr lang="en-GB" sz="1400" dirty="0"/>
              <a:t>   “Turn on a light”</a:t>
            </a:r>
          </a:p>
          <a:p>
            <a:r>
              <a:rPr lang="en-GB" sz="1400" dirty="0"/>
              <a:t>   “Open a valve”</a:t>
            </a:r>
          </a:p>
          <a:p>
            <a:r>
              <a:rPr lang="en-GB" sz="1400" dirty="0"/>
              <a:t>   “Show a movie”</a:t>
            </a:r>
          </a:p>
          <a:p>
            <a:r>
              <a:rPr lang="en-GB" sz="1400" dirty="0"/>
              <a:t>      … etc.</a:t>
            </a:r>
          </a:p>
        </p:txBody>
      </p:sp>
      <p:grpSp>
        <p:nvGrpSpPr>
          <p:cNvPr id="20" name="Group 19"/>
          <p:cNvGrpSpPr/>
          <p:nvPr/>
        </p:nvGrpSpPr>
        <p:grpSpPr>
          <a:xfrm>
            <a:off x="457200" y="1893853"/>
            <a:ext cx="5090208" cy="2608565"/>
            <a:chOff x="457200" y="1893853"/>
            <a:chExt cx="5090208" cy="2608565"/>
          </a:xfrm>
        </p:grpSpPr>
        <p:sp>
          <p:nvSpPr>
            <p:cNvPr id="74" name="Rounded Rectangle 73"/>
            <p:cNvSpPr/>
            <p:nvPr/>
          </p:nvSpPr>
          <p:spPr>
            <a:xfrm>
              <a:off x="457200" y="1893853"/>
              <a:ext cx="2154167" cy="2608565"/>
            </a:xfrm>
            <a:prstGeom prst="roundRect">
              <a:avLst/>
            </a:prstGeom>
            <a:solidFill>
              <a:schemeClr val="bg1">
                <a:lumMod val="95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ounded Rectangle 77"/>
            <p:cNvSpPr/>
            <p:nvPr/>
          </p:nvSpPr>
          <p:spPr>
            <a:xfrm>
              <a:off x="1047444" y="2540284"/>
              <a:ext cx="1042639" cy="94511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TextBox 82"/>
            <p:cNvSpPr txBox="1"/>
            <p:nvPr/>
          </p:nvSpPr>
          <p:spPr>
            <a:xfrm>
              <a:off x="1029984" y="2740756"/>
              <a:ext cx="1077558" cy="523220"/>
            </a:xfrm>
            <a:prstGeom prst="rect">
              <a:avLst/>
            </a:prstGeom>
            <a:noFill/>
          </p:spPr>
          <p:txBody>
            <a:bodyPr wrap="square" rtlCol="0">
              <a:spAutoFit/>
            </a:bodyPr>
            <a:lstStyle/>
            <a:p>
              <a:pPr algn="ctr"/>
              <a:r>
                <a:rPr lang="en-GB" sz="1600" dirty="0"/>
                <a:t>RAM</a:t>
              </a:r>
            </a:p>
            <a:p>
              <a:pPr algn="ctr"/>
              <a:r>
                <a:rPr lang="en-GB" sz="1200" dirty="0"/>
                <a:t>(“Variable”)</a:t>
              </a:r>
            </a:p>
          </p:txBody>
        </p:sp>
        <p:sp>
          <p:nvSpPr>
            <p:cNvPr id="84" name="Right Arrow 83"/>
            <p:cNvSpPr/>
            <p:nvPr/>
          </p:nvSpPr>
          <p:spPr>
            <a:xfrm>
              <a:off x="2160208" y="2878982"/>
              <a:ext cx="899945" cy="37585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TextBox 89"/>
            <p:cNvSpPr txBox="1"/>
            <p:nvPr/>
          </p:nvSpPr>
          <p:spPr>
            <a:xfrm>
              <a:off x="535736" y="4107598"/>
              <a:ext cx="1408064" cy="369332"/>
            </a:xfrm>
            <a:prstGeom prst="rect">
              <a:avLst/>
            </a:prstGeom>
            <a:noFill/>
          </p:spPr>
          <p:txBody>
            <a:bodyPr wrap="square" rtlCol="0">
              <a:spAutoFit/>
            </a:bodyPr>
            <a:lstStyle/>
            <a:p>
              <a:r>
                <a:rPr lang="en-GB" dirty="0">
                  <a:solidFill>
                    <a:schemeClr val="bg1">
                      <a:lumMod val="65000"/>
                    </a:schemeClr>
                  </a:solidFill>
                </a:rPr>
                <a:t>Computer</a:t>
              </a:r>
            </a:p>
          </p:txBody>
        </p:sp>
        <p:sp>
          <p:nvSpPr>
            <p:cNvPr id="91" name="TextBox 90"/>
            <p:cNvSpPr txBox="1"/>
            <p:nvPr/>
          </p:nvSpPr>
          <p:spPr>
            <a:xfrm>
              <a:off x="1190664" y="3467698"/>
              <a:ext cx="734632" cy="461665"/>
            </a:xfrm>
            <a:prstGeom prst="rect">
              <a:avLst/>
            </a:prstGeom>
            <a:noFill/>
          </p:spPr>
          <p:txBody>
            <a:bodyPr wrap="square" rtlCol="0">
              <a:spAutoFit/>
            </a:bodyPr>
            <a:lstStyle/>
            <a:p>
              <a:pPr algn="ctr"/>
              <a:r>
                <a:rPr lang="en-GB" sz="1200" i="1" dirty="0"/>
                <a:t>System</a:t>
              </a:r>
            </a:p>
            <a:p>
              <a:pPr algn="ctr"/>
              <a:r>
                <a:rPr lang="en-GB" sz="1200" i="1" dirty="0"/>
                <a:t>Memory</a:t>
              </a:r>
            </a:p>
          </p:txBody>
        </p:sp>
        <p:sp>
          <p:nvSpPr>
            <p:cNvPr id="114" name="TextBox 113"/>
            <p:cNvSpPr txBox="1"/>
            <p:nvPr/>
          </p:nvSpPr>
          <p:spPr>
            <a:xfrm>
              <a:off x="2095493" y="2740482"/>
              <a:ext cx="836797" cy="276999"/>
            </a:xfrm>
            <a:prstGeom prst="rect">
              <a:avLst/>
            </a:prstGeom>
            <a:noFill/>
          </p:spPr>
          <p:txBody>
            <a:bodyPr wrap="square" rtlCol="0">
              <a:spAutoFit/>
            </a:bodyPr>
            <a:lstStyle/>
            <a:p>
              <a:pPr algn="ctr"/>
              <a:r>
                <a:rPr lang="en-GB" sz="1200" b="1" dirty="0"/>
                <a:t>Protocol</a:t>
              </a:r>
            </a:p>
          </p:txBody>
        </p:sp>
        <p:sp>
          <p:nvSpPr>
            <p:cNvPr id="70" name="Rounded Rectangle 69"/>
            <p:cNvSpPr/>
            <p:nvPr/>
          </p:nvSpPr>
          <p:spPr>
            <a:xfrm>
              <a:off x="3184151" y="2540284"/>
              <a:ext cx="2363257" cy="94511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“The External World”</a:t>
              </a:r>
            </a:p>
          </p:txBody>
        </p:sp>
      </p:grpSp>
    </p:spTree>
    <p:extLst>
      <p:ext uri="{BB962C8B-B14F-4D97-AF65-F5344CB8AC3E}">
        <p14:creationId xmlns:p14="http://schemas.microsoft.com/office/powerpoint/2010/main" val="130394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Control (with a binary computer)</a:t>
            </a:r>
            <a:endParaRPr lang="en-GB" dirty="0"/>
          </a:p>
        </p:txBody>
      </p:sp>
      <p:sp>
        <p:nvSpPr>
          <p:cNvPr id="3" name="Text Placeholder 2"/>
          <p:cNvSpPr>
            <a:spLocks noGrp="1"/>
          </p:cNvSpPr>
          <p:nvPr>
            <p:ph type="body" sz="quarter" idx="10"/>
          </p:nvPr>
        </p:nvSpPr>
        <p:spPr/>
        <p:txBody>
          <a:bodyPr/>
          <a:lstStyle/>
          <a:p>
            <a:r>
              <a:rPr lang="en-GB"/>
              <a:t>Conversely to acquisition, computers can only output voltages.</a:t>
            </a:r>
            <a:endParaRPr lang="en-GB" dirty="0"/>
          </a:p>
        </p:txBody>
      </p:sp>
      <p:sp>
        <p:nvSpPr>
          <p:cNvPr id="25" name="Text Placeholder 24"/>
          <p:cNvSpPr>
            <a:spLocks noGrp="1"/>
          </p:cNvSpPr>
          <p:nvPr>
            <p:ph type="body" sz="quarter" idx="14"/>
          </p:nvPr>
        </p:nvSpPr>
        <p:spPr/>
        <p:txBody>
          <a:bodyPr/>
          <a:lstStyle/>
          <a:p>
            <a:endParaRPr lang="en-GB"/>
          </a:p>
        </p:txBody>
      </p:sp>
      <p:sp>
        <p:nvSpPr>
          <p:cNvPr id="26" name="Picture Placeholder 25"/>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dirty="0"/>
              <a:t>DAQ and ACT</a:t>
            </a:r>
            <a:endParaRPr lang="en-GB" dirty="0"/>
          </a:p>
        </p:txBody>
      </p:sp>
      <p:sp>
        <p:nvSpPr>
          <p:cNvPr id="7" name="Footer Placeholder 6"/>
          <p:cNvSpPr>
            <a:spLocks noGrp="1"/>
          </p:cNvSpPr>
          <p:nvPr>
            <p:ph type="ftr" sz="quarter" idx="17"/>
          </p:nvPr>
        </p:nvSpPr>
        <p:spPr>
          <a:xfrm>
            <a:off x="3124200" y="6356350"/>
            <a:ext cx="2895600" cy="365125"/>
          </a:xfrm>
        </p:spPr>
        <p:txBody>
          <a:bodyPr/>
          <a:lstStyle/>
          <a:p>
            <a:r>
              <a:rPr lang="en-GB"/>
              <a:t>CAJAL-BNS 2015</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19</a:t>
            </a:fld>
            <a:endParaRPr lang="en-GB" dirty="0"/>
          </a:p>
        </p:txBody>
      </p:sp>
      <p:grpSp>
        <p:nvGrpSpPr>
          <p:cNvPr id="20" name="Group 19"/>
          <p:cNvGrpSpPr/>
          <p:nvPr/>
        </p:nvGrpSpPr>
        <p:grpSpPr>
          <a:xfrm>
            <a:off x="457200" y="1228817"/>
            <a:ext cx="8038861" cy="4215557"/>
            <a:chOff x="457200" y="1228817"/>
            <a:chExt cx="8038861" cy="4215557"/>
          </a:xfrm>
        </p:grpSpPr>
        <p:sp>
          <p:nvSpPr>
            <p:cNvPr id="74" name="Rounded Rectangle 73"/>
            <p:cNvSpPr/>
            <p:nvPr/>
          </p:nvSpPr>
          <p:spPr>
            <a:xfrm>
              <a:off x="457200" y="1893853"/>
              <a:ext cx="2154167" cy="2608565"/>
            </a:xfrm>
            <a:prstGeom prst="roundRect">
              <a:avLst/>
            </a:prstGeom>
            <a:solidFill>
              <a:schemeClr val="bg1">
                <a:lumMod val="95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ounded Rectangle 77"/>
            <p:cNvSpPr/>
            <p:nvPr/>
          </p:nvSpPr>
          <p:spPr>
            <a:xfrm>
              <a:off x="1047444" y="2540284"/>
              <a:ext cx="1042639" cy="94511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TextBox 82"/>
            <p:cNvSpPr txBox="1"/>
            <p:nvPr/>
          </p:nvSpPr>
          <p:spPr>
            <a:xfrm>
              <a:off x="1029984" y="2740756"/>
              <a:ext cx="1077558" cy="523220"/>
            </a:xfrm>
            <a:prstGeom prst="rect">
              <a:avLst/>
            </a:prstGeom>
            <a:noFill/>
          </p:spPr>
          <p:txBody>
            <a:bodyPr wrap="square" rtlCol="0">
              <a:spAutoFit/>
            </a:bodyPr>
            <a:lstStyle/>
            <a:p>
              <a:pPr algn="ctr"/>
              <a:r>
                <a:rPr lang="en-GB" sz="1600" dirty="0"/>
                <a:t>RAM</a:t>
              </a:r>
            </a:p>
            <a:p>
              <a:pPr algn="ctr"/>
              <a:r>
                <a:rPr lang="en-GB" sz="1200" dirty="0"/>
                <a:t>(“Variable”)</a:t>
              </a:r>
            </a:p>
          </p:txBody>
        </p:sp>
        <p:sp>
          <p:nvSpPr>
            <p:cNvPr id="84" name="Right Arrow 83"/>
            <p:cNvSpPr/>
            <p:nvPr/>
          </p:nvSpPr>
          <p:spPr>
            <a:xfrm>
              <a:off x="2160208" y="2878982"/>
              <a:ext cx="899945" cy="37585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TextBox 89"/>
            <p:cNvSpPr txBox="1"/>
            <p:nvPr/>
          </p:nvSpPr>
          <p:spPr>
            <a:xfrm>
              <a:off x="535736" y="4107598"/>
              <a:ext cx="1408064" cy="369332"/>
            </a:xfrm>
            <a:prstGeom prst="rect">
              <a:avLst/>
            </a:prstGeom>
            <a:noFill/>
          </p:spPr>
          <p:txBody>
            <a:bodyPr wrap="square" rtlCol="0">
              <a:spAutoFit/>
            </a:bodyPr>
            <a:lstStyle/>
            <a:p>
              <a:r>
                <a:rPr lang="en-GB" dirty="0">
                  <a:solidFill>
                    <a:schemeClr val="bg1">
                      <a:lumMod val="65000"/>
                    </a:schemeClr>
                  </a:solidFill>
                </a:rPr>
                <a:t>Computer</a:t>
              </a:r>
            </a:p>
          </p:txBody>
        </p:sp>
        <p:sp>
          <p:nvSpPr>
            <p:cNvPr id="91" name="TextBox 90"/>
            <p:cNvSpPr txBox="1"/>
            <p:nvPr/>
          </p:nvSpPr>
          <p:spPr>
            <a:xfrm>
              <a:off x="1190664" y="3467698"/>
              <a:ext cx="734632" cy="461665"/>
            </a:xfrm>
            <a:prstGeom prst="rect">
              <a:avLst/>
            </a:prstGeom>
            <a:noFill/>
          </p:spPr>
          <p:txBody>
            <a:bodyPr wrap="square" rtlCol="0">
              <a:spAutoFit/>
            </a:bodyPr>
            <a:lstStyle/>
            <a:p>
              <a:pPr algn="ctr"/>
              <a:r>
                <a:rPr lang="en-GB" sz="1200" i="1" dirty="0"/>
                <a:t>System</a:t>
              </a:r>
            </a:p>
            <a:p>
              <a:pPr algn="ctr"/>
              <a:r>
                <a:rPr lang="en-GB" sz="1200" i="1" dirty="0"/>
                <a:t>Memory</a:t>
              </a:r>
            </a:p>
          </p:txBody>
        </p:sp>
        <p:sp>
          <p:nvSpPr>
            <p:cNvPr id="93" name="TextBox 92"/>
            <p:cNvSpPr txBox="1"/>
            <p:nvPr/>
          </p:nvSpPr>
          <p:spPr>
            <a:xfrm>
              <a:off x="3091491" y="3078759"/>
              <a:ext cx="836797" cy="461665"/>
            </a:xfrm>
            <a:prstGeom prst="rect">
              <a:avLst/>
            </a:prstGeom>
            <a:noFill/>
          </p:spPr>
          <p:txBody>
            <a:bodyPr wrap="square" rtlCol="0">
              <a:spAutoFit/>
            </a:bodyPr>
            <a:lstStyle/>
            <a:p>
              <a:pPr algn="ctr"/>
              <a:r>
                <a:rPr lang="en-GB" sz="1200" i="1" dirty="0"/>
                <a:t>Digital Output</a:t>
              </a:r>
            </a:p>
          </p:txBody>
        </p:sp>
        <p:grpSp>
          <p:nvGrpSpPr>
            <p:cNvPr id="17" name="Group 16"/>
            <p:cNvGrpSpPr/>
            <p:nvPr/>
          </p:nvGrpSpPr>
          <p:grpSpPr>
            <a:xfrm>
              <a:off x="3953815" y="2808413"/>
              <a:ext cx="911924" cy="575489"/>
              <a:chOff x="4399333" y="1900586"/>
              <a:chExt cx="911924" cy="575489"/>
            </a:xfrm>
          </p:grpSpPr>
          <p:sp>
            <p:nvSpPr>
              <p:cNvPr id="39" name="Rounded Rectangle 38"/>
              <p:cNvSpPr/>
              <p:nvPr/>
            </p:nvSpPr>
            <p:spPr>
              <a:xfrm>
                <a:off x="4399333" y="1900586"/>
                <a:ext cx="911924" cy="5754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4482243" y="1995510"/>
                <a:ext cx="746105" cy="369332"/>
              </a:xfrm>
              <a:prstGeom prst="rect">
                <a:avLst/>
              </a:prstGeom>
              <a:noFill/>
            </p:spPr>
            <p:txBody>
              <a:bodyPr wrap="square" rtlCol="0">
                <a:spAutoFit/>
              </a:bodyPr>
              <a:lstStyle/>
              <a:p>
                <a:pPr algn="ctr"/>
                <a:r>
                  <a:rPr lang="en-GB" dirty="0"/>
                  <a:t>LED</a:t>
                </a:r>
              </a:p>
            </p:txBody>
          </p:sp>
        </p:grpSp>
        <p:grpSp>
          <p:nvGrpSpPr>
            <p:cNvPr id="16" name="Group 15"/>
            <p:cNvGrpSpPr/>
            <p:nvPr/>
          </p:nvGrpSpPr>
          <p:grpSpPr>
            <a:xfrm>
              <a:off x="6133654" y="2799169"/>
              <a:ext cx="1207678" cy="741255"/>
              <a:chOff x="4772386" y="2668564"/>
              <a:chExt cx="911924" cy="741255"/>
            </a:xfrm>
          </p:grpSpPr>
          <p:sp>
            <p:nvSpPr>
              <p:cNvPr id="42" name="Rounded Rectangle 41"/>
              <p:cNvSpPr/>
              <p:nvPr/>
            </p:nvSpPr>
            <p:spPr>
              <a:xfrm>
                <a:off x="4772386" y="2668564"/>
                <a:ext cx="911924" cy="5754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4772386" y="2763488"/>
                <a:ext cx="911924" cy="646331"/>
              </a:xfrm>
              <a:prstGeom prst="rect">
                <a:avLst/>
              </a:prstGeom>
              <a:noFill/>
            </p:spPr>
            <p:txBody>
              <a:bodyPr wrap="square" rtlCol="0">
                <a:spAutoFit/>
              </a:bodyPr>
              <a:lstStyle/>
              <a:p>
                <a:pPr algn="ctr"/>
                <a:r>
                  <a:rPr lang="en-GB" dirty="0"/>
                  <a:t>DC Motor</a:t>
                </a:r>
              </a:p>
            </p:txBody>
          </p:sp>
        </p:grpSp>
        <p:grpSp>
          <p:nvGrpSpPr>
            <p:cNvPr id="15" name="Group 14"/>
            <p:cNvGrpSpPr/>
            <p:nvPr/>
          </p:nvGrpSpPr>
          <p:grpSpPr>
            <a:xfrm>
              <a:off x="6661692" y="1528343"/>
              <a:ext cx="911924" cy="592880"/>
              <a:chOff x="4576978" y="3409786"/>
              <a:chExt cx="911924" cy="592880"/>
            </a:xfrm>
          </p:grpSpPr>
          <p:sp>
            <p:nvSpPr>
              <p:cNvPr id="44" name="Rounded Rectangle 43"/>
              <p:cNvSpPr/>
              <p:nvPr/>
            </p:nvSpPr>
            <p:spPr>
              <a:xfrm>
                <a:off x="4576978" y="3427177"/>
                <a:ext cx="911924" cy="5754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p:cNvSpPr txBox="1"/>
              <p:nvPr/>
            </p:nvSpPr>
            <p:spPr>
              <a:xfrm>
                <a:off x="4576978" y="3409786"/>
                <a:ext cx="911924" cy="584775"/>
              </a:xfrm>
              <a:prstGeom prst="rect">
                <a:avLst/>
              </a:prstGeom>
              <a:noFill/>
            </p:spPr>
            <p:txBody>
              <a:bodyPr wrap="square" rtlCol="0">
                <a:spAutoFit/>
              </a:bodyPr>
              <a:lstStyle/>
              <a:p>
                <a:pPr algn="ctr"/>
                <a:r>
                  <a:rPr lang="en-GB" sz="1600" dirty="0"/>
                  <a:t>Sound</a:t>
                </a:r>
              </a:p>
              <a:p>
                <a:pPr algn="ctr"/>
                <a:r>
                  <a:rPr lang="en-GB" sz="1600" dirty="0"/>
                  <a:t>Card</a:t>
                </a:r>
              </a:p>
            </p:txBody>
          </p:sp>
        </p:grpSp>
        <p:grpSp>
          <p:nvGrpSpPr>
            <p:cNvPr id="14" name="Group 13"/>
            <p:cNvGrpSpPr/>
            <p:nvPr/>
          </p:nvGrpSpPr>
          <p:grpSpPr>
            <a:xfrm>
              <a:off x="4942710" y="2808413"/>
              <a:ext cx="1107332" cy="575489"/>
              <a:chOff x="4121016" y="4313360"/>
              <a:chExt cx="1107332" cy="575489"/>
            </a:xfrm>
          </p:grpSpPr>
          <p:sp>
            <p:nvSpPr>
              <p:cNvPr id="46" name="Rounded Rectangle 45"/>
              <p:cNvSpPr/>
              <p:nvPr/>
            </p:nvSpPr>
            <p:spPr>
              <a:xfrm>
                <a:off x="4121016" y="4313360"/>
                <a:ext cx="1107332" cy="5754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a:off x="4121016" y="4408284"/>
                <a:ext cx="1107332" cy="369332"/>
              </a:xfrm>
              <a:prstGeom prst="rect">
                <a:avLst/>
              </a:prstGeom>
              <a:noFill/>
            </p:spPr>
            <p:txBody>
              <a:bodyPr wrap="square" rtlCol="0">
                <a:spAutoFit/>
              </a:bodyPr>
              <a:lstStyle/>
              <a:p>
                <a:pPr algn="ctr"/>
                <a:r>
                  <a:rPr lang="en-GB" dirty="0"/>
                  <a:t>Solenoid</a:t>
                </a:r>
              </a:p>
            </p:txBody>
          </p:sp>
        </p:grpSp>
        <p:grpSp>
          <p:nvGrpSpPr>
            <p:cNvPr id="13" name="Group 12"/>
            <p:cNvGrpSpPr/>
            <p:nvPr/>
          </p:nvGrpSpPr>
          <p:grpSpPr>
            <a:xfrm>
              <a:off x="7388729" y="2799169"/>
              <a:ext cx="1107332" cy="575489"/>
              <a:chOff x="6019800" y="4089226"/>
              <a:chExt cx="1107332" cy="575489"/>
            </a:xfrm>
          </p:grpSpPr>
          <p:sp>
            <p:nvSpPr>
              <p:cNvPr id="48" name="Rounded Rectangle 47"/>
              <p:cNvSpPr/>
              <p:nvPr/>
            </p:nvSpPr>
            <p:spPr>
              <a:xfrm>
                <a:off x="6019800" y="4089226"/>
                <a:ext cx="1107332" cy="5754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p:cNvSpPr txBox="1"/>
              <p:nvPr/>
            </p:nvSpPr>
            <p:spPr>
              <a:xfrm>
                <a:off x="6019800" y="4184150"/>
                <a:ext cx="1107332" cy="369332"/>
              </a:xfrm>
              <a:prstGeom prst="rect">
                <a:avLst/>
              </a:prstGeom>
              <a:noFill/>
            </p:spPr>
            <p:txBody>
              <a:bodyPr wrap="square" rtlCol="0">
                <a:spAutoFit/>
              </a:bodyPr>
              <a:lstStyle/>
              <a:p>
                <a:pPr algn="ctr"/>
                <a:r>
                  <a:rPr lang="en-GB" dirty="0"/>
                  <a:t>Relay</a:t>
                </a:r>
              </a:p>
            </p:txBody>
          </p:sp>
        </p:grpSp>
        <p:grpSp>
          <p:nvGrpSpPr>
            <p:cNvPr id="11" name="Group 10"/>
            <p:cNvGrpSpPr/>
            <p:nvPr/>
          </p:nvGrpSpPr>
          <p:grpSpPr>
            <a:xfrm>
              <a:off x="4536917" y="1545734"/>
              <a:ext cx="1107332" cy="575489"/>
              <a:chOff x="6430336" y="3094356"/>
              <a:chExt cx="1107332" cy="575489"/>
            </a:xfrm>
          </p:grpSpPr>
          <p:sp>
            <p:nvSpPr>
              <p:cNvPr id="50" name="Rounded Rectangle 49"/>
              <p:cNvSpPr/>
              <p:nvPr/>
            </p:nvSpPr>
            <p:spPr>
              <a:xfrm>
                <a:off x="6430336" y="3094356"/>
                <a:ext cx="1107332" cy="5754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6430336" y="3189280"/>
                <a:ext cx="1107332" cy="369332"/>
              </a:xfrm>
              <a:prstGeom prst="rect">
                <a:avLst/>
              </a:prstGeom>
              <a:noFill/>
            </p:spPr>
            <p:txBody>
              <a:bodyPr wrap="square" rtlCol="0">
                <a:spAutoFit/>
              </a:bodyPr>
              <a:lstStyle/>
              <a:p>
                <a:pPr algn="ctr"/>
                <a:r>
                  <a:rPr lang="en-GB" dirty="0"/>
                  <a:t>Monitor</a:t>
                </a:r>
              </a:p>
            </p:txBody>
          </p:sp>
        </p:grpSp>
        <p:grpSp>
          <p:nvGrpSpPr>
            <p:cNvPr id="12" name="Group 11"/>
            <p:cNvGrpSpPr/>
            <p:nvPr/>
          </p:nvGrpSpPr>
          <p:grpSpPr>
            <a:xfrm>
              <a:off x="5876038" y="4818801"/>
              <a:ext cx="1107332" cy="606769"/>
              <a:chOff x="7424208" y="4543328"/>
              <a:chExt cx="1107332" cy="606769"/>
            </a:xfrm>
          </p:grpSpPr>
          <p:sp>
            <p:nvSpPr>
              <p:cNvPr id="52" name="Rounded Rectangle 51"/>
              <p:cNvSpPr/>
              <p:nvPr/>
            </p:nvSpPr>
            <p:spPr>
              <a:xfrm>
                <a:off x="7424208" y="4543328"/>
                <a:ext cx="1107332" cy="5754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p:cNvSpPr txBox="1"/>
              <p:nvPr/>
            </p:nvSpPr>
            <p:spPr>
              <a:xfrm>
                <a:off x="7424208" y="4565322"/>
                <a:ext cx="1107332" cy="584775"/>
              </a:xfrm>
              <a:prstGeom prst="rect">
                <a:avLst/>
              </a:prstGeom>
              <a:noFill/>
            </p:spPr>
            <p:txBody>
              <a:bodyPr wrap="square" rtlCol="0">
                <a:spAutoFit/>
              </a:bodyPr>
              <a:lstStyle/>
              <a:p>
                <a:pPr algn="ctr"/>
                <a:r>
                  <a:rPr lang="en-GB" sz="1400" dirty="0"/>
                  <a:t>“Hobby”</a:t>
                </a:r>
              </a:p>
              <a:p>
                <a:pPr algn="ctr"/>
                <a:r>
                  <a:rPr lang="en-GB" dirty="0"/>
                  <a:t>Servo</a:t>
                </a:r>
              </a:p>
            </p:txBody>
          </p:sp>
        </p:grpSp>
        <p:grpSp>
          <p:nvGrpSpPr>
            <p:cNvPr id="61" name="Group 60"/>
            <p:cNvGrpSpPr/>
            <p:nvPr/>
          </p:nvGrpSpPr>
          <p:grpSpPr>
            <a:xfrm>
              <a:off x="5697009" y="1545734"/>
              <a:ext cx="911924" cy="575489"/>
              <a:chOff x="4399333" y="1900586"/>
              <a:chExt cx="911924" cy="575489"/>
            </a:xfrm>
          </p:grpSpPr>
          <p:sp>
            <p:nvSpPr>
              <p:cNvPr id="62" name="Rounded Rectangle 61"/>
              <p:cNvSpPr/>
              <p:nvPr/>
            </p:nvSpPr>
            <p:spPr>
              <a:xfrm>
                <a:off x="4399333" y="1900586"/>
                <a:ext cx="911924" cy="5754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p:cNvSpPr txBox="1"/>
              <p:nvPr/>
            </p:nvSpPr>
            <p:spPr>
              <a:xfrm>
                <a:off x="4482243" y="1995510"/>
                <a:ext cx="746105" cy="369332"/>
              </a:xfrm>
              <a:prstGeom prst="rect">
                <a:avLst/>
              </a:prstGeom>
              <a:noFill/>
            </p:spPr>
            <p:txBody>
              <a:bodyPr wrap="square" rtlCol="0">
                <a:spAutoFit/>
              </a:bodyPr>
              <a:lstStyle/>
              <a:p>
                <a:pPr algn="ctr"/>
                <a:r>
                  <a:rPr lang="en-GB" dirty="0"/>
                  <a:t>HDD</a:t>
                </a:r>
              </a:p>
            </p:txBody>
          </p:sp>
        </p:grpSp>
        <p:grpSp>
          <p:nvGrpSpPr>
            <p:cNvPr id="64" name="Group 63"/>
            <p:cNvGrpSpPr/>
            <p:nvPr/>
          </p:nvGrpSpPr>
          <p:grpSpPr>
            <a:xfrm>
              <a:off x="4973839" y="3815893"/>
              <a:ext cx="1410986" cy="575489"/>
              <a:chOff x="4399333" y="1900586"/>
              <a:chExt cx="911924" cy="575489"/>
            </a:xfrm>
          </p:grpSpPr>
          <p:sp>
            <p:nvSpPr>
              <p:cNvPr id="65" name="Rounded Rectangle 64"/>
              <p:cNvSpPr/>
              <p:nvPr/>
            </p:nvSpPr>
            <p:spPr>
              <a:xfrm>
                <a:off x="4399333" y="1900586"/>
                <a:ext cx="911924" cy="5754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TextBox 65"/>
              <p:cNvSpPr txBox="1"/>
              <p:nvPr/>
            </p:nvSpPr>
            <p:spPr>
              <a:xfrm>
                <a:off x="4399333" y="1995510"/>
                <a:ext cx="911924" cy="369332"/>
              </a:xfrm>
              <a:prstGeom prst="rect">
                <a:avLst/>
              </a:prstGeom>
              <a:noFill/>
            </p:spPr>
            <p:txBody>
              <a:bodyPr wrap="square" rtlCol="0">
                <a:spAutoFit/>
              </a:bodyPr>
              <a:lstStyle/>
              <a:p>
                <a:pPr algn="ctr"/>
                <a:r>
                  <a:rPr lang="en-GB" dirty="0"/>
                  <a:t>Laser Diode</a:t>
                </a:r>
              </a:p>
            </p:txBody>
          </p:sp>
        </p:grpSp>
        <p:grpSp>
          <p:nvGrpSpPr>
            <p:cNvPr id="67" name="Group 66"/>
            <p:cNvGrpSpPr/>
            <p:nvPr/>
          </p:nvGrpSpPr>
          <p:grpSpPr>
            <a:xfrm>
              <a:off x="6476992" y="3815893"/>
              <a:ext cx="1471826" cy="575489"/>
              <a:chOff x="4399333" y="1900586"/>
              <a:chExt cx="911924" cy="575489"/>
            </a:xfrm>
          </p:grpSpPr>
          <p:sp>
            <p:nvSpPr>
              <p:cNvPr id="68" name="Rounded Rectangle 67"/>
              <p:cNvSpPr/>
              <p:nvPr/>
            </p:nvSpPr>
            <p:spPr>
              <a:xfrm>
                <a:off x="4399333" y="1900586"/>
                <a:ext cx="911924" cy="5754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TextBox 68"/>
              <p:cNvSpPr txBox="1"/>
              <p:nvPr/>
            </p:nvSpPr>
            <p:spPr>
              <a:xfrm>
                <a:off x="4399333" y="1995510"/>
                <a:ext cx="911924" cy="369332"/>
              </a:xfrm>
              <a:prstGeom prst="rect">
                <a:avLst/>
              </a:prstGeom>
              <a:noFill/>
            </p:spPr>
            <p:txBody>
              <a:bodyPr wrap="square" rtlCol="0">
                <a:spAutoFit/>
              </a:bodyPr>
              <a:lstStyle/>
              <a:p>
                <a:pPr algn="ctr"/>
                <a:r>
                  <a:rPr lang="en-GB" dirty="0" err="1"/>
                  <a:t>Galvo</a:t>
                </a:r>
                <a:r>
                  <a:rPr lang="en-GB" dirty="0"/>
                  <a:t> Mirror</a:t>
                </a:r>
              </a:p>
            </p:txBody>
          </p:sp>
        </p:grpSp>
        <p:sp>
          <p:nvSpPr>
            <p:cNvPr id="18" name="TextBox 17"/>
            <p:cNvSpPr txBox="1"/>
            <p:nvPr/>
          </p:nvSpPr>
          <p:spPr>
            <a:xfrm>
              <a:off x="5101655" y="1228817"/>
              <a:ext cx="1934919" cy="307777"/>
            </a:xfrm>
            <a:prstGeom prst="rect">
              <a:avLst/>
            </a:prstGeom>
            <a:noFill/>
          </p:spPr>
          <p:txBody>
            <a:bodyPr wrap="square" rtlCol="0">
              <a:spAutoFit/>
            </a:bodyPr>
            <a:lstStyle/>
            <a:p>
              <a:pPr algn="ctr"/>
              <a:r>
                <a:rPr lang="en-GB" sz="1400" i="1" dirty="0"/>
                <a:t>Computer Peripherals</a:t>
              </a:r>
            </a:p>
          </p:txBody>
        </p:sp>
        <p:sp>
          <p:nvSpPr>
            <p:cNvPr id="103" name="Right Arrow 102"/>
            <p:cNvSpPr/>
            <p:nvPr/>
          </p:nvSpPr>
          <p:spPr>
            <a:xfrm>
              <a:off x="3117433" y="2953152"/>
              <a:ext cx="787461" cy="219937"/>
            </a:xfrm>
            <a:prstGeom prst="rightArrow">
              <a:avLst>
                <a:gd name="adj1" fmla="val 29342"/>
                <a:gd name="adj2" fmla="val 5000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TextBox 103"/>
            <p:cNvSpPr txBox="1"/>
            <p:nvPr/>
          </p:nvSpPr>
          <p:spPr>
            <a:xfrm>
              <a:off x="3091490" y="2731629"/>
              <a:ext cx="836797" cy="276999"/>
            </a:xfrm>
            <a:prstGeom prst="rect">
              <a:avLst/>
            </a:prstGeom>
            <a:noFill/>
          </p:spPr>
          <p:txBody>
            <a:bodyPr wrap="square" rtlCol="0">
              <a:spAutoFit/>
            </a:bodyPr>
            <a:lstStyle/>
            <a:p>
              <a:pPr algn="ctr"/>
              <a:r>
                <a:rPr lang="en-GB" sz="1200" b="1" dirty="0"/>
                <a:t>TTL</a:t>
              </a:r>
            </a:p>
          </p:txBody>
        </p:sp>
        <p:sp>
          <p:nvSpPr>
            <p:cNvPr id="19" name="Bent Arrow 18"/>
            <p:cNvSpPr/>
            <p:nvPr/>
          </p:nvSpPr>
          <p:spPr>
            <a:xfrm>
              <a:off x="3096900" y="1638750"/>
              <a:ext cx="1387257" cy="1440009"/>
            </a:xfrm>
            <a:prstGeom prst="bentArrow">
              <a:avLst>
                <a:gd name="adj1" fmla="val 5182"/>
                <a:gd name="adj2" fmla="val 11342"/>
                <a:gd name="adj3" fmla="val 12170"/>
                <a:gd name="adj4" fmla="val 2434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5" name="TextBox 104"/>
            <p:cNvSpPr txBox="1"/>
            <p:nvPr/>
          </p:nvSpPr>
          <p:spPr>
            <a:xfrm>
              <a:off x="3321011" y="1500250"/>
              <a:ext cx="1058117" cy="276999"/>
            </a:xfrm>
            <a:prstGeom prst="rect">
              <a:avLst/>
            </a:prstGeom>
            <a:noFill/>
          </p:spPr>
          <p:txBody>
            <a:bodyPr wrap="square" rtlCol="0">
              <a:spAutoFit/>
            </a:bodyPr>
            <a:lstStyle/>
            <a:p>
              <a:pPr algn="ctr"/>
              <a:r>
                <a:rPr lang="en-GB" sz="1200" b="1" dirty="0"/>
                <a:t>Specialized</a:t>
              </a:r>
            </a:p>
          </p:txBody>
        </p:sp>
        <p:sp>
          <p:nvSpPr>
            <p:cNvPr id="106" name="TextBox 105"/>
            <p:cNvSpPr txBox="1"/>
            <p:nvPr/>
          </p:nvSpPr>
          <p:spPr>
            <a:xfrm>
              <a:off x="4522390" y="2103995"/>
              <a:ext cx="1066170" cy="276999"/>
            </a:xfrm>
            <a:prstGeom prst="rect">
              <a:avLst/>
            </a:prstGeom>
            <a:noFill/>
          </p:spPr>
          <p:txBody>
            <a:bodyPr wrap="square" rtlCol="0">
              <a:spAutoFit/>
            </a:bodyPr>
            <a:lstStyle/>
            <a:p>
              <a:pPr algn="ctr"/>
              <a:r>
                <a:rPr lang="en-GB" sz="1200" i="1" dirty="0"/>
                <a:t>VGA, HDMI</a:t>
              </a:r>
            </a:p>
          </p:txBody>
        </p:sp>
        <p:sp>
          <p:nvSpPr>
            <p:cNvPr id="107" name="TextBox 106"/>
            <p:cNvSpPr txBox="1"/>
            <p:nvPr/>
          </p:nvSpPr>
          <p:spPr>
            <a:xfrm>
              <a:off x="5569143" y="2100578"/>
              <a:ext cx="1066170" cy="276999"/>
            </a:xfrm>
            <a:prstGeom prst="rect">
              <a:avLst/>
            </a:prstGeom>
            <a:noFill/>
          </p:spPr>
          <p:txBody>
            <a:bodyPr wrap="square" rtlCol="0">
              <a:spAutoFit/>
            </a:bodyPr>
            <a:lstStyle/>
            <a:p>
              <a:pPr algn="ctr"/>
              <a:r>
                <a:rPr lang="en-GB" sz="1200" i="1" dirty="0"/>
                <a:t>SATA</a:t>
              </a:r>
            </a:p>
          </p:txBody>
        </p:sp>
        <p:sp>
          <p:nvSpPr>
            <p:cNvPr id="108" name="TextBox 107"/>
            <p:cNvSpPr txBox="1"/>
            <p:nvPr/>
          </p:nvSpPr>
          <p:spPr>
            <a:xfrm>
              <a:off x="6558832" y="2097161"/>
              <a:ext cx="1066170" cy="276999"/>
            </a:xfrm>
            <a:prstGeom prst="rect">
              <a:avLst/>
            </a:prstGeom>
            <a:noFill/>
          </p:spPr>
          <p:txBody>
            <a:bodyPr wrap="square" rtlCol="0">
              <a:spAutoFit/>
            </a:bodyPr>
            <a:lstStyle/>
            <a:p>
              <a:pPr algn="ctr"/>
              <a:r>
                <a:rPr lang="en-GB" sz="1200" i="1" dirty="0"/>
                <a:t>MIDI</a:t>
              </a:r>
            </a:p>
          </p:txBody>
        </p:sp>
        <p:sp>
          <p:nvSpPr>
            <p:cNvPr id="109" name="Bent Arrow 108"/>
            <p:cNvSpPr/>
            <p:nvPr/>
          </p:nvSpPr>
          <p:spPr>
            <a:xfrm flipV="1">
              <a:off x="3097100" y="3029933"/>
              <a:ext cx="1845610" cy="1176269"/>
            </a:xfrm>
            <a:prstGeom prst="bentArrow">
              <a:avLst>
                <a:gd name="adj1" fmla="val 5706"/>
                <a:gd name="adj2" fmla="val 11342"/>
                <a:gd name="adj3" fmla="val 12170"/>
                <a:gd name="adj4" fmla="val 30396"/>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0" name="TextBox 109"/>
            <p:cNvSpPr txBox="1"/>
            <p:nvPr/>
          </p:nvSpPr>
          <p:spPr>
            <a:xfrm>
              <a:off x="3533603" y="4102773"/>
              <a:ext cx="1281389" cy="276999"/>
            </a:xfrm>
            <a:prstGeom prst="rect">
              <a:avLst/>
            </a:prstGeom>
            <a:noFill/>
          </p:spPr>
          <p:txBody>
            <a:bodyPr wrap="square" rtlCol="0">
              <a:spAutoFit/>
            </a:bodyPr>
            <a:lstStyle/>
            <a:p>
              <a:pPr algn="ctr"/>
              <a:r>
                <a:rPr lang="en-GB" sz="1200" i="1" dirty="0"/>
                <a:t>Analog Output</a:t>
              </a:r>
            </a:p>
          </p:txBody>
        </p:sp>
        <p:sp>
          <p:nvSpPr>
            <p:cNvPr id="111" name="Bent Arrow 110"/>
            <p:cNvSpPr/>
            <p:nvPr/>
          </p:nvSpPr>
          <p:spPr>
            <a:xfrm flipV="1">
              <a:off x="3100757" y="3100064"/>
              <a:ext cx="2716941" cy="2250020"/>
            </a:xfrm>
            <a:prstGeom prst="bentArrow">
              <a:avLst>
                <a:gd name="adj1" fmla="val 2902"/>
                <a:gd name="adj2" fmla="val 11342"/>
                <a:gd name="adj3" fmla="val 12170"/>
                <a:gd name="adj4" fmla="val 2677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2" name="TextBox 111"/>
            <p:cNvSpPr txBox="1"/>
            <p:nvPr/>
          </p:nvSpPr>
          <p:spPr>
            <a:xfrm>
              <a:off x="4142135" y="4776687"/>
              <a:ext cx="1281389" cy="276999"/>
            </a:xfrm>
            <a:prstGeom prst="rect">
              <a:avLst/>
            </a:prstGeom>
            <a:noFill/>
          </p:spPr>
          <p:txBody>
            <a:bodyPr wrap="square" rtlCol="0">
              <a:spAutoFit/>
            </a:bodyPr>
            <a:lstStyle/>
            <a:p>
              <a:pPr algn="ctr"/>
              <a:r>
                <a:rPr lang="en-GB" sz="1200" b="1" dirty="0"/>
                <a:t>PWM /  FM</a:t>
              </a:r>
            </a:p>
          </p:txBody>
        </p:sp>
        <p:sp>
          <p:nvSpPr>
            <p:cNvPr id="114" name="TextBox 113"/>
            <p:cNvSpPr txBox="1"/>
            <p:nvPr/>
          </p:nvSpPr>
          <p:spPr>
            <a:xfrm>
              <a:off x="2095493" y="2740482"/>
              <a:ext cx="836797" cy="276999"/>
            </a:xfrm>
            <a:prstGeom prst="rect">
              <a:avLst/>
            </a:prstGeom>
            <a:noFill/>
          </p:spPr>
          <p:txBody>
            <a:bodyPr wrap="square" rtlCol="0">
              <a:spAutoFit/>
            </a:bodyPr>
            <a:lstStyle/>
            <a:p>
              <a:pPr algn="ctr"/>
              <a:r>
                <a:rPr lang="en-GB" sz="1200" b="1" dirty="0"/>
                <a:t>Protocol</a:t>
              </a:r>
            </a:p>
          </p:txBody>
        </p:sp>
        <p:sp>
          <p:nvSpPr>
            <p:cNvPr id="116" name="TextBox 115"/>
            <p:cNvSpPr txBox="1"/>
            <p:nvPr/>
          </p:nvSpPr>
          <p:spPr>
            <a:xfrm>
              <a:off x="3803924" y="3770660"/>
              <a:ext cx="836797" cy="276999"/>
            </a:xfrm>
            <a:prstGeom prst="rect">
              <a:avLst/>
            </a:prstGeom>
            <a:noFill/>
          </p:spPr>
          <p:txBody>
            <a:bodyPr wrap="square" rtlCol="0">
              <a:spAutoFit/>
            </a:bodyPr>
            <a:lstStyle/>
            <a:p>
              <a:pPr algn="ctr"/>
              <a:r>
                <a:rPr lang="en-GB" sz="1200" b="1" dirty="0"/>
                <a:t>DAC</a:t>
              </a:r>
            </a:p>
          </p:txBody>
        </p:sp>
        <p:sp>
          <p:nvSpPr>
            <p:cNvPr id="117" name="TextBox 116"/>
            <p:cNvSpPr txBox="1"/>
            <p:nvPr/>
          </p:nvSpPr>
          <p:spPr>
            <a:xfrm>
              <a:off x="3803924" y="5167375"/>
              <a:ext cx="1743484" cy="276999"/>
            </a:xfrm>
            <a:prstGeom prst="rect">
              <a:avLst/>
            </a:prstGeom>
            <a:noFill/>
          </p:spPr>
          <p:txBody>
            <a:bodyPr wrap="square" rtlCol="0">
              <a:spAutoFit/>
            </a:bodyPr>
            <a:lstStyle/>
            <a:p>
              <a:pPr algn="ctr"/>
              <a:r>
                <a:rPr lang="en-GB" sz="1200" i="1" dirty="0"/>
                <a:t>Pseudo-Analog Output</a:t>
              </a:r>
            </a:p>
          </p:txBody>
        </p:sp>
        <p:grpSp>
          <p:nvGrpSpPr>
            <p:cNvPr id="118" name="Group 117"/>
            <p:cNvGrpSpPr/>
            <p:nvPr/>
          </p:nvGrpSpPr>
          <p:grpSpPr>
            <a:xfrm>
              <a:off x="7075087" y="4808503"/>
              <a:ext cx="1107332" cy="575489"/>
              <a:chOff x="7424208" y="4543328"/>
              <a:chExt cx="1107332" cy="575489"/>
            </a:xfrm>
          </p:grpSpPr>
          <p:sp>
            <p:nvSpPr>
              <p:cNvPr id="119" name="Rounded Rectangle 118"/>
              <p:cNvSpPr/>
              <p:nvPr/>
            </p:nvSpPr>
            <p:spPr>
              <a:xfrm>
                <a:off x="7424208" y="4543328"/>
                <a:ext cx="1107332" cy="5754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TextBox 119"/>
              <p:cNvSpPr txBox="1"/>
              <p:nvPr/>
            </p:nvSpPr>
            <p:spPr>
              <a:xfrm>
                <a:off x="7424208" y="4565322"/>
                <a:ext cx="1107332" cy="523220"/>
              </a:xfrm>
              <a:prstGeom prst="rect">
                <a:avLst/>
              </a:prstGeom>
              <a:noFill/>
            </p:spPr>
            <p:txBody>
              <a:bodyPr wrap="square" rtlCol="0">
                <a:spAutoFit/>
              </a:bodyPr>
              <a:lstStyle/>
              <a:p>
                <a:pPr algn="ctr"/>
                <a:r>
                  <a:rPr lang="en-GB" sz="1400" dirty="0"/>
                  <a:t>Piezo</a:t>
                </a:r>
              </a:p>
              <a:p>
                <a:pPr algn="ctr"/>
                <a:r>
                  <a:rPr lang="en-GB" sz="1400" dirty="0"/>
                  <a:t>Buzzer</a:t>
                </a:r>
                <a:endParaRPr lang="en-GB" dirty="0"/>
              </a:p>
            </p:txBody>
          </p:sp>
        </p:grpSp>
      </p:grpSp>
    </p:spTree>
    <p:extLst>
      <p:ext uri="{BB962C8B-B14F-4D97-AF65-F5344CB8AC3E}">
        <p14:creationId xmlns:p14="http://schemas.microsoft.com/office/powerpoint/2010/main" val="312908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3534" y="3973818"/>
            <a:ext cx="1321717" cy="836399"/>
          </a:xfrm>
          <a:prstGeom prst="rect">
            <a:avLst/>
          </a:prstGeom>
        </p:spPr>
      </p:pic>
      <p:sp>
        <p:nvSpPr>
          <p:cNvPr id="2" name="Title 1"/>
          <p:cNvSpPr>
            <a:spLocks noGrp="1"/>
          </p:cNvSpPr>
          <p:nvPr>
            <p:ph type="title"/>
          </p:nvPr>
        </p:nvSpPr>
        <p:spPr/>
        <p:txBody>
          <a:bodyPr/>
          <a:lstStyle/>
          <a:p>
            <a:r>
              <a:rPr lang="en-GB"/>
              <a:t>Data Acquisition (DAQ)</a:t>
            </a:r>
            <a:endParaRPr lang="en-GB" dirty="0"/>
          </a:p>
        </p:txBody>
      </p:sp>
      <p:sp>
        <p:nvSpPr>
          <p:cNvPr id="3" name="Text Placeholder 2"/>
          <p:cNvSpPr>
            <a:spLocks noGrp="1"/>
          </p:cNvSpPr>
          <p:nvPr>
            <p:ph type="body" sz="quarter" idx="10"/>
          </p:nvPr>
        </p:nvSpPr>
        <p:spPr/>
        <p:txBody>
          <a:bodyPr/>
          <a:lstStyle/>
          <a:p>
            <a:r>
              <a:rPr lang="en-GB"/>
              <a:t>The process of measuring a real-word value via voltage conversion, digitization, and transfer to system memory.  (for subsequent processing and storage).</a:t>
            </a:r>
            <a:endParaRPr lang="en-GB" dirty="0"/>
          </a:p>
        </p:txBody>
      </p:sp>
      <p:sp>
        <p:nvSpPr>
          <p:cNvPr id="4" name="Text Placeholder 3"/>
          <p:cNvSpPr>
            <a:spLocks noGrp="1"/>
          </p:cNvSpPr>
          <p:nvPr>
            <p:ph type="body" sz="quarter" idx="14"/>
          </p:nvPr>
        </p:nvSpPr>
        <p:spPr/>
        <p:txBody>
          <a:bodyPr/>
          <a:lstStyle/>
          <a:p>
            <a:endParaRPr lang="en-GB"/>
          </a:p>
          <a:p>
            <a:r>
              <a:rPr lang="en-GB"/>
              <a:t>Without DAQ, then we would all be theoretical neuroscientists.</a:t>
            </a:r>
            <a:endParaRPr lang="en-GB" dirty="0"/>
          </a:p>
        </p:txBody>
      </p:sp>
      <p:pic>
        <p:nvPicPr>
          <p:cNvPr id="9" name="Picture Placeholder 8"/>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l="6931" r="6931"/>
          <a:stretch>
            <a:fillRect/>
          </a:stretch>
        </p:blipFill>
        <p:spPr/>
      </p:pic>
      <p:sp>
        <p:nvSpPr>
          <p:cNvPr id="6" name="Date Placeholder 5"/>
          <p:cNvSpPr>
            <a:spLocks noGrp="1"/>
          </p:cNvSpPr>
          <p:nvPr>
            <p:ph type="dt" sz="half" idx="16"/>
          </p:nvPr>
        </p:nvSpPr>
        <p:spPr>
          <a:xfrm>
            <a:off x="457200" y="6356350"/>
            <a:ext cx="2133600" cy="365125"/>
          </a:xfrm>
        </p:spPr>
        <p:txBody>
          <a:bodyPr/>
          <a:lstStyle/>
          <a:p>
            <a:r>
              <a:rPr lang="en-US"/>
              <a:t>DAQ and Control</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2</a:t>
            </a:fld>
            <a:endParaRPr lang="en-GB" dirty="0"/>
          </a:p>
        </p:txBody>
      </p:sp>
      <p:grpSp>
        <p:nvGrpSpPr>
          <p:cNvPr id="5" name="Group 4"/>
          <p:cNvGrpSpPr/>
          <p:nvPr/>
        </p:nvGrpSpPr>
        <p:grpSpPr>
          <a:xfrm>
            <a:off x="262776" y="3829993"/>
            <a:ext cx="1058807" cy="1078618"/>
            <a:chOff x="262776" y="3829993"/>
            <a:chExt cx="1058807" cy="1078618"/>
          </a:xfrm>
        </p:grpSpPr>
        <p:pic>
          <p:nvPicPr>
            <p:cNvPr id="102" name="Picture 101"/>
            <p:cNvPicPr>
              <a:picLocks noChangeAspect="1"/>
            </p:cNvPicPr>
            <p:nvPr/>
          </p:nvPicPr>
          <p:blipFill>
            <a:blip r:embed="rId4"/>
            <a:stretch>
              <a:fillRect/>
            </a:stretch>
          </p:blipFill>
          <p:spPr>
            <a:xfrm>
              <a:off x="275052" y="4109115"/>
              <a:ext cx="1046531" cy="799496"/>
            </a:xfrm>
            <a:prstGeom prst="rect">
              <a:avLst/>
            </a:prstGeom>
          </p:spPr>
        </p:pic>
        <p:sp>
          <p:nvSpPr>
            <p:cNvPr id="103" name="TextBox 102"/>
            <p:cNvSpPr txBox="1"/>
            <p:nvPr/>
          </p:nvSpPr>
          <p:spPr>
            <a:xfrm>
              <a:off x="262776" y="3829993"/>
              <a:ext cx="922846" cy="338554"/>
            </a:xfrm>
            <a:prstGeom prst="rect">
              <a:avLst/>
            </a:prstGeom>
            <a:noFill/>
          </p:spPr>
          <p:txBody>
            <a:bodyPr wrap="square" rtlCol="0">
              <a:spAutoFit/>
            </a:bodyPr>
            <a:lstStyle/>
            <a:p>
              <a:r>
                <a:rPr lang="en-GB" sz="1600" b="1" dirty="0">
                  <a:latin typeface="Calibri" panose="020F0502020204030204" pitchFamily="34" charset="0"/>
                </a:rPr>
                <a:t>Lisbon</a:t>
              </a:r>
            </a:p>
          </p:txBody>
        </p:sp>
      </p:gr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50823" y="3973818"/>
            <a:ext cx="961508" cy="961508"/>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9475" y="3904270"/>
            <a:ext cx="1376017" cy="954612"/>
          </a:xfrm>
          <a:prstGeom prst="rect">
            <a:avLst/>
          </a:prstGeom>
        </p:spPr>
      </p:pic>
      <p:grpSp>
        <p:nvGrpSpPr>
          <p:cNvPr id="11" name="Group 10"/>
          <p:cNvGrpSpPr/>
          <p:nvPr/>
        </p:nvGrpSpPr>
        <p:grpSpPr>
          <a:xfrm>
            <a:off x="7127575" y="3682786"/>
            <a:ext cx="1838738" cy="1225825"/>
            <a:chOff x="7127575" y="3682786"/>
            <a:chExt cx="1838738" cy="1225825"/>
          </a:xfrm>
        </p:grpSpPr>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27575" y="3682786"/>
              <a:ext cx="1838738" cy="1225825"/>
            </a:xfrm>
            <a:prstGeom prst="rect">
              <a:avLst/>
            </a:prstGeom>
          </p:spPr>
        </p:pic>
        <p:sp>
          <p:nvSpPr>
            <p:cNvPr id="14" name="TextBox 13"/>
            <p:cNvSpPr txBox="1"/>
            <p:nvPr/>
          </p:nvSpPr>
          <p:spPr>
            <a:xfrm>
              <a:off x="7721878" y="4306787"/>
              <a:ext cx="489236" cy="276999"/>
            </a:xfrm>
            <a:prstGeom prst="rect">
              <a:avLst/>
            </a:prstGeom>
            <a:noFill/>
          </p:spPr>
          <p:txBody>
            <a:bodyPr wrap="none" rtlCol="0">
              <a:spAutoFit/>
            </a:bodyPr>
            <a:lstStyle/>
            <a:p>
              <a:r>
                <a:rPr lang="en-GB" sz="1200" b="1" dirty="0">
                  <a:solidFill>
                    <a:srgbClr val="92D050"/>
                  </a:solidFill>
                  <a:latin typeface="Calibri" panose="020F0502020204030204" pitchFamily="34" charset="0"/>
                </a:rPr>
                <a:t>&gt;  33</a:t>
              </a:r>
            </a:p>
          </p:txBody>
        </p:sp>
      </p:grpSp>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60338" y="3573868"/>
            <a:ext cx="1185723" cy="1615419"/>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25484" y="3903065"/>
            <a:ext cx="1023277" cy="965790"/>
          </a:xfrm>
          <a:prstGeom prst="rect">
            <a:avLst/>
          </a:prstGeom>
        </p:spPr>
      </p:pic>
      <p:sp>
        <p:nvSpPr>
          <p:cNvPr id="15" name="TextBox 14"/>
          <p:cNvSpPr txBox="1"/>
          <p:nvPr/>
        </p:nvSpPr>
        <p:spPr>
          <a:xfrm>
            <a:off x="88872" y="1694882"/>
            <a:ext cx="4056781" cy="1384995"/>
          </a:xfrm>
          <a:prstGeom prst="rect">
            <a:avLst/>
          </a:prstGeom>
          <a:noFill/>
        </p:spPr>
        <p:txBody>
          <a:bodyPr wrap="square" rtlCol="0">
            <a:spAutoFit/>
          </a:bodyPr>
          <a:lstStyle/>
          <a:p>
            <a:pPr algn="ctr"/>
            <a:r>
              <a:rPr lang="en-GB" sz="2800" b="1" dirty="0"/>
              <a:t>What is the </a:t>
            </a:r>
          </a:p>
          <a:p>
            <a:pPr algn="ctr"/>
            <a:r>
              <a:rPr lang="en-GB" sz="2800" b="1" dirty="0"/>
              <a:t>temperature </a:t>
            </a:r>
          </a:p>
          <a:p>
            <a:pPr algn="ctr"/>
            <a:r>
              <a:rPr lang="en-GB" sz="2800" b="1" dirty="0"/>
              <a:t>outside?</a:t>
            </a:r>
          </a:p>
        </p:txBody>
      </p:sp>
      <p:sp>
        <p:nvSpPr>
          <p:cNvPr id="21" name="TextBox 20"/>
          <p:cNvSpPr txBox="1"/>
          <p:nvPr/>
        </p:nvSpPr>
        <p:spPr>
          <a:xfrm>
            <a:off x="4790832" y="1694882"/>
            <a:ext cx="4056781" cy="1384995"/>
          </a:xfrm>
          <a:prstGeom prst="rect">
            <a:avLst/>
          </a:prstGeom>
          <a:noFill/>
        </p:spPr>
        <p:txBody>
          <a:bodyPr wrap="square" rtlCol="0">
            <a:spAutoFit/>
          </a:bodyPr>
          <a:lstStyle/>
          <a:p>
            <a:pPr algn="ctr"/>
            <a:r>
              <a:rPr lang="en-GB" sz="2800" i="1" dirty="0"/>
              <a:t>How do you get</a:t>
            </a:r>
          </a:p>
          <a:p>
            <a:pPr algn="ctr"/>
            <a:r>
              <a:rPr lang="en-GB" sz="2800" i="1" dirty="0"/>
              <a:t> that </a:t>
            </a:r>
            <a:r>
              <a:rPr lang="en-GB" sz="2800" b="1" i="1" dirty="0"/>
              <a:t>value</a:t>
            </a:r>
            <a:r>
              <a:rPr lang="en-GB" sz="2800" i="1" dirty="0"/>
              <a:t> into</a:t>
            </a:r>
          </a:p>
          <a:p>
            <a:pPr algn="ctr"/>
            <a:r>
              <a:rPr lang="en-GB" sz="2800" i="1" dirty="0"/>
              <a:t> a computer?</a:t>
            </a:r>
          </a:p>
        </p:txBody>
      </p:sp>
    </p:spTree>
    <p:extLst>
      <p:ext uri="{BB962C8B-B14F-4D97-AF65-F5344CB8AC3E}">
        <p14:creationId xmlns:p14="http://schemas.microsoft.com/office/powerpoint/2010/main" val="24317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down)">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Digital Output</a:t>
            </a:r>
            <a:endParaRPr lang="en-GB" dirty="0"/>
          </a:p>
        </p:txBody>
      </p:sp>
      <p:sp>
        <p:nvSpPr>
          <p:cNvPr id="3" name="Text Placeholder 2"/>
          <p:cNvSpPr>
            <a:spLocks noGrp="1"/>
          </p:cNvSpPr>
          <p:nvPr>
            <p:ph type="body" sz="quarter" idx="10"/>
          </p:nvPr>
        </p:nvSpPr>
        <p:spPr/>
        <p:txBody>
          <a:bodyPr/>
          <a:lstStyle/>
          <a:p>
            <a:r>
              <a:rPr lang="en-GB"/>
              <a:t>Conversely to acquisition, computers can only output voltages.</a:t>
            </a:r>
            <a:endParaRPr lang="en-GB" dirty="0"/>
          </a:p>
        </p:txBody>
      </p:sp>
      <p:sp>
        <p:nvSpPr>
          <p:cNvPr id="15" name="Text Placeholder 14"/>
          <p:cNvSpPr>
            <a:spLocks noGrp="1"/>
          </p:cNvSpPr>
          <p:nvPr>
            <p:ph type="body" sz="quarter" idx="14"/>
          </p:nvPr>
        </p:nvSpPr>
        <p:spPr/>
        <p:txBody>
          <a:bodyPr/>
          <a:lstStyle/>
          <a:p>
            <a:endParaRPr lang="en-GB"/>
          </a:p>
        </p:txBody>
      </p:sp>
      <p:sp>
        <p:nvSpPr>
          <p:cNvPr id="16" name="Picture Placeholder 15"/>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dirty="0"/>
              <a:t>DAQ and ACT</a:t>
            </a:r>
            <a:endParaRPr lang="en-GB" dirty="0"/>
          </a:p>
        </p:txBody>
      </p:sp>
      <p:sp>
        <p:nvSpPr>
          <p:cNvPr id="7" name="Footer Placeholder 6"/>
          <p:cNvSpPr>
            <a:spLocks noGrp="1"/>
          </p:cNvSpPr>
          <p:nvPr>
            <p:ph type="ftr" sz="quarter" idx="17"/>
          </p:nvPr>
        </p:nvSpPr>
        <p:spPr>
          <a:xfrm>
            <a:off x="3124200" y="6356350"/>
            <a:ext cx="2895600" cy="365125"/>
          </a:xfrm>
        </p:spPr>
        <p:txBody>
          <a:bodyPr/>
          <a:lstStyle/>
          <a:p>
            <a:r>
              <a:rPr lang="en-GB"/>
              <a:t>CAJAL-BNS 2015</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20</a:t>
            </a:fld>
            <a:endParaRPr lang="en-GB" dirty="0"/>
          </a:p>
        </p:txBody>
      </p:sp>
      <p:sp>
        <p:nvSpPr>
          <p:cNvPr id="21" name="Rounded Rectangle 20"/>
          <p:cNvSpPr/>
          <p:nvPr/>
        </p:nvSpPr>
        <p:spPr>
          <a:xfrm>
            <a:off x="457200" y="1893853"/>
            <a:ext cx="2154167" cy="2608565"/>
          </a:xfrm>
          <a:prstGeom prst="roundRect">
            <a:avLst/>
          </a:prstGeom>
          <a:solidFill>
            <a:schemeClr val="bg1">
              <a:lumMod val="95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p:cNvSpPr/>
          <p:nvPr/>
        </p:nvSpPr>
        <p:spPr>
          <a:xfrm>
            <a:off x="1047444" y="2540284"/>
            <a:ext cx="1042639" cy="94511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1029984" y="2740756"/>
            <a:ext cx="1077558" cy="523220"/>
          </a:xfrm>
          <a:prstGeom prst="rect">
            <a:avLst/>
          </a:prstGeom>
          <a:noFill/>
        </p:spPr>
        <p:txBody>
          <a:bodyPr wrap="square" rtlCol="0">
            <a:spAutoFit/>
          </a:bodyPr>
          <a:lstStyle/>
          <a:p>
            <a:pPr algn="ctr"/>
            <a:r>
              <a:rPr lang="en-GB" sz="1600" dirty="0"/>
              <a:t>RAM</a:t>
            </a:r>
          </a:p>
          <a:p>
            <a:pPr algn="ctr"/>
            <a:r>
              <a:rPr lang="en-GB" sz="1200" dirty="0"/>
              <a:t>(“Variable”)</a:t>
            </a:r>
          </a:p>
        </p:txBody>
      </p:sp>
      <p:sp>
        <p:nvSpPr>
          <p:cNvPr id="24" name="Right Arrow 23"/>
          <p:cNvSpPr/>
          <p:nvPr/>
        </p:nvSpPr>
        <p:spPr>
          <a:xfrm>
            <a:off x="2160208" y="2878982"/>
            <a:ext cx="899945" cy="37585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535736" y="4107598"/>
            <a:ext cx="1408064" cy="369332"/>
          </a:xfrm>
          <a:prstGeom prst="rect">
            <a:avLst/>
          </a:prstGeom>
          <a:noFill/>
        </p:spPr>
        <p:txBody>
          <a:bodyPr wrap="square" rtlCol="0">
            <a:spAutoFit/>
          </a:bodyPr>
          <a:lstStyle/>
          <a:p>
            <a:r>
              <a:rPr lang="en-GB" dirty="0">
                <a:solidFill>
                  <a:schemeClr val="bg1">
                    <a:lumMod val="65000"/>
                  </a:schemeClr>
                </a:solidFill>
              </a:rPr>
              <a:t>Computer</a:t>
            </a:r>
          </a:p>
        </p:txBody>
      </p:sp>
      <p:sp>
        <p:nvSpPr>
          <p:cNvPr id="26" name="TextBox 25"/>
          <p:cNvSpPr txBox="1"/>
          <p:nvPr/>
        </p:nvSpPr>
        <p:spPr>
          <a:xfrm>
            <a:off x="1190664" y="3467698"/>
            <a:ext cx="734632" cy="461665"/>
          </a:xfrm>
          <a:prstGeom prst="rect">
            <a:avLst/>
          </a:prstGeom>
          <a:noFill/>
        </p:spPr>
        <p:txBody>
          <a:bodyPr wrap="square" rtlCol="0">
            <a:spAutoFit/>
          </a:bodyPr>
          <a:lstStyle/>
          <a:p>
            <a:pPr algn="ctr"/>
            <a:r>
              <a:rPr lang="en-GB" sz="1200" i="1" dirty="0"/>
              <a:t>System</a:t>
            </a:r>
          </a:p>
          <a:p>
            <a:pPr algn="ctr"/>
            <a:r>
              <a:rPr lang="en-GB" sz="1200" i="1" dirty="0"/>
              <a:t>Memory</a:t>
            </a:r>
          </a:p>
        </p:txBody>
      </p:sp>
      <p:sp>
        <p:nvSpPr>
          <p:cNvPr id="27" name="TextBox 26"/>
          <p:cNvSpPr txBox="1"/>
          <p:nvPr/>
        </p:nvSpPr>
        <p:spPr>
          <a:xfrm>
            <a:off x="3091491" y="3078759"/>
            <a:ext cx="836797" cy="461665"/>
          </a:xfrm>
          <a:prstGeom prst="rect">
            <a:avLst/>
          </a:prstGeom>
          <a:noFill/>
        </p:spPr>
        <p:txBody>
          <a:bodyPr wrap="square" rtlCol="0">
            <a:spAutoFit/>
          </a:bodyPr>
          <a:lstStyle/>
          <a:p>
            <a:pPr algn="ctr"/>
            <a:r>
              <a:rPr lang="en-GB" sz="1200" i="1" dirty="0"/>
              <a:t>Digital Output</a:t>
            </a:r>
          </a:p>
        </p:txBody>
      </p:sp>
      <p:grpSp>
        <p:nvGrpSpPr>
          <p:cNvPr id="28" name="Group 27"/>
          <p:cNvGrpSpPr/>
          <p:nvPr/>
        </p:nvGrpSpPr>
        <p:grpSpPr>
          <a:xfrm>
            <a:off x="3953815" y="2808413"/>
            <a:ext cx="911924" cy="575489"/>
            <a:chOff x="4399333" y="1900586"/>
            <a:chExt cx="911924" cy="575489"/>
          </a:xfrm>
        </p:grpSpPr>
        <p:sp>
          <p:nvSpPr>
            <p:cNvPr id="75" name="Rounded Rectangle 74"/>
            <p:cNvSpPr/>
            <p:nvPr/>
          </p:nvSpPr>
          <p:spPr>
            <a:xfrm>
              <a:off x="4399333" y="1900586"/>
              <a:ext cx="911924" cy="5754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TextBox 75"/>
            <p:cNvSpPr txBox="1"/>
            <p:nvPr/>
          </p:nvSpPr>
          <p:spPr>
            <a:xfrm>
              <a:off x="4482243" y="1995510"/>
              <a:ext cx="746105" cy="369332"/>
            </a:xfrm>
            <a:prstGeom prst="rect">
              <a:avLst/>
            </a:prstGeom>
            <a:noFill/>
          </p:spPr>
          <p:txBody>
            <a:bodyPr wrap="square" rtlCol="0">
              <a:spAutoFit/>
            </a:bodyPr>
            <a:lstStyle/>
            <a:p>
              <a:pPr algn="ctr"/>
              <a:r>
                <a:rPr lang="en-GB" dirty="0"/>
                <a:t>LED</a:t>
              </a:r>
            </a:p>
          </p:txBody>
        </p:sp>
      </p:grpSp>
      <p:grpSp>
        <p:nvGrpSpPr>
          <p:cNvPr id="29" name="Group 28"/>
          <p:cNvGrpSpPr/>
          <p:nvPr/>
        </p:nvGrpSpPr>
        <p:grpSpPr>
          <a:xfrm>
            <a:off x="6133654" y="2799169"/>
            <a:ext cx="1207678" cy="741255"/>
            <a:chOff x="4772386" y="2668564"/>
            <a:chExt cx="911924" cy="741255"/>
          </a:xfrm>
        </p:grpSpPr>
        <p:sp>
          <p:nvSpPr>
            <p:cNvPr id="72" name="Rounded Rectangle 71"/>
            <p:cNvSpPr/>
            <p:nvPr/>
          </p:nvSpPr>
          <p:spPr>
            <a:xfrm>
              <a:off x="4772386" y="2668564"/>
              <a:ext cx="911924" cy="5754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TextBox 72"/>
            <p:cNvSpPr txBox="1"/>
            <p:nvPr/>
          </p:nvSpPr>
          <p:spPr>
            <a:xfrm>
              <a:off x="4772386" y="2763488"/>
              <a:ext cx="911924" cy="646331"/>
            </a:xfrm>
            <a:prstGeom prst="rect">
              <a:avLst/>
            </a:prstGeom>
            <a:noFill/>
          </p:spPr>
          <p:txBody>
            <a:bodyPr wrap="square" rtlCol="0">
              <a:spAutoFit/>
            </a:bodyPr>
            <a:lstStyle/>
            <a:p>
              <a:pPr algn="ctr"/>
              <a:r>
                <a:rPr lang="en-GB" dirty="0"/>
                <a:t>DC Motor</a:t>
              </a:r>
            </a:p>
          </p:txBody>
        </p:sp>
      </p:grpSp>
      <p:grpSp>
        <p:nvGrpSpPr>
          <p:cNvPr id="31" name="Group 30"/>
          <p:cNvGrpSpPr/>
          <p:nvPr/>
        </p:nvGrpSpPr>
        <p:grpSpPr>
          <a:xfrm>
            <a:off x="4942710" y="2808413"/>
            <a:ext cx="1107332" cy="575489"/>
            <a:chOff x="4121016" y="4313360"/>
            <a:chExt cx="1107332" cy="575489"/>
          </a:xfrm>
        </p:grpSpPr>
        <p:sp>
          <p:nvSpPr>
            <p:cNvPr id="68" name="Rounded Rectangle 67"/>
            <p:cNvSpPr/>
            <p:nvPr/>
          </p:nvSpPr>
          <p:spPr>
            <a:xfrm>
              <a:off x="4121016" y="4313360"/>
              <a:ext cx="1107332" cy="5754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TextBox 68"/>
            <p:cNvSpPr txBox="1"/>
            <p:nvPr/>
          </p:nvSpPr>
          <p:spPr>
            <a:xfrm>
              <a:off x="4121016" y="4408284"/>
              <a:ext cx="1107332" cy="369332"/>
            </a:xfrm>
            <a:prstGeom prst="rect">
              <a:avLst/>
            </a:prstGeom>
            <a:noFill/>
          </p:spPr>
          <p:txBody>
            <a:bodyPr wrap="square" rtlCol="0">
              <a:spAutoFit/>
            </a:bodyPr>
            <a:lstStyle/>
            <a:p>
              <a:pPr algn="ctr"/>
              <a:r>
                <a:rPr lang="en-GB" dirty="0"/>
                <a:t>Solenoid</a:t>
              </a:r>
            </a:p>
          </p:txBody>
        </p:sp>
      </p:grpSp>
      <p:grpSp>
        <p:nvGrpSpPr>
          <p:cNvPr id="32" name="Group 31"/>
          <p:cNvGrpSpPr/>
          <p:nvPr/>
        </p:nvGrpSpPr>
        <p:grpSpPr>
          <a:xfrm>
            <a:off x="7388729" y="2799169"/>
            <a:ext cx="1107332" cy="575489"/>
            <a:chOff x="6019800" y="4089226"/>
            <a:chExt cx="1107332" cy="575489"/>
          </a:xfrm>
        </p:grpSpPr>
        <p:sp>
          <p:nvSpPr>
            <p:cNvPr id="66" name="Rounded Rectangle 65"/>
            <p:cNvSpPr/>
            <p:nvPr/>
          </p:nvSpPr>
          <p:spPr>
            <a:xfrm>
              <a:off x="6019800" y="4089226"/>
              <a:ext cx="1107332" cy="5754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TextBox 66"/>
            <p:cNvSpPr txBox="1"/>
            <p:nvPr/>
          </p:nvSpPr>
          <p:spPr>
            <a:xfrm>
              <a:off x="6019800" y="4184150"/>
              <a:ext cx="1107332" cy="369332"/>
            </a:xfrm>
            <a:prstGeom prst="rect">
              <a:avLst/>
            </a:prstGeom>
            <a:noFill/>
          </p:spPr>
          <p:txBody>
            <a:bodyPr wrap="square" rtlCol="0">
              <a:spAutoFit/>
            </a:bodyPr>
            <a:lstStyle/>
            <a:p>
              <a:pPr algn="ctr"/>
              <a:r>
                <a:rPr lang="en-GB" dirty="0"/>
                <a:t>Relay</a:t>
              </a:r>
            </a:p>
          </p:txBody>
        </p:sp>
      </p:grpSp>
      <p:sp>
        <p:nvSpPr>
          <p:cNvPr id="39" name="Right Arrow 38"/>
          <p:cNvSpPr/>
          <p:nvPr/>
        </p:nvSpPr>
        <p:spPr>
          <a:xfrm>
            <a:off x="3117433" y="2953152"/>
            <a:ext cx="787461" cy="219937"/>
          </a:xfrm>
          <a:prstGeom prst="rightArrow">
            <a:avLst>
              <a:gd name="adj1" fmla="val 29342"/>
              <a:gd name="adj2" fmla="val 5000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p:cNvSpPr txBox="1"/>
          <p:nvPr/>
        </p:nvSpPr>
        <p:spPr>
          <a:xfrm>
            <a:off x="3091490" y="2731629"/>
            <a:ext cx="836797" cy="276999"/>
          </a:xfrm>
          <a:prstGeom prst="rect">
            <a:avLst/>
          </a:prstGeom>
          <a:noFill/>
        </p:spPr>
        <p:txBody>
          <a:bodyPr wrap="square" rtlCol="0">
            <a:spAutoFit/>
          </a:bodyPr>
          <a:lstStyle/>
          <a:p>
            <a:pPr algn="ctr"/>
            <a:r>
              <a:rPr lang="en-GB" sz="1200" b="1" dirty="0"/>
              <a:t>TTL</a:t>
            </a:r>
          </a:p>
        </p:txBody>
      </p:sp>
      <p:sp>
        <p:nvSpPr>
          <p:cNvPr id="50" name="TextBox 49"/>
          <p:cNvSpPr txBox="1"/>
          <p:nvPr/>
        </p:nvSpPr>
        <p:spPr>
          <a:xfrm>
            <a:off x="2095493" y="2740482"/>
            <a:ext cx="836797" cy="276999"/>
          </a:xfrm>
          <a:prstGeom prst="rect">
            <a:avLst/>
          </a:prstGeom>
          <a:noFill/>
        </p:spPr>
        <p:txBody>
          <a:bodyPr wrap="square" rtlCol="0">
            <a:spAutoFit/>
          </a:bodyPr>
          <a:lstStyle/>
          <a:p>
            <a:pPr algn="ctr"/>
            <a:r>
              <a:rPr lang="en-GB" sz="1200" b="1" dirty="0"/>
              <a:t>Protocol</a:t>
            </a:r>
          </a:p>
        </p:txBody>
      </p:sp>
      <p:sp>
        <p:nvSpPr>
          <p:cNvPr id="12" name="TextBox 11"/>
          <p:cNvSpPr txBox="1"/>
          <p:nvPr/>
        </p:nvSpPr>
        <p:spPr>
          <a:xfrm>
            <a:off x="5290056" y="1795141"/>
            <a:ext cx="2401002" cy="369332"/>
          </a:xfrm>
          <a:prstGeom prst="rect">
            <a:avLst/>
          </a:prstGeom>
          <a:noFill/>
        </p:spPr>
        <p:txBody>
          <a:bodyPr wrap="square" rtlCol="0">
            <a:spAutoFit/>
          </a:bodyPr>
          <a:lstStyle/>
          <a:p>
            <a:r>
              <a:rPr lang="en-GB" dirty="0"/>
              <a:t>ON vs OFF</a:t>
            </a:r>
          </a:p>
        </p:txBody>
      </p:sp>
    </p:spTree>
    <p:extLst>
      <p:ext uri="{BB962C8B-B14F-4D97-AF65-F5344CB8AC3E}">
        <p14:creationId xmlns:p14="http://schemas.microsoft.com/office/powerpoint/2010/main" val="823354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TTL: Transistor-Transistor Logic</a:t>
            </a:r>
            <a:endParaRPr lang="en-GB" dirty="0"/>
          </a:p>
        </p:txBody>
      </p:sp>
      <p:sp>
        <p:nvSpPr>
          <p:cNvPr id="3" name="Text Placeholder 2"/>
          <p:cNvSpPr>
            <a:spLocks noGrp="1"/>
          </p:cNvSpPr>
          <p:nvPr>
            <p:ph type="body" sz="quarter" idx="10"/>
          </p:nvPr>
        </p:nvSpPr>
        <p:spPr/>
        <p:txBody>
          <a:bodyPr/>
          <a:lstStyle/>
          <a:p>
            <a:r>
              <a:rPr lang="en-GB"/>
              <a:t>Conversely to acquisition, computers can only output voltages.</a:t>
            </a:r>
            <a:endParaRPr lang="en-GB" dirty="0"/>
          </a:p>
        </p:txBody>
      </p:sp>
      <p:sp>
        <p:nvSpPr>
          <p:cNvPr id="15" name="Text Placeholder 14"/>
          <p:cNvSpPr>
            <a:spLocks noGrp="1"/>
          </p:cNvSpPr>
          <p:nvPr>
            <p:ph type="body" sz="quarter" idx="14"/>
          </p:nvPr>
        </p:nvSpPr>
        <p:spPr/>
        <p:txBody>
          <a:bodyPr/>
          <a:lstStyle/>
          <a:p>
            <a:endParaRPr lang="en-GB"/>
          </a:p>
        </p:txBody>
      </p:sp>
      <p:sp>
        <p:nvSpPr>
          <p:cNvPr id="16" name="Picture Placeholder 15"/>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dirty="0"/>
              <a:t>DAQ and ACT</a:t>
            </a:r>
            <a:endParaRPr lang="en-GB" dirty="0"/>
          </a:p>
        </p:txBody>
      </p:sp>
      <p:sp>
        <p:nvSpPr>
          <p:cNvPr id="7" name="Footer Placeholder 6"/>
          <p:cNvSpPr>
            <a:spLocks noGrp="1"/>
          </p:cNvSpPr>
          <p:nvPr>
            <p:ph type="ftr" sz="quarter" idx="17"/>
          </p:nvPr>
        </p:nvSpPr>
        <p:spPr>
          <a:xfrm>
            <a:off x="3124200" y="6356350"/>
            <a:ext cx="2895600" cy="365125"/>
          </a:xfrm>
        </p:spPr>
        <p:txBody>
          <a:bodyPr/>
          <a:lstStyle/>
          <a:p>
            <a:r>
              <a:rPr lang="en-GB"/>
              <a:t>CAJAL-BNS 2015</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21</a:t>
            </a:fld>
            <a:endParaRPr lang="en-GB" dirty="0"/>
          </a:p>
        </p:txBody>
      </p:sp>
      <p:sp>
        <p:nvSpPr>
          <p:cNvPr id="21" name="Rounded Rectangle 20"/>
          <p:cNvSpPr/>
          <p:nvPr/>
        </p:nvSpPr>
        <p:spPr>
          <a:xfrm>
            <a:off x="457200" y="1893853"/>
            <a:ext cx="2154167" cy="2608565"/>
          </a:xfrm>
          <a:prstGeom prst="roundRect">
            <a:avLst/>
          </a:prstGeom>
          <a:solidFill>
            <a:schemeClr val="bg1">
              <a:lumMod val="95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p:cNvSpPr/>
          <p:nvPr/>
        </p:nvSpPr>
        <p:spPr>
          <a:xfrm>
            <a:off x="1047444" y="2540284"/>
            <a:ext cx="1042639" cy="94511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1029984" y="2740756"/>
            <a:ext cx="1077558" cy="523220"/>
          </a:xfrm>
          <a:prstGeom prst="rect">
            <a:avLst/>
          </a:prstGeom>
          <a:noFill/>
        </p:spPr>
        <p:txBody>
          <a:bodyPr wrap="square" rtlCol="0">
            <a:spAutoFit/>
          </a:bodyPr>
          <a:lstStyle/>
          <a:p>
            <a:pPr algn="ctr"/>
            <a:r>
              <a:rPr lang="en-GB" sz="1600" dirty="0"/>
              <a:t>RAM</a:t>
            </a:r>
          </a:p>
          <a:p>
            <a:pPr algn="ctr"/>
            <a:r>
              <a:rPr lang="en-GB" sz="1200" dirty="0"/>
              <a:t>(“Variable”)</a:t>
            </a:r>
          </a:p>
        </p:txBody>
      </p:sp>
      <p:sp>
        <p:nvSpPr>
          <p:cNvPr id="24" name="Right Arrow 23"/>
          <p:cNvSpPr/>
          <p:nvPr/>
        </p:nvSpPr>
        <p:spPr>
          <a:xfrm>
            <a:off x="2160208" y="2878982"/>
            <a:ext cx="899945" cy="37585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535736" y="4107598"/>
            <a:ext cx="1408064" cy="369332"/>
          </a:xfrm>
          <a:prstGeom prst="rect">
            <a:avLst/>
          </a:prstGeom>
          <a:noFill/>
        </p:spPr>
        <p:txBody>
          <a:bodyPr wrap="square" rtlCol="0">
            <a:spAutoFit/>
          </a:bodyPr>
          <a:lstStyle/>
          <a:p>
            <a:r>
              <a:rPr lang="en-GB" dirty="0">
                <a:solidFill>
                  <a:schemeClr val="bg1">
                    <a:lumMod val="65000"/>
                  </a:schemeClr>
                </a:solidFill>
              </a:rPr>
              <a:t>Computer</a:t>
            </a:r>
          </a:p>
        </p:txBody>
      </p:sp>
      <p:sp>
        <p:nvSpPr>
          <p:cNvPr id="26" name="TextBox 25"/>
          <p:cNvSpPr txBox="1"/>
          <p:nvPr/>
        </p:nvSpPr>
        <p:spPr>
          <a:xfrm>
            <a:off x="1190664" y="3467698"/>
            <a:ext cx="734632" cy="461665"/>
          </a:xfrm>
          <a:prstGeom prst="rect">
            <a:avLst/>
          </a:prstGeom>
          <a:noFill/>
        </p:spPr>
        <p:txBody>
          <a:bodyPr wrap="square" rtlCol="0">
            <a:spAutoFit/>
          </a:bodyPr>
          <a:lstStyle/>
          <a:p>
            <a:pPr algn="ctr"/>
            <a:r>
              <a:rPr lang="en-GB" sz="1200" i="1" dirty="0"/>
              <a:t>System</a:t>
            </a:r>
          </a:p>
          <a:p>
            <a:pPr algn="ctr"/>
            <a:r>
              <a:rPr lang="en-GB" sz="1200" i="1" dirty="0"/>
              <a:t>Memory</a:t>
            </a:r>
          </a:p>
        </p:txBody>
      </p:sp>
      <p:sp>
        <p:nvSpPr>
          <p:cNvPr id="27" name="TextBox 26"/>
          <p:cNvSpPr txBox="1"/>
          <p:nvPr/>
        </p:nvSpPr>
        <p:spPr>
          <a:xfrm>
            <a:off x="3091491" y="3078759"/>
            <a:ext cx="836797" cy="461665"/>
          </a:xfrm>
          <a:prstGeom prst="rect">
            <a:avLst/>
          </a:prstGeom>
          <a:noFill/>
        </p:spPr>
        <p:txBody>
          <a:bodyPr wrap="square" rtlCol="0">
            <a:spAutoFit/>
          </a:bodyPr>
          <a:lstStyle/>
          <a:p>
            <a:pPr algn="ctr"/>
            <a:r>
              <a:rPr lang="en-GB" sz="1200" i="1" dirty="0"/>
              <a:t>Digital Output</a:t>
            </a:r>
          </a:p>
        </p:txBody>
      </p:sp>
      <p:grpSp>
        <p:nvGrpSpPr>
          <p:cNvPr id="28" name="Group 27"/>
          <p:cNvGrpSpPr/>
          <p:nvPr/>
        </p:nvGrpSpPr>
        <p:grpSpPr>
          <a:xfrm>
            <a:off x="3953815" y="2808413"/>
            <a:ext cx="911924" cy="575489"/>
            <a:chOff x="4399333" y="1900586"/>
            <a:chExt cx="911924" cy="575489"/>
          </a:xfrm>
        </p:grpSpPr>
        <p:sp>
          <p:nvSpPr>
            <p:cNvPr id="75" name="Rounded Rectangle 74"/>
            <p:cNvSpPr/>
            <p:nvPr/>
          </p:nvSpPr>
          <p:spPr>
            <a:xfrm>
              <a:off x="4399333" y="1900586"/>
              <a:ext cx="911924" cy="5754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TextBox 75"/>
            <p:cNvSpPr txBox="1"/>
            <p:nvPr/>
          </p:nvSpPr>
          <p:spPr>
            <a:xfrm>
              <a:off x="4482243" y="1995510"/>
              <a:ext cx="746105" cy="369332"/>
            </a:xfrm>
            <a:prstGeom prst="rect">
              <a:avLst/>
            </a:prstGeom>
            <a:noFill/>
          </p:spPr>
          <p:txBody>
            <a:bodyPr wrap="square" rtlCol="0">
              <a:spAutoFit/>
            </a:bodyPr>
            <a:lstStyle/>
            <a:p>
              <a:pPr algn="ctr"/>
              <a:r>
                <a:rPr lang="en-GB" dirty="0"/>
                <a:t>LED</a:t>
              </a:r>
            </a:p>
          </p:txBody>
        </p:sp>
      </p:grpSp>
      <p:sp>
        <p:nvSpPr>
          <p:cNvPr id="39" name="Right Arrow 38"/>
          <p:cNvSpPr/>
          <p:nvPr/>
        </p:nvSpPr>
        <p:spPr>
          <a:xfrm>
            <a:off x="3117433" y="2953152"/>
            <a:ext cx="787461" cy="219937"/>
          </a:xfrm>
          <a:prstGeom prst="rightArrow">
            <a:avLst>
              <a:gd name="adj1" fmla="val 29342"/>
              <a:gd name="adj2" fmla="val 5000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p:cNvSpPr txBox="1"/>
          <p:nvPr/>
        </p:nvSpPr>
        <p:spPr>
          <a:xfrm>
            <a:off x="3091490" y="2731629"/>
            <a:ext cx="836797" cy="276999"/>
          </a:xfrm>
          <a:prstGeom prst="rect">
            <a:avLst/>
          </a:prstGeom>
          <a:noFill/>
        </p:spPr>
        <p:txBody>
          <a:bodyPr wrap="square" rtlCol="0">
            <a:spAutoFit/>
          </a:bodyPr>
          <a:lstStyle/>
          <a:p>
            <a:pPr algn="ctr"/>
            <a:r>
              <a:rPr lang="en-GB" sz="1200" b="1" dirty="0"/>
              <a:t>TTL</a:t>
            </a:r>
          </a:p>
        </p:txBody>
      </p:sp>
      <p:sp>
        <p:nvSpPr>
          <p:cNvPr id="50" name="TextBox 49"/>
          <p:cNvSpPr txBox="1"/>
          <p:nvPr/>
        </p:nvSpPr>
        <p:spPr>
          <a:xfrm>
            <a:off x="2095493" y="2740482"/>
            <a:ext cx="836797" cy="276999"/>
          </a:xfrm>
          <a:prstGeom prst="rect">
            <a:avLst/>
          </a:prstGeom>
          <a:noFill/>
        </p:spPr>
        <p:txBody>
          <a:bodyPr wrap="square" rtlCol="0">
            <a:spAutoFit/>
          </a:bodyPr>
          <a:lstStyle/>
          <a:p>
            <a:pPr algn="ctr"/>
            <a:r>
              <a:rPr lang="en-GB" sz="1200" b="1" dirty="0"/>
              <a:t>Protocol</a:t>
            </a:r>
          </a:p>
        </p:txBody>
      </p:sp>
      <p:pic>
        <p:nvPicPr>
          <p:cNvPr id="1026" name="Picture 2" descr="http://www.greenprophet.com/wp-content/uploads/2012/09/LED-lights-health-hazard.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9339" y="1393924"/>
            <a:ext cx="2878208" cy="25492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774494" y="1363682"/>
            <a:ext cx="1868245" cy="369332"/>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0  to +5 </a:t>
            </a:r>
            <a:r>
              <a:rPr lang="en-GB" i="1" dirty="0">
                <a:latin typeface="Arial" panose="020B0604020202020204" pitchFamily="34" charset="0"/>
                <a:cs typeface="Arial" panose="020B0604020202020204" pitchFamily="34" charset="0"/>
              </a:rPr>
              <a:t>Volts</a:t>
            </a:r>
          </a:p>
        </p:txBody>
      </p:sp>
    </p:spTree>
    <p:extLst>
      <p:ext uri="{BB962C8B-B14F-4D97-AF65-F5344CB8AC3E}">
        <p14:creationId xmlns:p14="http://schemas.microsoft.com/office/powerpoint/2010/main" val="616150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Digital Output</a:t>
            </a:r>
            <a:endParaRPr lang="en-GB" dirty="0"/>
          </a:p>
        </p:txBody>
      </p:sp>
      <p:sp>
        <p:nvSpPr>
          <p:cNvPr id="3" name="Text Placeholder 2"/>
          <p:cNvSpPr>
            <a:spLocks noGrp="1"/>
          </p:cNvSpPr>
          <p:nvPr>
            <p:ph type="body" sz="quarter" idx="10"/>
          </p:nvPr>
        </p:nvSpPr>
        <p:spPr/>
        <p:txBody>
          <a:bodyPr/>
          <a:lstStyle/>
          <a:p>
            <a:r>
              <a:rPr lang="en-GB"/>
              <a:t>Conversely to acquisition, computers can only output voltages.</a:t>
            </a:r>
            <a:endParaRPr lang="en-GB" dirty="0"/>
          </a:p>
        </p:txBody>
      </p:sp>
      <p:sp>
        <p:nvSpPr>
          <p:cNvPr id="16" name="Text Placeholder 15"/>
          <p:cNvSpPr>
            <a:spLocks noGrp="1"/>
          </p:cNvSpPr>
          <p:nvPr>
            <p:ph type="body" sz="quarter" idx="14"/>
          </p:nvPr>
        </p:nvSpPr>
        <p:spPr/>
        <p:txBody>
          <a:bodyPr/>
          <a:lstStyle/>
          <a:p>
            <a:endParaRPr lang="en-GB"/>
          </a:p>
        </p:txBody>
      </p:sp>
      <p:sp>
        <p:nvSpPr>
          <p:cNvPr id="17" name="Picture Placeholder 16"/>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dirty="0"/>
              <a:t>DAQ and ACT</a:t>
            </a:r>
            <a:endParaRPr lang="en-GB" dirty="0"/>
          </a:p>
        </p:txBody>
      </p:sp>
      <p:sp>
        <p:nvSpPr>
          <p:cNvPr id="7" name="Footer Placeholder 6"/>
          <p:cNvSpPr>
            <a:spLocks noGrp="1"/>
          </p:cNvSpPr>
          <p:nvPr>
            <p:ph type="ftr" sz="quarter" idx="17"/>
          </p:nvPr>
        </p:nvSpPr>
        <p:spPr>
          <a:xfrm>
            <a:off x="3124200" y="6356350"/>
            <a:ext cx="2895600" cy="365125"/>
          </a:xfrm>
        </p:spPr>
        <p:txBody>
          <a:bodyPr/>
          <a:lstStyle/>
          <a:p>
            <a:r>
              <a:rPr lang="en-GB"/>
              <a:t>CAJAL-BNS 2015</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22</a:t>
            </a:fld>
            <a:endParaRPr lang="en-GB" dirty="0"/>
          </a:p>
        </p:txBody>
      </p:sp>
      <p:sp>
        <p:nvSpPr>
          <p:cNvPr id="21" name="Rounded Rectangle 20"/>
          <p:cNvSpPr/>
          <p:nvPr/>
        </p:nvSpPr>
        <p:spPr>
          <a:xfrm>
            <a:off x="457200" y="1893853"/>
            <a:ext cx="2154167" cy="2608565"/>
          </a:xfrm>
          <a:prstGeom prst="roundRect">
            <a:avLst/>
          </a:prstGeom>
          <a:solidFill>
            <a:schemeClr val="bg1">
              <a:lumMod val="95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p:cNvSpPr/>
          <p:nvPr/>
        </p:nvSpPr>
        <p:spPr>
          <a:xfrm>
            <a:off x="1047444" y="2540284"/>
            <a:ext cx="1042639" cy="94511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1029984" y="2740756"/>
            <a:ext cx="1077558" cy="523220"/>
          </a:xfrm>
          <a:prstGeom prst="rect">
            <a:avLst/>
          </a:prstGeom>
          <a:noFill/>
        </p:spPr>
        <p:txBody>
          <a:bodyPr wrap="square" rtlCol="0">
            <a:spAutoFit/>
          </a:bodyPr>
          <a:lstStyle/>
          <a:p>
            <a:pPr algn="ctr"/>
            <a:r>
              <a:rPr lang="en-GB" sz="1600" dirty="0"/>
              <a:t>RAM</a:t>
            </a:r>
          </a:p>
          <a:p>
            <a:pPr algn="ctr"/>
            <a:r>
              <a:rPr lang="en-GB" sz="1200" dirty="0"/>
              <a:t>(“Variable”)</a:t>
            </a:r>
          </a:p>
        </p:txBody>
      </p:sp>
      <p:sp>
        <p:nvSpPr>
          <p:cNvPr id="24" name="Right Arrow 23"/>
          <p:cNvSpPr/>
          <p:nvPr/>
        </p:nvSpPr>
        <p:spPr>
          <a:xfrm>
            <a:off x="2160208" y="2878982"/>
            <a:ext cx="899945" cy="37585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535736" y="4107598"/>
            <a:ext cx="1408064" cy="369332"/>
          </a:xfrm>
          <a:prstGeom prst="rect">
            <a:avLst/>
          </a:prstGeom>
          <a:noFill/>
        </p:spPr>
        <p:txBody>
          <a:bodyPr wrap="square" rtlCol="0">
            <a:spAutoFit/>
          </a:bodyPr>
          <a:lstStyle/>
          <a:p>
            <a:r>
              <a:rPr lang="en-GB" dirty="0">
                <a:solidFill>
                  <a:schemeClr val="bg1">
                    <a:lumMod val="65000"/>
                  </a:schemeClr>
                </a:solidFill>
              </a:rPr>
              <a:t>Computer</a:t>
            </a:r>
          </a:p>
        </p:txBody>
      </p:sp>
      <p:sp>
        <p:nvSpPr>
          <p:cNvPr id="26" name="TextBox 25"/>
          <p:cNvSpPr txBox="1"/>
          <p:nvPr/>
        </p:nvSpPr>
        <p:spPr>
          <a:xfrm>
            <a:off x="1190664" y="3467698"/>
            <a:ext cx="734632" cy="461665"/>
          </a:xfrm>
          <a:prstGeom prst="rect">
            <a:avLst/>
          </a:prstGeom>
          <a:noFill/>
        </p:spPr>
        <p:txBody>
          <a:bodyPr wrap="square" rtlCol="0">
            <a:spAutoFit/>
          </a:bodyPr>
          <a:lstStyle/>
          <a:p>
            <a:pPr algn="ctr"/>
            <a:r>
              <a:rPr lang="en-GB" sz="1200" i="1" dirty="0"/>
              <a:t>System</a:t>
            </a:r>
          </a:p>
          <a:p>
            <a:pPr algn="ctr"/>
            <a:r>
              <a:rPr lang="en-GB" sz="1200" i="1" dirty="0"/>
              <a:t>Memory</a:t>
            </a:r>
          </a:p>
        </p:txBody>
      </p:sp>
      <p:sp>
        <p:nvSpPr>
          <p:cNvPr id="27" name="TextBox 26"/>
          <p:cNvSpPr txBox="1"/>
          <p:nvPr/>
        </p:nvSpPr>
        <p:spPr>
          <a:xfrm>
            <a:off x="3091491" y="3078759"/>
            <a:ext cx="836797" cy="461665"/>
          </a:xfrm>
          <a:prstGeom prst="rect">
            <a:avLst/>
          </a:prstGeom>
          <a:noFill/>
        </p:spPr>
        <p:txBody>
          <a:bodyPr wrap="square" rtlCol="0">
            <a:spAutoFit/>
          </a:bodyPr>
          <a:lstStyle/>
          <a:p>
            <a:pPr algn="ctr"/>
            <a:r>
              <a:rPr lang="en-GB" sz="1200" i="1" dirty="0"/>
              <a:t>Digital Output</a:t>
            </a:r>
          </a:p>
        </p:txBody>
      </p:sp>
      <p:grpSp>
        <p:nvGrpSpPr>
          <p:cNvPr id="28" name="Group 27"/>
          <p:cNvGrpSpPr/>
          <p:nvPr/>
        </p:nvGrpSpPr>
        <p:grpSpPr>
          <a:xfrm>
            <a:off x="3953815" y="2808413"/>
            <a:ext cx="911924" cy="575489"/>
            <a:chOff x="4399333" y="1900586"/>
            <a:chExt cx="911924" cy="575489"/>
          </a:xfrm>
        </p:grpSpPr>
        <p:sp>
          <p:nvSpPr>
            <p:cNvPr id="75" name="Rounded Rectangle 74"/>
            <p:cNvSpPr/>
            <p:nvPr/>
          </p:nvSpPr>
          <p:spPr>
            <a:xfrm>
              <a:off x="4399333" y="1900586"/>
              <a:ext cx="911924" cy="5754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TextBox 75"/>
            <p:cNvSpPr txBox="1"/>
            <p:nvPr/>
          </p:nvSpPr>
          <p:spPr>
            <a:xfrm>
              <a:off x="4482243" y="1995510"/>
              <a:ext cx="746105" cy="369332"/>
            </a:xfrm>
            <a:prstGeom prst="rect">
              <a:avLst/>
            </a:prstGeom>
            <a:noFill/>
          </p:spPr>
          <p:txBody>
            <a:bodyPr wrap="square" rtlCol="0">
              <a:spAutoFit/>
            </a:bodyPr>
            <a:lstStyle/>
            <a:p>
              <a:pPr algn="ctr"/>
              <a:r>
                <a:rPr lang="en-GB" dirty="0"/>
                <a:t>LED</a:t>
              </a:r>
            </a:p>
          </p:txBody>
        </p:sp>
      </p:grpSp>
      <p:grpSp>
        <p:nvGrpSpPr>
          <p:cNvPr id="29" name="Group 28"/>
          <p:cNvGrpSpPr/>
          <p:nvPr/>
        </p:nvGrpSpPr>
        <p:grpSpPr>
          <a:xfrm>
            <a:off x="6133654" y="2799169"/>
            <a:ext cx="1207678" cy="741255"/>
            <a:chOff x="4772386" y="2668564"/>
            <a:chExt cx="911924" cy="741255"/>
          </a:xfrm>
        </p:grpSpPr>
        <p:sp>
          <p:nvSpPr>
            <p:cNvPr id="72" name="Rounded Rectangle 71"/>
            <p:cNvSpPr/>
            <p:nvPr/>
          </p:nvSpPr>
          <p:spPr>
            <a:xfrm>
              <a:off x="4772386" y="2668564"/>
              <a:ext cx="911924" cy="5754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TextBox 72"/>
            <p:cNvSpPr txBox="1"/>
            <p:nvPr/>
          </p:nvSpPr>
          <p:spPr>
            <a:xfrm>
              <a:off x="4772386" y="2763488"/>
              <a:ext cx="911924" cy="646331"/>
            </a:xfrm>
            <a:prstGeom prst="rect">
              <a:avLst/>
            </a:prstGeom>
            <a:noFill/>
          </p:spPr>
          <p:txBody>
            <a:bodyPr wrap="square" rtlCol="0">
              <a:spAutoFit/>
            </a:bodyPr>
            <a:lstStyle/>
            <a:p>
              <a:pPr algn="ctr"/>
              <a:r>
                <a:rPr lang="en-GB" dirty="0"/>
                <a:t>DC Motor</a:t>
              </a:r>
            </a:p>
          </p:txBody>
        </p:sp>
      </p:grpSp>
      <p:grpSp>
        <p:nvGrpSpPr>
          <p:cNvPr id="31" name="Group 30"/>
          <p:cNvGrpSpPr/>
          <p:nvPr/>
        </p:nvGrpSpPr>
        <p:grpSpPr>
          <a:xfrm>
            <a:off x="4942710" y="2808413"/>
            <a:ext cx="1107332" cy="575489"/>
            <a:chOff x="4121016" y="4313360"/>
            <a:chExt cx="1107332" cy="575489"/>
          </a:xfrm>
        </p:grpSpPr>
        <p:sp>
          <p:nvSpPr>
            <p:cNvPr id="68" name="Rounded Rectangle 67"/>
            <p:cNvSpPr/>
            <p:nvPr/>
          </p:nvSpPr>
          <p:spPr>
            <a:xfrm>
              <a:off x="4121016" y="4313360"/>
              <a:ext cx="1107332" cy="5754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TextBox 68"/>
            <p:cNvSpPr txBox="1"/>
            <p:nvPr/>
          </p:nvSpPr>
          <p:spPr>
            <a:xfrm>
              <a:off x="4121016" y="4408284"/>
              <a:ext cx="1107332" cy="369332"/>
            </a:xfrm>
            <a:prstGeom prst="rect">
              <a:avLst/>
            </a:prstGeom>
            <a:noFill/>
          </p:spPr>
          <p:txBody>
            <a:bodyPr wrap="square" rtlCol="0">
              <a:spAutoFit/>
            </a:bodyPr>
            <a:lstStyle/>
            <a:p>
              <a:pPr algn="ctr"/>
              <a:r>
                <a:rPr lang="en-GB" dirty="0"/>
                <a:t>Solenoid</a:t>
              </a:r>
            </a:p>
          </p:txBody>
        </p:sp>
      </p:grpSp>
      <p:grpSp>
        <p:nvGrpSpPr>
          <p:cNvPr id="32" name="Group 31"/>
          <p:cNvGrpSpPr/>
          <p:nvPr/>
        </p:nvGrpSpPr>
        <p:grpSpPr>
          <a:xfrm>
            <a:off x="7388729" y="2799169"/>
            <a:ext cx="1107332" cy="575489"/>
            <a:chOff x="6019800" y="4089226"/>
            <a:chExt cx="1107332" cy="575489"/>
          </a:xfrm>
        </p:grpSpPr>
        <p:sp>
          <p:nvSpPr>
            <p:cNvPr id="66" name="Rounded Rectangle 65"/>
            <p:cNvSpPr/>
            <p:nvPr/>
          </p:nvSpPr>
          <p:spPr>
            <a:xfrm>
              <a:off x="6019800" y="4089226"/>
              <a:ext cx="1107332" cy="5754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TextBox 66"/>
            <p:cNvSpPr txBox="1"/>
            <p:nvPr/>
          </p:nvSpPr>
          <p:spPr>
            <a:xfrm>
              <a:off x="6019800" y="4184150"/>
              <a:ext cx="1107332" cy="369332"/>
            </a:xfrm>
            <a:prstGeom prst="rect">
              <a:avLst/>
            </a:prstGeom>
            <a:noFill/>
          </p:spPr>
          <p:txBody>
            <a:bodyPr wrap="square" rtlCol="0">
              <a:spAutoFit/>
            </a:bodyPr>
            <a:lstStyle/>
            <a:p>
              <a:pPr algn="ctr"/>
              <a:r>
                <a:rPr lang="en-GB" dirty="0"/>
                <a:t>Relay</a:t>
              </a:r>
            </a:p>
          </p:txBody>
        </p:sp>
      </p:grpSp>
      <p:sp>
        <p:nvSpPr>
          <p:cNvPr id="39" name="Right Arrow 38"/>
          <p:cNvSpPr/>
          <p:nvPr/>
        </p:nvSpPr>
        <p:spPr>
          <a:xfrm>
            <a:off x="3117433" y="2953152"/>
            <a:ext cx="787461" cy="219937"/>
          </a:xfrm>
          <a:prstGeom prst="rightArrow">
            <a:avLst>
              <a:gd name="adj1" fmla="val 29342"/>
              <a:gd name="adj2" fmla="val 5000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p:cNvSpPr txBox="1"/>
          <p:nvPr/>
        </p:nvSpPr>
        <p:spPr>
          <a:xfrm>
            <a:off x="3091490" y="2731629"/>
            <a:ext cx="836797" cy="276999"/>
          </a:xfrm>
          <a:prstGeom prst="rect">
            <a:avLst/>
          </a:prstGeom>
          <a:noFill/>
        </p:spPr>
        <p:txBody>
          <a:bodyPr wrap="square" rtlCol="0">
            <a:spAutoFit/>
          </a:bodyPr>
          <a:lstStyle/>
          <a:p>
            <a:pPr algn="ctr"/>
            <a:r>
              <a:rPr lang="en-GB" sz="1200" b="1" dirty="0"/>
              <a:t>TTL</a:t>
            </a:r>
          </a:p>
        </p:txBody>
      </p:sp>
      <p:sp>
        <p:nvSpPr>
          <p:cNvPr id="50" name="TextBox 49"/>
          <p:cNvSpPr txBox="1"/>
          <p:nvPr/>
        </p:nvSpPr>
        <p:spPr>
          <a:xfrm>
            <a:off x="2095493" y="2740482"/>
            <a:ext cx="836797" cy="276999"/>
          </a:xfrm>
          <a:prstGeom prst="rect">
            <a:avLst/>
          </a:prstGeom>
          <a:noFill/>
        </p:spPr>
        <p:txBody>
          <a:bodyPr wrap="square" rtlCol="0">
            <a:spAutoFit/>
          </a:bodyPr>
          <a:lstStyle/>
          <a:p>
            <a:pPr algn="ctr"/>
            <a:r>
              <a:rPr lang="en-GB" sz="1200" b="1" dirty="0"/>
              <a:t>Protocol</a:t>
            </a:r>
          </a:p>
        </p:txBody>
      </p:sp>
      <p:sp>
        <p:nvSpPr>
          <p:cNvPr id="10" name="TextBox 9"/>
          <p:cNvSpPr txBox="1"/>
          <p:nvPr/>
        </p:nvSpPr>
        <p:spPr>
          <a:xfrm>
            <a:off x="3999799" y="3406742"/>
            <a:ext cx="1144402" cy="307777"/>
          </a:xfrm>
          <a:prstGeom prst="rect">
            <a:avLst/>
          </a:prstGeom>
          <a:noFill/>
        </p:spPr>
        <p:txBody>
          <a:bodyPr wrap="square" rtlCol="0">
            <a:spAutoFit/>
          </a:bodyPr>
          <a:lstStyle/>
          <a:p>
            <a:r>
              <a:rPr lang="en-GB" sz="1400" dirty="0"/>
              <a:t>~10 mA</a:t>
            </a:r>
          </a:p>
        </p:txBody>
      </p:sp>
      <p:sp>
        <p:nvSpPr>
          <p:cNvPr id="11" name="TextBox 10"/>
          <p:cNvSpPr txBox="1"/>
          <p:nvPr/>
        </p:nvSpPr>
        <p:spPr>
          <a:xfrm>
            <a:off x="4064415" y="5179057"/>
            <a:ext cx="5346155" cy="369332"/>
          </a:xfrm>
          <a:prstGeom prst="rect">
            <a:avLst/>
          </a:prstGeom>
          <a:noFill/>
        </p:spPr>
        <p:txBody>
          <a:bodyPr wrap="square" rtlCol="0">
            <a:spAutoFit/>
          </a:bodyPr>
          <a:lstStyle/>
          <a:p>
            <a:r>
              <a:rPr lang="en-GB" dirty="0"/>
              <a:t>Can you start (“jump”) your car with a USB port?</a:t>
            </a:r>
          </a:p>
        </p:txBody>
      </p:sp>
      <p:pic>
        <p:nvPicPr>
          <p:cNvPr id="2050" name="Picture 2" descr="http://www.diseno-art.com/news_content/wp-content/uploads/2011/08/Morgan-electric-moto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9837" y="3448273"/>
            <a:ext cx="2242558" cy="17155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mages.gasgoo.com/MiMwMDRfMDA0IzYyNTQ0NDEwMA--/auto-part-permanent-magnet-brushed-dc-motor-fc-280s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7418" y="4294267"/>
            <a:ext cx="337916" cy="25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632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Electrical Load</a:t>
            </a:r>
            <a:endParaRPr lang="en-GB" dirty="0"/>
          </a:p>
        </p:txBody>
      </p:sp>
      <p:sp>
        <p:nvSpPr>
          <p:cNvPr id="3" name="Text Placeholder 2"/>
          <p:cNvSpPr>
            <a:spLocks noGrp="1"/>
          </p:cNvSpPr>
          <p:nvPr>
            <p:ph type="body" sz="quarter" idx="10"/>
          </p:nvPr>
        </p:nvSpPr>
        <p:spPr/>
        <p:txBody>
          <a:bodyPr/>
          <a:lstStyle/>
          <a:p>
            <a:r>
              <a:rPr lang="en-GB"/>
              <a:t>An element in a circuit that consumes power. The more power consumed, the “heavier” the load.</a:t>
            </a:r>
            <a:endParaRPr lang="en-GB" dirty="0"/>
          </a:p>
        </p:txBody>
      </p:sp>
      <p:sp>
        <p:nvSpPr>
          <p:cNvPr id="15" name="Text Placeholder 14"/>
          <p:cNvSpPr>
            <a:spLocks noGrp="1"/>
          </p:cNvSpPr>
          <p:nvPr>
            <p:ph type="body" sz="quarter" idx="14"/>
          </p:nvPr>
        </p:nvSpPr>
        <p:spPr/>
        <p:txBody>
          <a:bodyPr/>
          <a:lstStyle/>
          <a:p>
            <a:endParaRPr lang="en-GB"/>
          </a:p>
        </p:txBody>
      </p:sp>
      <p:sp>
        <p:nvSpPr>
          <p:cNvPr id="16" name="Picture Placeholder 15"/>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dirty="0"/>
              <a:t>DAQ and ACT</a:t>
            </a:r>
            <a:endParaRPr lang="en-GB" dirty="0"/>
          </a:p>
        </p:txBody>
      </p:sp>
      <p:sp>
        <p:nvSpPr>
          <p:cNvPr id="7" name="Footer Placeholder 6"/>
          <p:cNvSpPr>
            <a:spLocks noGrp="1"/>
          </p:cNvSpPr>
          <p:nvPr>
            <p:ph type="ftr" sz="quarter" idx="17"/>
          </p:nvPr>
        </p:nvSpPr>
        <p:spPr>
          <a:xfrm>
            <a:off x="3124200" y="6356350"/>
            <a:ext cx="2895600" cy="365125"/>
          </a:xfrm>
        </p:spPr>
        <p:txBody>
          <a:bodyPr/>
          <a:lstStyle/>
          <a:p>
            <a:r>
              <a:rPr lang="en-GB"/>
              <a:t>CAJAL-BNS 2015</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23</a:t>
            </a:fld>
            <a:endParaRPr lang="en-GB" dirty="0"/>
          </a:p>
        </p:txBody>
      </p:sp>
      <p:sp>
        <p:nvSpPr>
          <p:cNvPr id="21" name="Rounded Rectangle 20"/>
          <p:cNvSpPr/>
          <p:nvPr/>
        </p:nvSpPr>
        <p:spPr>
          <a:xfrm>
            <a:off x="457200" y="1893853"/>
            <a:ext cx="2154167" cy="2608565"/>
          </a:xfrm>
          <a:prstGeom prst="roundRect">
            <a:avLst/>
          </a:prstGeom>
          <a:solidFill>
            <a:schemeClr val="bg1">
              <a:lumMod val="95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p:cNvSpPr/>
          <p:nvPr/>
        </p:nvSpPr>
        <p:spPr>
          <a:xfrm>
            <a:off x="1047444" y="2540284"/>
            <a:ext cx="1042639" cy="94511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1029984" y="2740756"/>
            <a:ext cx="1077558" cy="523220"/>
          </a:xfrm>
          <a:prstGeom prst="rect">
            <a:avLst/>
          </a:prstGeom>
          <a:noFill/>
        </p:spPr>
        <p:txBody>
          <a:bodyPr wrap="square" rtlCol="0">
            <a:spAutoFit/>
          </a:bodyPr>
          <a:lstStyle/>
          <a:p>
            <a:pPr algn="ctr"/>
            <a:r>
              <a:rPr lang="en-GB" sz="1600" dirty="0"/>
              <a:t>RAM</a:t>
            </a:r>
          </a:p>
          <a:p>
            <a:pPr algn="ctr"/>
            <a:r>
              <a:rPr lang="en-GB" sz="1200" dirty="0"/>
              <a:t>(“Variable”)</a:t>
            </a:r>
          </a:p>
        </p:txBody>
      </p:sp>
      <p:sp>
        <p:nvSpPr>
          <p:cNvPr id="24" name="Right Arrow 23"/>
          <p:cNvSpPr/>
          <p:nvPr/>
        </p:nvSpPr>
        <p:spPr>
          <a:xfrm>
            <a:off x="2160208" y="2878982"/>
            <a:ext cx="899945" cy="37585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535736" y="4107598"/>
            <a:ext cx="1408064" cy="369332"/>
          </a:xfrm>
          <a:prstGeom prst="rect">
            <a:avLst/>
          </a:prstGeom>
          <a:noFill/>
        </p:spPr>
        <p:txBody>
          <a:bodyPr wrap="square" rtlCol="0">
            <a:spAutoFit/>
          </a:bodyPr>
          <a:lstStyle/>
          <a:p>
            <a:r>
              <a:rPr lang="en-GB" dirty="0">
                <a:solidFill>
                  <a:schemeClr val="bg1">
                    <a:lumMod val="65000"/>
                  </a:schemeClr>
                </a:solidFill>
              </a:rPr>
              <a:t>Computer</a:t>
            </a:r>
          </a:p>
        </p:txBody>
      </p:sp>
      <p:sp>
        <p:nvSpPr>
          <p:cNvPr id="26" name="TextBox 25"/>
          <p:cNvSpPr txBox="1"/>
          <p:nvPr/>
        </p:nvSpPr>
        <p:spPr>
          <a:xfrm>
            <a:off x="1190664" y="3467698"/>
            <a:ext cx="734632" cy="461665"/>
          </a:xfrm>
          <a:prstGeom prst="rect">
            <a:avLst/>
          </a:prstGeom>
          <a:noFill/>
        </p:spPr>
        <p:txBody>
          <a:bodyPr wrap="square" rtlCol="0">
            <a:spAutoFit/>
          </a:bodyPr>
          <a:lstStyle/>
          <a:p>
            <a:pPr algn="ctr"/>
            <a:r>
              <a:rPr lang="en-GB" sz="1200" i="1" dirty="0"/>
              <a:t>System</a:t>
            </a:r>
          </a:p>
          <a:p>
            <a:pPr algn="ctr"/>
            <a:r>
              <a:rPr lang="en-GB" sz="1200" i="1" dirty="0"/>
              <a:t>Memory</a:t>
            </a:r>
          </a:p>
        </p:txBody>
      </p:sp>
      <p:sp>
        <p:nvSpPr>
          <p:cNvPr id="27" name="TextBox 26"/>
          <p:cNvSpPr txBox="1"/>
          <p:nvPr/>
        </p:nvSpPr>
        <p:spPr>
          <a:xfrm>
            <a:off x="3091491" y="3078759"/>
            <a:ext cx="836797" cy="461665"/>
          </a:xfrm>
          <a:prstGeom prst="rect">
            <a:avLst/>
          </a:prstGeom>
          <a:noFill/>
        </p:spPr>
        <p:txBody>
          <a:bodyPr wrap="square" rtlCol="0">
            <a:spAutoFit/>
          </a:bodyPr>
          <a:lstStyle/>
          <a:p>
            <a:pPr algn="ctr"/>
            <a:r>
              <a:rPr lang="en-GB" sz="1200" i="1" dirty="0"/>
              <a:t>Digital Output</a:t>
            </a:r>
          </a:p>
        </p:txBody>
      </p:sp>
      <p:sp>
        <p:nvSpPr>
          <p:cNvPr id="75" name="Rounded Rectangle 74"/>
          <p:cNvSpPr/>
          <p:nvPr/>
        </p:nvSpPr>
        <p:spPr>
          <a:xfrm>
            <a:off x="3962174" y="2540285"/>
            <a:ext cx="1610287" cy="96385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TextBox 75"/>
          <p:cNvSpPr txBox="1"/>
          <p:nvPr/>
        </p:nvSpPr>
        <p:spPr>
          <a:xfrm>
            <a:off x="4048210" y="2692079"/>
            <a:ext cx="1432810" cy="646331"/>
          </a:xfrm>
          <a:prstGeom prst="rect">
            <a:avLst/>
          </a:prstGeom>
          <a:noFill/>
        </p:spPr>
        <p:txBody>
          <a:bodyPr wrap="square" rtlCol="0">
            <a:spAutoFit/>
          </a:bodyPr>
          <a:lstStyle/>
          <a:p>
            <a:pPr algn="ctr"/>
            <a:r>
              <a:rPr lang="en-GB" dirty="0"/>
              <a:t>Electric Car</a:t>
            </a:r>
          </a:p>
          <a:p>
            <a:pPr algn="ctr"/>
            <a:r>
              <a:rPr lang="en-GB" dirty="0"/>
              <a:t>Engine?</a:t>
            </a:r>
          </a:p>
        </p:txBody>
      </p:sp>
      <p:sp>
        <p:nvSpPr>
          <p:cNvPr id="39" name="Right Arrow 38"/>
          <p:cNvSpPr/>
          <p:nvPr/>
        </p:nvSpPr>
        <p:spPr>
          <a:xfrm>
            <a:off x="3117433" y="2953152"/>
            <a:ext cx="787461" cy="219937"/>
          </a:xfrm>
          <a:prstGeom prst="rightArrow">
            <a:avLst>
              <a:gd name="adj1" fmla="val 29342"/>
              <a:gd name="adj2" fmla="val 5000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p:cNvSpPr txBox="1"/>
          <p:nvPr/>
        </p:nvSpPr>
        <p:spPr>
          <a:xfrm>
            <a:off x="3091490" y="2731629"/>
            <a:ext cx="836797" cy="276999"/>
          </a:xfrm>
          <a:prstGeom prst="rect">
            <a:avLst/>
          </a:prstGeom>
          <a:noFill/>
        </p:spPr>
        <p:txBody>
          <a:bodyPr wrap="square" rtlCol="0">
            <a:spAutoFit/>
          </a:bodyPr>
          <a:lstStyle/>
          <a:p>
            <a:pPr algn="ctr"/>
            <a:r>
              <a:rPr lang="en-GB" sz="1200" b="1" dirty="0"/>
              <a:t>TTL</a:t>
            </a:r>
          </a:p>
        </p:txBody>
      </p:sp>
      <p:sp>
        <p:nvSpPr>
          <p:cNvPr id="50" name="TextBox 49"/>
          <p:cNvSpPr txBox="1"/>
          <p:nvPr/>
        </p:nvSpPr>
        <p:spPr>
          <a:xfrm>
            <a:off x="2095493" y="2740482"/>
            <a:ext cx="836797" cy="276999"/>
          </a:xfrm>
          <a:prstGeom prst="rect">
            <a:avLst/>
          </a:prstGeom>
          <a:noFill/>
        </p:spPr>
        <p:txBody>
          <a:bodyPr wrap="square" rtlCol="0">
            <a:spAutoFit/>
          </a:bodyPr>
          <a:lstStyle/>
          <a:p>
            <a:pPr algn="ctr"/>
            <a:r>
              <a:rPr lang="en-GB" sz="1200" b="1" dirty="0"/>
              <a:t>Protocol</a:t>
            </a:r>
          </a:p>
        </p:txBody>
      </p:sp>
      <p:sp>
        <p:nvSpPr>
          <p:cNvPr id="9" name="TextBox 8"/>
          <p:cNvSpPr txBox="1"/>
          <p:nvPr/>
        </p:nvSpPr>
        <p:spPr>
          <a:xfrm>
            <a:off x="6019800" y="2771533"/>
            <a:ext cx="2569295" cy="461665"/>
          </a:xfrm>
          <a:prstGeom prst="rect">
            <a:avLst/>
          </a:prstGeom>
          <a:noFill/>
        </p:spPr>
        <p:txBody>
          <a:bodyPr wrap="square" rtlCol="0">
            <a:spAutoFit/>
          </a:bodyPr>
          <a:lstStyle/>
          <a:p>
            <a:r>
              <a:rPr lang="en-GB" sz="2400" b="1" dirty="0"/>
              <a:t>Power</a:t>
            </a:r>
            <a:r>
              <a:rPr lang="en-GB" b="1" dirty="0"/>
              <a:t> = </a:t>
            </a:r>
            <a:r>
              <a:rPr lang="en-GB" b="1" dirty="0">
                <a:latin typeface="Calibri" panose="020F0502020204030204" pitchFamily="34" charset="0"/>
              </a:rPr>
              <a:t>V*I =  V*R</a:t>
            </a:r>
            <a:r>
              <a:rPr lang="en-GB" b="1" baseline="30000" dirty="0">
                <a:latin typeface="Calibri" panose="020F0502020204030204" pitchFamily="34" charset="0"/>
              </a:rPr>
              <a:t>2</a:t>
            </a:r>
          </a:p>
        </p:txBody>
      </p:sp>
    </p:spTree>
    <p:extLst>
      <p:ext uri="{BB962C8B-B14F-4D97-AF65-F5344CB8AC3E}">
        <p14:creationId xmlns:p14="http://schemas.microsoft.com/office/powerpoint/2010/main" val="915840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Digital Output </a:t>
            </a:r>
            <a:r>
              <a:rPr lang="en-GB" sz="2400" dirty="0"/>
              <a:t>(Heavy Loads: &gt; 100  mA)</a:t>
            </a:r>
            <a:endParaRPr lang="en-GB" dirty="0"/>
          </a:p>
        </p:txBody>
      </p:sp>
      <p:sp>
        <p:nvSpPr>
          <p:cNvPr id="3" name="Text Placeholder 2"/>
          <p:cNvSpPr>
            <a:spLocks noGrp="1"/>
          </p:cNvSpPr>
          <p:nvPr>
            <p:ph type="body" sz="quarter" idx="10"/>
          </p:nvPr>
        </p:nvSpPr>
        <p:spPr/>
        <p:txBody>
          <a:bodyPr/>
          <a:lstStyle/>
          <a:p>
            <a:r>
              <a:rPr lang="en-GB"/>
              <a:t>Conversely to acquisition, computers can only output voltages.</a:t>
            </a:r>
            <a:endParaRPr lang="en-GB" dirty="0"/>
          </a:p>
        </p:txBody>
      </p:sp>
      <p:sp>
        <p:nvSpPr>
          <p:cNvPr id="15" name="Text Placeholder 14"/>
          <p:cNvSpPr>
            <a:spLocks noGrp="1"/>
          </p:cNvSpPr>
          <p:nvPr>
            <p:ph type="body" sz="quarter" idx="14"/>
          </p:nvPr>
        </p:nvSpPr>
        <p:spPr/>
        <p:txBody>
          <a:bodyPr/>
          <a:lstStyle/>
          <a:p>
            <a:endParaRPr lang="en-GB"/>
          </a:p>
        </p:txBody>
      </p:sp>
      <p:sp>
        <p:nvSpPr>
          <p:cNvPr id="16" name="Picture Placeholder 15"/>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dirty="0"/>
              <a:t>DAQ and ACT</a:t>
            </a:r>
            <a:endParaRPr lang="en-GB" dirty="0"/>
          </a:p>
        </p:txBody>
      </p:sp>
      <p:sp>
        <p:nvSpPr>
          <p:cNvPr id="7" name="Footer Placeholder 6"/>
          <p:cNvSpPr>
            <a:spLocks noGrp="1"/>
          </p:cNvSpPr>
          <p:nvPr>
            <p:ph type="ftr" sz="quarter" idx="17"/>
          </p:nvPr>
        </p:nvSpPr>
        <p:spPr>
          <a:xfrm>
            <a:off x="3124200" y="6356350"/>
            <a:ext cx="2895600" cy="365125"/>
          </a:xfrm>
        </p:spPr>
        <p:txBody>
          <a:bodyPr/>
          <a:lstStyle/>
          <a:p>
            <a:r>
              <a:rPr lang="en-GB"/>
              <a:t>CAJAL-BNS 2015</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24</a:t>
            </a:fld>
            <a:endParaRPr lang="en-GB" dirty="0"/>
          </a:p>
        </p:txBody>
      </p:sp>
      <p:sp>
        <p:nvSpPr>
          <p:cNvPr id="74" name="Rounded Rectangle 73"/>
          <p:cNvSpPr/>
          <p:nvPr/>
        </p:nvSpPr>
        <p:spPr>
          <a:xfrm>
            <a:off x="457200" y="1870494"/>
            <a:ext cx="2154167" cy="2608565"/>
          </a:xfrm>
          <a:prstGeom prst="roundRect">
            <a:avLst/>
          </a:prstGeom>
          <a:solidFill>
            <a:schemeClr val="bg1">
              <a:lumMod val="95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ounded Rectangle 77"/>
          <p:cNvSpPr/>
          <p:nvPr/>
        </p:nvSpPr>
        <p:spPr>
          <a:xfrm>
            <a:off x="1047444" y="2516925"/>
            <a:ext cx="1042639" cy="94511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TextBox 82"/>
          <p:cNvSpPr txBox="1"/>
          <p:nvPr/>
        </p:nvSpPr>
        <p:spPr>
          <a:xfrm>
            <a:off x="1029984" y="2717397"/>
            <a:ext cx="1077558" cy="523220"/>
          </a:xfrm>
          <a:prstGeom prst="rect">
            <a:avLst/>
          </a:prstGeom>
          <a:noFill/>
        </p:spPr>
        <p:txBody>
          <a:bodyPr wrap="square" rtlCol="0">
            <a:spAutoFit/>
          </a:bodyPr>
          <a:lstStyle/>
          <a:p>
            <a:pPr algn="ctr"/>
            <a:r>
              <a:rPr lang="en-GB" sz="1600" dirty="0"/>
              <a:t>RAM</a:t>
            </a:r>
          </a:p>
          <a:p>
            <a:pPr algn="ctr"/>
            <a:r>
              <a:rPr lang="en-GB" sz="1200" dirty="0"/>
              <a:t>(“Variable”)</a:t>
            </a:r>
          </a:p>
        </p:txBody>
      </p:sp>
      <p:sp>
        <p:nvSpPr>
          <p:cNvPr id="84" name="Right Arrow 83"/>
          <p:cNvSpPr/>
          <p:nvPr/>
        </p:nvSpPr>
        <p:spPr>
          <a:xfrm>
            <a:off x="2160208" y="2855623"/>
            <a:ext cx="899945" cy="37585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ounded Rectangle 84"/>
          <p:cNvSpPr/>
          <p:nvPr/>
        </p:nvSpPr>
        <p:spPr>
          <a:xfrm>
            <a:off x="3109378" y="2480461"/>
            <a:ext cx="1047074" cy="107147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TextBox 85"/>
          <p:cNvSpPr txBox="1"/>
          <p:nvPr/>
        </p:nvSpPr>
        <p:spPr>
          <a:xfrm>
            <a:off x="2082231" y="3171909"/>
            <a:ext cx="836797" cy="461665"/>
          </a:xfrm>
          <a:prstGeom prst="rect">
            <a:avLst/>
          </a:prstGeom>
          <a:noFill/>
        </p:spPr>
        <p:txBody>
          <a:bodyPr wrap="square" rtlCol="0">
            <a:spAutoFit/>
          </a:bodyPr>
          <a:lstStyle/>
          <a:p>
            <a:pPr algn="ctr"/>
            <a:r>
              <a:rPr lang="en-GB" sz="1200" i="1" dirty="0"/>
              <a:t>Display</a:t>
            </a:r>
          </a:p>
          <a:p>
            <a:pPr algn="ctr"/>
            <a:r>
              <a:rPr lang="en-GB" sz="1200" i="1" dirty="0"/>
              <a:t>Storage</a:t>
            </a:r>
          </a:p>
        </p:txBody>
      </p:sp>
      <p:sp>
        <p:nvSpPr>
          <p:cNvPr id="87" name="TextBox 86"/>
          <p:cNvSpPr txBox="1"/>
          <p:nvPr/>
        </p:nvSpPr>
        <p:spPr>
          <a:xfrm>
            <a:off x="3133407" y="2846729"/>
            <a:ext cx="999015" cy="338554"/>
          </a:xfrm>
          <a:prstGeom prst="rect">
            <a:avLst/>
          </a:prstGeom>
          <a:noFill/>
        </p:spPr>
        <p:txBody>
          <a:bodyPr wrap="square" rtlCol="0">
            <a:spAutoFit/>
          </a:bodyPr>
          <a:lstStyle/>
          <a:p>
            <a:pPr algn="ctr"/>
            <a:r>
              <a:rPr lang="en-GB" sz="1600" dirty="0"/>
              <a:t>Motor</a:t>
            </a:r>
          </a:p>
        </p:txBody>
      </p:sp>
      <p:sp>
        <p:nvSpPr>
          <p:cNvPr id="90" name="TextBox 89"/>
          <p:cNvSpPr txBox="1"/>
          <p:nvPr/>
        </p:nvSpPr>
        <p:spPr>
          <a:xfrm>
            <a:off x="535736" y="4084239"/>
            <a:ext cx="1408064" cy="369332"/>
          </a:xfrm>
          <a:prstGeom prst="rect">
            <a:avLst/>
          </a:prstGeom>
          <a:noFill/>
        </p:spPr>
        <p:txBody>
          <a:bodyPr wrap="square" rtlCol="0">
            <a:spAutoFit/>
          </a:bodyPr>
          <a:lstStyle/>
          <a:p>
            <a:r>
              <a:rPr lang="en-GB" dirty="0">
                <a:solidFill>
                  <a:schemeClr val="bg1">
                    <a:lumMod val="65000"/>
                  </a:schemeClr>
                </a:solidFill>
              </a:rPr>
              <a:t>Computer</a:t>
            </a:r>
          </a:p>
        </p:txBody>
      </p:sp>
      <p:sp>
        <p:nvSpPr>
          <p:cNvPr id="91" name="TextBox 90"/>
          <p:cNvSpPr txBox="1"/>
          <p:nvPr/>
        </p:nvSpPr>
        <p:spPr>
          <a:xfrm>
            <a:off x="1190664" y="3444339"/>
            <a:ext cx="734632" cy="461665"/>
          </a:xfrm>
          <a:prstGeom prst="rect">
            <a:avLst/>
          </a:prstGeom>
          <a:noFill/>
        </p:spPr>
        <p:txBody>
          <a:bodyPr wrap="square" rtlCol="0">
            <a:spAutoFit/>
          </a:bodyPr>
          <a:lstStyle/>
          <a:p>
            <a:pPr algn="ctr"/>
            <a:r>
              <a:rPr lang="en-GB" sz="1200" i="1" dirty="0"/>
              <a:t>System</a:t>
            </a:r>
          </a:p>
          <a:p>
            <a:pPr algn="ctr"/>
            <a:r>
              <a:rPr lang="en-GB" sz="1200" i="1" dirty="0"/>
              <a:t>Memory</a:t>
            </a:r>
          </a:p>
        </p:txBody>
      </p:sp>
      <p:sp>
        <p:nvSpPr>
          <p:cNvPr id="93" name="TextBox 92"/>
          <p:cNvSpPr txBox="1"/>
          <p:nvPr/>
        </p:nvSpPr>
        <p:spPr>
          <a:xfrm>
            <a:off x="2082231" y="2650933"/>
            <a:ext cx="836797" cy="276999"/>
          </a:xfrm>
          <a:prstGeom prst="rect">
            <a:avLst/>
          </a:prstGeom>
          <a:noFill/>
        </p:spPr>
        <p:txBody>
          <a:bodyPr wrap="square" rtlCol="0">
            <a:spAutoFit/>
          </a:bodyPr>
          <a:lstStyle/>
          <a:p>
            <a:pPr algn="ctr"/>
            <a:r>
              <a:rPr lang="en-GB" sz="1200" b="1" dirty="0"/>
              <a:t>Protocol</a:t>
            </a:r>
          </a:p>
        </p:txBody>
      </p:sp>
      <p:sp>
        <p:nvSpPr>
          <p:cNvPr id="9" name="TextBox 8"/>
          <p:cNvSpPr txBox="1"/>
          <p:nvPr/>
        </p:nvSpPr>
        <p:spPr>
          <a:xfrm>
            <a:off x="5868803" y="1557131"/>
            <a:ext cx="3021083" cy="1200329"/>
          </a:xfrm>
          <a:prstGeom prst="rect">
            <a:avLst/>
          </a:prstGeom>
          <a:noFill/>
        </p:spPr>
        <p:txBody>
          <a:bodyPr wrap="none" rtlCol="0">
            <a:spAutoFit/>
          </a:bodyPr>
          <a:lstStyle/>
          <a:p>
            <a:r>
              <a:rPr lang="en-GB" dirty="0"/>
              <a:t>- “Make something move”</a:t>
            </a:r>
          </a:p>
          <a:p>
            <a:r>
              <a:rPr lang="en-GB" dirty="0"/>
              <a:t>- “Turn on the room lights”</a:t>
            </a:r>
          </a:p>
          <a:p>
            <a:pPr marL="285750" indent="-285750">
              <a:buFontTx/>
              <a:buChar char="-"/>
            </a:pPr>
            <a:r>
              <a:rPr lang="en-GB" dirty="0"/>
              <a:t>“Drive a high power laser”</a:t>
            </a:r>
          </a:p>
          <a:p>
            <a:pPr marL="285750" indent="-285750">
              <a:buFontTx/>
              <a:buChar char="-"/>
            </a:pPr>
            <a:r>
              <a:rPr lang="en-GB" dirty="0"/>
              <a:t>…</a:t>
            </a:r>
          </a:p>
        </p:txBody>
      </p:sp>
      <p:pic>
        <p:nvPicPr>
          <p:cNvPr id="20" name="Picture 2" descr="http://www.diseno-art.com/news_content/wp-content/uploads/2011/08/Morgan-electric-motor.jp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205677" y="3392515"/>
            <a:ext cx="2242558" cy="171555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http://images.gasgoo.com/MiMwMDRfMDA0IzYyNTQ0NDEwMA--/auto-part-permanent-magnet-brushed-dc-motor-fc-280s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33258" y="4238509"/>
            <a:ext cx="337916" cy="25428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LED arr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48235" y="4268905"/>
            <a:ext cx="869600" cy="828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291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Transistor (MOSFET) Switch</a:t>
            </a:r>
            <a:endParaRPr lang="en-GB" dirty="0"/>
          </a:p>
        </p:txBody>
      </p:sp>
      <p:sp>
        <p:nvSpPr>
          <p:cNvPr id="3" name="Content Placeholder 2"/>
          <p:cNvSpPr>
            <a:spLocks noGrp="1"/>
          </p:cNvSpPr>
          <p:nvPr>
            <p:ph type="body" sz="quarter" idx="10"/>
          </p:nvPr>
        </p:nvSpPr>
        <p:spPr/>
        <p:txBody>
          <a:bodyPr/>
          <a:lstStyle/>
          <a:p>
            <a:r>
              <a:rPr lang="en-GB"/>
              <a:t>PN-Junction, Gate, Holes, Doping, and more! </a:t>
            </a:r>
            <a:endParaRPr lang="en-GB" dirty="0"/>
          </a:p>
        </p:txBody>
      </p:sp>
      <p:sp>
        <p:nvSpPr>
          <p:cNvPr id="17" name="Text Placeholder 16"/>
          <p:cNvSpPr>
            <a:spLocks noGrp="1"/>
          </p:cNvSpPr>
          <p:nvPr>
            <p:ph type="body" sz="quarter" idx="14"/>
          </p:nvPr>
        </p:nvSpPr>
        <p:spPr/>
        <p:txBody>
          <a:bodyPr/>
          <a:lstStyle/>
          <a:p>
            <a:endParaRPr lang="en-GB"/>
          </a:p>
        </p:txBody>
      </p:sp>
      <p:sp>
        <p:nvSpPr>
          <p:cNvPr id="18" name="Picture Placeholder 17"/>
          <p:cNvSpPr>
            <a:spLocks noGrp="1"/>
          </p:cNvSpPr>
          <p:nvPr>
            <p:ph type="pic" sz="quarter" idx="15"/>
          </p:nvPr>
        </p:nvSpPr>
        <p:spPr/>
      </p:sp>
      <p:sp>
        <p:nvSpPr>
          <p:cNvPr id="5" name="Date Placeholder 4"/>
          <p:cNvSpPr>
            <a:spLocks noGrp="1"/>
          </p:cNvSpPr>
          <p:nvPr>
            <p:ph type="dt" sz="half" idx="16"/>
          </p:nvPr>
        </p:nvSpPr>
        <p:spPr>
          <a:xfrm>
            <a:off x="457200" y="6356350"/>
            <a:ext cx="2133600" cy="365125"/>
          </a:xfrm>
        </p:spPr>
        <p:txBody>
          <a:bodyPr/>
          <a:lstStyle/>
          <a:p>
            <a:r>
              <a:rPr lang="en-US" dirty="0"/>
              <a:t>DAQ and ACT</a:t>
            </a:r>
            <a:endParaRPr lang="en-GB" dirty="0"/>
          </a:p>
        </p:txBody>
      </p:sp>
      <p:sp>
        <p:nvSpPr>
          <p:cNvPr id="4" name="Footer Placeholder 3"/>
          <p:cNvSpPr>
            <a:spLocks noGrp="1"/>
          </p:cNvSpPr>
          <p:nvPr>
            <p:ph type="ftr" sz="quarter" idx="17"/>
          </p:nvPr>
        </p:nvSpPr>
        <p:spPr>
          <a:xfrm>
            <a:off x="3124200" y="6356350"/>
            <a:ext cx="2895600" cy="365125"/>
          </a:xfrm>
        </p:spPr>
        <p:txBody>
          <a:bodyPr/>
          <a:lstStyle/>
          <a:p>
            <a:r>
              <a:rPr lang="en-GB"/>
              <a:t>CAJAL-BNS 2015</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25</a:t>
            </a:fld>
            <a:endParaRPr lang="en-GB" dirty="0"/>
          </a:p>
        </p:txBody>
      </p:sp>
      <p:pic>
        <p:nvPicPr>
          <p:cNvPr id="6" name="Picture 5"/>
          <p:cNvPicPr>
            <a:picLocks noChangeAspect="1"/>
          </p:cNvPicPr>
          <p:nvPr/>
        </p:nvPicPr>
        <p:blipFill>
          <a:blip r:embed="rId2"/>
          <a:stretch>
            <a:fillRect/>
          </a:stretch>
        </p:blipFill>
        <p:spPr>
          <a:xfrm>
            <a:off x="367464" y="1638155"/>
            <a:ext cx="8425634" cy="3693331"/>
          </a:xfrm>
          <a:prstGeom prst="rect">
            <a:avLst/>
          </a:prstGeom>
        </p:spPr>
      </p:pic>
    </p:spTree>
    <p:extLst>
      <p:ext uri="{BB962C8B-B14F-4D97-AF65-F5344CB8AC3E}">
        <p14:creationId xmlns:p14="http://schemas.microsoft.com/office/powerpoint/2010/main" val="1418551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The Silicon Transistor</a:t>
            </a:r>
            <a:endParaRPr lang="en-GB" dirty="0"/>
          </a:p>
        </p:txBody>
      </p:sp>
      <p:sp>
        <p:nvSpPr>
          <p:cNvPr id="3" name="Content Placeholder 2"/>
          <p:cNvSpPr>
            <a:spLocks noGrp="1"/>
          </p:cNvSpPr>
          <p:nvPr>
            <p:ph idx="10"/>
          </p:nvPr>
        </p:nvSpPr>
        <p:spPr/>
        <p:txBody>
          <a:bodyPr/>
          <a:lstStyle/>
          <a:p>
            <a:r>
              <a:rPr lang="en-GB"/>
              <a:t>PN-Junction, Gate, Holes, Doping, and more! </a:t>
            </a:r>
            <a:endParaRPr lang="en-GB" dirty="0"/>
          </a:p>
        </p:txBody>
      </p:sp>
      <p:sp>
        <p:nvSpPr>
          <p:cNvPr id="13" name="Text Placeholder 12"/>
          <p:cNvSpPr>
            <a:spLocks noGrp="1"/>
          </p:cNvSpPr>
          <p:nvPr>
            <p:ph type="body" sz="quarter" idx="14"/>
          </p:nvPr>
        </p:nvSpPr>
        <p:spPr/>
        <p:txBody>
          <a:bodyPr/>
          <a:lstStyle/>
          <a:p>
            <a:endParaRPr lang="en-GB"/>
          </a:p>
        </p:txBody>
      </p:sp>
      <p:sp>
        <p:nvSpPr>
          <p:cNvPr id="16" name="Picture Placeholder 15"/>
          <p:cNvSpPr>
            <a:spLocks noGrp="1"/>
          </p:cNvSpPr>
          <p:nvPr>
            <p:ph type="pic" sz="quarter" idx="15"/>
          </p:nvPr>
        </p:nvSpPr>
        <p:spPr/>
      </p:sp>
      <p:sp>
        <p:nvSpPr>
          <p:cNvPr id="5" name="Date Placeholder 4"/>
          <p:cNvSpPr>
            <a:spLocks noGrp="1"/>
          </p:cNvSpPr>
          <p:nvPr>
            <p:ph type="dt" sz="half" idx="16"/>
          </p:nvPr>
        </p:nvSpPr>
        <p:spPr>
          <a:xfrm>
            <a:off x="457200" y="6356350"/>
            <a:ext cx="2133600" cy="365125"/>
          </a:xfrm>
        </p:spPr>
        <p:txBody>
          <a:bodyPr/>
          <a:lstStyle/>
          <a:p>
            <a:r>
              <a:rPr lang="en-US" dirty="0"/>
              <a:t>DAQ and ACT</a:t>
            </a:r>
            <a:endParaRPr lang="en-GB" dirty="0"/>
          </a:p>
        </p:txBody>
      </p:sp>
      <p:sp>
        <p:nvSpPr>
          <p:cNvPr id="4" name="Footer Placeholder 3"/>
          <p:cNvSpPr>
            <a:spLocks noGrp="1"/>
          </p:cNvSpPr>
          <p:nvPr>
            <p:ph type="ftr" sz="quarter" idx="17"/>
          </p:nvPr>
        </p:nvSpPr>
        <p:spPr>
          <a:xfrm>
            <a:off x="3124200" y="6356350"/>
            <a:ext cx="2895600" cy="365125"/>
          </a:xfrm>
        </p:spPr>
        <p:txBody>
          <a:bodyPr/>
          <a:lstStyle/>
          <a:p>
            <a:r>
              <a:rPr lang="en-GB"/>
              <a:t>CAJAL-BNS 2015</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26</a:t>
            </a:fld>
            <a:endParaRPr lang="en-GB" dirty="0"/>
          </a:p>
        </p:txBody>
      </p:sp>
      <p:pic>
        <p:nvPicPr>
          <p:cNvPr id="11" name="Picture 2" descr="http://www.electronicstheory.com/COURSES/ELECTRONICS/pic/F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471" y="1820278"/>
            <a:ext cx="4014689" cy="2400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43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Transistor: </a:t>
            </a:r>
            <a:r>
              <a:rPr lang="en-GB" sz="2400" dirty="0"/>
              <a:t>Switching Inductive Loads</a:t>
            </a:r>
          </a:p>
        </p:txBody>
      </p:sp>
      <p:sp>
        <p:nvSpPr>
          <p:cNvPr id="3" name="Content Placeholder 2"/>
          <p:cNvSpPr>
            <a:spLocks noGrp="1"/>
          </p:cNvSpPr>
          <p:nvPr>
            <p:ph idx="10"/>
          </p:nvPr>
        </p:nvSpPr>
        <p:spPr/>
        <p:txBody>
          <a:bodyPr/>
          <a:lstStyle/>
          <a:p>
            <a:r>
              <a:rPr lang="en-GB"/>
              <a:t>Current caused by induction can cause negative current flow (backwards), which can damage</a:t>
            </a:r>
            <a:endParaRPr lang="en-GB" dirty="0"/>
          </a:p>
        </p:txBody>
      </p:sp>
      <p:sp>
        <p:nvSpPr>
          <p:cNvPr id="16" name="Text Placeholder 15"/>
          <p:cNvSpPr>
            <a:spLocks noGrp="1"/>
          </p:cNvSpPr>
          <p:nvPr>
            <p:ph type="body" sz="quarter" idx="14"/>
          </p:nvPr>
        </p:nvSpPr>
        <p:spPr/>
        <p:txBody>
          <a:bodyPr/>
          <a:lstStyle/>
          <a:p>
            <a:endParaRPr lang="en-GB"/>
          </a:p>
        </p:txBody>
      </p:sp>
      <p:sp>
        <p:nvSpPr>
          <p:cNvPr id="17" name="Picture Placeholder 16"/>
          <p:cNvSpPr>
            <a:spLocks noGrp="1"/>
          </p:cNvSpPr>
          <p:nvPr>
            <p:ph type="pic" sz="quarter" idx="15"/>
          </p:nvPr>
        </p:nvSpPr>
        <p:spPr/>
      </p:sp>
      <p:sp>
        <p:nvSpPr>
          <p:cNvPr id="5" name="Date Placeholder 4"/>
          <p:cNvSpPr>
            <a:spLocks noGrp="1"/>
          </p:cNvSpPr>
          <p:nvPr>
            <p:ph type="dt" sz="half" idx="16"/>
          </p:nvPr>
        </p:nvSpPr>
        <p:spPr>
          <a:xfrm>
            <a:off x="457200" y="6356350"/>
            <a:ext cx="2133600" cy="365125"/>
          </a:xfrm>
        </p:spPr>
        <p:txBody>
          <a:bodyPr/>
          <a:lstStyle/>
          <a:p>
            <a:r>
              <a:rPr lang="en-US" dirty="0"/>
              <a:t>DAQ and ACT</a:t>
            </a:r>
            <a:endParaRPr lang="en-GB" dirty="0"/>
          </a:p>
        </p:txBody>
      </p:sp>
      <p:sp>
        <p:nvSpPr>
          <p:cNvPr id="4" name="Footer Placeholder 3"/>
          <p:cNvSpPr>
            <a:spLocks noGrp="1"/>
          </p:cNvSpPr>
          <p:nvPr>
            <p:ph type="ftr" sz="quarter" idx="17"/>
          </p:nvPr>
        </p:nvSpPr>
        <p:spPr>
          <a:xfrm>
            <a:off x="3124200" y="6356350"/>
            <a:ext cx="2895600" cy="365125"/>
          </a:xfrm>
        </p:spPr>
        <p:txBody>
          <a:bodyPr/>
          <a:lstStyle/>
          <a:p>
            <a:r>
              <a:rPr lang="en-GB"/>
              <a:t>CAJAL-BNS 2015</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27</a:t>
            </a:fld>
            <a:endParaRPr lang="en-GB" dirty="0"/>
          </a:p>
        </p:txBody>
      </p:sp>
      <p:sp>
        <p:nvSpPr>
          <p:cNvPr id="6" name="TextBox 5"/>
          <p:cNvSpPr txBox="1"/>
          <p:nvPr/>
        </p:nvSpPr>
        <p:spPr>
          <a:xfrm>
            <a:off x="417443" y="2233650"/>
            <a:ext cx="5413513" cy="369332"/>
          </a:xfrm>
          <a:prstGeom prst="rect">
            <a:avLst/>
          </a:prstGeom>
          <a:noFill/>
        </p:spPr>
        <p:txBody>
          <a:bodyPr wrap="square" rtlCol="0">
            <a:spAutoFit/>
          </a:bodyPr>
          <a:lstStyle/>
          <a:p>
            <a:r>
              <a:rPr lang="en-GB" dirty="0"/>
              <a:t>Protection Diode</a:t>
            </a:r>
          </a:p>
        </p:txBody>
      </p:sp>
      <p:pic>
        <p:nvPicPr>
          <p:cNvPr id="7" name="Picture 6"/>
          <p:cNvPicPr>
            <a:picLocks noChangeAspect="1"/>
          </p:cNvPicPr>
          <p:nvPr/>
        </p:nvPicPr>
        <p:blipFill>
          <a:blip r:embed="rId2"/>
          <a:stretch>
            <a:fillRect/>
          </a:stretch>
        </p:blipFill>
        <p:spPr>
          <a:xfrm>
            <a:off x="2590800" y="1457661"/>
            <a:ext cx="2874483" cy="3732866"/>
          </a:xfrm>
          <a:prstGeom prst="rect">
            <a:avLst/>
          </a:prstGeom>
        </p:spPr>
      </p:pic>
      <p:pic>
        <p:nvPicPr>
          <p:cNvPr id="9" name="Picture 8"/>
          <p:cNvPicPr>
            <a:picLocks noChangeAspect="1"/>
          </p:cNvPicPr>
          <p:nvPr/>
        </p:nvPicPr>
        <p:blipFill>
          <a:blip r:embed="rId3"/>
          <a:stretch>
            <a:fillRect/>
          </a:stretch>
        </p:blipFill>
        <p:spPr>
          <a:xfrm>
            <a:off x="6348372" y="3829723"/>
            <a:ext cx="2580535" cy="1611573"/>
          </a:xfrm>
          <a:prstGeom prst="rect">
            <a:avLst/>
          </a:prstGeom>
        </p:spPr>
      </p:pic>
    </p:spTree>
    <p:extLst>
      <p:ext uri="{BB962C8B-B14F-4D97-AF65-F5344CB8AC3E}">
        <p14:creationId xmlns:p14="http://schemas.microsoft.com/office/powerpoint/2010/main" val="3104609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Analog Output</a:t>
            </a:r>
            <a:endParaRPr lang="en-GB" dirty="0"/>
          </a:p>
        </p:txBody>
      </p:sp>
      <p:sp>
        <p:nvSpPr>
          <p:cNvPr id="3" name="Text Placeholder 2"/>
          <p:cNvSpPr>
            <a:spLocks noGrp="1"/>
          </p:cNvSpPr>
          <p:nvPr>
            <p:ph type="body" sz="quarter" idx="10"/>
          </p:nvPr>
        </p:nvSpPr>
        <p:spPr/>
        <p:txBody>
          <a:bodyPr/>
          <a:lstStyle/>
          <a:p>
            <a:r>
              <a:rPr lang="en-GB"/>
              <a:t>Conversely to acquisition, computers can only output voltages.</a:t>
            </a:r>
            <a:endParaRPr lang="en-GB" dirty="0"/>
          </a:p>
        </p:txBody>
      </p:sp>
      <p:sp>
        <p:nvSpPr>
          <p:cNvPr id="14" name="Text Placeholder 13"/>
          <p:cNvSpPr>
            <a:spLocks noGrp="1"/>
          </p:cNvSpPr>
          <p:nvPr>
            <p:ph type="body" sz="quarter" idx="14"/>
          </p:nvPr>
        </p:nvSpPr>
        <p:spPr/>
        <p:txBody>
          <a:bodyPr/>
          <a:lstStyle/>
          <a:p>
            <a:endParaRPr lang="en-GB"/>
          </a:p>
        </p:txBody>
      </p:sp>
      <p:sp>
        <p:nvSpPr>
          <p:cNvPr id="15" name="Picture Placeholder 14"/>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dirty="0"/>
              <a:t>DAQ and ACT</a:t>
            </a:r>
            <a:endParaRPr lang="en-GB" dirty="0"/>
          </a:p>
        </p:txBody>
      </p:sp>
      <p:sp>
        <p:nvSpPr>
          <p:cNvPr id="7" name="Footer Placeholder 6"/>
          <p:cNvSpPr>
            <a:spLocks noGrp="1"/>
          </p:cNvSpPr>
          <p:nvPr>
            <p:ph type="ftr" sz="quarter" idx="17"/>
          </p:nvPr>
        </p:nvSpPr>
        <p:spPr>
          <a:xfrm>
            <a:off x="3124200" y="6356350"/>
            <a:ext cx="2895600" cy="365125"/>
          </a:xfrm>
        </p:spPr>
        <p:txBody>
          <a:bodyPr/>
          <a:lstStyle/>
          <a:p>
            <a:r>
              <a:rPr lang="en-GB"/>
              <a:t>CAJAL-BNS 2015</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28</a:t>
            </a:fld>
            <a:endParaRPr lang="en-GB" dirty="0"/>
          </a:p>
        </p:txBody>
      </p:sp>
      <p:sp>
        <p:nvSpPr>
          <p:cNvPr id="74" name="Rounded Rectangle 73"/>
          <p:cNvSpPr/>
          <p:nvPr/>
        </p:nvSpPr>
        <p:spPr>
          <a:xfrm>
            <a:off x="457200" y="1870494"/>
            <a:ext cx="2154167" cy="2608565"/>
          </a:xfrm>
          <a:prstGeom prst="roundRect">
            <a:avLst/>
          </a:prstGeom>
          <a:solidFill>
            <a:schemeClr val="bg1">
              <a:lumMod val="95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ounded Rectangle 77"/>
          <p:cNvSpPr/>
          <p:nvPr/>
        </p:nvSpPr>
        <p:spPr>
          <a:xfrm>
            <a:off x="1047444" y="2516925"/>
            <a:ext cx="1042639" cy="94511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TextBox 82"/>
          <p:cNvSpPr txBox="1"/>
          <p:nvPr/>
        </p:nvSpPr>
        <p:spPr>
          <a:xfrm>
            <a:off x="1029984" y="2717397"/>
            <a:ext cx="1077558" cy="523220"/>
          </a:xfrm>
          <a:prstGeom prst="rect">
            <a:avLst/>
          </a:prstGeom>
          <a:noFill/>
        </p:spPr>
        <p:txBody>
          <a:bodyPr wrap="square" rtlCol="0">
            <a:spAutoFit/>
          </a:bodyPr>
          <a:lstStyle/>
          <a:p>
            <a:pPr algn="ctr"/>
            <a:r>
              <a:rPr lang="en-GB" sz="1600" dirty="0"/>
              <a:t>RAM</a:t>
            </a:r>
          </a:p>
          <a:p>
            <a:pPr algn="ctr"/>
            <a:r>
              <a:rPr lang="en-GB" sz="1200" dirty="0"/>
              <a:t>(“Variable”)</a:t>
            </a:r>
          </a:p>
        </p:txBody>
      </p:sp>
      <p:sp>
        <p:nvSpPr>
          <p:cNvPr id="84" name="Right Arrow 83"/>
          <p:cNvSpPr/>
          <p:nvPr/>
        </p:nvSpPr>
        <p:spPr>
          <a:xfrm>
            <a:off x="2160208" y="2855623"/>
            <a:ext cx="899945" cy="37585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ounded Rectangle 84"/>
          <p:cNvSpPr/>
          <p:nvPr/>
        </p:nvSpPr>
        <p:spPr>
          <a:xfrm>
            <a:off x="3109378" y="2480461"/>
            <a:ext cx="1047074" cy="107147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TextBox 85"/>
          <p:cNvSpPr txBox="1"/>
          <p:nvPr/>
        </p:nvSpPr>
        <p:spPr>
          <a:xfrm>
            <a:off x="2082231" y="3171909"/>
            <a:ext cx="836797" cy="461665"/>
          </a:xfrm>
          <a:prstGeom prst="rect">
            <a:avLst/>
          </a:prstGeom>
          <a:noFill/>
        </p:spPr>
        <p:txBody>
          <a:bodyPr wrap="square" rtlCol="0">
            <a:spAutoFit/>
          </a:bodyPr>
          <a:lstStyle/>
          <a:p>
            <a:pPr algn="ctr"/>
            <a:r>
              <a:rPr lang="en-GB" sz="1200" i="1" dirty="0"/>
              <a:t>Display</a:t>
            </a:r>
          </a:p>
          <a:p>
            <a:pPr algn="ctr"/>
            <a:r>
              <a:rPr lang="en-GB" sz="1200" i="1" dirty="0"/>
              <a:t>Storage</a:t>
            </a:r>
          </a:p>
        </p:txBody>
      </p:sp>
      <p:sp>
        <p:nvSpPr>
          <p:cNvPr id="87" name="TextBox 86"/>
          <p:cNvSpPr txBox="1"/>
          <p:nvPr/>
        </p:nvSpPr>
        <p:spPr>
          <a:xfrm>
            <a:off x="3133407" y="2846729"/>
            <a:ext cx="999015" cy="338554"/>
          </a:xfrm>
          <a:prstGeom prst="rect">
            <a:avLst/>
          </a:prstGeom>
          <a:noFill/>
        </p:spPr>
        <p:txBody>
          <a:bodyPr wrap="square" rtlCol="0">
            <a:spAutoFit/>
          </a:bodyPr>
          <a:lstStyle/>
          <a:p>
            <a:pPr algn="ctr"/>
            <a:r>
              <a:rPr lang="en-GB" sz="1600" dirty="0">
                <a:latin typeface="Calibri" panose="020F0502020204030204" pitchFamily="34" charset="0"/>
              </a:rPr>
              <a:t>0101001</a:t>
            </a:r>
          </a:p>
        </p:txBody>
      </p:sp>
      <p:sp>
        <p:nvSpPr>
          <p:cNvPr id="90" name="TextBox 89"/>
          <p:cNvSpPr txBox="1"/>
          <p:nvPr/>
        </p:nvSpPr>
        <p:spPr>
          <a:xfrm>
            <a:off x="535736" y="4084239"/>
            <a:ext cx="1408064" cy="369332"/>
          </a:xfrm>
          <a:prstGeom prst="rect">
            <a:avLst/>
          </a:prstGeom>
          <a:noFill/>
        </p:spPr>
        <p:txBody>
          <a:bodyPr wrap="square" rtlCol="0">
            <a:spAutoFit/>
          </a:bodyPr>
          <a:lstStyle/>
          <a:p>
            <a:r>
              <a:rPr lang="en-GB" dirty="0">
                <a:solidFill>
                  <a:schemeClr val="bg1">
                    <a:lumMod val="65000"/>
                  </a:schemeClr>
                </a:solidFill>
              </a:rPr>
              <a:t>Computer</a:t>
            </a:r>
          </a:p>
        </p:txBody>
      </p:sp>
      <p:sp>
        <p:nvSpPr>
          <p:cNvPr id="91" name="TextBox 90"/>
          <p:cNvSpPr txBox="1"/>
          <p:nvPr/>
        </p:nvSpPr>
        <p:spPr>
          <a:xfrm>
            <a:off x="1190664" y="3444339"/>
            <a:ext cx="734632" cy="461665"/>
          </a:xfrm>
          <a:prstGeom prst="rect">
            <a:avLst/>
          </a:prstGeom>
          <a:noFill/>
        </p:spPr>
        <p:txBody>
          <a:bodyPr wrap="square" rtlCol="0">
            <a:spAutoFit/>
          </a:bodyPr>
          <a:lstStyle/>
          <a:p>
            <a:pPr algn="ctr"/>
            <a:r>
              <a:rPr lang="en-GB" sz="1200" i="1" dirty="0"/>
              <a:t>System</a:t>
            </a:r>
          </a:p>
          <a:p>
            <a:pPr algn="ctr"/>
            <a:r>
              <a:rPr lang="en-GB" sz="1200" i="1" dirty="0"/>
              <a:t>Memory</a:t>
            </a:r>
          </a:p>
        </p:txBody>
      </p:sp>
      <p:sp>
        <p:nvSpPr>
          <p:cNvPr id="93" name="TextBox 92"/>
          <p:cNvSpPr txBox="1"/>
          <p:nvPr/>
        </p:nvSpPr>
        <p:spPr>
          <a:xfrm>
            <a:off x="2082231" y="2650933"/>
            <a:ext cx="836797" cy="276999"/>
          </a:xfrm>
          <a:prstGeom prst="rect">
            <a:avLst/>
          </a:prstGeom>
          <a:noFill/>
        </p:spPr>
        <p:txBody>
          <a:bodyPr wrap="square" rtlCol="0">
            <a:spAutoFit/>
          </a:bodyPr>
          <a:lstStyle/>
          <a:p>
            <a:pPr algn="ctr"/>
            <a:r>
              <a:rPr lang="en-GB" sz="1200" b="1" dirty="0"/>
              <a:t>Protocol</a:t>
            </a:r>
          </a:p>
        </p:txBody>
      </p:sp>
      <p:sp>
        <p:nvSpPr>
          <p:cNvPr id="20" name="Right Arrow 19"/>
          <p:cNvSpPr/>
          <p:nvPr/>
        </p:nvSpPr>
        <p:spPr>
          <a:xfrm>
            <a:off x="4234428" y="2855623"/>
            <a:ext cx="899945" cy="37585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unded Rectangle 20"/>
          <p:cNvSpPr/>
          <p:nvPr/>
        </p:nvSpPr>
        <p:spPr>
          <a:xfrm>
            <a:off x="5183598" y="2480461"/>
            <a:ext cx="1047074" cy="107147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4156451" y="3171909"/>
            <a:ext cx="836797" cy="461665"/>
          </a:xfrm>
          <a:prstGeom prst="rect">
            <a:avLst/>
          </a:prstGeom>
          <a:noFill/>
        </p:spPr>
        <p:txBody>
          <a:bodyPr wrap="square" rtlCol="0">
            <a:spAutoFit/>
          </a:bodyPr>
          <a:lstStyle/>
          <a:p>
            <a:pPr algn="ctr"/>
            <a:r>
              <a:rPr lang="en-GB" sz="1200" i="1" dirty="0"/>
              <a:t>Display</a:t>
            </a:r>
          </a:p>
          <a:p>
            <a:pPr algn="ctr"/>
            <a:r>
              <a:rPr lang="en-GB" sz="1200" i="1" dirty="0"/>
              <a:t>Storage</a:t>
            </a:r>
          </a:p>
        </p:txBody>
      </p:sp>
      <p:sp>
        <p:nvSpPr>
          <p:cNvPr id="23" name="TextBox 22"/>
          <p:cNvSpPr txBox="1"/>
          <p:nvPr/>
        </p:nvSpPr>
        <p:spPr>
          <a:xfrm>
            <a:off x="5207627" y="2846729"/>
            <a:ext cx="999015" cy="338554"/>
          </a:xfrm>
          <a:prstGeom prst="rect">
            <a:avLst/>
          </a:prstGeom>
          <a:noFill/>
        </p:spPr>
        <p:txBody>
          <a:bodyPr wrap="square" rtlCol="0">
            <a:spAutoFit/>
          </a:bodyPr>
          <a:lstStyle/>
          <a:p>
            <a:pPr algn="ctr"/>
            <a:r>
              <a:rPr lang="en-GB" sz="1600" dirty="0">
                <a:latin typeface="Calibri" panose="020F0502020204030204" pitchFamily="34" charset="0"/>
              </a:rPr>
              <a:t>+3.72 V</a:t>
            </a:r>
          </a:p>
        </p:txBody>
      </p:sp>
      <p:sp>
        <p:nvSpPr>
          <p:cNvPr id="24" name="TextBox 23"/>
          <p:cNvSpPr txBox="1"/>
          <p:nvPr/>
        </p:nvSpPr>
        <p:spPr>
          <a:xfrm>
            <a:off x="4156451" y="2650933"/>
            <a:ext cx="836797" cy="276999"/>
          </a:xfrm>
          <a:prstGeom prst="rect">
            <a:avLst/>
          </a:prstGeom>
          <a:noFill/>
        </p:spPr>
        <p:txBody>
          <a:bodyPr wrap="square" rtlCol="0">
            <a:spAutoFit/>
          </a:bodyPr>
          <a:lstStyle/>
          <a:p>
            <a:pPr algn="ctr"/>
            <a:r>
              <a:rPr lang="en-GB" sz="1200" b="1" dirty="0"/>
              <a:t>DAC</a:t>
            </a:r>
          </a:p>
        </p:txBody>
      </p:sp>
    </p:spTree>
    <p:extLst>
      <p:ext uri="{BB962C8B-B14F-4D97-AF65-F5344CB8AC3E}">
        <p14:creationId xmlns:p14="http://schemas.microsoft.com/office/powerpoint/2010/main" val="1834586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Digital-to-Analog Converter (DAC)</a:t>
            </a:r>
            <a:endParaRPr lang="en-GB" dirty="0"/>
          </a:p>
        </p:txBody>
      </p:sp>
      <p:sp>
        <p:nvSpPr>
          <p:cNvPr id="3" name="Text Placeholder 2"/>
          <p:cNvSpPr>
            <a:spLocks noGrp="1"/>
          </p:cNvSpPr>
          <p:nvPr>
            <p:ph type="body" sz="quarter" idx="10"/>
          </p:nvPr>
        </p:nvSpPr>
        <p:spPr/>
        <p:txBody>
          <a:bodyPr/>
          <a:lstStyle/>
          <a:p>
            <a:r>
              <a:rPr lang="en-GB"/>
              <a:t>Conversely to acquisition, computers can only output voltages.</a:t>
            </a:r>
            <a:endParaRPr lang="en-GB" dirty="0"/>
          </a:p>
        </p:txBody>
      </p:sp>
      <p:sp>
        <p:nvSpPr>
          <p:cNvPr id="14" name="Text Placeholder 13"/>
          <p:cNvSpPr>
            <a:spLocks noGrp="1"/>
          </p:cNvSpPr>
          <p:nvPr>
            <p:ph type="body" sz="quarter" idx="14"/>
          </p:nvPr>
        </p:nvSpPr>
        <p:spPr/>
        <p:txBody>
          <a:bodyPr/>
          <a:lstStyle/>
          <a:p>
            <a:endParaRPr lang="en-GB"/>
          </a:p>
        </p:txBody>
      </p:sp>
      <p:sp>
        <p:nvSpPr>
          <p:cNvPr id="15" name="Picture Placeholder 14"/>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dirty="0"/>
              <a:t>DAQ and ACT</a:t>
            </a:r>
            <a:endParaRPr lang="en-GB" dirty="0"/>
          </a:p>
        </p:txBody>
      </p:sp>
      <p:sp>
        <p:nvSpPr>
          <p:cNvPr id="7" name="Footer Placeholder 6"/>
          <p:cNvSpPr>
            <a:spLocks noGrp="1"/>
          </p:cNvSpPr>
          <p:nvPr>
            <p:ph type="ftr" sz="quarter" idx="17"/>
          </p:nvPr>
        </p:nvSpPr>
        <p:spPr>
          <a:xfrm>
            <a:off x="3124200" y="6356350"/>
            <a:ext cx="2895600" cy="365125"/>
          </a:xfrm>
        </p:spPr>
        <p:txBody>
          <a:bodyPr/>
          <a:lstStyle/>
          <a:p>
            <a:r>
              <a:rPr lang="en-GB"/>
              <a:t>CAJAL-BNS 2015</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29</a:t>
            </a:fld>
            <a:endParaRPr lang="en-GB" dirty="0"/>
          </a:p>
        </p:txBody>
      </p:sp>
      <p:sp>
        <p:nvSpPr>
          <p:cNvPr id="74" name="Rounded Rectangle 73"/>
          <p:cNvSpPr/>
          <p:nvPr/>
        </p:nvSpPr>
        <p:spPr>
          <a:xfrm>
            <a:off x="123713" y="1344877"/>
            <a:ext cx="2154167" cy="2608565"/>
          </a:xfrm>
          <a:prstGeom prst="roundRect">
            <a:avLst/>
          </a:prstGeom>
          <a:solidFill>
            <a:schemeClr val="bg1">
              <a:lumMod val="95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ounded Rectangle 77"/>
          <p:cNvSpPr/>
          <p:nvPr/>
        </p:nvSpPr>
        <p:spPr>
          <a:xfrm>
            <a:off x="713957" y="1991308"/>
            <a:ext cx="1042639" cy="94511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TextBox 82"/>
          <p:cNvSpPr txBox="1"/>
          <p:nvPr/>
        </p:nvSpPr>
        <p:spPr>
          <a:xfrm>
            <a:off x="696497" y="2191780"/>
            <a:ext cx="1077558" cy="523220"/>
          </a:xfrm>
          <a:prstGeom prst="rect">
            <a:avLst/>
          </a:prstGeom>
          <a:noFill/>
        </p:spPr>
        <p:txBody>
          <a:bodyPr wrap="square" rtlCol="0">
            <a:spAutoFit/>
          </a:bodyPr>
          <a:lstStyle/>
          <a:p>
            <a:pPr algn="ctr"/>
            <a:r>
              <a:rPr lang="en-GB" sz="1600" dirty="0"/>
              <a:t>RAM</a:t>
            </a:r>
          </a:p>
          <a:p>
            <a:pPr algn="ctr"/>
            <a:r>
              <a:rPr lang="en-GB" sz="1200" dirty="0"/>
              <a:t>(“Variable”)</a:t>
            </a:r>
          </a:p>
        </p:txBody>
      </p:sp>
      <p:sp>
        <p:nvSpPr>
          <p:cNvPr id="84" name="Right Arrow 83"/>
          <p:cNvSpPr/>
          <p:nvPr/>
        </p:nvSpPr>
        <p:spPr>
          <a:xfrm>
            <a:off x="1826721" y="2330006"/>
            <a:ext cx="899945" cy="37585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ounded Rectangle 84"/>
          <p:cNvSpPr/>
          <p:nvPr/>
        </p:nvSpPr>
        <p:spPr>
          <a:xfrm>
            <a:off x="2775891" y="1954844"/>
            <a:ext cx="1047074" cy="107147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TextBox 85"/>
          <p:cNvSpPr txBox="1"/>
          <p:nvPr/>
        </p:nvSpPr>
        <p:spPr>
          <a:xfrm>
            <a:off x="1748744" y="2646292"/>
            <a:ext cx="836797" cy="461665"/>
          </a:xfrm>
          <a:prstGeom prst="rect">
            <a:avLst/>
          </a:prstGeom>
          <a:noFill/>
        </p:spPr>
        <p:txBody>
          <a:bodyPr wrap="square" rtlCol="0">
            <a:spAutoFit/>
          </a:bodyPr>
          <a:lstStyle/>
          <a:p>
            <a:pPr algn="ctr"/>
            <a:r>
              <a:rPr lang="en-GB" sz="1200" i="1" dirty="0"/>
              <a:t>Display</a:t>
            </a:r>
          </a:p>
          <a:p>
            <a:pPr algn="ctr"/>
            <a:r>
              <a:rPr lang="en-GB" sz="1200" i="1" dirty="0"/>
              <a:t>Storage</a:t>
            </a:r>
          </a:p>
        </p:txBody>
      </p:sp>
      <p:sp>
        <p:nvSpPr>
          <p:cNvPr id="87" name="TextBox 86"/>
          <p:cNvSpPr txBox="1"/>
          <p:nvPr/>
        </p:nvSpPr>
        <p:spPr>
          <a:xfrm>
            <a:off x="2799920" y="2321112"/>
            <a:ext cx="999015" cy="338554"/>
          </a:xfrm>
          <a:prstGeom prst="rect">
            <a:avLst/>
          </a:prstGeom>
          <a:noFill/>
        </p:spPr>
        <p:txBody>
          <a:bodyPr wrap="square" rtlCol="0">
            <a:spAutoFit/>
          </a:bodyPr>
          <a:lstStyle/>
          <a:p>
            <a:pPr algn="ctr"/>
            <a:r>
              <a:rPr lang="en-GB" sz="1600" dirty="0">
                <a:latin typeface="Calibri" panose="020F0502020204030204" pitchFamily="34" charset="0"/>
              </a:rPr>
              <a:t>0101001</a:t>
            </a:r>
          </a:p>
        </p:txBody>
      </p:sp>
      <p:sp>
        <p:nvSpPr>
          <p:cNvPr id="90" name="TextBox 89"/>
          <p:cNvSpPr txBox="1"/>
          <p:nvPr/>
        </p:nvSpPr>
        <p:spPr>
          <a:xfrm>
            <a:off x="202249" y="3558622"/>
            <a:ext cx="1408064" cy="369332"/>
          </a:xfrm>
          <a:prstGeom prst="rect">
            <a:avLst/>
          </a:prstGeom>
          <a:noFill/>
        </p:spPr>
        <p:txBody>
          <a:bodyPr wrap="square" rtlCol="0">
            <a:spAutoFit/>
          </a:bodyPr>
          <a:lstStyle/>
          <a:p>
            <a:r>
              <a:rPr lang="en-GB" dirty="0">
                <a:solidFill>
                  <a:schemeClr val="bg1">
                    <a:lumMod val="65000"/>
                  </a:schemeClr>
                </a:solidFill>
              </a:rPr>
              <a:t>Computer</a:t>
            </a:r>
          </a:p>
        </p:txBody>
      </p:sp>
      <p:sp>
        <p:nvSpPr>
          <p:cNvPr id="91" name="TextBox 90"/>
          <p:cNvSpPr txBox="1"/>
          <p:nvPr/>
        </p:nvSpPr>
        <p:spPr>
          <a:xfrm>
            <a:off x="857177" y="2918722"/>
            <a:ext cx="734632" cy="461665"/>
          </a:xfrm>
          <a:prstGeom prst="rect">
            <a:avLst/>
          </a:prstGeom>
          <a:noFill/>
        </p:spPr>
        <p:txBody>
          <a:bodyPr wrap="square" rtlCol="0">
            <a:spAutoFit/>
          </a:bodyPr>
          <a:lstStyle/>
          <a:p>
            <a:pPr algn="ctr"/>
            <a:r>
              <a:rPr lang="en-GB" sz="1200" i="1" dirty="0"/>
              <a:t>System</a:t>
            </a:r>
          </a:p>
          <a:p>
            <a:pPr algn="ctr"/>
            <a:r>
              <a:rPr lang="en-GB" sz="1200" i="1" dirty="0"/>
              <a:t>Memory</a:t>
            </a:r>
          </a:p>
        </p:txBody>
      </p:sp>
      <p:sp>
        <p:nvSpPr>
          <p:cNvPr id="93" name="TextBox 92"/>
          <p:cNvSpPr txBox="1"/>
          <p:nvPr/>
        </p:nvSpPr>
        <p:spPr>
          <a:xfrm>
            <a:off x="1748744" y="2125316"/>
            <a:ext cx="836797" cy="276999"/>
          </a:xfrm>
          <a:prstGeom prst="rect">
            <a:avLst/>
          </a:prstGeom>
          <a:noFill/>
        </p:spPr>
        <p:txBody>
          <a:bodyPr wrap="square" rtlCol="0">
            <a:spAutoFit/>
          </a:bodyPr>
          <a:lstStyle/>
          <a:p>
            <a:pPr algn="ctr"/>
            <a:r>
              <a:rPr lang="en-GB" sz="1200" b="1" dirty="0"/>
              <a:t>Protocol</a:t>
            </a:r>
          </a:p>
        </p:txBody>
      </p:sp>
      <p:sp>
        <p:nvSpPr>
          <p:cNvPr id="20" name="Right Arrow 19"/>
          <p:cNvSpPr/>
          <p:nvPr/>
        </p:nvSpPr>
        <p:spPr>
          <a:xfrm>
            <a:off x="3900941" y="2330006"/>
            <a:ext cx="899945" cy="37585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unded Rectangle 20"/>
          <p:cNvSpPr/>
          <p:nvPr/>
        </p:nvSpPr>
        <p:spPr>
          <a:xfrm>
            <a:off x="4850111" y="1954844"/>
            <a:ext cx="1047074" cy="107147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3822964" y="2646292"/>
            <a:ext cx="836797" cy="461665"/>
          </a:xfrm>
          <a:prstGeom prst="rect">
            <a:avLst/>
          </a:prstGeom>
          <a:noFill/>
        </p:spPr>
        <p:txBody>
          <a:bodyPr wrap="square" rtlCol="0">
            <a:spAutoFit/>
          </a:bodyPr>
          <a:lstStyle/>
          <a:p>
            <a:pPr algn="ctr"/>
            <a:r>
              <a:rPr lang="en-GB" sz="1200" i="1" dirty="0"/>
              <a:t>Display</a:t>
            </a:r>
          </a:p>
          <a:p>
            <a:pPr algn="ctr"/>
            <a:r>
              <a:rPr lang="en-GB" sz="1200" i="1" dirty="0"/>
              <a:t>Storage</a:t>
            </a:r>
          </a:p>
        </p:txBody>
      </p:sp>
      <p:sp>
        <p:nvSpPr>
          <p:cNvPr id="23" name="TextBox 22"/>
          <p:cNvSpPr txBox="1"/>
          <p:nvPr/>
        </p:nvSpPr>
        <p:spPr>
          <a:xfrm>
            <a:off x="4874140" y="2321112"/>
            <a:ext cx="999015" cy="338554"/>
          </a:xfrm>
          <a:prstGeom prst="rect">
            <a:avLst/>
          </a:prstGeom>
          <a:noFill/>
        </p:spPr>
        <p:txBody>
          <a:bodyPr wrap="square" rtlCol="0">
            <a:spAutoFit/>
          </a:bodyPr>
          <a:lstStyle/>
          <a:p>
            <a:pPr algn="ctr"/>
            <a:r>
              <a:rPr lang="en-GB" sz="1600" dirty="0">
                <a:latin typeface="Calibri" panose="020F0502020204030204" pitchFamily="34" charset="0"/>
              </a:rPr>
              <a:t>+2.31 V</a:t>
            </a:r>
          </a:p>
        </p:txBody>
      </p:sp>
      <p:sp>
        <p:nvSpPr>
          <p:cNvPr id="24" name="TextBox 23"/>
          <p:cNvSpPr txBox="1"/>
          <p:nvPr/>
        </p:nvSpPr>
        <p:spPr>
          <a:xfrm>
            <a:off x="3822964" y="2125316"/>
            <a:ext cx="836797" cy="276999"/>
          </a:xfrm>
          <a:prstGeom prst="rect">
            <a:avLst/>
          </a:prstGeom>
          <a:noFill/>
        </p:spPr>
        <p:txBody>
          <a:bodyPr wrap="square" rtlCol="0">
            <a:spAutoFit/>
          </a:bodyPr>
          <a:lstStyle/>
          <a:p>
            <a:pPr algn="ctr"/>
            <a:r>
              <a:rPr lang="en-GB" sz="1200" b="1" dirty="0"/>
              <a:t>DAC</a:t>
            </a:r>
          </a:p>
        </p:txBody>
      </p:sp>
      <p:pic>
        <p:nvPicPr>
          <p:cNvPr id="25" name="Picture 2" descr="http://www.ibiblio.org/kuphaldt/electricCircuits/Digital/0427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155" y="3332217"/>
            <a:ext cx="3006969" cy="202561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07807" y="4719522"/>
            <a:ext cx="4916245" cy="307777"/>
          </a:xfrm>
          <a:prstGeom prst="rect">
            <a:avLst/>
          </a:prstGeom>
          <a:noFill/>
        </p:spPr>
        <p:txBody>
          <a:bodyPr wrap="square" rtlCol="0">
            <a:spAutoFit/>
          </a:bodyPr>
          <a:lstStyle/>
          <a:p>
            <a:r>
              <a:rPr lang="en-GB" sz="1400" b="1" dirty="0">
                <a:solidFill>
                  <a:srgbClr val="FF0000"/>
                </a:solidFill>
              </a:rPr>
              <a:t>Note</a:t>
            </a:r>
            <a:r>
              <a:rPr lang="en-GB" sz="1400" dirty="0">
                <a:solidFill>
                  <a:srgbClr val="FF0000"/>
                </a:solidFill>
              </a:rPr>
              <a:t>: The Arduino Uno has </a:t>
            </a:r>
            <a:r>
              <a:rPr lang="en-GB" sz="1400" b="1" i="1" dirty="0">
                <a:solidFill>
                  <a:srgbClr val="FF0000"/>
                </a:solidFill>
              </a:rPr>
              <a:t>no</a:t>
            </a:r>
            <a:r>
              <a:rPr lang="en-GB" sz="1400" dirty="0">
                <a:solidFill>
                  <a:srgbClr val="FF0000"/>
                </a:solidFill>
              </a:rPr>
              <a:t> DACs.</a:t>
            </a:r>
          </a:p>
        </p:txBody>
      </p:sp>
    </p:spTree>
    <p:extLst>
      <p:ext uri="{BB962C8B-B14F-4D97-AF65-F5344CB8AC3E}">
        <p14:creationId xmlns:p14="http://schemas.microsoft.com/office/powerpoint/2010/main" val="51110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244" y="3500231"/>
            <a:ext cx="1023277" cy="965790"/>
          </a:xfrm>
          <a:prstGeom prst="rect">
            <a:avLst/>
          </a:prstGeom>
        </p:spPr>
      </p:pic>
      <p:pic>
        <p:nvPicPr>
          <p:cNvPr id="104" name="Picture 10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9835" y="2010703"/>
            <a:ext cx="994355" cy="629240"/>
          </a:xfrm>
          <a:prstGeom prst="rect">
            <a:avLst/>
          </a:prstGeom>
        </p:spPr>
      </p:pic>
      <p:pic>
        <p:nvPicPr>
          <p:cNvPr id="105" name="Picture 10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306" y="1729872"/>
            <a:ext cx="961508" cy="961508"/>
          </a:xfrm>
          <a:prstGeom prst="rect">
            <a:avLst/>
          </a:prstGeom>
        </p:spPr>
      </p:pic>
      <p:sp>
        <p:nvSpPr>
          <p:cNvPr id="2" name="Title 1"/>
          <p:cNvSpPr>
            <a:spLocks noGrp="1"/>
          </p:cNvSpPr>
          <p:nvPr>
            <p:ph type="title"/>
          </p:nvPr>
        </p:nvSpPr>
        <p:spPr/>
        <p:txBody>
          <a:bodyPr/>
          <a:lstStyle/>
          <a:p>
            <a:r>
              <a:rPr lang="en-GB"/>
              <a:t>Data Acquisition (DAQ)</a:t>
            </a:r>
            <a:endParaRPr lang="en-GB" dirty="0"/>
          </a:p>
        </p:txBody>
      </p:sp>
      <p:sp>
        <p:nvSpPr>
          <p:cNvPr id="3" name="Text Placeholder 2"/>
          <p:cNvSpPr>
            <a:spLocks noGrp="1"/>
          </p:cNvSpPr>
          <p:nvPr>
            <p:ph type="body" sz="quarter" idx="10"/>
          </p:nvPr>
        </p:nvSpPr>
        <p:spPr/>
        <p:txBody>
          <a:bodyPr/>
          <a:lstStyle/>
          <a:p>
            <a:r>
              <a:rPr lang="en-GB"/>
              <a:t>The process of measuring a real-word value via voltage conversion, digitization, and transfer to system memory.  (for subsequent processing and storage).</a:t>
            </a:r>
            <a:endParaRPr lang="en-GB" dirty="0"/>
          </a:p>
        </p:txBody>
      </p:sp>
      <p:sp>
        <p:nvSpPr>
          <p:cNvPr id="4" name="Text Placeholder 3"/>
          <p:cNvSpPr>
            <a:spLocks noGrp="1"/>
          </p:cNvSpPr>
          <p:nvPr>
            <p:ph type="body" sz="quarter" idx="14"/>
          </p:nvPr>
        </p:nvSpPr>
        <p:spPr/>
        <p:txBody>
          <a:bodyPr/>
          <a:lstStyle/>
          <a:p>
            <a:endParaRPr lang="en-GB"/>
          </a:p>
          <a:p>
            <a:r>
              <a:rPr lang="en-GB"/>
              <a:t>Anything is measurable…and everyone should no how to do this.</a:t>
            </a:r>
            <a:endParaRPr lang="en-GB" dirty="0"/>
          </a:p>
        </p:txBody>
      </p:sp>
      <p:sp>
        <p:nvSpPr>
          <p:cNvPr id="14" name="Picture Placeholder 13"/>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a:t>DAQ and Control</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3</a:t>
            </a:fld>
            <a:endParaRPr lang="en-GB" dirty="0"/>
          </a:p>
        </p:txBody>
      </p:sp>
      <p:grpSp>
        <p:nvGrpSpPr>
          <p:cNvPr id="73" name="Group 72"/>
          <p:cNvGrpSpPr/>
          <p:nvPr/>
        </p:nvGrpSpPr>
        <p:grpSpPr>
          <a:xfrm>
            <a:off x="23227" y="1870494"/>
            <a:ext cx="8971693" cy="2608565"/>
            <a:chOff x="23227" y="1870494"/>
            <a:chExt cx="8971693" cy="2608565"/>
          </a:xfrm>
        </p:grpSpPr>
        <p:sp>
          <p:nvSpPr>
            <p:cNvPr id="74" name="Rounded Rectangle 73"/>
            <p:cNvSpPr/>
            <p:nvPr/>
          </p:nvSpPr>
          <p:spPr>
            <a:xfrm>
              <a:off x="5295668" y="1870494"/>
              <a:ext cx="2154167" cy="2608565"/>
            </a:xfrm>
            <a:prstGeom prst="roundRect">
              <a:avLst/>
            </a:prstGeom>
            <a:solidFill>
              <a:schemeClr val="bg1">
                <a:lumMod val="95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ight Arrow 74"/>
            <p:cNvSpPr/>
            <p:nvPr/>
          </p:nvSpPr>
          <p:spPr>
            <a:xfrm>
              <a:off x="2803271" y="2855623"/>
              <a:ext cx="826280" cy="37585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ounded Rectangle 75"/>
            <p:cNvSpPr/>
            <p:nvPr/>
          </p:nvSpPr>
          <p:spPr>
            <a:xfrm>
              <a:off x="3696405" y="2620818"/>
              <a:ext cx="1041086"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ight Arrow 76"/>
            <p:cNvSpPr/>
            <p:nvPr/>
          </p:nvSpPr>
          <p:spPr>
            <a:xfrm>
              <a:off x="4827013" y="2855623"/>
              <a:ext cx="993172" cy="37585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ounded Rectangle 77"/>
            <p:cNvSpPr/>
            <p:nvPr/>
          </p:nvSpPr>
          <p:spPr>
            <a:xfrm>
              <a:off x="5885912" y="2516925"/>
              <a:ext cx="1042639" cy="94511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3738247" y="3418705"/>
              <a:ext cx="996911" cy="276999"/>
            </a:xfrm>
            <a:prstGeom prst="rect">
              <a:avLst/>
            </a:prstGeom>
            <a:noFill/>
          </p:spPr>
          <p:txBody>
            <a:bodyPr wrap="square" rtlCol="0">
              <a:spAutoFit/>
            </a:bodyPr>
            <a:lstStyle/>
            <a:p>
              <a:r>
                <a:rPr lang="en-GB" sz="1200" i="1" dirty="0"/>
                <a:t>Binary Data</a:t>
              </a:r>
              <a:endParaRPr lang="en-GB" sz="1400" i="1" dirty="0"/>
            </a:p>
          </p:txBody>
        </p:sp>
        <p:sp>
          <p:nvSpPr>
            <p:cNvPr id="80" name="TextBox 79"/>
            <p:cNvSpPr txBox="1"/>
            <p:nvPr/>
          </p:nvSpPr>
          <p:spPr>
            <a:xfrm>
              <a:off x="23227" y="3364975"/>
              <a:ext cx="1003222" cy="276999"/>
            </a:xfrm>
            <a:prstGeom prst="rect">
              <a:avLst/>
            </a:prstGeom>
            <a:noFill/>
          </p:spPr>
          <p:txBody>
            <a:bodyPr wrap="square" rtlCol="0">
              <a:spAutoFit/>
            </a:bodyPr>
            <a:lstStyle/>
            <a:p>
              <a:pPr algn="ctr"/>
              <a:r>
                <a:rPr lang="en-GB" sz="1200" i="1" dirty="0"/>
                <a:t>“Real Value”</a:t>
              </a:r>
            </a:p>
          </p:txBody>
        </p:sp>
        <p:sp>
          <p:nvSpPr>
            <p:cNvPr id="81" name="TextBox 80"/>
            <p:cNvSpPr txBox="1"/>
            <p:nvPr/>
          </p:nvSpPr>
          <p:spPr>
            <a:xfrm>
              <a:off x="4895440" y="3171909"/>
              <a:ext cx="734632" cy="276999"/>
            </a:xfrm>
            <a:prstGeom prst="rect">
              <a:avLst/>
            </a:prstGeom>
            <a:noFill/>
          </p:spPr>
          <p:txBody>
            <a:bodyPr wrap="square" rtlCol="0">
              <a:spAutoFit/>
            </a:bodyPr>
            <a:lstStyle/>
            <a:p>
              <a:pPr algn="ctr"/>
              <a:r>
                <a:rPr lang="en-GB" sz="1200" i="1" dirty="0"/>
                <a:t>Transfer</a:t>
              </a:r>
            </a:p>
          </p:txBody>
        </p:sp>
        <p:sp>
          <p:nvSpPr>
            <p:cNvPr id="82" name="TextBox 81"/>
            <p:cNvSpPr txBox="1"/>
            <p:nvPr/>
          </p:nvSpPr>
          <p:spPr>
            <a:xfrm>
              <a:off x="2820106" y="2620155"/>
              <a:ext cx="836797" cy="338554"/>
            </a:xfrm>
            <a:prstGeom prst="rect">
              <a:avLst/>
            </a:prstGeom>
            <a:noFill/>
          </p:spPr>
          <p:txBody>
            <a:bodyPr wrap="square" rtlCol="0">
              <a:spAutoFit/>
            </a:bodyPr>
            <a:lstStyle/>
            <a:p>
              <a:r>
                <a:rPr lang="en-GB" sz="1600" b="1" dirty="0"/>
                <a:t>ADC</a:t>
              </a:r>
            </a:p>
          </p:txBody>
        </p:sp>
        <p:sp>
          <p:nvSpPr>
            <p:cNvPr id="83" name="TextBox 82"/>
            <p:cNvSpPr txBox="1"/>
            <p:nvPr/>
          </p:nvSpPr>
          <p:spPr>
            <a:xfrm>
              <a:off x="5868452" y="2717397"/>
              <a:ext cx="1077558" cy="523220"/>
            </a:xfrm>
            <a:prstGeom prst="rect">
              <a:avLst/>
            </a:prstGeom>
            <a:noFill/>
          </p:spPr>
          <p:txBody>
            <a:bodyPr wrap="square" rtlCol="0">
              <a:spAutoFit/>
            </a:bodyPr>
            <a:lstStyle/>
            <a:p>
              <a:pPr algn="ctr"/>
              <a:r>
                <a:rPr lang="en-GB" sz="1600" dirty="0"/>
                <a:t>RAM</a:t>
              </a:r>
            </a:p>
            <a:p>
              <a:pPr algn="ctr"/>
              <a:r>
                <a:rPr lang="en-GB" sz="1200" dirty="0"/>
                <a:t>(“Variable”)</a:t>
              </a:r>
            </a:p>
          </p:txBody>
        </p:sp>
        <p:sp>
          <p:nvSpPr>
            <p:cNvPr id="84" name="Right Arrow 83"/>
            <p:cNvSpPr/>
            <p:nvPr/>
          </p:nvSpPr>
          <p:spPr>
            <a:xfrm>
              <a:off x="6998676" y="2855623"/>
              <a:ext cx="899945" cy="37585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ounded Rectangle 84"/>
            <p:cNvSpPr/>
            <p:nvPr/>
          </p:nvSpPr>
          <p:spPr>
            <a:xfrm>
              <a:off x="7947846" y="2480461"/>
              <a:ext cx="1047074" cy="107147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TextBox 85"/>
            <p:cNvSpPr txBox="1"/>
            <p:nvPr/>
          </p:nvSpPr>
          <p:spPr>
            <a:xfrm>
              <a:off x="6920699" y="3171909"/>
              <a:ext cx="836797" cy="461665"/>
            </a:xfrm>
            <a:prstGeom prst="rect">
              <a:avLst/>
            </a:prstGeom>
            <a:noFill/>
          </p:spPr>
          <p:txBody>
            <a:bodyPr wrap="square" rtlCol="0">
              <a:spAutoFit/>
            </a:bodyPr>
            <a:lstStyle/>
            <a:p>
              <a:pPr algn="ctr"/>
              <a:r>
                <a:rPr lang="en-GB" sz="1200" i="1" dirty="0"/>
                <a:t>Display</a:t>
              </a:r>
            </a:p>
            <a:p>
              <a:pPr algn="ctr"/>
              <a:r>
                <a:rPr lang="en-GB" sz="1200" i="1" dirty="0"/>
                <a:t>Storage</a:t>
              </a:r>
            </a:p>
          </p:txBody>
        </p:sp>
        <p:sp>
          <p:nvSpPr>
            <p:cNvPr id="87" name="TextBox 86"/>
            <p:cNvSpPr txBox="1"/>
            <p:nvPr/>
          </p:nvSpPr>
          <p:spPr>
            <a:xfrm>
              <a:off x="7971875" y="2594287"/>
              <a:ext cx="999015" cy="769441"/>
            </a:xfrm>
            <a:prstGeom prst="rect">
              <a:avLst/>
            </a:prstGeom>
            <a:noFill/>
          </p:spPr>
          <p:txBody>
            <a:bodyPr wrap="square" rtlCol="0">
              <a:spAutoFit/>
            </a:bodyPr>
            <a:lstStyle/>
            <a:p>
              <a:pPr algn="ctr"/>
              <a:r>
                <a:rPr lang="en-GB" sz="1600" dirty="0" err="1"/>
                <a:t>MonitorHDD</a:t>
              </a:r>
              <a:endParaRPr lang="en-GB" sz="1600" dirty="0"/>
            </a:p>
            <a:p>
              <a:pPr algn="ctr"/>
              <a:r>
                <a:rPr lang="en-GB" sz="1200" i="1" dirty="0"/>
                <a:t>(“File”)</a:t>
              </a:r>
              <a:endParaRPr lang="en-GB" sz="1600" i="1" dirty="0"/>
            </a:p>
          </p:txBody>
        </p:sp>
        <p:sp>
          <p:nvSpPr>
            <p:cNvPr id="88" name="TextBox 87"/>
            <p:cNvSpPr txBox="1"/>
            <p:nvPr/>
          </p:nvSpPr>
          <p:spPr>
            <a:xfrm>
              <a:off x="3713001" y="2809730"/>
              <a:ext cx="1092505" cy="338554"/>
            </a:xfrm>
            <a:prstGeom prst="rect">
              <a:avLst/>
            </a:prstGeom>
            <a:noFill/>
          </p:spPr>
          <p:txBody>
            <a:bodyPr wrap="square" rtlCol="0">
              <a:spAutoFit/>
            </a:bodyPr>
            <a:lstStyle/>
            <a:p>
              <a:r>
                <a:rPr lang="en-GB" sz="1600" dirty="0">
                  <a:latin typeface="Calibri" panose="020F0502020204030204" pitchFamily="34" charset="0"/>
                  <a:cs typeface="Arial" panose="020B0604020202020204" pitchFamily="34" charset="0"/>
                </a:rPr>
                <a:t>00100001</a:t>
              </a:r>
            </a:p>
          </p:txBody>
        </p:sp>
        <p:sp>
          <p:nvSpPr>
            <p:cNvPr id="89" name="TextBox 88"/>
            <p:cNvSpPr txBox="1"/>
            <p:nvPr/>
          </p:nvSpPr>
          <p:spPr>
            <a:xfrm>
              <a:off x="4844358" y="2650933"/>
              <a:ext cx="836797" cy="276999"/>
            </a:xfrm>
            <a:prstGeom prst="rect">
              <a:avLst/>
            </a:prstGeom>
            <a:noFill/>
          </p:spPr>
          <p:txBody>
            <a:bodyPr wrap="square" rtlCol="0">
              <a:spAutoFit/>
            </a:bodyPr>
            <a:lstStyle/>
            <a:p>
              <a:pPr algn="ctr"/>
              <a:r>
                <a:rPr lang="en-GB" sz="1200" b="1" dirty="0"/>
                <a:t>Protocol</a:t>
              </a:r>
            </a:p>
          </p:txBody>
        </p:sp>
        <p:sp>
          <p:nvSpPr>
            <p:cNvPr id="90" name="TextBox 89"/>
            <p:cNvSpPr txBox="1"/>
            <p:nvPr/>
          </p:nvSpPr>
          <p:spPr>
            <a:xfrm>
              <a:off x="5374204" y="4084239"/>
              <a:ext cx="1408064" cy="369332"/>
            </a:xfrm>
            <a:prstGeom prst="rect">
              <a:avLst/>
            </a:prstGeom>
            <a:noFill/>
          </p:spPr>
          <p:txBody>
            <a:bodyPr wrap="square" rtlCol="0">
              <a:spAutoFit/>
            </a:bodyPr>
            <a:lstStyle/>
            <a:p>
              <a:r>
                <a:rPr lang="en-GB" dirty="0">
                  <a:solidFill>
                    <a:schemeClr val="bg1">
                      <a:lumMod val="65000"/>
                    </a:schemeClr>
                  </a:solidFill>
                </a:rPr>
                <a:t>Computer</a:t>
              </a:r>
            </a:p>
          </p:txBody>
        </p:sp>
        <p:sp>
          <p:nvSpPr>
            <p:cNvPr id="91" name="TextBox 90"/>
            <p:cNvSpPr txBox="1"/>
            <p:nvPr/>
          </p:nvSpPr>
          <p:spPr>
            <a:xfrm>
              <a:off x="6029132" y="3444339"/>
              <a:ext cx="734632" cy="461665"/>
            </a:xfrm>
            <a:prstGeom prst="rect">
              <a:avLst/>
            </a:prstGeom>
            <a:noFill/>
          </p:spPr>
          <p:txBody>
            <a:bodyPr wrap="square" rtlCol="0">
              <a:spAutoFit/>
            </a:bodyPr>
            <a:lstStyle/>
            <a:p>
              <a:pPr algn="ctr"/>
              <a:r>
                <a:rPr lang="en-GB" sz="1200" i="1" dirty="0"/>
                <a:t>System</a:t>
              </a:r>
            </a:p>
            <a:p>
              <a:pPr algn="ctr"/>
              <a:r>
                <a:rPr lang="en-GB" sz="1200" i="1" dirty="0"/>
                <a:t>Memory</a:t>
              </a:r>
            </a:p>
          </p:txBody>
        </p:sp>
        <p:sp>
          <p:nvSpPr>
            <p:cNvPr id="92" name="Rounded Rectangle 91"/>
            <p:cNvSpPr/>
            <p:nvPr/>
          </p:nvSpPr>
          <p:spPr>
            <a:xfrm>
              <a:off x="136505" y="2620818"/>
              <a:ext cx="789115"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TextBox 92"/>
            <p:cNvSpPr txBox="1"/>
            <p:nvPr/>
          </p:nvSpPr>
          <p:spPr>
            <a:xfrm>
              <a:off x="6920699" y="2650933"/>
              <a:ext cx="836797" cy="276999"/>
            </a:xfrm>
            <a:prstGeom prst="rect">
              <a:avLst/>
            </a:prstGeom>
            <a:noFill/>
          </p:spPr>
          <p:txBody>
            <a:bodyPr wrap="square" rtlCol="0">
              <a:spAutoFit/>
            </a:bodyPr>
            <a:lstStyle/>
            <a:p>
              <a:pPr algn="ctr"/>
              <a:r>
                <a:rPr lang="en-GB" sz="1200" b="1" dirty="0"/>
                <a:t>Protocol</a:t>
              </a:r>
            </a:p>
          </p:txBody>
        </p:sp>
        <p:sp>
          <p:nvSpPr>
            <p:cNvPr id="94" name="Rounded Rectangle 93"/>
            <p:cNvSpPr/>
            <p:nvPr/>
          </p:nvSpPr>
          <p:spPr>
            <a:xfrm>
              <a:off x="1937963" y="2643447"/>
              <a:ext cx="805009"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TextBox 94"/>
            <p:cNvSpPr txBox="1"/>
            <p:nvPr/>
          </p:nvSpPr>
          <p:spPr>
            <a:xfrm>
              <a:off x="1843108" y="3418705"/>
              <a:ext cx="992618" cy="276999"/>
            </a:xfrm>
            <a:prstGeom prst="rect">
              <a:avLst/>
            </a:prstGeom>
            <a:noFill/>
          </p:spPr>
          <p:txBody>
            <a:bodyPr wrap="square" rtlCol="0">
              <a:spAutoFit/>
            </a:bodyPr>
            <a:lstStyle/>
            <a:p>
              <a:pPr algn="ctr"/>
              <a:r>
                <a:rPr lang="en-GB" sz="1200" i="1" dirty="0"/>
                <a:t>Voltage</a:t>
              </a:r>
              <a:endParaRPr lang="en-GB" sz="1400" i="1" dirty="0"/>
            </a:p>
          </p:txBody>
        </p:sp>
        <p:sp>
          <p:nvSpPr>
            <p:cNvPr id="96" name="Right Arrow 95"/>
            <p:cNvSpPr/>
            <p:nvPr/>
          </p:nvSpPr>
          <p:spPr>
            <a:xfrm>
              <a:off x="1047028" y="2837241"/>
              <a:ext cx="809452" cy="37585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TextBox 96"/>
            <p:cNvSpPr txBox="1"/>
            <p:nvPr/>
          </p:nvSpPr>
          <p:spPr>
            <a:xfrm>
              <a:off x="1937963" y="2809730"/>
              <a:ext cx="816038" cy="338554"/>
            </a:xfrm>
            <a:prstGeom prst="rect">
              <a:avLst/>
            </a:prstGeom>
            <a:noFill/>
          </p:spPr>
          <p:txBody>
            <a:bodyPr wrap="square" rtlCol="0">
              <a:spAutoFit/>
            </a:bodyPr>
            <a:lstStyle/>
            <a:p>
              <a:r>
                <a:rPr lang="en-GB" sz="1600" dirty="0">
                  <a:latin typeface="Calibri" panose="020F0502020204030204" pitchFamily="34" charset="0"/>
                </a:rPr>
                <a:t>+2.43 V</a:t>
              </a:r>
            </a:p>
          </p:txBody>
        </p:sp>
        <p:sp>
          <p:nvSpPr>
            <p:cNvPr id="98" name="TextBox 97"/>
            <p:cNvSpPr txBox="1"/>
            <p:nvPr/>
          </p:nvSpPr>
          <p:spPr>
            <a:xfrm>
              <a:off x="149322" y="2809730"/>
              <a:ext cx="750977" cy="338554"/>
            </a:xfrm>
            <a:prstGeom prst="rect">
              <a:avLst/>
            </a:prstGeom>
            <a:noFill/>
          </p:spPr>
          <p:txBody>
            <a:bodyPr wrap="square" rtlCol="0">
              <a:spAutoFit/>
            </a:bodyPr>
            <a:lstStyle/>
            <a:p>
              <a:pPr algn="ctr"/>
              <a:r>
                <a:rPr lang="en-GB" sz="1600" dirty="0">
                  <a:latin typeface="Calibri" panose="020F0502020204030204" pitchFamily="34" charset="0"/>
                </a:rPr>
                <a:t>33° C</a:t>
              </a:r>
            </a:p>
          </p:txBody>
        </p:sp>
        <p:sp>
          <p:nvSpPr>
            <p:cNvPr id="99" name="Rectangle 98"/>
            <p:cNvSpPr/>
            <p:nvPr/>
          </p:nvSpPr>
          <p:spPr>
            <a:xfrm>
              <a:off x="1088419" y="3167340"/>
              <a:ext cx="623889" cy="276999"/>
            </a:xfrm>
            <a:prstGeom prst="rect">
              <a:avLst/>
            </a:prstGeom>
          </p:spPr>
          <p:txBody>
            <a:bodyPr wrap="none">
              <a:spAutoFit/>
            </a:bodyPr>
            <a:lstStyle/>
            <a:p>
              <a:r>
                <a:rPr lang="en-GB" sz="1200" i="1" dirty="0"/>
                <a:t>Sensor</a:t>
              </a:r>
            </a:p>
          </p:txBody>
        </p:sp>
        <p:sp>
          <p:nvSpPr>
            <p:cNvPr id="100" name="TextBox 99"/>
            <p:cNvSpPr txBox="1"/>
            <p:nvPr/>
          </p:nvSpPr>
          <p:spPr>
            <a:xfrm>
              <a:off x="992148" y="2594287"/>
              <a:ext cx="836797" cy="338554"/>
            </a:xfrm>
            <a:prstGeom prst="rect">
              <a:avLst/>
            </a:prstGeom>
            <a:noFill/>
          </p:spPr>
          <p:txBody>
            <a:bodyPr wrap="square" rtlCol="0">
              <a:spAutoFit/>
            </a:bodyPr>
            <a:lstStyle/>
            <a:p>
              <a:r>
                <a:rPr lang="en-GB" sz="1600" b="1" dirty="0"/>
                <a:t>V= IR</a:t>
              </a:r>
            </a:p>
          </p:txBody>
        </p:sp>
        <p:sp>
          <p:nvSpPr>
            <p:cNvPr id="101" name="Rectangle 100"/>
            <p:cNvSpPr/>
            <p:nvPr/>
          </p:nvSpPr>
          <p:spPr>
            <a:xfrm>
              <a:off x="2698937" y="3172862"/>
              <a:ext cx="977127" cy="276999"/>
            </a:xfrm>
            <a:prstGeom prst="rect">
              <a:avLst/>
            </a:prstGeom>
          </p:spPr>
          <p:txBody>
            <a:bodyPr wrap="none">
              <a:spAutoFit/>
            </a:bodyPr>
            <a:lstStyle/>
            <a:p>
              <a:r>
                <a:rPr lang="en-GB" sz="1200" i="1" dirty="0"/>
                <a:t>Digitization</a:t>
              </a:r>
            </a:p>
          </p:txBody>
        </p:sp>
      </p:grpSp>
      <p:pic>
        <p:nvPicPr>
          <p:cNvPr id="106" name="Picture 10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9000" y="1545758"/>
            <a:ext cx="1376017" cy="954612"/>
          </a:xfrm>
          <a:prstGeom prst="rect">
            <a:avLst/>
          </a:prstGeom>
        </p:spPr>
      </p:pic>
      <p:grpSp>
        <p:nvGrpSpPr>
          <p:cNvPr id="114" name="Group 113"/>
          <p:cNvGrpSpPr/>
          <p:nvPr/>
        </p:nvGrpSpPr>
        <p:grpSpPr>
          <a:xfrm>
            <a:off x="7788598" y="3657647"/>
            <a:ext cx="1346009" cy="897339"/>
            <a:chOff x="7788598" y="3657647"/>
            <a:chExt cx="1346009" cy="897339"/>
          </a:xfrm>
        </p:grpSpPr>
        <p:pic>
          <p:nvPicPr>
            <p:cNvPr id="107" name="Picture 10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88598" y="3657647"/>
              <a:ext cx="1346009" cy="897339"/>
            </a:xfrm>
            <a:prstGeom prst="rect">
              <a:avLst/>
            </a:prstGeom>
          </p:spPr>
        </p:pic>
        <p:sp>
          <p:nvSpPr>
            <p:cNvPr id="108" name="TextBox 107"/>
            <p:cNvSpPr txBox="1"/>
            <p:nvPr/>
          </p:nvSpPr>
          <p:spPr>
            <a:xfrm>
              <a:off x="8176437" y="4107920"/>
              <a:ext cx="463588" cy="261610"/>
            </a:xfrm>
            <a:prstGeom prst="rect">
              <a:avLst/>
            </a:prstGeom>
            <a:noFill/>
          </p:spPr>
          <p:txBody>
            <a:bodyPr wrap="none" rtlCol="0">
              <a:spAutoFit/>
            </a:bodyPr>
            <a:lstStyle/>
            <a:p>
              <a:r>
                <a:rPr lang="en-GB" sz="1050" b="1" dirty="0">
                  <a:solidFill>
                    <a:srgbClr val="92D050"/>
                  </a:solidFill>
                  <a:latin typeface="Calibri" panose="020F0502020204030204" pitchFamily="34" charset="0"/>
                </a:rPr>
                <a:t>&gt;  33</a:t>
              </a:r>
            </a:p>
          </p:txBody>
        </p:sp>
      </p:grpSp>
      <p:pic>
        <p:nvPicPr>
          <p:cNvPr id="109" name="Picture 10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05908" y="4541335"/>
            <a:ext cx="733685" cy="999567"/>
          </a:xfrm>
          <a:prstGeom prst="rect">
            <a:avLst/>
          </a:prstGeom>
        </p:spPr>
      </p:pic>
      <p:grpSp>
        <p:nvGrpSpPr>
          <p:cNvPr id="113" name="Group 112"/>
          <p:cNvGrpSpPr/>
          <p:nvPr/>
        </p:nvGrpSpPr>
        <p:grpSpPr>
          <a:xfrm>
            <a:off x="85516" y="3668632"/>
            <a:ext cx="1058807" cy="1078618"/>
            <a:chOff x="85516" y="3668632"/>
            <a:chExt cx="1058807" cy="1078618"/>
          </a:xfrm>
        </p:grpSpPr>
        <p:pic>
          <p:nvPicPr>
            <p:cNvPr id="111" name="Picture 110"/>
            <p:cNvPicPr>
              <a:picLocks noChangeAspect="1"/>
            </p:cNvPicPr>
            <p:nvPr/>
          </p:nvPicPr>
          <p:blipFill>
            <a:blip r:embed="rId8"/>
            <a:stretch>
              <a:fillRect/>
            </a:stretch>
          </p:blipFill>
          <p:spPr>
            <a:xfrm>
              <a:off x="97792" y="3947754"/>
              <a:ext cx="1046531" cy="799496"/>
            </a:xfrm>
            <a:prstGeom prst="rect">
              <a:avLst/>
            </a:prstGeom>
          </p:spPr>
        </p:pic>
        <p:sp>
          <p:nvSpPr>
            <p:cNvPr id="112" name="TextBox 111"/>
            <p:cNvSpPr txBox="1"/>
            <p:nvPr/>
          </p:nvSpPr>
          <p:spPr>
            <a:xfrm>
              <a:off x="85516" y="3668632"/>
              <a:ext cx="922846" cy="338554"/>
            </a:xfrm>
            <a:prstGeom prst="rect">
              <a:avLst/>
            </a:prstGeom>
            <a:noFill/>
          </p:spPr>
          <p:txBody>
            <a:bodyPr wrap="square" rtlCol="0">
              <a:spAutoFit/>
            </a:bodyPr>
            <a:lstStyle/>
            <a:p>
              <a:r>
                <a:rPr lang="en-GB" sz="1600" b="1" dirty="0">
                  <a:latin typeface="Calibri" panose="020F0502020204030204" pitchFamily="34" charset="0"/>
                </a:rPr>
                <a:t>Lisbon</a:t>
              </a:r>
            </a:p>
          </p:txBody>
        </p:sp>
      </p:grpSp>
    </p:spTree>
    <p:extLst>
      <p:ext uri="{BB962C8B-B14F-4D97-AF65-F5344CB8AC3E}">
        <p14:creationId xmlns:p14="http://schemas.microsoft.com/office/powerpoint/2010/main" val="349485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wipe(down)">
                                      <p:cBhvr>
                                        <p:cTn id="12" dur="500"/>
                                        <p:tgtEl>
                                          <p:spTgt spid="1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wipe(down)">
                                      <p:cBhvr>
                                        <p:cTn id="17" dur="500"/>
                                        <p:tgtEl>
                                          <p:spTgt spid="1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wipe(down)">
                                      <p:cBhvr>
                                        <p:cTn id="22" dur="500"/>
                                        <p:tgtEl>
                                          <p:spTgt spid="1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4"/>
                                        </p:tgtEl>
                                        <p:attrNameLst>
                                          <p:attrName>style.visibility</p:attrName>
                                        </p:attrNameLst>
                                      </p:cBhvr>
                                      <p:to>
                                        <p:strVal val="visible"/>
                                      </p:to>
                                    </p:set>
                                    <p:animEffect transition="in" filter="wipe(down)">
                                      <p:cBhvr>
                                        <p:cTn id="27" dur="500"/>
                                        <p:tgtEl>
                                          <p:spTgt spid="1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wipe(down)">
                                      <p:cBhvr>
                                        <p:cTn id="32" dur="500"/>
                                        <p:tgtEl>
                                          <p:spTgt spid="10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fade">
                                      <p:cBhvr>
                                        <p:cTn id="3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Pulse-Width Modulation (PWM)</a:t>
            </a:r>
            <a:endParaRPr lang="en-GB" dirty="0"/>
          </a:p>
        </p:txBody>
      </p:sp>
      <p:sp>
        <p:nvSpPr>
          <p:cNvPr id="3" name="Text Placeholder 2"/>
          <p:cNvSpPr>
            <a:spLocks noGrp="1"/>
          </p:cNvSpPr>
          <p:nvPr>
            <p:ph type="body" sz="quarter" idx="10"/>
          </p:nvPr>
        </p:nvSpPr>
        <p:spPr/>
        <p:txBody>
          <a:bodyPr/>
          <a:lstStyle/>
          <a:p>
            <a:r>
              <a:rPr lang="en-GB" dirty="0" err="1"/>
              <a:t>Pesudo</a:t>
            </a:r>
            <a:r>
              <a:rPr lang="en-GB" dirty="0"/>
              <a:t>-Analog Output. Duty-cycle approximates an </a:t>
            </a:r>
            <a:r>
              <a:rPr lang="en-GB" dirty="0" err="1"/>
              <a:t>analog</a:t>
            </a:r>
            <a:r>
              <a:rPr lang="en-GB" dirty="0"/>
              <a:t> value.</a:t>
            </a:r>
          </a:p>
        </p:txBody>
      </p:sp>
      <p:sp>
        <p:nvSpPr>
          <p:cNvPr id="15" name="Text Placeholder 14"/>
          <p:cNvSpPr>
            <a:spLocks noGrp="1"/>
          </p:cNvSpPr>
          <p:nvPr>
            <p:ph type="body" sz="quarter" idx="14"/>
          </p:nvPr>
        </p:nvSpPr>
        <p:spPr/>
        <p:txBody>
          <a:bodyPr/>
          <a:lstStyle/>
          <a:p>
            <a:endParaRPr lang="en-GB"/>
          </a:p>
        </p:txBody>
      </p:sp>
      <p:sp>
        <p:nvSpPr>
          <p:cNvPr id="16" name="Picture Placeholder 15"/>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dirty="0"/>
              <a:t>DAQ and ACT</a:t>
            </a:r>
            <a:endParaRPr lang="en-GB" dirty="0"/>
          </a:p>
        </p:txBody>
      </p:sp>
      <p:sp>
        <p:nvSpPr>
          <p:cNvPr id="7" name="Footer Placeholder 6"/>
          <p:cNvSpPr>
            <a:spLocks noGrp="1"/>
          </p:cNvSpPr>
          <p:nvPr>
            <p:ph type="ftr" sz="quarter" idx="17"/>
          </p:nvPr>
        </p:nvSpPr>
        <p:spPr>
          <a:xfrm>
            <a:off x="3124200" y="6356350"/>
            <a:ext cx="2895600" cy="365125"/>
          </a:xfrm>
        </p:spPr>
        <p:txBody>
          <a:bodyPr/>
          <a:lstStyle/>
          <a:p>
            <a:r>
              <a:rPr lang="en-GB"/>
              <a:t>CAJAL-BNS 2015</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30</a:t>
            </a:fld>
            <a:endParaRPr lang="en-GB" dirty="0"/>
          </a:p>
        </p:txBody>
      </p:sp>
      <p:sp>
        <p:nvSpPr>
          <p:cNvPr id="74" name="Rounded Rectangle 73"/>
          <p:cNvSpPr/>
          <p:nvPr/>
        </p:nvSpPr>
        <p:spPr>
          <a:xfrm>
            <a:off x="457200" y="1870494"/>
            <a:ext cx="2154167" cy="2608565"/>
          </a:xfrm>
          <a:prstGeom prst="roundRect">
            <a:avLst/>
          </a:prstGeom>
          <a:solidFill>
            <a:schemeClr val="bg1">
              <a:lumMod val="95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ounded Rectangle 77"/>
          <p:cNvSpPr/>
          <p:nvPr/>
        </p:nvSpPr>
        <p:spPr>
          <a:xfrm>
            <a:off x="1047444" y="2516925"/>
            <a:ext cx="1042639" cy="94511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TextBox 82"/>
          <p:cNvSpPr txBox="1"/>
          <p:nvPr/>
        </p:nvSpPr>
        <p:spPr>
          <a:xfrm>
            <a:off x="1029984" y="2717397"/>
            <a:ext cx="1077558" cy="523220"/>
          </a:xfrm>
          <a:prstGeom prst="rect">
            <a:avLst/>
          </a:prstGeom>
          <a:noFill/>
        </p:spPr>
        <p:txBody>
          <a:bodyPr wrap="square" rtlCol="0">
            <a:spAutoFit/>
          </a:bodyPr>
          <a:lstStyle/>
          <a:p>
            <a:pPr algn="ctr"/>
            <a:r>
              <a:rPr lang="en-GB" sz="1600" dirty="0"/>
              <a:t>RAM</a:t>
            </a:r>
          </a:p>
          <a:p>
            <a:pPr algn="ctr"/>
            <a:r>
              <a:rPr lang="en-GB" sz="1200" dirty="0"/>
              <a:t>(“Variable”)</a:t>
            </a:r>
          </a:p>
        </p:txBody>
      </p:sp>
      <p:sp>
        <p:nvSpPr>
          <p:cNvPr id="84" name="Right Arrow 83"/>
          <p:cNvSpPr/>
          <p:nvPr/>
        </p:nvSpPr>
        <p:spPr>
          <a:xfrm>
            <a:off x="2160208" y="2855623"/>
            <a:ext cx="899945" cy="37585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ounded Rectangle 84"/>
          <p:cNvSpPr/>
          <p:nvPr/>
        </p:nvSpPr>
        <p:spPr>
          <a:xfrm>
            <a:off x="3109378" y="2480461"/>
            <a:ext cx="1047074" cy="107147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TextBox 85"/>
          <p:cNvSpPr txBox="1"/>
          <p:nvPr/>
        </p:nvSpPr>
        <p:spPr>
          <a:xfrm>
            <a:off x="2082231" y="3171909"/>
            <a:ext cx="836797" cy="461665"/>
          </a:xfrm>
          <a:prstGeom prst="rect">
            <a:avLst/>
          </a:prstGeom>
          <a:noFill/>
        </p:spPr>
        <p:txBody>
          <a:bodyPr wrap="square" rtlCol="0">
            <a:spAutoFit/>
          </a:bodyPr>
          <a:lstStyle/>
          <a:p>
            <a:pPr algn="ctr"/>
            <a:r>
              <a:rPr lang="en-GB" sz="1200" i="1" dirty="0"/>
              <a:t>Display</a:t>
            </a:r>
          </a:p>
          <a:p>
            <a:pPr algn="ctr"/>
            <a:r>
              <a:rPr lang="en-GB" sz="1200" i="1" dirty="0"/>
              <a:t>Storage</a:t>
            </a:r>
          </a:p>
        </p:txBody>
      </p:sp>
      <p:sp>
        <p:nvSpPr>
          <p:cNvPr id="87" name="TextBox 86"/>
          <p:cNvSpPr txBox="1"/>
          <p:nvPr/>
        </p:nvSpPr>
        <p:spPr>
          <a:xfrm>
            <a:off x="3133407" y="2751163"/>
            <a:ext cx="999015" cy="584775"/>
          </a:xfrm>
          <a:prstGeom prst="rect">
            <a:avLst/>
          </a:prstGeom>
          <a:noFill/>
        </p:spPr>
        <p:txBody>
          <a:bodyPr wrap="square" rtlCol="0">
            <a:spAutoFit/>
          </a:bodyPr>
          <a:lstStyle/>
          <a:p>
            <a:pPr algn="ctr"/>
            <a:r>
              <a:rPr lang="en-GB" sz="1600" dirty="0"/>
              <a:t>“Hobby Servo”</a:t>
            </a:r>
          </a:p>
        </p:txBody>
      </p:sp>
      <p:sp>
        <p:nvSpPr>
          <p:cNvPr id="90" name="TextBox 89"/>
          <p:cNvSpPr txBox="1"/>
          <p:nvPr/>
        </p:nvSpPr>
        <p:spPr>
          <a:xfrm>
            <a:off x="535736" y="4084239"/>
            <a:ext cx="1408064" cy="369332"/>
          </a:xfrm>
          <a:prstGeom prst="rect">
            <a:avLst/>
          </a:prstGeom>
          <a:noFill/>
        </p:spPr>
        <p:txBody>
          <a:bodyPr wrap="square" rtlCol="0">
            <a:spAutoFit/>
          </a:bodyPr>
          <a:lstStyle/>
          <a:p>
            <a:r>
              <a:rPr lang="en-GB" dirty="0">
                <a:solidFill>
                  <a:schemeClr val="bg1">
                    <a:lumMod val="65000"/>
                  </a:schemeClr>
                </a:solidFill>
              </a:rPr>
              <a:t>Computer</a:t>
            </a:r>
          </a:p>
        </p:txBody>
      </p:sp>
      <p:sp>
        <p:nvSpPr>
          <p:cNvPr id="91" name="TextBox 90"/>
          <p:cNvSpPr txBox="1"/>
          <p:nvPr/>
        </p:nvSpPr>
        <p:spPr>
          <a:xfrm>
            <a:off x="1190664" y="3444339"/>
            <a:ext cx="734632" cy="461665"/>
          </a:xfrm>
          <a:prstGeom prst="rect">
            <a:avLst/>
          </a:prstGeom>
          <a:noFill/>
        </p:spPr>
        <p:txBody>
          <a:bodyPr wrap="square" rtlCol="0">
            <a:spAutoFit/>
          </a:bodyPr>
          <a:lstStyle/>
          <a:p>
            <a:pPr algn="ctr"/>
            <a:r>
              <a:rPr lang="en-GB" sz="1200" i="1" dirty="0"/>
              <a:t>System</a:t>
            </a:r>
          </a:p>
          <a:p>
            <a:pPr algn="ctr"/>
            <a:r>
              <a:rPr lang="en-GB" sz="1200" i="1" dirty="0"/>
              <a:t>Memory</a:t>
            </a:r>
          </a:p>
        </p:txBody>
      </p:sp>
      <p:sp>
        <p:nvSpPr>
          <p:cNvPr id="93" name="TextBox 92"/>
          <p:cNvSpPr txBox="1"/>
          <p:nvPr/>
        </p:nvSpPr>
        <p:spPr>
          <a:xfrm>
            <a:off x="2082231" y="2650933"/>
            <a:ext cx="836797" cy="276999"/>
          </a:xfrm>
          <a:prstGeom prst="rect">
            <a:avLst/>
          </a:prstGeom>
          <a:noFill/>
        </p:spPr>
        <p:txBody>
          <a:bodyPr wrap="square" rtlCol="0">
            <a:spAutoFit/>
          </a:bodyPr>
          <a:lstStyle/>
          <a:p>
            <a:pPr algn="ctr"/>
            <a:r>
              <a:rPr lang="en-GB" sz="1200" b="1" dirty="0"/>
              <a:t>Protocol</a:t>
            </a:r>
          </a:p>
        </p:txBody>
      </p:sp>
      <p:pic>
        <p:nvPicPr>
          <p:cNvPr id="10" name="Picture 9"/>
          <p:cNvPicPr>
            <a:picLocks noChangeAspect="1"/>
          </p:cNvPicPr>
          <p:nvPr/>
        </p:nvPicPr>
        <p:blipFill rotWithShape="1">
          <a:blip r:embed="rId2"/>
          <a:srcRect r="47248"/>
          <a:stretch/>
        </p:blipFill>
        <p:spPr>
          <a:xfrm>
            <a:off x="3910404" y="3737571"/>
            <a:ext cx="4534349" cy="1658886"/>
          </a:xfrm>
          <a:prstGeom prst="rect">
            <a:avLst/>
          </a:prstGeom>
        </p:spPr>
      </p:pic>
      <p:pic>
        <p:nvPicPr>
          <p:cNvPr id="17" name="Picture 16"/>
          <p:cNvPicPr>
            <a:picLocks noChangeAspect="1"/>
          </p:cNvPicPr>
          <p:nvPr/>
        </p:nvPicPr>
        <p:blipFill>
          <a:blip r:embed="rId3"/>
          <a:stretch>
            <a:fillRect/>
          </a:stretch>
        </p:blipFill>
        <p:spPr>
          <a:xfrm>
            <a:off x="4346802" y="1463361"/>
            <a:ext cx="2547587" cy="1746099"/>
          </a:xfrm>
          <a:prstGeom prst="rect">
            <a:avLst/>
          </a:prstGeom>
        </p:spPr>
      </p:pic>
      <p:sp>
        <p:nvSpPr>
          <p:cNvPr id="18" name="TextBox 17"/>
          <p:cNvSpPr txBox="1"/>
          <p:nvPr/>
        </p:nvSpPr>
        <p:spPr>
          <a:xfrm>
            <a:off x="2610180" y="4857848"/>
            <a:ext cx="1352164" cy="538609"/>
          </a:xfrm>
          <a:prstGeom prst="rect">
            <a:avLst/>
          </a:prstGeom>
          <a:noFill/>
        </p:spPr>
        <p:txBody>
          <a:bodyPr wrap="square" rtlCol="0">
            <a:spAutoFit/>
          </a:bodyPr>
          <a:lstStyle/>
          <a:p>
            <a:pPr algn="ctr"/>
            <a:r>
              <a:rPr lang="en-GB" b="1" dirty="0"/>
              <a:t>PWM</a:t>
            </a:r>
          </a:p>
          <a:p>
            <a:pPr algn="ctr"/>
            <a:r>
              <a:rPr lang="en-GB" sz="1100" dirty="0"/>
              <a:t>(approx. sinewave)</a:t>
            </a:r>
          </a:p>
        </p:txBody>
      </p:sp>
    </p:spTree>
    <p:extLst>
      <p:ext uri="{BB962C8B-B14F-4D97-AF65-F5344CB8AC3E}">
        <p14:creationId xmlns:p14="http://schemas.microsoft.com/office/powerpoint/2010/main" val="2359959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Vehicle Project</a:t>
            </a:r>
          </a:p>
        </p:txBody>
      </p:sp>
      <p:sp>
        <p:nvSpPr>
          <p:cNvPr id="3" name="Text Placeholder 2"/>
          <p:cNvSpPr>
            <a:spLocks noGrp="1"/>
          </p:cNvSpPr>
          <p:nvPr>
            <p:ph type="body" sz="quarter" idx="10"/>
          </p:nvPr>
        </p:nvSpPr>
        <p:spPr/>
        <p:txBody>
          <a:bodyPr/>
          <a:lstStyle/>
          <a:p>
            <a:r>
              <a:rPr lang="en-GB" dirty="0"/>
              <a:t>Autonomous </a:t>
            </a:r>
            <a:r>
              <a:rPr lang="en-GB" dirty="0" err="1"/>
              <a:t>Braitenberg</a:t>
            </a:r>
            <a:r>
              <a:rPr lang="en-GB" dirty="0"/>
              <a:t> vehicles that follow (or avoid) light.</a:t>
            </a:r>
          </a:p>
        </p:txBody>
      </p:sp>
      <p:sp>
        <p:nvSpPr>
          <p:cNvPr id="17" name="Text Placeholder 16"/>
          <p:cNvSpPr>
            <a:spLocks noGrp="1"/>
          </p:cNvSpPr>
          <p:nvPr>
            <p:ph type="body" sz="quarter" idx="14"/>
          </p:nvPr>
        </p:nvSpPr>
        <p:spPr/>
        <p:txBody>
          <a:bodyPr/>
          <a:lstStyle/>
          <a:p>
            <a:endParaRPr lang="en-GB"/>
          </a:p>
        </p:txBody>
      </p:sp>
      <p:pic>
        <p:nvPicPr>
          <p:cNvPr id="5" name="Picture Placeholder 4">
            <a:extLst>
              <a:ext uri="{FF2B5EF4-FFF2-40B4-BE49-F238E27FC236}">
                <a16:creationId xmlns:a16="http://schemas.microsoft.com/office/drawing/2014/main" id="{E92CB0C6-9944-4888-B449-78B37D70A875}"/>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11565" r="11565"/>
          <a:stretch>
            <a:fillRect/>
          </a:stretch>
        </p:blipFill>
        <p:spPr>
          <a:xfrm>
            <a:off x="2990673" y="1487981"/>
            <a:ext cx="3179215" cy="3690816"/>
          </a:xfrm>
        </p:spPr>
      </p:pic>
      <p:sp>
        <p:nvSpPr>
          <p:cNvPr id="6" name="Date Placeholder 5"/>
          <p:cNvSpPr>
            <a:spLocks noGrp="1"/>
          </p:cNvSpPr>
          <p:nvPr>
            <p:ph type="dt" sz="half" idx="16"/>
          </p:nvPr>
        </p:nvSpPr>
        <p:spPr>
          <a:xfrm>
            <a:off x="457200" y="6356350"/>
            <a:ext cx="2133600" cy="365125"/>
          </a:xfrm>
        </p:spPr>
        <p:txBody>
          <a:bodyPr/>
          <a:lstStyle/>
          <a:p>
            <a:r>
              <a:rPr lang="en-US"/>
              <a:t>DAQ and Control</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31</a:t>
            </a:fld>
            <a:endParaRPr lang="en-GB" dirty="0"/>
          </a:p>
        </p:txBody>
      </p:sp>
    </p:spTree>
    <p:extLst>
      <p:ext uri="{BB962C8B-B14F-4D97-AF65-F5344CB8AC3E}">
        <p14:creationId xmlns:p14="http://schemas.microsoft.com/office/powerpoint/2010/main" val="1499749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4036" y="2027972"/>
            <a:ext cx="961508" cy="961508"/>
          </a:xfrm>
          <a:prstGeom prst="rect">
            <a:avLst/>
          </a:prstGeom>
        </p:spPr>
      </p:pic>
      <p:sp>
        <p:nvSpPr>
          <p:cNvPr id="2" name="Title 1"/>
          <p:cNvSpPr>
            <a:spLocks noGrp="1"/>
          </p:cNvSpPr>
          <p:nvPr>
            <p:ph type="title"/>
          </p:nvPr>
        </p:nvSpPr>
        <p:spPr/>
        <p:txBody>
          <a:bodyPr/>
          <a:lstStyle/>
          <a:p>
            <a:r>
              <a:rPr lang="en-GB"/>
              <a:t>Sensor (voltage transducer)</a:t>
            </a:r>
            <a:endParaRPr lang="en-GB" dirty="0"/>
          </a:p>
        </p:txBody>
      </p:sp>
      <p:sp>
        <p:nvSpPr>
          <p:cNvPr id="3" name="Text Placeholder 2"/>
          <p:cNvSpPr>
            <a:spLocks noGrp="1"/>
          </p:cNvSpPr>
          <p:nvPr>
            <p:ph type="body" sz="quarter" idx="10"/>
          </p:nvPr>
        </p:nvSpPr>
        <p:spPr/>
        <p:txBody>
          <a:bodyPr/>
          <a:lstStyle/>
          <a:p>
            <a:r>
              <a:rPr lang="en-GB"/>
              <a:t>Computers can only  measure voltage. Therefore, any real-world quantity must be converted into a voltage before it can be measured and digitized.</a:t>
            </a:r>
            <a:endParaRPr lang="en-GB" dirty="0"/>
          </a:p>
        </p:txBody>
      </p:sp>
      <p:sp>
        <p:nvSpPr>
          <p:cNvPr id="16" name="Text Placeholder 15"/>
          <p:cNvSpPr>
            <a:spLocks noGrp="1"/>
          </p:cNvSpPr>
          <p:nvPr>
            <p:ph type="body" sz="quarter" idx="14"/>
          </p:nvPr>
        </p:nvSpPr>
        <p:spPr/>
        <p:txBody>
          <a:bodyPr/>
          <a:lstStyle/>
          <a:p>
            <a:endParaRPr lang="en-GB"/>
          </a:p>
        </p:txBody>
      </p:sp>
      <p:sp>
        <p:nvSpPr>
          <p:cNvPr id="17" name="Picture Placeholder 16"/>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a:t>DAQ and Control</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4</a:t>
            </a:fld>
            <a:endParaRPr lang="en-GB" dirty="0"/>
          </a:p>
        </p:txBody>
      </p:sp>
      <p:sp>
        <p:nvSpPr>
          <p:cNvPr id="128" name="TextBox 127"/>
          <p:cNvSpPr txBox="1"/>
          <p:nvPr/>
        </p:nvSpPr>
        <p:spPr>
          <a:xfrm>
            <a:off x="23227" y="3364975"/>
            <a:ext cx="1003222" cy="276999"/>
          </a:xfrm>
          <a:prstGeom prst="rect">
            <a:avLst/>
          </a:prstGeom>
          <a:noFill/>
        </p:spPr>
        <p:txBody>
          <a:bodyPr wrap="square" rtlCol="0">
            <a:spAutoFit/>
          </a:bodyPr>
          <a:lstStyle/>
          <a:p>
            <a:pPr algn="ctr"/>
            <a:r>
              <a:rPr lang="en-GB" sz="1200" i="1" dirty="0"/>
              <a:t>“Real Value”</a:t>
            </a:r>
          </a:p>
        </p:txBody>
      </p:sp>
      <p:sp>
        <p:nvSpPr>
          <p:cNvPr id="129" name="Rounded Rectangle 128"/>
          <p:cNvSpPr/>
          <p:nvPr/>
        </p:nvSpPr>
        <p:spPr>
          <a:xfrm>
            <a:off x="136505" y="2620818"/>
            <a:ext cx="789115"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Rounded Rectangle 129"/>
          <p:cNvSpPr/>
          <p:nvPr/>
        </p:nvSpPr>
        <p:spPr>
          <a:xfrm>
            <a:off x="1937963" y="2643447"/>
            <a:ext cx="805009"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TextBox 130"/>
          <p:cNvSpPr txBox="1"/>
          <p:nvPr/>
        </p:nvSpPr>
        <p:spPr>
          <a:xfrm>
            <a:off x="1843108" y="3407485"/>
            <a:ext cx="992618" cy="276999"/>
          </a:xfrm>
          <a:prstGeom prst="rect">
            <a:avLst/>
          </a:prstGeom>
          <a:noFill/>
        </p:spPr>
        <p:txBody>
          <a:bodyPr wrap="square" rtlCol="0">
            <a:spAutoFit/>
          </a:bodyPr>
          <a:lstStyle/>
          <a:p>
            <a:pPr algn="ctr"/>
            <a:r>
              <a:rPr lang="en-GB" sz="1200" i="1" dirty="0"/>
              <a:t>Voltage</a:t>
            </a:r>
            <a:endParaRPr lang="en-GB" sz="1400" i="1" dirty="0"/>
          </a:p>
        </p:txBody>
      </p:sp>
      <p:sp>
        <p:nvSpPr>
          <p:cNvPr id="132" name="Right Arrow 131"/>
          <p:cNvSpPr/>
          <p:nvPr/>
        </p:nvSpPr>
        <p:spPr>
          <a:xfrm>
            <a:off x="1047028" y="2837241"/>
            <a:ext cx="809452" cy="375857"/>
          </a:xfrm>
          <a:prstGeom prst="rightArrow">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TextBox 132"/>
          <p:cNvSpPr txBox="1"/>
          <p:nvPr/>
        </p:nvSpPr>
        <p:spPr>
          <a:xfrm>
            <a:off x="1937963" y="2809730"/>
            <a:ext cx="816038" cy="338554"/>
          </a:xfrm>
          <a:prstGeom prst="rect">
            <a:avLst/>
          </a:prstGeom>
          <a:noFill/>
        </p:spPr>
        <p:txBody>
          <a:bodyPr wrap="square" rtlCol="0">
            <a:spAutoFit/>
          </a:bodyPr>
          <a:lstStyle/>
          <a:p>
            <a:r>
              <a:rPr lang="en-GB" sz="1600" dirty="0">
                <a:latin typeface="Calibri" panose="020F0502020204030204" pitchFamily="34" charset="0"/>
              </a:rPr>
              <a:t>+2.43 V</a:t>
            </a:r>
          </a:p>
        </p:txBody>
      </p:sp>
      <p:sp>
        <p:nvSpPr>
          <p:cNvPr id="134" name="TextBox 133"/>
          <p:cNvSpPr txBox="1"/>
          <p:nvPr/>
        </p:nvSpPr>
        <p:spPr>
          <a:xfrm>
            <a:off x="149322" y="2809730"/>
            <a:ext cx="750977" cy="338554"/>
          </a:xfrm>
          <a:prstGeom prst="rect">
            <a:avLst/>
          </a:prstGeom>
          <a:noFill/>
        </p:spPr>
        <p:txBody>
          <a:bodyPr wrap="square" rtlCol="0">
            <a:spAutoFit/>
          </a:bodyPr>
          <a:lstStyle/>
          <a:p>
            <a:pPr algn="ctr"/>
            <a:r>
              <a:rPr lang="en-GB" sz="1600" dirty="0">
                <a:latin typeface="Calibri" panose="020F0502020204030204" pitchFamily="34" charset="0"/>
              </a:rPr>
              <a:t>33° C</a:t>
            </a:r>
          </a:p>
        </p:txBody>
      </p:sp>
      <p:sp>
        <p:nvSpPr>
          <p:cNvPr id="136" name="TextBox 135"/>
          <p:cNvSpPr txBox="1"/>
          <p:nvPr/>
        </p:nvSpPr>
        <p:spPr>
          <a:xfrm>
            <a:off x="992148" y="2594287"/>
            <a:ext cx="836797" cy="338554"/>
          </a:xfrm>
          <a:prstGeom prst="rect">
            <a:avLst/>
          </a:prstGeom>
          <a:noFill/>
        </p:spPr>
        <p:txBody>
          <a:bodyPr wrap="square" rtlCol="0">
            <a:spAutoFit/>
          </a:bodyPr>
          <a:lstStyle/>
          <a:p>
            <a:r>
              <a:rPr lang="en-GB" sz="1600" b="1" dirty="0"/>
              <a:t>V= IR</a:t>
            </a:r>
          </a:p>
        </p:txBody>
      </p:sp>
      <p:sp>
        <p:nvSpPr>
          <p:cNvPr id="137" name="Rectangle 136"/>
          <p:cNvSpPr/>
          <p:nvPr/>
        </p:nvSpPr>
        <p:spPr>
          <a:xfrm>
            <a:off x="1088419" y="3167340"/>
            <a:ext cx="623889" cy="276999"/>
          </a:xfrm>
          <a:prstGeom prst="rect">
            <a:avLst/>
          </a:prstGeom>
        </p:spPr>
        <p:txBody>
          <a:bodyPr wrap="none">
            <a:spAutoFit/>
          </a:bodyPr>
          <a:lstStyle/>
          <a:p>
            <a:r>
              <a:rPr lang="en-GB" sz="1200" i="1" dirty="0"/>
              <a:t>Sensor</a:t>
            </a:r>
          </a:p>
        </p:txBody>
      </p:sp>
      <p:sp>
        <p:nvSpPr>
          <p:cNvPr id="9" name="TextBox 8"/>
          <p:cNvSpPr txBox="1"/>
          <p:nvPr/>
        </p:nvSpPr>
        <p:spPr>
          <a:xfrm>
            <a:off x="4760226" y="2713078"/>
            <a:ext cx="3040961" cy="1169551"/>
          </a:xfrm>
          <a:prstGeom prst="rect">
            <a:avLst/>
          </a:prstGeom>
          <a:noFill/>
        </p:spPr>
        <p:txBody>
          <a:bodyPr wrap="none" rtlCol="0">
            <a:spAutoFit/>
          </a:bodyPr>
          <a:lstStyle/>
          <a:p>
            <a:r>
              <a:rPr lang="en-GB" sz="1400" dirty="0"/>
              <a:t>LDR, </a:t>
            </a:r>
            <a:r>
              <a:rPr lang="en-GB" sz="1400" b="1" dirty="0"/>
              <a:t>Thermistor</a:t>
            </a:r>
            <a:r>
              <a:rPr lang="en-GB" sz="1400" dirty="0"/>
              <a:t>, Photodiode, etc.</a:t>
            </a:r>
          </a:p>
          <a:p>
            <a:endParaRPr lang="en-GB" sz="1400" dirty="0"/>
          </a:p>
          <a:p>
            <a:r>
              <a:rPr lang="en-GB" sz="1400" dirty="0"/>
              <a:t>Camera, E-</a:t>
            </a:r>
            <a:r>
              <a:rPr lang="en-GB" sz="1400" dirty="0" err="1"/>
              <a:t>phys</a:t>
            </a:r>
            <a:r>
              <a:rPr lang="en-GB" sz="1400" dirty="0"/>
              <a:t> System</a:t>
            </a:r>
          </a:p>
          <a:p>
            <a:endParaRPr lang="en-GB" sz="1400" dirty="0"/>
          </a:p>
          <a:p>
            <a:r>
              <a:rPr lang="en-GB" sz="1400" dirty="0"/>
              <a:t>Microphone, Keyboard, Touchscreen</a:t>
            </a:r>
          </a:p>
        </p:txBody>
      </p:sp>
      <p:grpSp>
        <p:nvGrpSpPr>
          <p:cNvPr id="11" name="Group 10"/>
          <p:cNvGrpSpPr/>
          <p:nvPr/>
        </p:nvGrpSpPr>
        <p:grpSpPr>
          <a:xfrm>
            <a:off x="136248" y="1286313"/>
            <a:ext cx="2328083" cy="696530"/>
            <a:chOff x="287712" y="1286313"/>
            <a:chExt cx="2328083" cy="696530"/>
          </a:xfrm>
        </p:grpSpPr>
        <p:pic>
          <p:nvPicPr>
            <p:cNvPr id="21" name="Picture 20"/>
            <p:cNvPicPr>
              <a:picLocks noChangeAspect="1"/>
            </p:cNvPicPr>
            <p:nvPr/>
          </p:nvPicPr>
          <p:blipFill>
            <a:blip r:embed="rId3"/>
            <a:stretch>
              <a:fillRect/>
            </a:stretch>
          </p:blipFill>
          <p:spPr>
            <a:xfrm>
              <a:off x="287713" y="1286313"/>
              <a:ext cx="2328082" cy="696530"/>
            </a:xfrm>
            <a:prstGeom prst="rect">
              <a:avLst/>
            </a:prstGeom>
          </p:spPr>
        </p:pic>
        <p:sp>
          <p:nvSpPr>
            <p:cNvPr id="10" name="Rectangle 9"/>
            <p:cNvSpPr/>
            <p:nvPr/>
          </p:nvSpPr>
          <p:spPr>
            <a:xfrm flipH="1">
              <a:off x="287712" y="1357575"/>
              <a:ext cx="738735" cy="48724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24840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Ohm’s Law</a:t>
            </a:r>
            <a:endParaRPr lang="en-GB" dirty="0"/>
          </a:p>
        </p:txBody>
      </p:sp>
      <p:sp>
        <p:nvSpPr>
          <p:cNvPr id="3" name="Text Placeholder 2"/>
          <p:cNvSpPr>
            <a:spLocks noGrp="1"/>
          </p:cNvSpPr>
          <p:nvPr>
            <p:ph type="body" sz="quarter" idx="10"/>
          </p:nvPr>
        </p:nvSpPr>
        <p:spPr/>
        <p:txBody>
          <a:bodyPr/>
          <a:lstStyle/>
          <a:p>
            <a:r>
              <a:rPr lang="en-GB"/>
              <a:t>A linear relationship between Voltage, Current and Resistance exists for “Ohmic” circuit  elements. This </a:t>
            </a:r>
            <a:endParaRPr lang="en-GB" dirty="0"/>
          </a:p>
        </p:txBody>
      </p:sp>
      <p:sp>
        <p:nvSpPr>
          <p:cNvPr id="4" name="Text Placeholder 3"/>
          <p:cNvSpPr>
            <a:spLocks noGrp="1"/>
          </p:cNvSpPr>
          <p:nvPr>
            <p:ph type="body" sz="quarter" idx="14"/>
          </p:nvPr>
        </p:nvSpPr>
        <p:spPr/>
        <p:txBody>
          <a:bodyPr/>
          <a:lstStyle/>
          <a:p>
            <a:endParaRPr lang="en-GB"/>
          </a:p>
          <a:p>
            <a:r>
              <a:rPr lang="en-GB"/>
              <a:t>This linear relationship between passive circuit elements will solve the majority of electronics dilemmas.</a:t>
            </a:r>
            <a:endParaRPr lang="en-GB" dirty="0"/>
          </a:p>
        </p:txBody>
      </p:sp>
      <p:sp>
        <p:nvSpPr>
          <p:cNvPr id="16" name="Picture Placeholder 15"/>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a:t>DAQ and Control</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5</a:t>
            </a:fld>
            <a:endParaRPr lang="en-GB" dirty="0"/>
          </a:p>
        </p:txBody>
      </p:sp>
      <p:sp>
        <p:nvSpPr>
          <p:cNvPr id="37" name="TextBox 36"/>
          <p:cNvSpPr txBox="1"/>
          <p:nvPr/>
        </p:nvSpPr>
        <p:spPr>
          <a:xfrm>
            <a:off x="23227" y="3364975"/>
            <a:ext cx="1003222" cy="276999"/>
          </a:xfrm>
          <a:prstGeom prst="rect">
            <a:avLst/>
          </a:prstGeom>
          <a:noFill/>
        </p:spPr>
        <p:txBody>
          <a:bodyPr wrap="square" rtlCol="0">
            <a:spAutoFit/>
          </a:bodyPr>
          <a:lstStyle/>
          <a:p>
            <a:pPr algn="ctr"/>
            <a:r>
              <a:rPr lang="en-GB" sz="1200" i="1" dirty="0"/>
              <a:t>“Real Value”</a:t>
            </a:r>
          </a:p>
        </p:txBody>
      </p:sp>
      <p:sp>
        <p:nvSpPr>
          <p:cNvPr id="42" name="Rounded Rectangle 41"/>
          <p:cNvSpPr/>
          <p:nvPr/>
        </p:nvSpPr>
        <p:spPr>
          <a:xfrm>
            <a:off x="136505" y="2620818"/>
            <a:ext cx="789115"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p:cNvSpPr/>
          <p:nvPr/>
        </p:nvSpPr>
        <p:spPr>
          <a:xfrm>
            <a:off x="1937963" y="2643447"/>
            <a:ext cx="805009"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p:cNvSpPr txBox="1"/>
          <p:nvPr/>
        </p:nvSpPr>
        <p:spPr>
          <a:xfrm>
            <a:off x="1843108" y="3407485"/>
            <a:ext cx="992618" cy="276999"/>
          </a:xfrm>
          <a:prstGeom prst="rect">
            <a:avLst/>
          </a:prstGeom>
          <a:noFill/>
        </p:spPr>
        <p:txBody>
          <a:bodyPr wrap="square" rtlCol="0">
            <a:spAutoFit/>
          </a:bodyPr>
          <a:lstStyle/>
          <a:p>
            <a:pPr algn="ctr"/>
            <a:r>
              <a:rPr lang="en-GB" sz="1200" i="1" dirty="0"/>
              <a:t>Voltage</a:t>
            </a:r>
            <a:endParaRPr lang="en-GB" sz="1400" i="1" dirty="0"/>
          </a:p>
        </p:txBody>
      </p:sp>
      <p:sp>
        <p:nvSpPr>
          <p:cNvPr id="45" name="Right Arrow 44"/>
          <p:cNvSpPr/>
          <p:nvPr/>
        </p:nvSpPr>
        <p:spPr>
          <a:xfrm>
            <a:off x="1047028" y="2837241"/>
            <a:ext cx="809452" cy="375857"/>
          </a:xfrm>
          <a:prstGeom prst="rightArrow">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Box 45"/>
          <p:cNvSpPr txBox="1"/>
          <p:nvPr/>
        </p:nvSpPr>
        <p:spPr>
          <a:xfrm>
            <a:off x="1937963" y="2809730"/>
            <a:ext cx="816038" cy="338554"/>
          </a:xfrm>
          <a:prstGeom prst="rect">
            <a:avLst/>
          </a:prstGeom>
          <a:noFill/>
        </p:spPr>
        <p:txBody>
          <a:bodyPr wrap="square" rtlCol="0">
            <a:spAutoFit/>
          </a:bodyPr>
          <a:lstStyle/>
          <a:p>
            <a:r>
              <a:rPr lang="en-GB" sz="1600" dirty="0">
                <a:latin typeface="Calibri" panose="020F0502020204030204" pitchFamily="34" charset="0"/>
              </a:rPr>
              <a:t>+2.43 V</a:t>
            </a:r>
          </a:p>
        </p:txBody>
      </p:sp>
      <p:sp>
        <p:nvSpPr>
          <p:cNvPr id="47" name="TextBox 46"/>
          <p:cNvSpPr txBox="1"/>
          <p:nvPr/>
        </p:nvSpPr>
        <p:spPr>
          <a:xfrm>
            <a:off x="149322" y="2809730"/>
            <a:ext cx="750977" cy="338554"/>
          </a:xfrm>
          <a:prstGeom prst="rect">
            <a:avLst/>
          </a:prstGeom>
          <a:noFill/>
        </p:spPr>
        <p:txBody>
          <a:bodyPr wrap="square" rtlCol="0">
            <a:spAutoFit/>
          </a:bodyPr>
          <a:lstStyle/>
          <a:p>
            <a:pPr algn="ctr"/>
            <a:r>
              <a:rPr lang="en-GB" sz="1600" dirty="0">
                <a:latin typeface="Calibri" panose="020F0502020204030204" pitchFamily="34" charset="0"/>
              </a:rPr>
              <a:t>33° C</a:t>
            </a:r>
          </a:p>
        </p:txBody>
      </p:sp>
      <p:sp>
        <p:nvSpPr>
          <p:cNvPr id="49" name="TextBox 48"/>
          <p:cNvSpPr txBox="1"/>
          <p:nvPr/>
        </p:nvSpPr>
        <p:spPr>
          <a:xfrm>
            <a:off x="992148" y="2594287"/>
            <a:ext cx="836797" cy="338554"/>
          </a:xfrm>
          <a:prstGeom prst="rect">
            <a:avLst/>
          </a:prstGeom>
          <a:noFill/>
        </p:spPr>
        <p:txBody>
          <a:bodyPr wrap="square" rtlCol="0">
            <a:spAutoFit/>
          </a:bodyPr>
          <a:lstStyle/>
          <a:p>
            <a:r>
              <a:rPr lang="en-GB" sz="1600" b="1" dirty="0"/>
              <a:t>V= IR</a:t>
            </a:r>
          </a:p>
        </p:txBody>
      </p:sp>
      <p:sp>
        <p:nvSpPr>
          <p:cNvPr id="51" name="Rectangle 50"/>
          <p:cNvSpPr/>
          <p:nvPr/>
        </p:nvSpPr>
        <p:spPr>
          <a:xfrm>
            <a:off x="1088419" y="3167340"/>
            <a:ext cx="623889" cy="276999"/>
          </a:xfrm>
          <a:prstGeom prst="rect">
            <a:avLst/>
          </a:prstGeom>
        </p:spPr>
        <p:txBody>
          <a:bodyPr wrap="none">
            <a:spAutoFit/>
          </a:bodyPr>
          <a:lstStyle/>
          <a:p>
            <a:r>
              <a:rPr lang="en-GB" sz="1200" i="1" dirty="0"/>
              <a:t>Sensor</a:t>
            </a:r>
          </a:p>
        </p:txBody>
      </p:sp>
      <p:sp>
        <p:nvSpPr>
          <p:cNvPr id="18" name="TextBox 17"/>
          <p:cNvSpPr txBox="1"/>
          <p:nvPr/>
        </p:nvSpPr>
        <p:spPr>
          <a:xfrm>
            <a:off x="3061381" y="1550715"/>
            <a:ext cx="3048000" cy="1200329"/>
          </a:xfrm>
          <a:prstGeom prst="rect">
            <a:avLst/>
          </a:prstGeom>
          <a:noFill/>
        </p:spPr>
        <p:txBody>
          <a:bodyPr wrap="square" rtlCol="0">
            <a:spAutoFit/>
          </a:bodyPr>
          <a:lstStyle/>
          <a:p>
            <a:r>
              <a:rPr lang="en-US" sz="7200" b="1" dirty="0"/>
              <a:t>V = IR</a:t>
            </a:r>
          </a:p>
        </p:txBody>
      </p:sp>
      <p:sp>
        <p:nvSpPr>
          <p:cNvPr id="19" name="TextBox 18"/>
          <p:cNvSpPr txBox="1"/>
          <p:nvPr/>
        </p:nvSpPr>
        <p:spPr>
          <a:xfrm>
            <a:off x="5147013" y="2494681"/>
            <a:ext cx="1192059" cy="338554"/>
          </a:xfrm>
          <a:prstGeom prst="rect">
            <a:avLst/>
          </a:prstGeom>
          <a:noFill/>
        </p:spPr>
        <p:txBody>
          <a:bodyPr wrap="square" rtlCol="0">
            <a:spAutoFit/>
          </a:bodyPr>
          <a:lstStyle/>
          <a:p>
            <a:r>
              <a:rPr lang="en-US" sz="1600" i="1" dirty="0"/>
              <a:t>Ohm’s Law</a:t>
            </a:r>
          </a:p>
        </p:txBody>
      </p:sp>
      <p:pic>
        <p:nvPicPr>
          <p:cNvPr id="20" name="Picture 2"/>
          <p:cNvPicPr>
            <a:picLocks noChangeAspect="1" noChangeArrowheads="1"/>
          </p:cNvPicPr>
          <p:nvPr/>
        </p:nvPicPr>
        <p:blipFill>
          <a:blip r:embed="rId2" cstate="print"/>
          <a:srcRect/>
          <a:stretch>
            <a:fillRect/>
          </a:stretch>
        </p:blipFill>
        <p:spPr bwMode="auto">
          <a:xfrm>
            <a:off x="6410325" y="1472594"/>
            <a:ext cx="2419350" cy="3105150"/>
          </a:xfrm>
          <a:prstGeom prst="rect">
            <a:avLst/>
          </a:prstGeom>
          <a:noFill/>
          <a:ln w="9525">
            <a:noFill/>
            <a:miter lim="800000"/>
            <a:headEnd/>
            <a:tailEnd/>
          </a:ln>
        </p:spPr>
      </p:pic>
      <p:sp>
        <p:nvSpPr>
          <p:cNvPr id="21" name="TextBox 20"/>
          <p:cNvSpPr txBox="1"/>
          <p:nvPr/>
        </p:nvSpPr>
        <p:spPr>
          <a:xfrm>
            <a:off x="8176437" y="4525920"/>
            <a:ext cx="795745" cy="369332"/>
          </a:xfrm>
          <a:prstGeom prst="rect">
            <a:avLst/>
          </a:prstGeom>
          <a:noFill/>
        </p:spPr>
        <p:txBody>
          <a:bodyPr wrap="square" rtlCol="0">
            <a:spAutoFit/>
          </a:bodyPr>
          <a:lstStyle/>
          <a:p>
            <a:r>
              <a:rPr lang="en-US" dirty="0"/>
              <a:t>Ohm</a:t>
            </a:r>
          </a:p>
        </p:txBody>
      </p:sp>
      <p:sp>
        <p:nvSpPr>
          <p:cNvPr id="9" name="TextBox 8"/>
          <p:cNvSpPr txBox="1"/>
          <p:nvPr/>
        </p:nvSpPr>
        <p:spPr>
          <a:xfrm>
            <a:off x="3405158" y="2915425"/>
            <a:ext cx="2862661" cy="1500411"/>
          </a:xfrm>
          <a:prstGeom prst="rect">
            <a:avLst/>
          </a:prstGeom>
          <a:noFill/>
        </p:spPr>
        <p:txBody>
          <a:bodyPr wrap="square" rtlCol="0">
            <a:spAutoFit/>
          </a:bodyPr>
          <a:lstStyle/>
          <a:p>
            <a:r>
              <a:rPr lang="en-GB" sz="1200" b="1" dirty="0"/>
              <a:t>V</a:t>
            </a:r>
            <a:r>
              <a:rPr lang="en-GB" sz="1200" dirty="0"/>
              <a:t> - Voltage: </a:t>
            </a:r>
            <a:r>
              <a:rPr lang="en-GB" sz="1050" dirty="0"/>
              <a:t>Force pushing electrons</a:t>
            </a:r>
          </a:p>
          <a:p>
            <a:r>
              <a:rPr lang="en-GB" sz="1050" dirty="0"/>
              <a:t>(Volts)</a:t>
            </a:r>
            <a:endParaRPr lang="en-GB" sz="1100" dirty="0"/>
          </a:p>
          <a:p>
            <a:endParaRPr lang="en-GB" sz="1200" dirty="0"/>
          </a:p>
          <a:p>
            <a:r>
              <a:rPr lang="en-GB" sz="1200" b="1" dirty="0"/>
              <a:t>I</a:t>
            </a:r>
            <a:r>
              <a:rPr lang="en-GB" sz="1200" dirty="0"/>
              <a:t> - Current: </a:t>
            </a:r>
            <a:r>
              <a:rPr lang="en-GB" sz="1050" dirty="0"/>
              <a:t>Number of electrons/second </a:t>
            </a:r>
          </a:p>
          <a:p>
            <a:r>
              <a:rPr lang="en-GB" sz="1050" dirty="0"/>
              <a:t>(Amps)</a:t>
            </a:r>
          </a:p>
          <a:p>
            <a:endParaRPr lang="en-GB" sz="1200" dirty="0"/>
          </a:p>
          <a:p>
            <a:r>
              <a:rPr lang="en-GB" sz="1200" b="1" dirty="0"/>
              <a:t>R</a:t>
            </a:r>
            <a:r>
              <a:rPr lang="en-GB" sz="1200" dirty="0"/>
              <a:t> - Resistance:</a:t>
            </a:r>
            <a:r>
              <a:rPr lang="en-GB" sz="1050" dirty="0"/>
              <a:t> Ease to electron flow</a:t>
            </a:r>
            <a:endParaRPr lang="en-GB" sz="1200" dirty="0"/>
          </a:p>
          <a:p>
            <a:r>
              <a:rPr lang="en-GB" sz="1050" dirty="0"/>
              <a:t>(Ohms)</a:t>
            </a:r>
          </a:p>
        </p:txBody>
      </p:sp>
      <p:grpSp>
        <p:nvGrpSpPr>
          <p:cNvPr id="26" name="Group 25"/>
          <p:cNvGrpSpPr/>
          <p:nvPr/>
        </p:nvGrpSpPr>
        <p:grpSpPr>
          <a:xfrm>
            <a:off x="136248" y="1286313"/>
            <a:ext cx="2328083" cy="696530"/>
            <a:chOff x="287712" y="1286313"/>
            <a:chExt cx="2328083" cy="696530"/>
          </a:xfrm>
        </p:grpSpPr>
        <p:pic>
          <p:nvPicPr>
            <p:cNvPr id="27" name="Picture 26"/>
            <p:cNvPicPr>
              <a:picLocks noChangeAspect="1"/>
            </p:cNvPicPr>
            <p:nvPr/>
          </p:nvPicPr>
          <p:blipFill>
            <a:blip r:embed="rId3"/>
            <a:stretch>
              <a:fillRect/>
            </a:stretch>
          </p:blipFill>
          <p:spPr>
            <a:xfrm>
              <a:off x="287713" y="1286313"/>
              <a:ext cx="2328082" cy="696530"/>
            </a:xfrm>
            <a:prstGeom prst="rect">
              <a:avLst/>
            </a:prstGeom>
          </p:spPr>
        </p:pic>
        <p:sp>
          <p:nvSpPr>
            <p:cNvPr id="28" name="Rectangle 27"/>
            <p:cNvSpPr/>
            <p:nvPr/>
          </p:nvSpPr>
          <p:spPr>
            <a:xfrm flipH="1">
              <a:off x="287712" y="1357575"/>
              <a:ext cx="738735" cy="48724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573287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Voltage Divider</a:t>
            </a:r>
            <a:endParaRPr lang="en-GB" dirty="0"/>
          </a:p>
        </p:txBody>
      </p:sp>
      <p:sp>
        <p:nvSpPr>
          <p:cNvPr id="3" name="Text Placeholder 2"/>
          <p:cNvSpPr>
            <a:spLocks noGrp="1"/>
          </p:cNvSpPr>
          <p:nvPr>
            <p:ph type="body" sz="quarter" idx="10"/>
          </p:nvPr>
        </p:nvSpPr>
        <p:spPr/>
        <p:txBody>
          <a:bodyPr/>
          <a:lstStyle/>
          <a:p>
            <a:r>
              <a:rPr lang="en-GB"/>
              <a:t>Two resistors will proportionally attenuate a voltage as current flows from a source to ground. This relationship can be used to create an intermediate voltage dependent on a variable resistor.</a:t>
            </a:r>
            <a:endParaRPr lang="en-GB" dirty="0"/>
          </a:p>
        </p:txBody>
      </p:sp>
      <p:sp>
        <p:nvSpPr>
          <p:cNvPr id="4" name="Text Placeholder 3"/>
          <p:cNvSpPr>
            <a:spLocks noGrp="1"/>
          </p:cNvSpPr>
          <p:nvPr>
            <p:ph type="body" sz="quarter" idx="14"/>
          </p:nvPr>
        </p:nvSpPr>
        <p:spPr/>
        <p:txBody>
          <a:bodyPr/>
          <a:lstStyle/>
          <a:p>
            <a:endParaRPr lang="en-GB"/>
          </a:p>
          <a:p>
            <a:r>
              <a:rPr lang="en-GB"/>
              <a:t>This circuit is everywhere in modern circuits. A sensor can be constructed by simply making one of the resistors dependent on a “real world” quantity. (pressure, temperature, light, rotation…sweat…anything!)</a:t>
            </a:r>
            <a:endParaRPr lang="en-GB" dirty="0"/>
          </a:p>
        </p:txBody>
      </p:sp>
      <p:sp>
        <p:nvSpPr>
          <p:cNvPr id="18" name="Picture Placeholder 17"/>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a:t>DAQ and Control</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6</a:t>
            </a:fld>
            <a:endParaRPr lang="en-GB" dirty="0"/>
          </a:p>
        </p:txBody>
      </p:sp>
      <p:sp>
        <p:nvSpPr>
          <p:cNvPr id="37" name="TextBox 36"/>
          <p:cNvSpPr txBox="1"/>
          <p:nvPr/>
        </p:nvSpPr>
        <p:spPr>
          <a:xfrm>
            <a:off x="23227" y="3364975"/>
            <a:ext cx="1003222" cy="276999"/>
          </a:xfrm>
          <a:prstGeom prst="rect">
            <a:avLst/>
          </a:prstGeom>
          <a:noFill/>
        </p:spPr>
        <p:txBody>
          <a:bodyPr wrap="square" rtlCol="0">
            <a:spAutoFit/>
          </a:bodyPr>
          <a:lstStyle/>
          <a:p>
            <a:pPr algn="ctr"/>
            <a:r>
              <a:rPr lang="en-GB" sz="1200" i="1" dirty="0"/>
              <a:t>“Real Value”</a:t>
            </a:r>
          </a:p>
        </p:txBody>
      </p:sp>
      <p:sp>
        <p:nvSpPr>
          <p:cNvPr id="42" name="Rounded Rectangle 41"/>
          <p:cNvSpPr/>
          <p:nvPr/>
        </p:nvSpPr>
        <p:spPr>
          <a:xfrm>
            <a:off x="136505" y="2620818"/>
            <a:ext cx="789115"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p:cNvSpPr/>
          <p:nvPr/>
        </p:nvSpPr>
        <p:spPr>
          <a:xfrm>
            <a:off x="1937963" y="2643447"/>
            <a:ext cx="805009"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p:cNvSpPr txBox="1"/>
          <p:nvPr/>
        </p:nvSpPr>
        <p:spPr>
          <a:xfrm>
            <a:off x="1843108" y="3418705"/>
            <a:ext cx="992618" cy="276999"/>
          </a:xfrm>
          <a:prstGeom prst="rect">
            <a:avLst/>
          </a:prstGeom>
          <a:noFill/>
        </p:spPr>
        <p:txBody>
          <a:bodyPr wrap="square" rtlCol="0">
            <a:spAutoFit/>
          </a:bodyPr>
          <a:lstStyle/>
          <a:p>
            <a:pPr algn="ctr"/>
            <a:r>
              <a:rPr lang="en-GB" sz="1200" i="1" dirty="0"/>
              <a:t>Voltage</a:t>
            </a:r>
            <a:endParaRPr lang="en-GB" sz="1400" i="1" dirty="0"/>
          </a:p>
        </p:txBody>
      </p:sp>
      <p:sp>
        <p:nvSpPr>
          <p:cNvPr id="45" name="Right Arrow 44"/>
          <p:cNvSpPr/>
          <p:nvPr/>
        </p:nvSpPr>
        <p:spPr>
          <a:xfrm>
            <a:off x="1047028" y="2837241"/>
            <a:ext cx="809452" cy="375857"/>
          </a:xfrm>
          <a:prstGeom prst="rightArrow">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Box 45"/>
          <p:cNvSpPr txBox="1"/>
          <p:nvPr/>
        </p:nvSpPr>
        <p:spPr>
          <a:xfrm>
            <a:off x="1937963" y="2809730"/>
            <a:ext cx="816038" cy="338554"/>
          </a:xfrm>
          <a:prstGeom prst="rect">
            <a:avLst/>
          </a:prstGeom>
          <a:noFill/>
        </p:spPr>
        <p:txBody>
          <a:bodyPr wrap="square" rtlCol="0">
            <a:spAutoFit/>
          </a:bodyPr>
          <a:lstStyle/>
          <a:p>
            <a:r>
              <a:rPr lang="en-GB" sz="1600" dirty="0">
                <a:latin typeface="Calibri" panose="020F0502020204030204" pitchFamily="34" charset="0"/>
              </a:rPr>
              <a:t>+2.43 V</a:t>
            </a:r>
          </a:p>
        </p:txBody>
      </p:sp>
      <p:sp>
        <p:nvSpPr>
          <p:cNvPr id="47" name="TextBox 46"/>
          <p:cNvSpPr txBox="1"/>
          <p:nvPr/>
        </p:nvSpPr>
        <p:spPr>
          <a:xfrm>
            <a:off x="149322" y="2809730"/>
            <a:ext cx="750977" cy="338554"/>
          </a:xfrm>
          <a:prstGeom prst="rect">
            <a:avLst/>
          </a:prstGeom>
          <a:noFill/>
        </p:spPr>
        <p:txBody>
          <a:bodyPr wrap="square" rtlCol="0">
            <a:spAutoFit/>
          </a:bodyPr>
          <a:lstStyle/>
          <a:p>
            <a:pPr algn="ctr"/>
            <a:r>
              <a:rPr lang="en-GB" sz="1600" dirty="0">
                <a:latin typeface="Calibri" panose="020F0502020204030204" pitchFamily="34" charset="0"/>
              </a:rPr>
              <a:t>33° C</a:t>
            </a:r>
          </a:p>
        </p:txBody>
      </p:sp>
      <p:sp>
        <p:nvSpPr>
          <p:cNvPr id="49" name="TextBox 48"/>
          <p:cNvSpPr txBox="1"/>
          <p:nvPr/>
        </p:nvSpPr>
        <p:spPr>
          <a:xfrm>
            <a:off x="992148" y="2594287"/>
            <a:ext cx="836797" cy="338554"/>
          </a:xfrm>
          <a:prstGeom prst="rect">
            <a:avLst/>
          </a:prstGeom>
          <a:noFill/>
        </p:spPr>
        <p:txBody>
          <a:bodyPr wrap="square" rtlCol="0">
            <a:spAutoFit/>
          </a:bodyPr>
          <a:lstStyle/>
          <a:p>
            <a:r>
              <a:rPr lang="en-GB" sz="1600" b="1" dirty="0"/>
              <a:t>V= IR</a:t>
            </a:r>
          </a:p>
        </p:txBody>
      </p:sp>
      <p:sp>
        <p:nvSpPr>
          <p:cNvPr id="51" name="Rectangle 50"/>
          <p:cNvSpPr/>
          <p:nvPr/>
        </p:nvSpPr>
        <p:spPr>
          <a:xfrm>
            <a:off x="1088419" y="3167340"/>
            <a:ext cx="623889" cy="276999"/>
          </a:xfrm>
          <a:prstGeom prst="rect">
            <a:avLst/>
          </a:prstGeom>
        </p:spPr>
        <p:txBody>
          <a:bodyPr wrap="none">
            <a:spAutoFit/>
          </a:bodyPr>
          <a:lstStyle/>
          <a:p>
            <a:r>
              <a:rPr lang="en-GB" sz="1200" i="1" dirty="0"/>
              <a:t>Sensor</a:t>
            </a:r>
          </a:p>
        </p:txBody>
      </p:sp>
      <mc:AlternateContent xmlns:mc="http://schemas.openxmlformats.org/markup-compatibility/2006" xmlns:a14="http://schemas.microsoft.com/office/drawing/2010/main">
        <mc:Choice Requires="a14">
          <p:sp>
            <p:nvSpPr>
              <p:cNvPr id="9" name="Rectangle 8"/>
              <p:cNvSpPr/>
              <p:nvPr/>
            </p:nvSpPr>
            <p:spPr>
              <a:xfrm>
                <a:off x="6019800" y="3043731"/>
                <a:ext cx="2513060" cy="651973"/>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𝑉</m:t>
                      </m:r>
                      <m:r>
                        <a:rPr lang="en-GB" i="1" baseline="-25000">
                          <a:latin typeface="Cambria Math" panose="02040503050406030204" pitchFamily="18" charset="0"/>
                        </a:rPr>
                        <m:t>𝑜𝑢𝑡</m:t>
                      </m:r>
                      <m:r>
                        <a:rPr lang="en-GB" i="0">
                          <a:latin typeface="Cambria Math" panose="02040503050406030204" pitchFamily="18" charset="0"/>
                        </a:rPr>
                        <m:t>=</m:t>
                      </m:r>
                      <m:r>
                        <a:rPr lang="en-GB" i="1">
                          <a:latin typeface="Cambria Math" panose="02040503050406030204" pitchFamily="18" charset="0"/>
                        </a:rPr>
                        <m:t>𝑉</m:t>
                      </m:r>
                      <m:r>
                        <a:rPr lang="en-GB" i="1" baseline="-25000">
                          <a:latin typeface="Cambria Math" panose="02040503050406030204" pitchFamily="18" charset="0"/>
                        </a:rPr>
                        <m:t>𝑖𝑛</m:t>
                      </m:r>
                      <m:r>
                        <a:rPr lang="en-GB" i="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𝑅</m:t>
                          </m:r>
                          <m:r>
                            <a:rPr lang="en-GB" i="0">
                              <a:latin typeface="Cambria Math" panose="02040503050406030204" pitchFamily="18" charset="0"/>
                            </a:rPr>
                            <m:t>2</m:t>
                          </m:r>
                        </m:num>
                        <m:den>
                          <m:d>
                            <m:dPr>
                              <m:ctrlPr>
                                <a:rPr lang="en-GB" i="1">
                                  <a:latin typeface="Cambria Math" panose="02040503050406030204" pitchFamily="18" charset="0"/>
                                </a:rPr>
                              </m:ctrlPr>
                            </m:dPr>
                            <m:e>
                              <m:r>
                                <a:rPr lang="en-GB" i="1">
                                  <a:latin typeface="Cambria Math" panose="02040503050406030204" pitchFamily="18" charset="0"/>
                                </a:rPr>
                                <m:t>𝑅</m:t>
                              </m:r>
                              <m:r>
                                <a:rPr lang="en-GB" i="0">
                                  <a:latin typeface="Cambria Math" panose="02040503050406030204" pitchFamily="18" charset="0"/>
                                </a:rPr>
                                <m:t>1+</m:t>
                              </m:r>
                              <m:r>
                                <a:rPr lang="en-GB" i="1">
                                  <a:latin typeface="Cambria Math" panose="02040503050406030204" pitchFamily="18" charset="0"/>
                                </a:rPr>
                                <m:t>𝑅</m:t>
                              </m:r>
                              <m:r>
                                <a:rPr lang="en-GB" i="0">
                                  <a:latin typeface="Cambria Math" panose="02040503050406030204" pitchFamily="18" charset="0"/>
                                </a:rPr>
                                <m:t>2</m:t>
                              </m:r>
                            </m:e>
                          </m:d>
                        </m:den>
                      </m:f>
                    </m:oMath>
                  </m:oMathPara>
                </a14:m>
                <a:endParaRPr lang="en-GB" dirty="0"/>
              </a:p>
            </p:txBody>
          </p:sp>
        </mc:Choice>
        <mc:Fallback xmlns="">
          <p:sp>
            <p:nvSpPr>
              <p:cNvPr id="9" name="Rectangle 8"/>
              <p:cNvSpPr>
                <a:spLocks noRot="1" noChangeAspect="1" noMove="1" noResize="1" noEditPoints="1" noAdjustHandles="1" noChangeArrowheads="1" noChangeShapeType="1" noTextEdit="1"/>
              </p:cNvSpPr>
              <p:nvPr/>
            </p:nvSpPr>
            <p:spPr>
              <a:xfrm>
                <a:off x="6019800" y="3043731"/>
                <a:ext cx="2513060" cy="651973"/>
              </a:xfrm>
              <a:prstGeom prst="rect">
                <a:avLst/>
              </a:prstGeom>
              <a:blipFill rotWithShape="0">
                <a:blip r:embed="rId2"/>
                <a:stretch>
                  <a:fillRect/>
                </a:stretch>
              </a:blipFill>
              <a:ln>
                <a:solidFill>
                  <a:schemeClr val="bg1">
                    <a:lumMod val="65000"/>
                  </a:schemeClr>
                </a:solidFill>
              </a:ln>
            </p:spPr>
            <p:txBody>
              <a:bodyPr/>
              <a:lstStyle/>
              <a:p>
                <a:r>
                  <a:rPr lang="en-GB">
                    <a:noFill/>
                  </a:rPr>
                  <a:t> </a:t>
                </a:r>
              </a:p>
            </p:txBody>
          </p:sp>
        </mc:Fallback>
      </mc:AlternateContent>
      <p:pic>
        <p:nvPicPr>
          <p:cNvPr id="22" name="Picture 21" descr="https://www.abelectronics.co.uk/docs/tools/resistor/voltage-divider.gif"/>
          <p:cNvPicPr/>
          <p:nvPr/>
        </p:nvPicPr>
        <p:blipFill>
          <a:blip r:embed="rId3">
            <a:extLst>
              <a:ext uri="{28A0092B-C50C-407E-A947-70E740481C1C}">
                <a14:useLocalDpi xmlns:a14="http://schemas.microsoft.com/office/drawing/2010/main" val="0"/>
              </a:ext>
            </a:extLst>
          </a:blip>
          <a:srcRect/>
          <a:stretch>
            <a:fillRect/>
          </a:stretch>
        </p:blipFill>
        <p:spPr bwMode="auto">
          <a:xfrm>
            <a:off x="3488307" y="2039167"/>
            <a:ext cx="2167386" cy="2779666"/>
          </a:xfrm>
          <a:prstGeom prst="rect">
            <a:avLst/>
          </a:prstGeom>
          <a:noFill/>
          <a:ln>
            <a:noFill/>
          </a:ln>
        </p:spPr>
      </p:pic>
      <p:sp>
        <p:nvSpPr>
          <p:cNvPr id="20" name="TextBox 19"/>
          <p:cNvSpPr txBox="1"/>
          <p:nvPr/>
        </p:nvSpPr>
        <p:spPr>
          <a:xfrm>
            <a:off x="5023751" y="4658017"/>
            <a:ext cx="1905000" cy="369332"/>
          </a:xfrm>
          <a:prstGeom prst="rect">
            <a:avLst/>
          </a:prstGeom>
          <a:noFill/>
        </p:spPr>
        <p:txBody>
          <a:bodyPr wrap="square" rtlCol="0">
            <a:spAutoFit/>
          </a:bodyPr>
          <a:lstStyle/>
          <a:p>
            <a:r>
              <a:rPr lang="en-US" dirty="0"/>
              <a:t>Voltage Divider</a:t>
            </a:r>
          </a:p>
        </p:txBody>
      </p:sp>
      <p:grpSp>
        <p:nvGrpSpPr>
          <p:cNvPr id="23" name="Group 22"/>
          <p:cNvGrpSpPr/>
          <p:nvPr/>
        </p:nvGrpSpPr>
        <p:grpSpPr>
          <a:xfrm>
            <a:off x="136248" y="1286313"/>
            <a:ext cx="2328083" cy="696530"/>
            <a:chOff x="287712" y="1286313"/>
            <a:chExt cx="2328083" cy="696530"/>
          </a:xfrm>
        </p:grpSpPr>
        <p:pic>
          <p:nvPicPr>
            <p:cNvPr id="24" name="Picture 23"/>
            <p:cNvPicPr>
              <a:picLocks noChangeAspect="1"/>
            </p:cNvPicPr>
            <p:nvPr/>
          </p:nvPicPr>
          <p:blipFill>
            <a:blip r:embed="rId4"/>
            <a:stretch>
              <a:fillRect/>
            </a:stretch>
          </p:blipFill>
          <p:spPr>
            <a:xfrm>
              <a:off x="287713" y="1286313"/>
              <a:ext cx="2328082" cy="696530"/>
            </a:xfrm>
            <a:prstGeom prst="rect">
              <a:avLst/>
            </a:prstGeom>
          </p:spPr>
        </p:pic>
        <p:sp>
          <p:nvSpPr>
            <p:cNvPr id="25" name="Rectangle 24"/>
            <p:cNvSpPr/>
            <p:nvPr/>
          </p:nvSpPr>
          <p:spPr>
            <a:xfrm flipH="1">
              <a:off x="287712" y="1357575"/>
              <a:ext cx="738735" cy="48724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p:cNvGrpSpPr/>
          <p:nvPr/>
        </p:nvGrpSpPr>
        <p:grpSpPr>
          <a:xfrm>
            <a:off x="2215249" y="3901311"/>
            <a:ext cx="1883415" cy="1126038"/>
            <a:chOff x="2215249" y="3901311"/>
            <a:chExt cx="1883415" cy="1126038"/>
          </a:xfrm>
        </p:grpSpPr>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5249" y="4065841"/>
              <a:ext cx="961508" cy="961508"/>
            </a:xfrm>
            <a:prstGeom prst="rect">
              <a:avLst/>
            </a:prstGeom>
          </p:spPr>
        </p:pic>
        <p:cxnSp>
          <p:nvCxnSpPr>
            <p:cNvPr id="11" name="Straight Arrow Connector 10"/>
            <p:cNvCxnSpPr/>
            <p:nvPr/>
          </p:nvCxnSpPr>
          <p:spPr>
            <a:xfrm flipV="1">
              <a:off x="3049793" y="3901311"/>
              <a:ext cx="1048871" cy="485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5146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Analog to Digital Converter (ADC)</a:t>
            </a:r>
            <a:endParaRPr lang="en-GB" dirty="0"/>
          </a:p>
        </p:txBody>
      </p:sp>
      <p:sp>
        <p:nvSpPr>
          <p:cNvPr id="3" name="Content Placeholder 2"/>
          <p:cNvSpPr>
            <a:spLocks noGrp="1"/>
          </p:cNvSpPr>
          <p:nvPr>
            <p:ph idx="10"/>
          </p:nvPr>
        </p:nvSpPr>
        <p:spPr/>
        <p:txBody>
          <a:bodyPr/>
          <a:lstStyle/>
          <a:p>
            <a:r>
              <a:rPr lang="en-GB"/>
              <a:t>An integrated circuit that converts analog values to binary (digital) representation. They come in many flavours, speeds and bit depths.</a:t>
            </a:r>
            <a:endParaRPr lang="en-GB" dirty="0"/>
          </a:p>
        </p:txBody>
      </p:sp>
      <p:sp>
        <p:nvSpPr>
          <p:cNvPr id="14" name="Text Placeholder 13"/>
          <p:cNvSpPr>
            <a:spLocks noGrp="1"/>
          </p:cNvSpPr>
          <p:nvPr>
            <p:ph type="body" sz="quarter" idx="14"/>
          </p:nvPr>
        </p:nvSpPr>
        <p:spPr/>
        <p:txBody>
          <a:bodyPr/>
          <a:lstStyle/>
          <a:p>
            <a:r>
              <a:rPr lang="en-GB" dirty="0"/>
              <a:t>ADCs are everywhere. In your digital cameras, smartphone, and GPS. Everything a computer knows about the “real-world” goes through an ADC. There are many types, with many different features (speeds, resolution, noise,  channels…).</a:t>
            </a:r>
          </a:p>
        </p:txBody>
      </p:sp>
      <p:pic>
        <p:nvPicPr>
          <p:cNvPr id="16" name="Picture Placeholder 15"/>
          <p:cNvPicPr>
            <a:picLocks noGrp="1" noChangeAspect="1"/>
          </p:cNvPicPr>
          <p:nvPr>
            <p:ph type="pic" sz="quarter" idx="15"/>
          </p:nvPr>
        </p:nvPicPr>
        <p:blipFill rotWithShape="1">
          <a:blip r:embed="rId3" cstate="print">
            <a:extLst>
              <a:ext uri="{28A0092B-C50C-407E-A947-70E740481C1C}">
                <a14:useLocalDpi xmlns:a14="http://schemas.microsoft.com/office/drawing/2010/main" val="0"/>
              </a:ext>
            </a:extLst>
          </a:blip>
          <a:srcRect l="20121" r="20121"/>
          <a:stretch/>
        </p:blipFill>
        <p:spPr/>
      </p:pic>
      <p:sp>
        <p:nvSpPr>
          <p:cNvPr id="5" name="Date Placeholder 4"/>
          <p:cNvSpPr>
            <a:spLocks noGrp="1"/>
          </p:cNvSpPr>
          <p:nvPr>
            <p:ph type="dt" sz="half" idx="16"/>
          </p:nvPr>
        </p:nvSpPr>
        <p:spPr>
          <a:xfrm>
            <a:off x="457200" y="6356350"/>
            <a:ext cx="2133600" cy="365125"/>
          </a:xfrm>
        </p:spPr>
        <p:txBody>
          <a:bodyPr/>
          <a:lstStyle/>
          <a:p>
            <a:r>
              <a:rPr lang="en-US"/>
              <a:t>DAQ and Control</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7</a:t>
            </a:fld>
            <a:endParaRPr lang="en-GB" dirty="0"/>
          </a:p>
        </p:txBody>
      </p:sp>
      <p:sp>
        <p:nvSpPr>
          <p:cNvPr id="9" name="Right Arrow 8"/>
          <p:cNvSpPr/>
          <p:nvPr/>
        </p:nvSpPr>
        <p:spPr>
          <a:xfrm>
            <a:off x="1024959" y="3105428"/>
            <a:ext cx="826280" cy="375857"/>
          </a:xfrm>
          <a:prstGeom prst="rightArrow">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p:cNvSpPr/>
          <p:nvPr/>
        </p:nvSpPr>
        <p:spPr>
          <a:xfrm>
            <a:off x="1918093" y="2870623"/>
            <a:ext cx="1041086"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1959935" y="3668510"/>
            <a:ext cx="996911" cy="276999"/>
          </a:xfrm>
          <a:prstGeom prst="rect">
            <a:avLst/>
          </a:prstGeom>
          <a:noFill/>
        </p:spPr>
        <p:txBody>
          <a:bodyPr wrap="square" rtlCol="0">
            <a:spAutoFit/>
          </a:bodyPr>
          <a:lstStyle/>
          <a:p>
            <a:r>
              <a:rPr lang="en-GB" sz="1200" i="1" dirty="0"/>
              <a:t>Binary Data</a:t>
            </a:r>
            <a:endParaRPr lang="en-GB" sz="1400" i="1" dirty="0"/>
          </a:p>
        </p:txBody>
      </p:sp>
      <p:sp>
        <p:nvSpPr>
          <p:cNvPr id="12" name="TextBox 11"/>
          <p:cNvSpPr txBox="1"/>
          <p:nvPr/>
        </p:nvSpPr>
        <p:spPr>
          <a:xfrm>
            <a:off x="1041794" y="2869960"/>
            <a:ext cx="836797" cy="338554"/>
          </a:xfrm>
          <a:prstGeom prst="rect">
            <a:avLst/>
          </a:prstGeom>
          <a:noFill/>
        </p:spPr>
        <p:txBody>
          <a:bodyPr wrap="square" rtlCol="0">
            <a:spAutoFit/>
          </a:bodyPr>
          <a:lstStyle/>
          <a:p>
            <a:r>
              <a:rPr lang="en-GB" sz="1600" b="1" dirty="0"/>
              <a:t>ADC</a:t>
            </a:r>
          </a:p>
        </p:txBody>
      </p:sp>
      <p:sp>
        <p:nvSpPr>
          <p:cNvPr id="13" name="TextBox 12"/>
          <p:cNvSpPr txBox="1"/>
          <p:nvPr/>
        </p:nvSpPr>
        <p:spPr>
          <a:xfrm>
            <a:off x="1934689" y="3059535"/>
            <a:ext cx="1092505" cy="338554"/>
          </a:xfrm>
          <a:prstGeom prst="rect">
            <a:avLst/>
          </a:prstGeom>
          <a:noFill/>
        </p:spPr>
        <p:txBody>
          <a:bodyPr wrap="square" rtlCol="0">
            <a:spAutoFit/>
          </a:bodyPr>
          <a:lstStyle/>
          <a:p>
            <a:r>
              <a:rPr lang="en-GB" sz="1600" dirty="0">
                <a:latin typeface="Calibri" panose="020F0502020204030204" pitchFamily="34" charset="0"/>
                <a:cs typeface="Arial" panose="020B0604020202020204" pitchFamily="34" charset="0"/>
              </a:rPr>
              <a:t>00100001</a:t>
            </a:r>
          </a:p>
        </p:txBody>
      </p:sp>
      <p:sp>
        <p:nvSpPr>
          <p:cNvPr id="15" name="Rounded Rectangle 14"/>
          <p:cNvSpPr/>
          <p:nvPr/>
        </p:nvSpPr>
        <p:spPr>
          <a:xfrm>
            <a:off x="159651" y="2893252"/>
            <a:ext cx="805009"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64796" y="3668510"/>
            <a:ext cx="992618" cy="276999"/>
          </a:xfrm>
          <a:prstGeom prst="rect">
            <a:avLst/>
          </a:prstGeom>
          <a:noFill/>
        </p:spPr>
        <p:txBody>
          <a:bodyPr wrap="square" rtlCol="0">
            <a:spAutoFit/>
          </a:bodyPr>
          <a:lstStyle/>
          <a:p>
            <a:pPr algn="ctr"/>
            <a:r>
              <a:rPr lang="en-GB" sz="1200" i="1" dirty="0"/>
              <a:t>Voltage</a:t>
            </a:r>
            <a:endParaRPr lang="en-GB" sz="1400" i="1" dirty="0"/>
          </a:p>
        </p:txBody>
      </p:sp>
      <p:sp>
        <p:nvSpPr>
          <p:cNvPr id="18" name="TextBox 17"/>
          <p:cNvSpPr txBox="1"/>
          <p:nvPr/>
        </p:nvSpPr>
        <p:spPr>
          <a:xfrm>
            <a:off x="159651" y="3059535"/>
            <a:ext cx="816038" cy="338554"/>
          </a:xfrm>
          <a:prstGeom prst="rect">
            <a:avLst/>
          </a:prstGeom>
          <a:noFill/>
        </p:spPr>
        <p:txBody>
          <a:bodyPr wrap="square" rtlCol="0">
            <a:spAutoFit/>
          </a:bodyPr>
          <a:lstStyle/>
          <a:p>
            <a:r>
              <a:rPr lang="en-GB" sz="1600" dirty="0">
                <a:latin typeface="Calibri" panose="020F0502020204030204" pitchFamily="34" charset="0"/>
              </a:rPr>
              <a:t>+2.43 V</a:t>
            </a:r>
          </a:p>
        </p:txBody>
      </p:sp>
      <p:sp>
        <p:nvSpPr>
          <p:cNvPr id="19" name="Rectangle 18"/>
          <p:cNvSpPr/>
          <p:nvPr/>
        </p:nvSpPr>
        <p:spPr>
          <a:xfrm>
            <a:off x="920625" y="3422667"/>
            <a:ext cx="977127" cy="276999"/>
          </a:xfrm>
          <a:prstGeom prst="rect">
            <a:avLst/>
          </a:prstGeom>
        </p:spPr>
        <p:txBody>
          <a:bodyPr wrap="none">
            <a:spAutoFit/>
          </a:bodyPr>
          <a:lstStyle/>
          <a:p>
            <a:r>
              <a:rPr lang="en-GB" sz="1200" i="1" dirty="0"/>
              <a:t>Digitization</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8562" y="1813696"/>
            <a:ext cx="2047875" cy="1533525"/>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1744" y="1760278"/>
            <a:ext cx="1794245" cy="1794245"/>
          </a:xfrm>
          <a:prstGeom prst="rect">
            <a:avLst/>
          </a:prstGeom>
        </p:spPr>
      </p:pic>
      <p:sp>
        <p:nvSpPr>
          <p:cNvPr id="21" name="TextBox 20"/>
          <p:cNvSpPr txBox="1"/>
          <p:nvPr/>
        </p:nvSpPr>
        <p:spPr>
          <a:xfrm>
            <a:off x="3341347" y="3754710"/>
            <a:ext cx="5356906" cy="1600438"/>
          </a:xfrm>
          <a:prstGeom prst="rect">
            <a:avLst/>
          </a:prstGeom>
          <a:noFill/>
        </p:spPr>
        <p:txBody>
          <a:bodyPr wrap="square" rtlCol="0">
            <a:spAutoFit/>
          </a:bodyPr>
          <a:lstStyle/>
          <a:p>
            <a:r>
              <a:rPr lang="en-GB" sz="1600" dirty="0"/>
              <a:t>An ADC converts </a:t>
            </a:r>
            <a:r>
              <a:rPr lang="en-GB" sz="1600" dirty="0" err="1"/>
              <a:t>analog</a:t>
            </a:r>
            <a:r>
              <a:rPr lang="en-GB" sz="1600" dirty="0"/>
              <a:t> voltage to a binary representation.</a:t>
            </a:r>
          </a:p>
          <a:p>
            <a:r>
              <a:rPr lang="en-GB" sz="1400" b="1" dirty="0"/>
              <a:t> </a:t>
            </a:r>
          </a:p>
          <a:p>
            <a:r>
              <a:rPr lang="en-GB" sz="1400" i="1" dirty="0"/>
              <a:t>       (Relevant Characteristics)</a:t>
            </a:r>
          </a:p>
          <a:p>
            <a:r>
              <a:rPr lang="en-GB" b="1" dirty="0"/>
              <a:t>	- How fast?</a:t>
            </a:r>
            <a:r>
              <a:rPr lang="en-GB" dirty="0"/>
              <a:t> (Sample Rate, Hz)</a:t>
            </a:r>
          </a:p>
          <a:p>
            <a:r>
              <a:rPr lang="en-GB" b="1" dirty="0"/>
              <a:t>	- Resolution? </a:t>
            </a:r>
            <a:r>
              <a:rPr lang="en-GB" dirty="0"/>
              <a:t>(#bits per sample)</a:t>
            </a:r>
          </a:p>
          <a:p>
            <a:r>
              <a:rPr lang="en-GB" b="1" dirty="0"/>
              <a:t>	- Range </a:t>
            </a:r>
            <a:r>
              <a:rPr lang="en-GB" dirty="0"/>
              <a:t>(of input voltage)</a:t>
            </a:r>
          </a:p>
        </p:txBody>
      </p:sp>
      <p:grpSp>
        <p:nvGrpSpPr>
          <p:cNvPr id="22" name="Group 21"/>
          <p:cNvGrpSpPr/>
          <p:nvPr/>
        </p:nvGrpSpPr>
        <p:grpSpPr>
          <a:xfrm>
            <a:off x="136249" y="1286313"/>
            <a:ext cx="2328082" cy="696530"/>
            <a:chOff x="287713" y="1286313"/>
            <a:chExt cx="2328082" cy="696530"/>
          </a:xfrm>
        </p:grpSpPr>
        <p:pic>
          <p:nvPicPr>
            <p:cNvPr id="23" name="Picture 22"/>
            <p:cNvPicPr>
              <a:picLocks noChangeAspect="1"/>
            </p:cNvPicPr>
            <p:nvPr/>
          </p:nvPicPr>
          <p:blipFill>
            <a:blip r:embed="rId6"/>
            <a:stretch>
              <a:fillRect/>
            </a:stretch>
          </p:blipFill>
          <p:spPr>
            <a:xfrm>
              <a:off x="287713" y="1286313"/>
              <a:ext cx="2328082" cy="696530"/>
            </a:xfrm>
            <a:prstGeom prst="rect">
              <a:avLst/>
            </a:prstGeom>
          </p:spPr>
        </p:pic>
        <p:sp>
          <p:nvSpPr>
            <p:cNvPr id="24" name="Rectangle 23"/>
            <p:cNvSpPr/>
            <p:nvPr/>
          </p:nvSpPr>
          <p:spPr>
            <a:xfrm flipH="1">
              <a:off x="747714" y="1357575"/>
              <a:ext cx="800593" cy="48724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483212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Digital Input</a:t>
            </a:r>
            <a:endParaRPr lang="en-GB" dirty="0"/>
          </a:p>
        </p:txBody>
      </p:sp>
      <p:sp>
        <p:nvSpPr>
          <p:cNvPr id="3" name="Text Placeholder 2"/>
          <p:cNvSpPr>
            <a:spLocks noGrp="1"/>
          </p:cNvSpPr>
          <p:nvPr>
            <p:ph type="body" sz="quarter" idx="10"/>
          </p:nvPr>
        </p:nvSpPr>
        <p:spPr/>
        <p:txBody>
          <a:bodyPr/>
          <a:lstStyle/>
          <a:p>
            <a:r>
              <a:rPr lang="en-GB"/>
              <a:t>The process of measuring a real-word value via voltage conversion, digitization, and transfer to system memory.  (for subsequent processing and storage).</a:t>
            </a:r>
            <a:endParaRPr lang="en-GB" dirty="0"/>
          </a:p>
        </p:txBody>
      </p:sp>
      <p:sp>
        <p:nvSpPr>
          <p:cNvPr id="4" name="Text Placeholder 3"/>
          <p:cNvSpPr>
            <a:spLocks noGrp="1"/>
          </p:cNvSpPr>
          <p:nvPr>
            <p:ph type="body" sz="quarter" idx="14"/>
          </p:nvPr>
        </p:nvSpPr>
        <p:spPr/>
        <p:txBody>
          <a:bodyPr/>
          <a:lstStyle/>
          <a:p>
            <a:endParaRPr lang="en-GB"/>
          </a:p>
          <a:p>
            <a:r>
              <a:rPr lang="en-GB"/>
              <a:t>The “simplest” computer input. 0 or 1. </a:t>
            </a:r>
            <a:endParaRPr lang="en-GB" dirty="0"/>
          </a:p>
        </p:txBody>
      </p:sp>
      <p:sp>
        <p:nvSpPr>
          <p:cNvPr id="17" name="Picture Placeholder 16"/>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a:t>DAQ and Control</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8</a:t>
            </a:fld>
            <a:endParaRPr lang="en-GB" dirty="0"/>
          </a:p>
        </p:txBody>
      </p:sp>
      <p:sp>
        <p:nvSpPr>
          <p:cNvPr id="75" name="Right Arrow 74"/>
          <p:cNvSpPr/>
          <p:nvPr/>
        </p:nvSpPr>
        <p:spPr>
          <a:xfrm>
            <a:off x="1024959" y="3105428"/>
            <a:ext cx="826280" cy="375857"/>
          </a:xfrm>
          <a:prstGeom prst="rightArrow">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ounded Rectangle 75"/>
          <p:cNvSpPr/>
          <p:nvPr/>
        </p:nvSpPr>
        <p:spPr>
          <a:xfrm>
            <a:off x="1918093" y="2870623"/>
            <a:ext cx="1041086"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1959935" y="3668510"/>
            <a:ext cx="996911" cy="276999"/>
          </a:xfrm>
          <a:prstGeom prst="rect">
            <a:avLst/>
          </a:prstGeom>
          <a:noFill/>
        </p:spPr>
        <p:txBody>
          <a:bodyPr wrap="square" rtlCol="0">
            <a:spAutoFit/>
          </a:bodyPr>
          <a:lstStyle/>
          <a:p>
            <a:r>
              <a:rPr lang="en-GB" sz="1200" i="1" dirty="0"/>
              <a:t>Binary Data</a:t>
            </a:r>
            <a:endParaRPr lang="en-GB" sz="1400" i="1" dirty="0"/>
          </a:p>
        </p:txBody>
      </p:sp>
      <p:sp>
        <p:nvSpPr>
          <p:cNvPr id="82" name="TextBox 81"/>
          <p:cNvSpPr txBox="1"/>
          <p:nvPr/>
        </p:nvSpPr>
        <p:spPr>
          <a:xfrm>
            <a:off x="1041794" y="2869960"/>
            <a:ext cx="836797" cy="338554"/>
          </a:xfrm>
          <a:prstGeom prst="rect">
            <a:avLst/>
          </a:prstGeom>
          <a:noFill/>
        </p:spPr>
        <p:txBody>
          <a:bodyPr wrap="square" rtlCol="0">
            <a:spAutoFit/>
          </a:bodyPr>
          <a:lstStyle/>
          <a:p>
            <a:r>
              <a:rPr lang="en-GB" sz="1600" b="1" dirty="0"/>
              <a:t>ADC</a:t>
            </a:r>
          </a:p>
        </p:txBody>
      </p:sp>
      <p:sp>
        <p:nvSpPr>
          <p:cNvPr id="88" name="TextBox 87"/>
          <p:cNvSpPr txBox="1"/>
          <p:nvPr/>
        </p:nvSpPr>
        <p:spPr>
          <a:xfrm>
            <a:off x="1934689" y="3059535"/>
            <a:ext cx="1022157" cy="338554"/>
          </a:xfrm>
          <a:prstGeom prst="rect">
            <a:avLst/>
          </a:prstGeom>
          <a:noFill/>
        </p:spPr>
        <p:txBody>
          <a:bodyPr wrap="square" rtlCol="0">
            <a:spAutoFit/>
          </a:bodyPr>
          <a:lstStyle/>
          <a:p>
            <a:pPr algn="ctr"/>
            <a:r>
              <a:rPr lang="en-GB" sz="1600" dirty="0">
                <a:latin typeface="Calibri" panose="020F0502020204030204" pitchFamily="34" charset="0"/>
                <a:cs typeface="Arial" panose="020B0604020202020204" pitchFamily="34" charset="0"/>
              </a:rPr>
              <a:t>0 or 1</a:t>
            </a:r>
          </a:p>
        </p:txBody>
      </p:sp>
      <p:sp>
        <p:nvSpPr>
          <p:cNvPr id="94" name="Rounded Rectangle 93"/>
          <p:cNvSpPr/>
          <p:nvPr/>
        </p:nvSpPr>
        <p:spPr>
          <a:xfrm>
            <a:off x="159651" y="2893252"/>
            <a:ext cx="805009"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TextBox 94"/>
          <p:cNvSpPr txBox="1"/>
          <p:nvPr/>
        </p:nvSpPr>
        <p:spPr>
          <a:xfrm>
            <a:off x="64796" y="3668510"/>
            <a:ext cx="992618" cy="276999"/>
          </a:xfrm>
          <a:prstGeom prst="rect">
            <a:avLst/>
          </a:prstGeom>
          <a:noFill/>
        </p:spPr>
        <p:txBody>
          <a:bodyPr wrap="square" rtlCol="0">
            <a:spAutoFit/>
          </a:bodyPr>
          <a:lstStyle/>
          <a:p>
            <a:pPr algn="ctr"/>
            <a:r>
              <a:rPr lang="en-GB" sz="1200" i="1" dirty="0"/>
              <a:t>Voltage</a:t>
            </a:r>
            <a:endParaRPr lang="en-GB" sz="1400" i="1" dirty="0"/>
          </a:p>
        </p:txBody>
      </p:sp>
      <p:sp>
        <p:nvSpPr>
          <p:cNvPr id="97" name="TextBox 96"/>
          <p:cNvSpPr txBox="1"/>
          <p:nvPr/>
        </p:nvSpPr>
        <p:spPr>
          <a:xfrm>
            <a:off x="159651" y="3059535"/>
            <a:ext cx="816038" cy="307777"/>
          </a:xfrm>
          <a:prstGeom prst="rect">
            <a:avLst/>
          </a:prstGeom>
          <a:noFill/>
        </p:spPr>
        <p:txBody>
          <a:bodyPr wrap="square" rtlCol="0">
            <a:spAutoFit/>
          </a:bodyPr>
          <a:lstStyle/>
          <a:p>
            <a:r>
              <a:rPr lang="en-GB" sz="1400" dirty="0">
                <a:latin typeface="Calibri" panose="020F0502020204030204" pitchFamily="34" charset="0"/>
              </a:rPr>
              <a:t>0 to 5 V</a:t>
            </a:r>
          </a:p>
        </p:txBody>
      </p:sp>
      <p:sp>
        <p:nvSpPr>
          <p:cNvPr id="101" name="Rectangle 100"/>
          <p:cNvSpPr/>
          <p:nvPr/>
        </p:nvSpPr>
        <p:spPr>
          <a:xfrm>
            <a:off x="920625" y="3422667"/>
            <a:ext cx="977127" cy="276999"/>
          </a:xfrm>
          <a:prstGeom prst="rect">
            <a:avLst/>
          </a:prstGeom>
        </p:spPr>
        <p:txBody>
          <a:bodyPr wrap="none">
            <a:spAutoFit/>
          </a:bodyPr>
          <a:lstStyle/>
          <a:p>
            <a:r>
              <a:rPr lang="en-GB" sz="1200" i="1" dirty="0"/>
              <a:t>Digitization</a:t>
            </a:r>
          </a:p>
        </p:txBody>
      </p:sp>
      <p:sp>
        <p:nvSpPr>
          <p:cNvPr id="9" name="TextBox 8"/>
          <p:cNvSpPr txBox="1"/>
          <p:nvPr/>
        </p:nvSpPr>
        <p:spPr>
          <a:xfrm>
            <a:off x="4339059" y="1622808"/>
            <a:ext cx="2675882" cy="369332"/>
          </a:xfrm>
          <a:prstGeom prst="rect">
            <a:avLst/>
          </a:prstGeom>
          <a:noFill/>
        </p:spPr>
        <p:txBody>
          <a:bodyPr wrap="square" rtlCol="0">
            <a:spAutoFit/>
          </a:bodyPr>
          <a:lstStyle/>
          <a:p>
            <a:r>
              <a:rPr lang="en-GB" dirty="0"/>
              <a:t>Voltage Comparator</a:t>
            </a:r>
          </a:p>
        </p:txBody>
      </p:sp>
      <p:pic>
        <p:nvPicPr>
          <p:cNvPr id="13" name="Picture 12"/>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835" t="4058" r="52346" b="7133"/>
          <a:stretch/>
        </p:blipFill>
        <p:spPr>
          <a:xfrm>
            <a:off x="4728561" y="2071147"/>
            <a:ext cx="2379321" cy="2827348"/>
          </a:xfrm>
          <a:prstGeom prst="rect">
            <a:avLst/>
          </a:prstGeom>
        </p:spPr>
      </p:pic>
      <p:sp>
        <p:nvSpPr>
          <p:cNvPr id="15" name="TextBox 14"/>
          <p:cNvSpPr txBox="1"/>
          <p:nvPr/>
        </p:nvSpPr>
        <p:spPr>
          <a:xfrm>
            <a:off x="2762137" y="4977502"/>
            <a:ext cx="2808409" cy="369332"/>
          </a:xfrm>
          <a:prstGeom prst="rect">
            <a:avLst/>
          </a:prstGeom>
          <a:noFill/>
        </p:spPr>
        <p:txBody>
          <a:bodyPr wrap="square" rtlCol="0">
            <a:spAutoFit/>
          </a:bodyPr>
          <a:lstStyle/>
          <a:p>
            <a:r>
              <a:rPr lang="en-GB" dirty="0"/>
              <a:t>The simplest ADC: </a:t>
            </a:r>
            <a:r>
              <a:rPr lang="en-GB" i="1" dirty="0"/>
              <a:t>1-bit</a:t>
            </a:r>
          </a:p>
        </p:txBody>
      </p:sp>
      <p:grpSp>
        <p:nvGrpSpPr>
          <p:cNvPr id="25" name="Group 24"/>
          <p:cNvGrpSpPr/>
          <p:nvPr/>
        </p:nvGrpSpPr>
        <p:grpSpPr>
          <a:xfrm>
            <a:off x="136249" y="1286313"/>
            <a:ext cx="2328082" cy="696530"/>
            <a:chOff x="287713" y="1286313"/>
            <a:chExt cx="2328082" cy="696530"/>
          </a:xfrm>
        </p:grpSpPr>
        <p:pic>
          <p:nvPicPr>
            <p:cNvPr id="26" name="Picture 25"/>
            <p:cNvPicPr>
              <a:picLocks noChangeAspect="1"/>
            </p:cNvPicPr>
            <p:nvPr/>
          </p:nvPicPr>
          <p:blipFill>
            <a:blip r:embed="rId4"/>
            <a:stretch>
              <a:fillRect/>
            </a:stretch>
          </p:blipFill>
          <p:spPr>
            <a:xfrm>
              <a:off x="287713" y="1286313"/>
              <a:ext cx="2328082" cy="696530"/>
            </a:xfrm>
            <a:prstGeom prst="rect">
              <a:avLst/>
            </a:prstGeom>
          </p:spPr>
        </p:pic>
        <p:sp>
          <p:nvSpPr>
            <p:cNvPr id="27" name="Rectangle 26"/>
            <p:cNvSpPr/>
            <p:nvPr/>
          </p:nvSpPr>
          <p:spPr>
            <a:xfrm flipH="1">
              <a:off x="747714" y="1357575"/>
              <a:ext cx="800593" cy="48724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42341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Analog Input: </a:t>
            </a:r>
            <a:r>
              <a:rPr lang="en-GB" sz="2400" dirty="0"/>
              <a:t>Flash ADC</a:t>
            </a:r>
            <a:endParaRPr lang="en-GB" dirty="0"/>
          </a:p>
        </p:txBody>
      </p:sp>
      <p:sp>
        <p:nvSpPr>
          <p:cNvPr id="3" name="Text Placeholder 2"/>
          <p:cNvSpPr>
            <a:spLocks noGrp="1"/>
          </p:cNvSpPr>
          <p:nvPr>
            <p:ph type="body" sz="quarter" idx="10"/>
          </p:nvPr>
        </p:nvSpPr>
        <p:spPr/>
        <p:txBody>
          <a:bodyPr/>
          <a:lstStyle/>
          <a:p>
            <a:r>
              <a:rPr lang="en-GB"/>
              <a:t>The process of measuring a real-word value via voltage conversion, digitization, and transfer to system memory.  (for subsequent processing and storage).</a:t>
            </a:r>
            <a:endParaRPr lang="en-GB" dirty="0"/>
          </a:p>
        </p:txBody>
      </p:sp>
      <p:sp>
        <p:nvSpPr>
          <p:cNvPr id="4" name="Text Placeholder 3"/>
          <p:cNvSpPr>
            <a:spLocks noGrp="1"/>
          </p:cNvSpPr>
          <p:nvPr>
            <p:ph type="body" sz="quarter" idx="14"/>
          </p:nvPr>
        </p:nvSpPr>
        <p:spPr/>
        <p:txBody>
          <a:bodyPr/>
          <a:lstStyle/>
          <a:p>
            <a:endParaRPr lang="en-GB"/>
          </a:p>
          <a:p>
            <a:r>
              <a:rPr lang="en-GB"/>
              <a:t>An easy to understand, but not often used version of an ADC. Very, very fast…but low bit depth.</a:t>
            </a:r>
            <a:endParaRPr lang="en-GB" dirty="0"/>
          </a:p>
        </p:txBody>
      </p:sp>
      <p:sp>
        <p:nvSpPr>
          <p:cNvPr id="16" name="Picture Placeholder 15"/>
          <p:cNvSpPr>
            <a:spLocks noGrp="1"/>
          </p:cNvSpPr>
          <p:nvPr>
            <p:ph type="pic" sz="quarter" idx="15"/>
          </p:nvPr>
        </p:nvSpPr>
        <p:spPr/>
      </p:sp>
      <p:sp>
        <p:nvSpPr>
          <p:cNvPr id="6" name="Date Placeholder 5"/>
          <p:cNvSpPr>
            <a:spLocks noGrp="1"/>
          </p:cNvSpPr>
          <p:nvPr>
            <p:ph type="dt" sz="half" idx="16"/>
          </p:nvPr>
        </p:nvSpPr>
        <p:spPr>
          <a:xfrm>
            <a:off x="457200" y="6356350"/>
            <a:ext cx="2133600" cy="365125"/>
          </a:xfrm>
        </p:spPr>
        <p:txBody>
          <a:bodyPr/>
          <a:lstStyle/>
          <a:p>
            <a:r>
              <a:rPr lang="en-US" dirty="0"/>
              <a:t>DAQ and ACT</a:t>
            </a:r>
            <a:endParaRPr lang="en-GB" dirty="0"/>
          </a:p>
        </p:txBody>
      </p:sp>
      <p:sp>
        <p:nvSpPr>
          <p:cNvPr id="8" name="Slide Number Placeholder 7"/>
          <p:cNvSpPr>
            <a:spLocks noGrp="1"/>
          </p:cNvSpPr>
          <p:nvPr>
            <p:ph type="sldNum" sz="quarter" idx="18"/>
          </p:nvPr>
        </p:nvSpPr>
        <p:spPr>
          <a:xfrm>
            <a:off x="6553200" y="6356350"/>
            <a:ext cx="2133600" cy="365125"/>
          </a:xfrm>
        </p:spPr>
        <p:txBody>
          <a:bodyPr/>
          <a:lstStyle/>
          <a:p>
            <a:fld id="{703B6BA0-BEC0-4EBF-97F2-0B88FC010896}" type="slidenum">
              <a:rPr lang="en-GB" smtClean="0"/>
              <a:pPr/>
              <a:t>9</a:t>
            </a:fld>
            <a:endParaRPr lang="en-GB" dirty="0"/>
          </a:p>
        </p:txBody>
      </p:sp>
      <p:sp>
        <p:nvSpPr>
          <p:cNvPr id="28" name="Right Arrow 27"/>
          <p:cNvSpPr/>
          <p:nvPr/>
        </p:nvSpPr>
        <p:spPr>
          <a:xfrm>
            <a:off x="1024959" y="3105428"/>
            <a:ext cx="826280" cy="375857"/>
          </a:xfrm>
          <a:prstGeom prst="rightArrow">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ounded Rectangle 28"/>
          <p:cNvSpPr/>
          <p:nvPr/>
        </p:nvSpPr>
        <p:spPr>
          <a:xfrm>
            <a:off x="1918093" y="2870623"/>
            <a:ext cx="1041086"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p:cNvSpPr txBox="1"/>
          <p:nvPr/>
        </p:nvSpPr>
        <p:spPr>
          <a:xfrm>
            <a:off x="1959935" y="3668510"/>
            <a:ext cx="996911" cy="276999"/>
          </a:xfrm>
          <a:prstGeom prst="rect">
            <a:avLst/>
          </a:prstGeom>
          <a:noFill/>
        </p:spPr>
        <p:txBody>
          <a:bodyPr wrap="square" rtlCol="0">
            <a:spAutoFit/>
          </a:bodyPr>
          <a:lstStyle/>
          <a:p>
            <a:r>
              <a:rPr lang="en-GB" sz="1200" i="1" dirty="0"/>
              <a:t>Binary Data</a:t>
            </a:r>
            <a:endParaRPr lang="en-GB" sz="1400" i="1" dirty="0"/>
          </a:p>
        </p:txBody>
      </p:sp>
      <p:sp>
        <p:nvSpPr>
          <p:cNvPr id="31" name="TextBox 30"/>
          <p:cNvSpPr txBox="1"/>
          <p:nvPr/>
        </p:nvSpPr>
        <p:spPr>
          <a:xfrm>
            <a:off x="1041794" y="2869960"/>
            <a:ext cx="836797" cy="338554"/>
          </a:xfrm>
          <a:prstGeom prst="rect">
            <a:avLst/>
          </a:prstGeom>
          <a:noFill/>
        </p:spPr>
        <p:txBody>
          <a:bodyPr wrap="square" rtlCol="0">
            <a:spAutoFit/>
          </a:bodyPr>
          <a:lstStyle/>
          <a:p>
            <a:r>
              <a:rPr lang="en-GB" sz="1600" b="1" dirty="0"/>
              <a:t>ADC</a:t>
            </a:r>
          </a:p>
        </p:txBody>
      </p:sp>
      <p:sp>
        <p:nvSpPr>
          <p:cNvPr id="32" name="TextBox 31"/>
          <p:cNvSpPr txBox="1"/>
          <p:nvPr/>
        </p:nvSpPr>
        <p:spPr>
          <a:xfrm>
            <a:off x="1934689" y="3059535"/>
            <a:ext cx="1092505" cy="338554"/>
          </a:xfrm>
          <a:prstGeom prst="rect">
            <a:avLst/>
          </a:prstGeom>
          <a:noFill/>
        </p:spPr>
        <p:txBody>
          <a:bodyPr wrap="square" rtlCol="0">
            <a:spAutoFit/>
          </a:bodyPr>
          <a:lstStyle/>
          <a:p>
            <a:r>
              <a:rPr lang="en-GB" sz="1600" dirty="0">
                <a:latin typeface="Calibri" panose="020F0502020204030204" pitchFamily="34" charset="0"/>
                <a:cs typeface="Arial" panose="020B0604020202020204" pitchFamily="34" charset="0"/>
              </a:rPr>
              <a:t>00100001</a:t>
            </a:r>
          </a:p>
        </p:txBody>
      </p:sp>
      <p:sp>
        <p:nvSpPr>
          <p:cNvPr id="33" name="Rounded Rectangle 32"/>
          <p:cNvSpPr/>
          <p:nvPr/>
        </p:nvSpPr>
        <p:spPr>
          <a:xfrm>
            <a:off x="159651" y="2893252"/>
            <a:ext cx="805009" cy="737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64796" y="3668510"/>
            <a:ext cx="992618" cy="276999"/>
          </a:xfrm>
          <a:prstGeom prst="rect">
            <a:avLst/>
          </a:prstGeom>
          <a:noFill/>
        </p:spPr>
        <p:txBody>
          <a:bodyPr wrap="square" rtlCol="0">
            <a:spAutoFit/>
          </a:bodyPr>
          <a:lstStyle/>
          <a:p>
            <a:pPr algn="ctr"/>
            <a:r>
              <a:rPr lang="en-GB" sz="1200" i="1" dirty="0"/>
              <a:t>Voltage</a:t>
            </a:r>
            <a:endParaRPr lang="en-GB" sz="1400" i="1" dirty="0"/>
          </a:p>
        </p:txBody>
      </p:sp>
      <p:sp>
        <p:nvSpPr>
          <p:cNvPr id="35" name="TextBox 34"/>
          <p:cNvSpPr txBox="1"/>
          <p:nvPr/>
        </p:nvSpPr>
        <p:spPr>
          <a:xfrm>
            <a:off x="159651" y="3059535"/>
            <a:ext cx="816038" cy="338554"/>
          </a:xfrm>
          <a:prstGeom prst="rect">
            <a:avLst/>
          </a:prstGeom>
          <a:noFill/>
        </p:spPr>
        <p:txBody>
          <a:bodyPr wrap="square" rtlCol="0">
            <a:spAutoFit/>
          </a:bodyPr>
          <a:lstStyle/>
          <a:p>
            <a:r>
              <a:rPr lang="en-GB" sz="1600" dirty="0">
                <a:latin typeface="Calibri" panose="020F0502020204030204" pitchFamily="34" charset="0"/>
              </a:rPr>
              <a:t>0/+5 V</a:t>
            </a:r>
          </a:p>
        </p:txBody>
      </p:sp>
      <p:sp>
        <p:nvSpPr>
          <p:cNvPr id="36" name="Rectangle 35"/>
          <p:cNvSpPr/>
          <p:nvPr/>
        </p:nvSpPr>
        <p:spPr>
          <a:xfrm>
            <a:off x="920625" y="3422667"/>
            <a:ext cx="977127" cy="276999"/>
          </a:xfrm>
          <a:prstGeom prst="rect">
            <a:avLst/>
          </a:prstGeom>
        </p:spPr>
        <p:txBody>
          <a:bodyPr wrap="none">
            <a:spAutoFit/>
          </a:bodyPr>
          <a:lstStyle/>
          <a:p>
            <a:r>
              <a:rPr lang="en-GB" sz="1200" i="1" dirty="0"/>
              <a:t>Digitization</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404" y="1396674"/>
            <a:ext cx="3196590" cy="3621698"/>
          </a:xfrm>
          <a:prstGeom prst="rect">
            <a:avLst/>
          </a:prstGeom>
        </p:spPr>
      </p:pic>
      <p:cxnSp>
        <p:nvCxnSpPr>
          <p:cNvPr id="19" name="Straight Arrow Connector 18"/>
          <p:cNvCxnSpPr/>
          <p:nvPr/>
        </p:nvCxnSpPr>
        <p:spPr>
          <a:xfrm>
            <a:off x="3229541" y="2359605"/>
            <a:ext cx="1170558" cy="5610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1878591" y="2014280"/>
            <a:ext cx="2209800" cy="338554"/>
          </a:xfrm>
          <a:prstGeom prst="rect">
            <a:avLst/>
          </a:prstGeom>
          <a:noFill/>
        </p:spPr>
        <p:txBody>
          <a:bodyPr wrap="square" rtlCol="0">
            <a:spAutoFit/>
          </a:bodyPr>
          <a:lstStyle/>
          <a:p>
            <a:r>
              <a:rPr lang="en-US" sz="1600" dirty="0"/>
              <a:t>Serial Voltage Divider</a:t>
            </a:r>
          </a:p>
        </p:txBody>
      </p:sp>
      <p:cxnSp>
        <p:nvCxnSpPr>
          <p:cNvPr id="21" name="Straight Arrow Connector 20"/>
          <p:cNvCxnSpPr/>
          <p:nvPr/>
        </p:nvCxnSpPr>
        <p:spPr>
          <a:xfrm flipH="1" flipV="1">
            <a:off x="5162099" y="4297262"/>
            <a:ext cx="2209800" cy="8309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2" name="TextBox 21"/>
          <p:cNvSpPr txBox="1"/>
          <p:nvPr/>
        </p:nvSpPr>
        <p:spPr>
          <a:xfrm>
            <a:off x="6988994" y="5156195"/>
            <a:ext cx="2209800" cy="338554"/>
          </a:xfrm>
          <a:prstGeom prst="rect">
            <a:avLst/>
          </a:prstGeom>
          <a:noFill/>
        </p:spPr>
        <p:txBody>
          <a:bodyPr wrap="square" rtlCol="0">
            <a:spAutoFit/>
          </a:bodyPr>
          <a:lstStyle/>
          <a:p>
            <a:r>
              <a:rPr lang="en-US" sz="1600" dirty="0"/>
              <a:t>Comparator</a:t>
            </a:r>
          </a:p>
        </p:txBody>
      </p:sp>
      <p:sp>
        <p:nvSpPr>
          <p:cNvPr id="23" name="TextBox 22"/>
          <p:cNvSpPr txBox="1"/>
          <p:nvPr/>
        </p:nvSpPr>
        <p:spPr>
          <a:xfrm>
            <a:off x="3792404" y="5049809"/>
            <a:ext cx="1117614" cy="369332"/>
          </a:xfrm>
          <a:prstGeom prst="rect">
            <a:avLst/>
          </a:prstGeom>
          <a:noFill/>
        </p:spPr>
        <p:txBody>
          <a:bodyPr wrap="none" rtlCol="0">
            <a:spAutoFit/>
          </a:bodyPr>
          <a:lstStyle/>
          <a:p>
            <a:r>
              <a:rPr lang="en-US" dirty="0"/>
              <a:t>Flash ADC</a:t>
            </a:r>
          </a:p>
        </p:txBody>
      </p:sp>
      <p:grpSp>
        <p:nvGrpSpPr>
          <p:cNvPr id="24" name="Group 23"/>
          <p:cNvGrpSpPr/>
          <p:nvPr/>
        </p:nvGrpSpPr>
        <p:grpSpPr>
          <a:xfrm>
            <a:off x="136249" y="1286313"/>
            <a:ext cx="2328082" cy="696530"/>
            <a:chOff x="287713" y="1286313"/>
            <a:chExt cx="2328082" cy="696530"/>
          </a:xfrm>
        </p:grpSpPr>
        <p:pic>
          <p:nvPicPr>
            <p:cNvPr id="25" name="Picture 24"/>
            <p:cNvPicPr>
              <a:picLocks noChangeAspect="1"/>
            </p:cNvPicPr>
            <p:nvPr/>
          </p:nvPicPr>
          <p:blipFill>
            <a:blip r:embed="rId3"/>
            <a:stretch>
              <a:fillRect/>
            </a:stretch>
          </p:blipFill>
          <p:spPr>
            <a:xfrm>
              <a:off x="287713" y="1286313"/>
              <a:ext cx="2328082" cy="696530"/>
            </a:xfrm>
            <a:prstGeom prst="rect">
              <a:avLst/>
            </a:prstGeom>
          </p:spPr>
        </p:pic>
        <p:sp>
          <p:nvSpPr>
            <p:cNvPr id="26" name="Rectangle 25"/>
            <p:cNvSpPr/>
            <p:nvPr/>
          </p:nvSpPr>
          <p:spPr>
            <a:xfrm flipH="1">
              <a:off x="747714" y="1357575"/>
              <a:ext cx="800593" cy="48724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TextBox 9"/>
          <p:cNvSpPr txBox="1"/>
          <p:nvPr/>
        </p:nvSpPr>
        <p:spPr>
          <a:xfrm>
            <a:off x="7231053" y="1844822"/>
            <a:ext cx="1623586" cy="923330"/>
          </a:xfrm>
          <a:prstGeom prst="rect">
            <a:avLst/>
          </a:prstGeom>
          <a:noFill/>
        </p:spPr>
        <p:txBody>
          <a:bodyPr wrap="none" rtlCol="0">
            <a:spAutoFit/>
          </a:bodyPr>
          <a:lstStyle/>
          <a:p>
            <a:r>
              <a:rPr lang="en-GB" dirty="0"/>
              <a:t>Fast</a:t>
            </a:r>
          </a:p>
          <a:p>
            <a:r>
              <a:rPr lang="en-GB" dirty="0"/>
              <a:t>Low Bit Depth</a:t>
            </a:r>
          </a:p>
          <a:p>
            <a:r>
              <a:rPr lang="en-GB" dirty="0"/>
              <a:t>Large!</a:t>
            </a:r>
          </a:p>
        </p:txBody>
      </p:sp>
    </p:spTree>
    <p:extLst>
      <p:ext uri="{BB962C8B-B14F-4D97-AF65-F5344CB8AC3E}">
        <p14:creationId xmlns:p14="http://schemas.microsoft.com/office/powerpoint/2010/main" val="2186639336"/>
      </p:ext>
    </p:extLst>
  </p:cSld>
  <p:clrMapOvr>
    <a:masterClrMapping/>
  </p:clrMapOvr>
</p:sld>
</file>

<file path=ppt/theme/theme1.xml><?xml version="1.0" encoding="utf-8"?>
<a:theme xmlns:a="http://schemas.openxmlformats.org/drawingml/2006/main" name="ARK_Light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ARK_LightTheme</Template>
  <TotalTime>1813</TotalTime>
  <Words>1642</Words>
  <Application>Microsoft Office PowerPoint</Application>
  <PresentationFormat>On-screen Show (4:3)</PresentationFormat>
  <Paragraphs>473</Paragraphs>
  <Slides>31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Cambria Math</vt:lpstr>
      <vt:lpstr>Constantia</vt:lpstr>
      <vt:lpstr>ARK_LightTheme</vt:lpstr>
      <vt:lpstr>How do you get  data into (and out of)  a computer?</vt:lpstr>
      <vt:lpstr>Data Acquisition (DAQ)</vt:lpstr>
      <vt:lpstr>Data Acquisition (DAQ)</vt:lpstr>
      <vt:lpstr>Sensor (voltage transducer)</vt:lpstr>
      <vt:lpstr>Ohm’s Law</vt:lpstr>
      <vt:lpstr>Voltage Divider</vt:lpstr>
      <vt:lpstr>Analog to Digital Converter (ADC)</vt:lpstr>
      <vt:lpstr>Digital Input</vt:lpstr>
      <vt:lpstr>Analog Input: Flash ADC</vt:lpstr>
      <vt:lpstr>Analog Input: Successive Approximation ADC</vt:lpstr>
      <vt:lpstr>Communication Protocol</vt:lpstr>
      <vt:lpstr>Serial Port (USART/USART – RS-232)</vt:lpstr>
      <vt:lpstr>System Memory (RAM)</vt:lpstr>
      <vt:lpstr>Data Display/Storage</vt:lpstr>
      <vt:lpstr>Data Acquisition (DAQ)</vt:lpstr>
      <vt:lpstr>Microcontroller Worksheet</vt:lpstr>
      <vt:lpstr>How do you get  data into (and out of)  a computer?</vt:lpstr>
      <vt:lpstr>Control (with a binary computer)</vt:lpstr>
      <vt:lpstr>Control (with a binary computer)</vt:lpstr>
      <vt:lpstr>Digital Output</vt:lpstr>
      <vt:lpstr>TTL: Transistor-Transistor Logic</vt:lpstr>
      <vt:lpstr>Digital Output</vt:lpstr>
      <vt:lpstr>Electrical Load</vt:lpstr>
      <vt:lpstr>Digital Output (Heavy Loads: &gt; 100  mA)</vt:lpstr>
      <vt:lpstr>Transistor (MOSFET) Switch</vt:lpstr>
      <vt:lpstr>The Silicon Transistor</vt:lpstr>
      <vt:lpstr>Transistor: Switching Inductive Loads</vt:lpstr>
      <vt:lpstr>Analog Output</vt:lpstr>
      <vt:lpstr>Digital-to-Analog Converter (DAC)</vt:lpstr>
      <vt:lpstr>Pulse-Width Modulation (PWM)</vt:lpstr>
      <vt:lpstr>Vehicle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Acquisition and Control</dc:title>
  <dc:creator>Adam Kampff</dc:creator>
  <cp:lastModifiedBy>Adam Kampff</cp:lastModifiedBy>
  <cp:revision>131</cp:revision>
  <dcterms:created xsi:type="dcterms:W3CDTF">2015-05-30T16:46:02Z</dcterms:created>
  <dcterms:modified xsi:type="dcterms:W3CDTF">2017-09-12T20:59:43Z</dcterms:modified>
</cp:coreProperties>
</file>