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1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639B1-5CE2-4357-8AAB-BBE3CDB3BF90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0EEAD-6A80-428E-8A31-616331B87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1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0EEAD-6A80-428E-8A31-616331B873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4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0EEAD-6A80-428E-8A31-616331B8731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0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8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7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7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D767-A895-428A-8851-D732A3FCC1AB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D23A-D1CF-47EC-B670-7CE44D799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5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613" y="99020"/>
            <a:ext cx="580477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 Black" panose="020B0A04020102020204" pitchFamily="34" charset="0"/>
              </a:rPr>
              <a:t>Transistor Worksheet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77" y="1069786"/>
            <a:ext cx="1948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Black" panose="020B0A04020102020204" pitchFamily="34" charset="0"/>
              </a:rPr>
              <a:t>M	_________</a:t>
            </a:r>
          </a:p>
          <a:p>
            <a:r>
              <a:rPr lang="en-GB" b="1" dirty="0">
                <a:latin typeface="Arial Black" panose="020B0A04020102020204" pitchFamily="34" charset="0"/>
              </a:rPr>
              <a:t>O	_________</a:t>
            </a:r>
          </a:p>
          <a:p>
            <a:r>
              <a:rPr lang="en-GB" b="1" dirty="0">
                <a:latin typeface="Arial Black" panose="020B0A04020102020204" pitchFamily="34" charset="0"/>
              </a:rPr>
              <a:t>S	_________</a:t>
            </a:r>
          </a:p>
          <a:p>
            <a:r>
              <a:rPr lang="en-GB" b="1" i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F</a:t>
            </a:r>
            <a:r>
              <a:rPr lang="en-GB" b="1" dirty="0">
                <a:latin typeface="Arial Black" panose="020B0A04020102020204" pitchFamily="34" charset="0"/>
              </a:rPr>
              <a:t>	_________</a:t>
            </a:r>
          </a:p>
          <a:p>
            <a:r>
              <a:rPr lang="en-GB" b="1" i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GB" b="1" dirty="0">
                <a:latin typeface="Arial Black" panose="020B0A04020102020204" pitchFamily="34" charset="0"/>
              </a:rPr>
              <a:t>	_________</a:t>
            </a:r>
          </a:p>
          <a:p>
            <a:r>
              <a:rPr lang="en-GB" i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T</a:t>
            </a:r>
            <a:r>
              <a:rPr lang="en-GB" b="1" dirty="0">
                <a:latin typeface="Arial Black" panose="020B0A04020102020204" pitchFamily="34" charset="0"/>
              </a:rPr>
              <a:t>	_________</a:t>
            </a:r>
          </a:p>
          <a:p>
            <a:pPr algn="ctr"/>
            <a:endParaRPr lang="en-GB" b="1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8639" y="4010576"/>
            <a:ext cx="4780722" cy="1272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2057395" y="569299"/>
            <a:ext cx="4576765" cy="2426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593" y="3125542"/>
            <a:ext cx="251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Transistor – </a:t>
            </a:r>
            <a:r>
              <a:rPr lang="en-GB" sz="1200" dirty="0"/>
              <a:t>NPN FET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4783" y="3482704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21794" y="4010575"/>
            <a:ext cx="1014412" cy="1272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921794" y="3859982"/>
            <a:ext cx="1014412" cy="10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921794" y="3959995"/>
            <a:ext cx="10144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cxnSpLocks/>
            <a:endCxn id="17" idx="3"/>
          </p:cNvCxnSpPr>
          <p:nvPr/>
        </p:nvCxnSpPr>
        <p:spPr>
          <a:xfrm flipH="1">
            <a:off x="3936206" y="3675162"/>
            <a:ext cx="634842" cy="2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936206" y="3903223"/>
            <a:ext cx="634842" cy="7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4571048" y="3675162"/>
            <a:ext cx="759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71048" y="3903223"/>
            <a:ext cx="759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5841366" y="3909989"/>
            <a:ext cx="249898" cy="1413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6091264" y="4613505"/>
            <a:ext cx="648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4783" y="554609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8480" y="5522351"/>
            <a:ext cx="375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 – </a:t>
            </a:r>
            <a:r>
              <a:rPr lang="en-GB" sz="1200" dirty="0"/>
              <a:t>NMOS/PMOS Inverter vs CMOS Inverter</a:t>
            </a:r>
            <a:endParaRPr lang="en-GB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4670" y="5879513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2" b="19850"/>
          <a:stretch/>
        </p:blipFill>
        <p:spPr>
          <a:xfrm>
            <a:off x="154670" y="6149066"/>
            <a:ext cx="1119978" cy="13744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3" b="21810"/>
          <a:stretch/>
        </p:blipFill>
        <p:spPr>
          <a:xfrm>
            <a:off x="1652434" y="6155912"/>
            <a:ext cx="1057627" cy="141324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51601" y="5920235"/>
            <a:ext cx="43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+V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32666" y="5920235"/>
            <a:ext cx="43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+V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2283" y="7518611"/>
            <a:ext cx="106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NMOS Not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21870" y="7518611"/>
            <a:ext cx="106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PMOS Not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4"/>
          <a:stretch/>
        </p:blipFill>
        <p:spPr>
          <a:xfrm>
            <a:off x="3286459" y="6206032"/>
            <a:ext cx="1457449" cy="125728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590334" y="7518611"/>
            <a:ext cx="106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CMOS Not</a:t>
            </a: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7071894" y="9586584"/>
            <a:ext cx="0" cy="156820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6150" y="5964641"/>
            <a:ext cx="37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+V</a:t>
            </a:r>
          </a:p>
        </p:txBody>
      </p:sp>
      <p:pic>
        <p:nvPicPr>
          <p:cNvPr id="1034" name="Picture 10" descr="Machine generated alternative text:&#10;PMOS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" y="8355777"/>
            <a:ext cx="3608104" cy="15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ull down network 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" r="11650"/>
          <a:stretch/>
        </p:blipFill>
        <p:spPr bwMode="auto">
          <a:xfrm>
            <a:off x="4994032" y="6148142"/>
            <a:ext cx="1162750" cy="13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069151" y="7518611"/>
            <a:ext cx="1067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/>
              <a:t>What is this?  ____________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60098" y="5957856"/>
            <a:ext cx="43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+V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6298" y="7905545"/>
            <a:ext cx="375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Fabrication – </a:t>
            </a:r>
            <a:r>
              <a:rPr lang="en-GB" sz="1200" dirty="0"/>
              <a:t>The CMOS </a:t>
            </a:r>
            <a:r>
              <a:rPr lang="en-GB" sz="1200" b="1" i="1" dirty="0"/>
              <a:t>process</a:t>
            </a:r>
            <a:endParaRPr lang="en-GB" b="1" i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42488" y="8262707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02421" y="9528942"/>
            <a:ext cx="291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/>
              <a:t>Draw the P doping mask(s)</a:t>
            </a:r>
          </a:p>
        </p:txBody>
      </p:sp>
    </p:spTree>
    <p:extLst>
      <p:ext uri="{BB962C8B-B14F-4D97-AF65-F5344CB8AC3E}">
        <p14:creationId xmlns:p14="http://schemas.microsoft.com/office/powerpoint/2010/main" val="4731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img.diytrade.com/cdimg/1138208/12425463/0/1270802066/MosFET_transistor_Item_IRF150N.jpg">
            <a:extLst>
              <a:ext uri="{FF2B5EF4-FFF2-40B4-BE49-F238E27FC236}">
                <a16:creationId xmlns:a16="http://schemas.microsoft.com/office/drawing/2014/main" id="{7814AA41-E741-403D-BD4A-3BD30F20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1375" y="3950332"/>
            <a:ext cx="1241607" cy="124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EDC8A9-4E10-4B74-8A40-6C1C81652763}"/>
              </a:ext>
            </a:extLst>
          </p:cNvPr>
          <p:cNvSpPr txBox="1"/>
          <p:nvPr/>
        </p:nvSpPr>
        <p:spPr>
          <a:xfrm>
            <a:off x="5706737" y="5214573"/>
            <a:ext cx="63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 D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24973-10EB-463F-8E4E-2F9025E63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39" y="1434588"/>
            <a:ext cx="1660633" cy="1142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613" y="99020"/>
            <a:ext cx="580477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 Black" panose="020B0A04020102020204" pitchFamily="34" charset="0"/>
              </a:rPr>
              <a:t>Transistor Lab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593" y="2767402"/>
            <a:ext cx="251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Transistor Circuit – </a:t>
            </a:r>
            <a:r>
              <a:rPr lang="en-GB" sz="1200" dirty="0"/>
              <a:t>NPN FET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4783" y="3124564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4783" y="554609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8480" y="5522351"/>
            <a:ext cx="375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Challenge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54670" y="5879513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7071894" y="9586584"/>
            <a:ext cx="0" cy="156820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7541DDA-4985-41B0-B7AD-38AC9DCA1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" y="1464595"/>
            <a:ext cx="1646444" cy="10976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2E5CE1-5724-4583-9308-B41FC6525901}"/>
              </a:ext>
            </a:extLst>
          </p:cNvPr>
          <p:cNvSpPr txBox="1"/>
          <p:nvPr/>
        </p:nvSpPr>
        <p:spPr>
          <a:xfrm>
            <a:off x="199410" y="573686"/>
            <a:ext cx="35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Passive Electronic Circuit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1764C8-C0A0-431F-81AD-7C11EAC1BF8D}"/>
              </a:ext>
            </a:extLst>
          </p:cNvPr>
          <p:cNvCxnSpPr/>
          <p:nvPr/>
        </p:nvCxnSpPr>
        <p:spPr>
          <a:xfrm>
            <a:off x="175600" y="930848"/>
            <a:ext cx="6548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AC82EE-BFB8-4C7C-BFDC-0501ABE4E6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9"/>
          <a:stretch/>
        </p:blipFill>
        <p:spPr>
          <a:xfrm>
            <a:off x="2093188" y="6582831"/>
            <a:ext cx="4500423" cy="2580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E4D45-DEFF-4E3A-B1D3-C93EE6778FE4}"/>
              </a:ext>
            </a:extLst>
          </p:cNvPr>
          <p:cNvSpPr txBox="1"/>
          <p:nvPr/>
        </p:nvSpPr>
        <p:spPr>
          <a:xfrm>
            <a:off x="358140" y="3221671"/>
            <a:ext cx="589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 the voltage divider you designed above to measure the </a:t>
            </a:r>
            <a:r>
              <a:rPr lang="en-GB" sz="1600" i="1" dirty="0"/>
              <a:t>Gate Threshold</a:t>
            </a:r>
            <a:r>
              <a:rPr lang="en-GB" sz="1600" dirty="0"/>
              <a:t> voltage for an NPN MOSEFT (IRF510).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FA7BF-3D4A-4F19-9355-2407D2A2B8AA}"/>
              </a:ext>
            </a:extLst>
          </p:cNvPr>
          <p:cNvSpPr txBox="1"/>
          <p:nvPr/>
        </p:nvSpPr>
        <p:spPr>
          <a:xfrm>
            <a:off x="358140" y="1020782"/>
            <a:ext cx="398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Build a voltage divider using a potentiometer.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7B527-730E-49BE-B078-077F0047247E}"/>
              </a:ext>
            </a:extLst>
          </p:cNvPr>
          <p:cNvSpPr txBox="1"/>
          <p:nvPr/>
        </p:nvSpPr>
        <p:spPr>
          <a:xfrm>
            <a:off x="358140" y="5976619"/>
            <a:ext cx="589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Build the circuit below. Use an audio signal as input.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45BF-0526-46C4-8275-4A5D20722CF0}"/>
              </a:ext>
            </a:extLst>
          </p:cNvPr>
          <p:cNvSpPr txBox="1"/>
          <p:nvPr/>
        </p:nvSpPr>
        <p:spPr>
          <a:xfrm>
            <a:off x="212744" y="3845961"/>
            <a:ext cx="2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Draw test circuit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4739-7693-4AA1-9589-07F2A621BE85}"/>
              </a:ext>
            </a:extLst>
          </p:cNvPr>
          <p:cNvSpPr txBox="1"/>
          <p:nvPr/>
        </p:nvSpPr>
        <p:spPr>
          <a:xfrm>
            <a:off x="137068" y="6383058"/>
            <a:ext cx="23317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What value for R1?</a:t>
            </a:r>
          </a:p>
          <a:p>
            <a:r>
              <a:rPr lang="en-GB" sz="1000" i="1" dirty="0"/>
              <a:t>      (LED current limit = 25 mA)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F2F2C-D884-40C5-AC66-30ACDD037A10}"/>
              </a:ext>
            </a:extLst>
          </p:cNvPr>
          <p:cNvSpPr txBox="1"/>
          <p:nvPr/>
        </p:nvSpPr>
        <p:spPr>
          <a:xfrm>
            <a:off x="415817" y="6867701"/>
            <a:ext cx="23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Why use the input capacitor?</a:t>
            </a:r>
            <a:endParaRPr lang="en-GB" sz="10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2AFBFA-0999-4D46-A808-DC0A3825C4DF}"/>
              </a:ext>
            </a:extLst>
          </p:cNvPr>
          <p:cNvSpPr txBox="1"/>
          <p:nvPr/>
        </p:nvSpPr>
        <p:spPr>
          <a:xfrm>
            <a:off x="3106149" y="3845961"/>
            <a:ext cx="2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Plot I</a:t>
            </a:r>
            <a:r>
              <a:rPr lang="en-GB" sz="1400" i="1" baseline="-25000" dirty="0"/>
              <a:t>DS</a:t>
            </a:r>
            <a:r>
              <a:rPr lang="en-GB" sz="1400" i="1" dirty="0"/>
              <a:t> vs. V</a:t>
            </a:r>
            <a:r>
              <a:rPr lang="en-GB" sz="1400" i="1" baseline="-25000" dirty="0"/>
              <a:t>GS</a:t>
            </a:r>
            <a:r>
              <a:rPr lang="en-GB" sz="1400" i="1" dirty="0"/>
              <a:t>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50780-7C33-4D85-A060-C3BD438577AE}"/>
              </a:ext>
            </a:extLst>
          </p:cNvPr>
          <p:cNvCxnSpPr>
            <a:cxnSpLocks/>
          </p:cNvCxnSpPr>
          <p:nvPr/>
        </p:nvCxnSpPr>
        <p:spPr>
          <a:xfrm>
            <a:off x="2106522" y="9134768"/>
            <a:ext cx="23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7162A79-B46E-476B-B3E1-A7CEF68290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52"/>
          <a:stretch/>
        </p:blipFill>
        <p:spPr>
          <a:xfrm rot="5400000">
            <a:off x="865412" y="8110669"/>
            <a:ext cx="742192" cy="1419791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32A354-DEBD-4D82-A38F-F4D1B1F1C391}"/>
              </a:ext>
            </a:extLst>
          </p:cNvPr>
          <p:cNvCxnSpPr/>
          <p:nvPr/>
        </p:nvCxnSpPr>
        <p:spPr>
          <a:xfrm>
            <a:off x="1433918" y="8980217"/>
            <a:ext cx="760642" cy="158408"/>
          </a:xfrm>
          <a:prstGeom prst="bentConnector3">
            <a:avLst>
              <a:gd name="adj1" fmla="val -1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26F2F46-4383-4E6F-B496-BAA5A4320A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44469" y="8165635"/>
            <a:ext cx="268963" cy="255144"/>
          </a:xfrm>
          <a:prstGeom prst="bentConnector3">
            <a:avLst>
              <a:gd name="adj1" fmla="val 975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https://www.abelectronics.co.uk/docs/tools/resistor/voltage-divider.gif">
            <a:extLst>
              <a:ext uri="{FF2B5EF4-FFF2-40B4-BE49-F238E27FC236}">
                <a16:creationId xmlns:a16="http://schemas.microsoft.com/office/drawing/2014/main" id="{52D2DFE9-9ED5-4812-A30C-25283815805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3063" y="1188596"/>
            <a:ext cx="1183293" cy="164486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72F7E1-4488-4A1D-B8A5-A585E4E015DF}"/>
              </a:ext>
            </a:extLst>
          </p:cNvPr>
          <p:cNvSpPr txBox="1"/>
          <p:nvPr/>
        </p:nvSpPr>
        <p:spPr>
          <a:xfrm>
            <a:off x="4056242" y="1533060"/>
            <a:ext cx="2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Test the circuit.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4828564-A7E9-4954-84C2-E3CC4131330D}"/>
                  </a:ext>
                </a:extLst>
              </p:cNvPr>
              <p:cNvSpPr/>
              <p:nvPr/>
            </p:nvSpPr>
            <p:spPr>
              <a:xfrm>
                <a:off x="3717443" y="1895111"/>
                <a:ext cx="1922612" cy="52751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400" i="1" baseline="-2500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400" i="1" baseline="-2500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4828564-A7E9-4954-84C2-E3CC41313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43" y="1895111"/>
                <a:ext cx="1922612" cy="5275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E0BA9AC-37A7-4D5C-BAD9-81AA73135DFE}"/>
              </a:ext>
            </a:extLst>
          </p:cNvPr>
          <p:cNvSpPr txBox="1"/>
          <p:nvPr/>
        </p:nvSpPr>
        <p:spPr>
          <a:xfrm>
            <a:off x="663776" y="7254710"/>
            <a:ext cx="2712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Replace R4/R3 with your voltage divider.</a:t>
            </a:r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38621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152</Words>
  <Application>Microsoft Office PowerPoint</Application>
  <PresentationFormat>A4 Paper (210x297 mm)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Kampff</dc:creator>
  <cp:lastModifiedBy>Adam Kampff</cp:lastModifiedBy>
  <cp:revision>19</cp:revision>
  <dcterms:created xsi:type="dcterms:W3CDTF">2017-05-03T20:28:22Z</dcterms:created>
  <dcterms:modified xsi:type="dcterms:W3CDTF">2017-09-10T22:18:47Z</dcterms:modified>
</cp:coreProperties>
</file>