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3" r:id="rId4"/>
    <p:sldId id="264" r:id="rId5"/>
    <p:sldId id="266" r:id="rId6"/>
    <p:sldId id="268" r:id="rId7"/>
    <p:sldId id="273" r:id="rId8"/>
    <p:sldId id="271" r:id="rId9"/>
    <p:sldId id="274" r:id="rId10"/>
    <p:sldId id="269" r:id="rId11"/>
    <p:sldId id="270" r:id="rId12"/>
    <p:sldId id="265" r:id="rId13"/>
    <p:sldId id="272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8787"/>
    <a:srgbClr val="93D6F7"/>
    <a:srgbClr val="78B1B4"/>
    <a:srgbClr val="C1DCDD"/>
    <a:srgbClr val="67C4F3"/>
    <a:srgbClr val="557FCB"/>
    <a:srgbClr val="3763B3"/>
    <a:srgbClr val="7C9CD6"/>
    <a:srgbClr val="5982CB"/>
    <a:srgbClr val="638AC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94717" autoAdjust="0"/>
  </p:normalViewPr>
  <p:slideViewPr>
    <p:cSldViewPr snapToGrid="0">
      <p:cViewPr varScale="1">
        <p:scale>
          <a:sx n="79" d="100"/>
          <a:sy n="79" d="100"/>
        </p:scale>
        <p:origin x="-514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E202E468-1173-41F9-A74C-74B2559AD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7959A04-CAF4-4E14-8BB3-112EDC895C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66DBB-5A12-4102-A0E5-9C460AD0E902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47C0F9B-CF8F-4D9D-8010-8413C0F5C5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47A1E6F-2C6E-4792-BB75-2E2CCDDF7A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DD511-AF30-45E5-846E-EEFD736E62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6932E-7CF1-425C-8D0A-433E4DF415D2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0CAD7-F812-473B-A339-2F956E643F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면허 취득 경과 년도</a:t>
            </a:r>
            <a:r>
              <a:rPr lang="en-US" altLang="ko-KR" dirty="0" smtClean="0"/>
              <a:t>: 5</a:t>
            </a:r>
            <a:r>
              <a:rPr lang="ko-KR" altLang="en-US" dirty="0" smtClean="0"/>
              <a:t>년 미만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5-9, 10-14, 15</a:t>
            </a:r>
            <a:r>
              <a:rPr lang="ko-KR" altLang="en-US" baseline="0" dirty="0" smtClean="0"/>
              <a:t>년 이상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불명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뺑소니</a:t>
            </a:r>
            <a:r>
              <a:rPr lang="en-US" altLang="ko-KR" baseline="0" dirty="0" smtClean="0"/>
              <a:t>)</a:t>
            </a:r>
          </a:p>
          <a:p>
            <a:r>
              <a:rPr lang="ko-KR" altLang="en-US" dirty="0" smtClean="0"/>
              <a:t>차종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승용차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승합차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이륜차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화물차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뺑소니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도로형태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교차로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고가도로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너무 소수라 기타로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AD7-F812-473B-A339-2F956E643F8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AD7-F812-473B-A339-2F956E643F8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0.014</a:t>
            </a:r>
            <a:r>
              <a:rPr lang="ko-KR" altLang="en-US" dirty="0" smtClean="0"/>
              <a:t>정도 기준으로 </a:t>
            </a:r>
            <a:r>
              <a:rPr lang="ko-KR" altLang="en-US" dirty="0" err="1" smtClean="0"/>
              <a:t>레버리지</a:t>
            </a:r>
            <a:r>
              <a:rPr lang="ko-KR" altLang="en-US" dirty="0" smtClean="0"/>
              <a:t> 구분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이보다 높아야 상관성 높다고 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AD7-F812-473B-A339-2F956E643F8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AD7-F812-473B-A339-2F956E643F8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속성 개수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개수인 </a:t>
            </a:r>
            <a:r>
              <a:rPr lang="en-US" altLang="ko-KR" dirty="0" smtClean="0"/>
              <a:t>0.014</a:t>
            </a:r>
            <a:r>
              <a:rPr lang="ko-KR" altLang="en-US" dirty="0" smtClean="0"/>
              <a:t>정도 기준으로 </a:t>
            </a:r>
            <a:r>
              <a:rPr lang="ko-KR" altLang="en-US" dirty="0" err="1" smtClean="0"/>
              <a:t>레버리지</a:t>
            </a:r>
            <a:r>
              <a:rPr lang="ko-KR" altLang="en-US" dirty="0" smtClean="0"/>
              <a:t> 구분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이보다 높아야 상관성 높다고 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conviction: </a:t>
            </a:r>
            <a:r>
              <a:rPr lang="ko-KR" altLang="en-US" dirty="0" smtClean="0"/>
              <a:t>해당 규칙이 </a:t>
            </a:r>
            <a:r>
              <a:rPr lang="en-US" altLang="ko-KR" dirty="0" smtClean="0"/>
              <a:t>x-&gt;y</a:t>
            </a:r>
            <a:r>
              <a:rPr lang="ko-KR" altLang="en-US" dirty="0" smtClean="0"/>
              <a:t>로 정의되었다고 할 때 </a:t>
            </a:r>
            <a:r>
              <a:rPr lang="en-US" altLang="ko-KR" dirty="0" smtClean="0"/>
              <a:t>y</a:t>
            </a:r>
            <a:r>
              <a:rPr lang="ko-KR" altLang="en-US" dirty="0" smtClean="0"/>
              <a:t>없이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발생하는 비율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위에 정리한 규칙들의 평균적인 </a:t>
            </a:r>
            <a:r>
              <a:rPr lang="en-US" altLang="ko-KR" dirty="0" smtClean="0"/>
              <a:t>conviction</a:t>
            </a:r>
            <a:r>
              <a:rPr lang="ko-KR" altLang="en-US" dirty="0" smtClean="0"/>
              <a:t>이 평균적으로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 정도 나옴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AD7-F812-473B-A339-2F956E643F8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이렇게 나온 결과가 믿을만한 것인지 검증해본다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AD7-F812-473B-A339-2F956E643F8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베르누이 분포 식에 따라 </a:t>
            </a:r>
            <a:r>
              <a:rPr lang="ko-KR" altLang="en-US" dirty="0" err="1" smtClean="0"/>
              <a:t>예측값의</a:t>
            </a:r>
            <a:r>
              <a:rPr lang="ko-KR" altLang="en-US" dirty="0" smtClean="0"/>
              <a:t> 정확도가 다음의 범위에 </a:t>
            </a:r>
            <a:r>
              <a:rPr lang="en-US" altLang="ko-KR" dirty="0" smtClean="0"/>
              <a:t>90%</a:t>
            </a:r>
            <a:r>
              <a:rPr lang="ko-KR" altLang="en-US" dirty="0" smtClean="0"/>
              <a:t>로 확률로 존재함을 구함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ANOVA</a:t>
            </a:r>
            <a:r>
              <a:rPr lang="ko-KR" altLang="en-US" dirty="0" smtClean="0"/>
              <a:t>는 모두 </a:t>
            </a:r>
            <a:r>
              <a:rPr lang="en-US" altLang="ko-KR" dirty="0" smtClean="0"/>
              <a:t>nominal </a:t>
            </a:r>
            <a:r>
              <a:rPr lang="ko-KR" altLang="en-US" dirty="0" smtClean="0"/>
              <a:t>속성이라 못함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AD7-F812-473B-A339-2F956E643F8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면허 취득 후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</a:rPr>
              <a:t>15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년 이상이 지난 운전자에게서 대부분의 사고가 발생함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</a:rPr>
              <a:t>-&gt;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오랜 경력에서 오는 안일함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경각심 감소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sz="1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운전면허 적성검사의 실효성 의심스러움</a:t>
            </a:r>
            <a:endParaRPr lang="en-US" altLang="ko-KR" sz="12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1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주기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</a:rPr>
              <a:t>9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년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시력 청력 사지 운동능력 검사</a:t>
            </a:r>
            <a:endParaRPr lang="en-US" altLang="ko-KR" sz="12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12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12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AD7-F812-473B-A339-2F956E643F8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4424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004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7ED5C268-0468-46D8-A85E-E4C0CF30A4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0850" y="381787"/>
            <a:ext cx="3176270" cy="708025"/>
          </a:xfrm>
        </p:spPr>
        <p:txBody>
          <a:bodyPr anchor="ctr">
            <a:noAutofit/>
          </a:bodyPr>
          <a:lstStyle>
            <a:lvl1pPr marL="0" indent="0" algn="dist">
              <a:buNone/>
              <a:defRPr sz="400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92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E8D5B80-B46A-4CC9-8C1F-DDF393F1C749}"/>
              </a:ext>
            </a:extLst>
          </p:cNvPr>
          <p:cNvSpPr/>
          <p:nvPr userDrawn="1"/>
        </p:nvSpPr>
        <p:spPr>
          <a:xfrm>
            <a:off x="-1" y="0"/>
            <a:ext cx="3169603" cy="6858000"/>
          </a:xfrm>
          <a:prstGeom prst="rect">
            <a:avLst/>
          </a:prstGeom>
          <a:solidFill>
            <a:srgbClr val="00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97165CE9-C8B4-4198-A6D2-19EB8D9AB3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300" y="1127760"/>
            <a:ext cx="2667000" cy="533400"/>
          </a:xfrm>
        </p:spPr>
        <p:txBody>
          <a:bodyPr anchor="ctr">
            <a:normAutofit/>
          </a:bodyPr>
          <a:lstStyle>
            <a:lvl1pPr marL="0" indent="0" algn="dist">
              <a:buNone/>
              <a:defRPr sz="320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xmlns="" id="{49028DF7-DA2A-45E1-A8CE-FB33D6591B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1300" y="1661160"/>
            <a:ext cx="2667000" cy="533400"/>
          </a:xfrm>
        </p:spPr>
        <p:txBody>
          <a:bodyPr anchor="ctr">
            <a:normAutofit/>
          </a:bodyPr>
          <a:lstStyle>
            <a:lvl1pPr marL="0" indent="0" algn="dist">
              <a:buNone/>
              <a:defRPr sz="2800">
                <a:solidFill>
                  <a:srgbClr val="FFFF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부제목을 입력</a:t>
            </a:r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xmlns="" id="{D9E85DC8-8787-4264-812F-99CC911EF8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300" y="6202680"/>
            <a:ext cx="2667000" cy="533400"/>
          </a:xfrm>
        </p:spPr>
        <p:txBody>
          <a:bodyPr anchor="ctr">
            <a:normAutofit/>
          </a:bodyPr>
          <a:lstStyle>
            <a:lvl1pPr marL="0" indent="0" algn="dist">
              <a:buNone/>
              <a:defRPr sz="2400">
                <a:solidFill>
                  <a:srgbClr val="FFFFFF"/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</a:t>
            </a:r>
            <a:r>
              <a:rPr lang="ko-KR" altLang="en-US" dirty="0"/>
              <a:t> </a:t>
            </a:r>
            <a:r>
              <a:rPr lang="en-US" altLang="ko-KR" dirty="0"/>
              <a:t>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668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E8CA2F1-3A82-4C0A-9F5E-65B31C244CA7}"/>
              </a:ext>
            </a:extLst>
          </p:cNvPr>
          <p:cNvSpPr/>
          <p:nvPr userDrawn="1"/>
        </p:nvSpPr>
        <p:spPr>
          <a:xfrm>
            <a:off x="-1" y="6267635"/>
            <a:ext cx="12192001" cy="590365"/>
          </a:xfrm>
          <a:prstGeom prst="rect">
            <a:avLst/>
          </a:prstGeom>
          <a:solidFill>
            <a:srgbClr val="00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EEF7036-2B5A-4F1B-8492-E736C9E9F6C0}"/>
              </a:ext>
            </a:extLst>
          </p:cNvPr>
          <p:cNvSpPr/>
          <p:nvPr userDrawn="1"/>
        </p:nvSpPr>
        <p:spPr>
          <a:xfrm>
            <a:off x="-1" y="571500"/>
            <a:ext cx="344751" cy="1002323"/>
          </a:xfrm>
          <a:prstGeom prst="rect">
            <a:avLst/>
          </a:prstGeom>
          <a:solidFill>
            <a:srgbClr val="00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F7A046C9-BF91-43CB-BF77-88701D8576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4750" y="683837"/>
            <a:ext cx="3022600" cy="397304"/>
          </a:xfrm>
        </p:spPr>
        <p:txBody>
          <a:bodyPr anchor="ctr">
            <a:noAutofit/>
          </a:bodyPr>
          <a:lstStyle>
            <a:lvl1pPr marL="0" indent="0">
              <a:buNone/>
              <a:defRPr sz="22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xmlns="" id="{0AB56F63-6149-4289-A253-A55B8E9BD2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4750" y="1081141"/>
            <a:ext cx="3022600" cy="397304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부제목을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xmlns="" val="318909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3F61C50-315E-426D-BB6B-6698D62F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CA359AD-1645-41C6-80BE-7A5B3B7A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6D83ED-9DB6-4F66-B28B-608A6D8C3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6EC04-433B-4A2F-BF32-F45059F65086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52F99F-A3FC-43FA-9E53-F8C553365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AF7D23-E327-4011-9B53-6ED8D7C23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75D1-19CD-45B0-8967-9C96ED2F47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287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액자 7">
            <a:extLst>
              <a:ext uri="{FF2B5EF4-FFF2-40B4-BE49-F238E27FC236}">
                <a16:creationId xmlns:a16="http://schemas.microsoft.com/office/drawing/2014/main" xmlns="" id="{5593D0B4-4AEF-4854-9FB0-A71FFBAA89EE}"/>
              </a:ext>
            </a:extLst>
          </p:cNvPr>
          <p:cNvSpPr/>
          <p:nvPr/>
        </p:nvSpPr>
        <p:spPr>
          <a:xfrm>
            <a:off x="3912243" y="2133000"/>
            <a:ext cx="4409953" cy="1542888"/>
          </a:xfrm>
          <a:prstGeom prst="frame">
            <a:avLst>
              <a:gd name="adj1" fmla="val 6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 fontAlgn="ctr"/>
            <a:endParaRPr lang="ko-KR" altLang="en-US" sz="60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0BE96F-DC29-436C-BC9A-8D9BC5AF9758}"/>
              </a:ext>
            </a:extLst>
          </p:cNvPr>
          <p:cNvSpPr txBox="1"/>
          <p:nvPr/>
        </p:nvSpPr>
        <p:spPr>
          <a:xfrm>
            <a:off x="4483344" y="4282968"/>
            <a:ext cx="3225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201520852</a:t>
            </a:r>
          </a:p>
          <a:p>
            <a:pPr algn="ctr"/>
            <a:r>
              <a:rPr lang="ko-KR" altLang="en-US" sz="2400" b="1" spc="-1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유승우</a:t>
            </a:r>
            <a:endParaRPr lang="ko-KR" altLang="en-US" sz="2400" b="1" spc="-1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9080" y="2267712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교통사고 </a:t>
            </a:r>
            <a:endParaRPr lang="en-US" altLang="ko-KR" sz="40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요인분석</a:t>
            </a:r>
            <a:endParaRPr lang="ko-KR" altLang="en-US" sz="40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61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5768E8A3-D0EB-4807-B490-6A2B41BFA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ML </a:t>
            </a:r>
            <a:r>
              <a:rPr lang="ko-KR" altLang="en-US" b="1" dirty="0" smtClean="0"/>
              <a:t>결과</a:t>
            </a:r>
            <a:endParaRPr lang="ko-KR" altLang="en-US" b="1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44750" y="1081141"/>
            <a:ext cx="3022600" cy="397304"/>
          </a:xfrm>
        </p:spPr>
        <p:txBody>
          <a:bodyPr/>
          <a:lstStyle/>
          <a:p>
            <a:r>
              <a:rPr lang="en-US" altLang="ko-KR" dirty="0" smtClean="0"/>
              <a:t>Association Rules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592" y="2176272"/>
            <a:ext cx="11679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1.35 ~ 1.4</a:t>
            </a:r>
          </a:p>
          <a:p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0.09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~ 0.14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leverage</a:t>
            </a:r>
          </a:p>
          <a:p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평균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20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개 정도의 </a:t>
            </a:r>
            <a:r>
              <a:rPr lang="ko-KR" altLang="en-US" sz="3200" dirty="0" err="1" smtClean="0">
                <a:latin typeface="Adobe 고딕 Std B" pitchFamily="34" charset="-127"/>
                <a:ea typeface="Adobe 고딕 Std B" pitchFamily="34" charset="-127"/>
              </a:rPr>
              <a:t>인스턴스가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 규칙에서 벗어남</a:t>
            </a:r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나타난 규칙은 </a:t>
            </a:r>
            <a:r>
              <a:rPr lang="ko-KR" altLang="en-US" sz="3200" dirty="0" err="1" smtClean="0">
                <a:latin typeface="Adobe 고딕 Std B" pitchFamily="34" charset="-127"/>
                <a:ea typeface="Adobe 고딕 Std B" pitchFamily="34" charset="-127"/>
              </a:rPr>
              <a:t>의미있는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lift,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leverage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conviction 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수치 가짐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859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5768E8A3-D0EB-4807-B490-6A2B41BFA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ML </a:t>
            </a:r>
            <a:r>
              <a:rPr lang="ko-KR" altLang="en-US" b="1" dirty="0" smtClean="0"/>
              <a:t>결과</a:t>
            </a:r>
            <a:endParaRPr lang="ko-KR" altLang="en-US" b="1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44750" y="1081141"/>
            <a:ext cx="3022600" cy="397304"/>
          </a:xfrm>
        </p:spPr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pic>
        <p:nvPicPr>
          <p:cNvPr id="6" name="그림 5" descr="트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54426"/>
            <a:ext cx="12192000" cy="48183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F26C04B-D6AA-41D0-84B6-C725E6F406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222222">
                  <a:lumMod val="54000"/>
                </a:srgbClr>
              </a:gs>
              <a:gs pos="0">
                <a:srgbClr val="222222">
                  <a:alpha val="24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6533" y="3118534"/>
            <a:ext cx="9991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교통사고의 심각성을 결정하는 건 운전 경력일까</a:t>
            </a:r>
            <a:r>
              <a:rPr lang="en-US" altLang="ko-KR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?</a:t>
            </a:r>
            <a:r>
              <a:rPr lang="ko-KR" altLang="en-US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9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5768E8A3-D0EB-4807-B490-6A2B41BFA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검증</a:t>
            </a:r>
            <a:endParaRPr lang="ko-KR" altLang="en-US" b="1" dirty="0"/>
          </a:p>
        </p:txBody>
      </p:sp>
      <p:sp>
        <p:nvSpPr>
          <p:cNvPr id="3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44750" y="1081141"/>
            <a:ext cx="3022600" cy="397304"/>
          </a:xfrm>
        </p:spPr>
        <p:txBody>
          <a:bodyPr/>
          <a:lstStyle/>
          <a:p>
            <a:r>
              <a:rPr lang="en-US" altLang="ko-KR" dirty="0" smtClean="0"/>
              <a:t>Learning Curves</a:t>
            </a:r>
            <a:endParaRPr lang="ko-KR" altLang="en-US" dirty="0"/>
          </a:p>
        </p:txBody>
      </p:sp>
      <p:pic>
        <p:nvPicPr>
          <p:cNvPr id="6" name="그림 5" descr="학습곡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7168" y="1730501"/>
            <a:ext cx="7260336" cy="405549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886670B9-41B8-464C-8687-831A4109FBAA}"/>
              </a:ext>
            </a:extLst>
          </p:cNvPr>
          <p:cNvCxnSpPr>
            <a:cxnSpLocks/>
          </p:cNvCxnSpPr>
          <p:nvPr/>
        </p:nvCxnSpPr>
        <p:spPr>
          <a:xfrm flipH="1">
            <a:off x="7510110" y="1958119"/>
            <a:ext cx="77724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86670B9-41B8-464C-8687-831A4109FBAA}"/>
              </a:ext>
            </a:extLst>
          </p:cNvPr>
          <p:cNvCxnSpPr>
            <a:cxnSpLocks/>
          </p:cNvCxnSpPr>
          <p:nvPr/>
        </p:nvCxnSpPr>
        <p:spPr>
          <a:xfrm flipH="1">
            <a:off x="9385430" y="2293399"/>
            <a:ext cx="64409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7727" y="1771045"/>
            <a:ext cx="85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13" name="사각형: 둥근 모서리 87">
            <a:extLst>
              <a:ext uri="{FF2B5EF4-FFF2-40B4-BE49-F238E27FC236}">
                <a16:creationId xmlns="" xmlns:a16="http://schemas.microsoft.com/office/drawing/2014/main" id="{86B2B31D-9C69-4EE4-9EF6-AF7C362E5DEE}"/>
              </a:ext>
            </a:extLst>
          </p:cNvPr>
          <p:cNvSpPr/>
          <p:nvPr/>
        </p:nvSpPr>
        <p:spPr>
          <a:xfrm>
            <a:off x="8299167" y="1879320"/>
            <a:ext cx="47625" cy="152672"/>
          </a:xfrm>
          <a:prstGeom prst="roundRect">
            <a:avLst>
              <a:gd name="adj" fmla="val 44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18296" y="2106325"/>
            <a:ext cx="85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0.76</a:t>
            </a:r>
            <a:endParaRPr lang="ko-KR" altLang="en-US" dirty="0"/>
          </a:p>
        </p:txBody>
      </p:sp>
      <p:sp>
        <p:nvSpPr>
          <p:cNvPr id="15" name="사각형: 둥근 모서리 87">
            <a:extLst>
              <a:ext uri="{FF2B5EF4-FFF2-40B4-BE49-F238E27FC236}">
                <a16:creationId xmlns="" xmlns:a16="http://schemas.microsoft.com/office/drawing/2014/main" id="{86B2B31D-9C69-4EE4-9EF6-AF7C362E5DEE}"/>
              </a:ext>
            </a:extLst>
          </p:cNvPr>
          <p:cNvSpPr/>
          <p:nvPr/>
        </p:nvSpPr>
        <p:spPr>
          <a:xfrm>
            <a:off x="10039736" y="2214600"/>
            <a:ext cx="47625" cy="152672"/>
          </a:xfrm>
          <a:prstGeom prst="roundRect">
            <a:avLst>
              <a:gd name="adj" fmla="val 44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59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5768E8A3-D0EB-4807-B490-6A2B41BFA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검증</a:t>
            </a:r>
            <a:endParaRPr lang="ko-KR" altLang="en-US" b="1" dirty="0"/>
          </a:p>
        </p:txBody>
      </p:sp>
      <p:sp>
        <p:nvSpPr>
          <p:cNvPr id="3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44750" y="1081141"/>
            <a:ext cx="3022600" cy="397304"/>
          </a:xfrm>
        </p:spPr>
        <p:txBody>
          <a:bodyPr/>
          <a:lstStyle/>
          <a:p>
            <a:r>
              <a:rPr lang="en-US" altLang="ko-KR" dirty="0" smtClean="0"/>
              <a:t>Bernoulli Process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B77C8B0B-2A83-410B-933A-559F0554CF3B}"/>
              </a:ext>
            </a:extLst>
          </p:cNvPr>
          <p:cNvGrpSpPr/>
          <p:nvPr/>
        </p:nvGrpSpPr>
        <p:grpSpPr>
          <a:xfrm>
            <a:off x="774700" y="2185506"/>
            <a:ext cx="5003908" cy="2938663"/>
            <a:chOff x="298450" y="4843780"/>
            <a:chExt cx="4826000" cy="817880"/>
          </a:xfrm>
        </p:grpSpPr>
        <p:grpSp>
          <p:nvGrpSpPr>
            <p:cNvPr id="9" name="그룹 284">
              <a:extLst>
                <a:ext uri="{FF2B5EF4-FFF2-40B4-BE49-F238E27FC236}">
                  <a16:creationId xmlns="" xmlns:a16="http://schemas.microsoft.com/office/drawing/2014/main" id="{97C3CB74-6D17-486B-913E-3A0A42418FFA}"/>
                </a:ext>
              </a:extLst>
            </p:cNvPr>
            <p:cNvGrpSpPr/>
            <p:nvPr/>
          </p:nvGrpSpPr>
          <p:grpSpPr>
            <a:xfrm>
              <a:off x="298450" y="4843780"/>
              <a:ext cx="101600" cy="817880"/>
              <a:chOff x="298450" y="4843780"/>
              <a:chExt cx="101600" cy="817880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="" xmlns:a16="http://schemas.microsoft.com/office/drawing/2014/main" id="{BE1D9E19-2F19-42CC-B3AF-2EB1C31A4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340" y="4843780"/>
                <a:ext cx="0" cy="817880"/>
              </a:xfrm>
              <a:prstGeom prst="line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="" xmlns:a16="http://schemas.microsoft.com/office/drawing/2014/main" id="{5BCBBB86-8844-430D-8CF4-5DDDD63158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" y="4848251"/>
                <a:ext cx="101600" cy="0"/>
              </a:xfrm>
              <a:prstGeom prst="line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="" xmlns:a16="http://schemas.microsoft.com/office/drawing/2014/main" id="{F9F76898-DE00-486B-B108-19F133A41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" y="5657629"/>
                <a:ext cx="101600" cy="0"/>
              </a:xfrm>
              <a:prstGeom prst="line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285">
              <a:extLst>
                <a:ext uri="{FF2B5EF4-FFF2-40B4-BE49-F238E27FC236}">
                  <a16:creationId xmlns="" xmlns:a16="http://schemas.microsoft.com/office/drawing/2014/main" id="{3176AFFD-716E-495D-A5C6-1DD59C1CFFAE}"/>
                </a:ext>
              </a:extLst>
            </p:cNvPr>
            <p:cNvGrpSpPr/>
            <p:nvPr/>
          </p:nvGrpSpPr>
          <p:grpSpPr>
            <a:xfrm rot="10800000">
              <a:off x="5022850" y="4843780"/>
              <a:ext cx="101600" cy="817880"/>
              <a:chOff x="298450" y="4843780"/>
              <a:chExt cx="101600" cy="817880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="" xmlns:a16="http://schemas.microsoft.com/office/drawing/2014/main" id="{4C67B600-033F-44AF-ADEF-66FE18E76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340" y="4843780"/>
                <a:ext cx="0" cy="817880"/>
              </a:xfrm>
              <a:prstGeom prst="line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984A6CE2-5696-4D5C-8C43-0708CD4335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" y="4848374"/>
                <a:ext cx="101600" cy="0"/>
              </a:xfrm>
              <a:prstGeom prst="line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="" xmlns:a16="http://schemas.microsoft.com/office/drawing/2014/main" id="{3FE50796-8A6C-449A-AE6E-0F664CFC9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" y="5657630"/>
                <a:ext cx="101600" cy="0"/>
              </a:xfrm>
              <a:prstGeom prst="line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>
            <a:off x="969264" y="2194560"/>
            <a:ext cx="46268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One Rule</a:t>
            </a:r>
          </a:p>
          <a:p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f = 0.76</a:t>
            </a:r>
          </a:p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N = 354</a:t>
            </a:r>
          </a:p>
          <a:p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0.725 &lt; P &lt; 0.799</a:t>
            </a:r>
          </a:p>
          <a:p>
            <a:endParaRPr lang="ko-KR" altLang="en-US" sz="32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B77C8B0B-2A83-410B-933A-559F0554CF3B}"/>
              </a:ext>
            </a:extLst>
          </p:cNvPr>
          <p:cNvGrpSpPr/>
          <p:nvPr/>
        </p:nvGrpSpPr>
        <p:grpSpPr>
          <a:xfrm>
            <a:off x="6669532" y="2191602"/>
            <a:ext cx="5003908" cy="2938663"/>
            <a:chOff x="298450" y="4843780"/>
            <a:chExt cx="4826000" cy="817880"/>
          </a:xfrm>
        </p:grpSpPr>
        <p:grpSp>
          <p:nvGrpSpPr>
            <p:cNvPr id="20" name="그룹 284">
              <a:extLst>
                <a:ext uri="{FF2B5EF4-FFF2-40B4-BE49-F238E27FC236}">
                  <a16:creationId xmlns="" xmlns:a16="http://schemas.microsoft.com/office/drawing/2014/main" id="{97C3CB74-6D17-486B-913E-3A0A42418FFA}"/>
                </a:ext>
              </a:extLst>
            </p:cNvPr>
            <p:cNvGrpSpPr/>
            <p:nvPr/>
          </p:nvGrpSpPr>
          <p:grpSpPr>
            <a:xfrm>
              <a:off x="298450" y="4843780"/>
              <a:ext cx="101600" cy="817880"/>
              <a:chOff x="298450" y="4843780"/>
              <a:chExt cx="101600" cy="817880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="" xmlns:a16="http://schemas.microsoft.com/office/drawing/2014/main" id="{BE1D9E19-2F19-42CC-B3AF-2EB1C31A4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340" y="4843780"/>
                <a:ext cx="0" cy="817880"/>
              </a:xfrm>
              <a:prstGeom prst="line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="" xmlns:a16="http://schemas.microsoft.com/office/drawing/2014/main" id="{5BCBBB86-8844-430D-8CF4-5DDDD63158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" y="4848251"/>
                <a:ext cx="101600" cy="0"/>
              </a:xfrm>
              <a:prstGeom prst="line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="" xmlns:a16="http://schemas.microsoft.com/office/drawing/2014/main" id="{F9F76898-DE00-486B-B108-19F133A41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" y="5657629"/>
                <a:ext cx="101600" cy="0"/>
              </a:xfrm>
              <a:prstGeom prst="line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85">
              <a:extLst>
                <a:ext uri="{FF2B5EF4-FFF2-40B4-BE49-F238E27FC236}">
                  <a16:creationId xmlns="" xmlns:a16="http://schemas.microsoft.com/office/drawing/2014/main" id="{3176AFFD-716E-495D-A5C6-1DD59C1CFFAE}"/>
                </a:ext>
              </a:extLst>
            </p:cNvPr>
            <p:cNvGrpSpPr/>
            <p:nvPr/>
          </p:nvGrpSpPr>
          <p:grpSpPr>
            <a:xfrm rot="10800000">
              <a:off x="5022850" y="4843780"/>
              <a:ext cx="101600" cy="817880"/>
              <a:chOff x="298450" y="4843780"/>
              <a:chExt cx="101600" cy="817880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4C67B600-033F-44AF-ADEF-66FE18E76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340" y="4843780"/>
                <a:ext cx="0" cy="817880"/>
              </a:xfrm>
              <a:prstGeom prst="line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984A6CE2-5696-4D5C-8C43-0708CD4335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" y="4848374"/>
                <a:ext cx="101600" cy="0"/>
              </a:xfrm>
              <a:prstGeom prst="line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3FE50796-8A6C-449A-AE6E-0F664CFC9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" y="5657630"/>
                <a:ext cx="101600" cy="0"/>
              </a:xfrm>
              <a:prstGeom prst="line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/>
          <p:cNvSpPr txBox="1"/>
          <p:nvPr/>
        </p:nvSpPr>
        <p:spPr>
          <a:xfrm>
            <a:off x="6864096" y="2200656"/>
            <a:ext cx="462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Decision Tree</a:t>
            </a:r>
          </a:p>
          <a:p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f = 0.9</a:t>
            </a:r>
          </a:p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N = 250</a:t>
            </a:r>
          </a:p>
          <a:p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0.864 &lt; P &lt; 0.928</a:t>
            </a:r>
            <a:endParaRPr lang="ko-KR" altLang="en-US" sz="32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10152" y="5891622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*C = 90%, z = 1.645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59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2740EE-8DEF-4DC7-9260-6689B9E4E7EC}"/>
              </a:ext>
            </a:extLst>
          </p:cNvPr>
          <p:cNvSpPr/>
          <p:nvPr/>
        </p:nvSpPr>
        <p:spPr>
          <a:xfrm>
            <a:off x="1751797" y="5453300"/>
            <a:ext cx="2675823" cy="273050"/>
          </a:xfrm>
          <a:prstGeom prst="rect">
            <a:avLst/>
          </a:prstGeom>
          <a:solidFill>
            <a:srgbClr val="37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E2740EE-8DEF-4DC7-9260-6689B9E4E7EC}"/>
              </a:ext>
            </a:extLst>
          </p:cNvPr>
          <p:cNvSpPr/>
          <p:nvPr/>
        </p:nvSpPr>
        <p:spPr>
          <a:xfrm>
            <a:off x="2204186" y="4925515"/>
            <a:ext cx="779646" cy="273050"/>
          </a:xfrm>
          <a:prstGeom prst="rect">
            <a:avLst/>
          </a:prstGeom>
          <a:solidFill>
            <a:srgbClr val="37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5768E8A3-D0EB-4807-B490-6A2B41BFA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적용</a:t>
            </a:r>
            <a:endParaRPr lang="ko-KR" altLang="en-US" b="1" dirty="0"/>
          </a:p>
        </p:txBody>
      </p:sp>
      <p:pic>
        <p:nvPicPr>
          <p:cNvPr id="4" name="그림 3" descr="pngegg.png"/>
          <p:cNvPicPr>
            <a:picLocks noChangeAspect="1"/>
          </p:cNvPicPr>
          <p:nvPr/>
        </p:nvPicPr>
        <p:blipFill>
          <a:blip r:embed="rId3" cstate="print">
            <a:lum bright="40000"/>
          </a:blip>
          <a:stretch>
            <a:fillRect/>
          </a:stretch>
        </p:blipFill>
        <p:spPr>
          <a:xfrm>
            <a:off x="4663722" y="2088669"/>
            <a:ext cx="2864556" cy="417736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F64570C9-4C30-419F-B923-55B5D4D3CC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308838">
                <a:tint val="45000"/>
                <a:satMod val="400000"/>
              </a:srgbClr>
            </a:duotone>
            <a:extLst>
              <a:ext uri="{BEBA8EAE-BF5A-486C-A8C5-ECC9F3942E4B}">
                <a14:imgProps xmlns=""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7" y="1697694"/>
            <a:ext cx="2694133" cy="554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4602A2-4975-432C-81DE-BC912D4C0B21}"/>
              </a:ext>
            </a:extLst>
          </p:cNvPr>
          <p:cNvSpPr txBox="1"/>
          <p:nvPr/>
        </p:nvSpPr>
        <p:spPr>
          <a:xfrm>
            <a:off x="2820673" y="1738050"/>
            <a:ext cx="6205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rgbClr val="379B41">
                      <a:alpha val="0"/>
                    </a:srgbClr>
                  </a:solidFill>
                </a:ln>
                <a:latin typeface="+mj-ea"/>
                <a:ea typeface="+mj-ea"/>
              </a:rPr>
              <a:t>오랜 경력으로 인한</a:t>
            </a:r>
            <a:r>
              <a:rPr lang="ko-KR" altLang="en-US" sz="2400" dirty="0" smtClean="0">
                <a:ln>
                  <a:solidFill>
                    <a:srgbClr val="379B41">
                      <a:alpha val="0"/>
                    </a:srgbClr>
                  </a:solidFill>
                </a:ln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400" b="1" dirty="0" smtClean="0">
                <a:ln>
                  <a:solidFill>
                    <a:srgbClr val="379B41">
                      <a:alpha val="0"/>
                    </a:srgbClr>
                  </a:solidFill>
                </a:ln>
                <a:latin typeface="Adobe 고딕 Std B" pitchFamily="34" charset="-127"/>
                <a:ea typeface="Adobe 고딕 Std B" pitchFamily="34" charset="-127"/>
              </a:rPr>
              <a:t>안일함에 대한 대책</a:t>
            </a:r>
            <a:r>
              <a:rPr lang="ko-KR" altLang="en-US" sz="2400" dirty="0" smtClean="0">
                <a:ln>
                  <a:solidFill>
                    <a:srgbClr val="379B41">
                      <a:alpha val="0"/>
                    </a:srgbClr>
                  </a:solidFill>
                </a:ln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400" dirty="0" smtClean="0">
                <a:ln>
                  <a:solidFill>
                    <a:srgbClr val="379B41">
                      <a:alpha val="0"/>
                    </a:srgbClr>
                  </a:solidFill>
                </a:ln>
                <a:latin typeface="+mj-ea"/>
                <a:ea typeface="+mj-ea"/>
              </a:rPr>
              <a:t>필요</a:t>
            </a:r>
            <a:endParaRPr lang="ko-KR" altLang="en-US" sz="2400" dirty="0">
              <a:ln>
                <a:solidFill>
                  <a:srgbClr val="379B41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sp>
        <p:nvSpPr>
          <p:cNvPr id="7" name="자유형: 도형 29">
            <a:extLst>
              <a:ext uri="{FF2B5EF4-FFF2-40B4-BE49-F238E27FC236}">
                <a16:creationId xmlns="" xmlns:a16="http://schemas.microsoft.com/office/drawing/2014/main" id="{196AC392-1EEF-4DC9-B585-EEFA10387F45}"/>
              </a:ext>
            </a:extLst>
          </p:cNvPr>
          <p:cNvSpPr/>
          <p:nvPr/>
        </p:nvSpPr>
        <p:spPr>
          <a:xfrm>
            <a:off x="2586985" y="1816410"/>
            <a:ext cx="345723" cy="270655"/>
          </a:xfrm>
          <a:custGeom>
            <a:avLst/>
            <a:gdLst/>
            <a:ahLst/>
            <a:cxnLst/>
            <a:rect l="l" t="t" r="r" b="b"/>
            <a:pathLst>
              <a:path w="123348" h="96565">
                <a:moveTo>
                  <a:pt x="115243" y="353"/>
                </a:moveTo>
                <a:lnTo>
                  <a:pt x="123348" y="15154"/>
                </a:lnTo>
                <a:cubicBezTo>
                  <a:pt x="117945" y="17739"/>
                  <a:pt x="113069" y="20852"/>
                  <a:pt x="108723" y="24494"/>
                </a:cubicBezTo>
                <a:cubicBezTo>
                  <a:pt x="104376" y="28135"/>
                  <a:pt x="101381" y="32071"/>
                  <a:pt x="99736" y="36300"/>
                </a:cubicBezTo>
                <a:cubicBezTo>
                  <a:pt x="97856" y="40999"/>
                  <a:pt x="99501" y="43936"/>
                  <a:pt x="104670" y="45111"/>
                </a:cubicBezTo>
                <a:cubicBezTo>
                  <a:pt x="108664" y="46050"/>
                  <a:pt x="112599" y="48400"/>
                  <a:pt x="116476" y="52159"/>
                </a:cubicBezTo>
                <a:cubicBezTo>
                  <a:pt x="120353" y="55918"/>
                  <a:pt x="122291" y="61675"/>
                  <a:pt x="122291" y="69428"/>
                </a:cubicBezTo>
                <a:cubicBezTo>
                  <a:pt x="122291" y="72717"/>
                  <a:pt x="121704" y="75948"/>
                  <a:pt x="120529" y="79120"/>
                </a:cubicBezTo>
                <a:cubicBezTo>
                  <a:pt x="119354" y="82291"/>
                  <a:pt x="117592" y="85170"/>
                  <a:pt x="115243" y="87754"/>
                </a:cubicBezTo>
                <a:cubicBezTo>
                  <a:pt x="112893" y="90338"/>
                  <a:pt x="110015" y="92453"/>
                  <a:pt x="106608" y="94098"/>
                </a:cubicBezTo>
                <a:cubicBezTo>
                  <a:pt x="103201" y="95742"/>
                  <a:pt x="99266" y="96565"/>
                  <a:pt x="94802" y="96565"/>
                </a:cubicBezTo>
                <a:cubicBezTo>
                  <a:pt x="86579" y="96565"/>
                  <a:pt x="79765" y="93393"/>
                  <a:pt x="74361" y="87049"/>
                </a:cubicBezTo>
                <a:cubicBezTo>
                  <a:pt x="68958" y="80706"/>
                  <a:pt x="66256" y="72717"/>
                  <a:pt x="66256" y="63084"/>
                </a:cubicBezTo>
                <a:cubicBezTo>
                  <a:pt x="66256" y="48282"/>
                  <a:pt x="70837" y="35595"/>
                  <a:pt x="80000" y="25022"/>
                </a:cubicBezTo>
                <a:cubicBezTo>
                  <a:pt x="89163" y="14450"/>
                  <a:pt x="100911" y="6226"/>
                  <a:pt x="115243" y="353"/>
                </a:cubicBezTo>
                <a:close/>
                <a:moveTo>
                  <a:pt x="48987" y="0"/>
                </a:moveTo>
                <a:lnTo>
                  <a:pt x="57093" y="14802"/>
                </a:lnTo>
                <a:cubicBezTo>
                  <a:pt x="51689" y="17386"/>
                  <a:pt x="46813" y="20500"/>
                  <a:pt x="42467" y="24141"/>
                </a:cubicBezTo>
                <a:cubicBezTo>
                  <a:pt x="38120" y="27783"/>
                  <a:pt x="35125" y="31718"/>
                  <a:pt x="33480" y="35948"/>
                </a:cubicBezTo>
                <a:cubicBezTo>
                  <a:pt x="31600" y="40647"/>
                  <a:pt x="33245" y="43583"/>
                  <a:pt x="38414" y="44758"/>
                </a:cubicBezTo>
                <a:cubicBezTo>
                  <a:pt x="42408" y="45698"/>
                  <a:pt x="46344" y="48047"/>
                  <a:pt x="50220" y="51807"/>
                </a:cubicBezTo>
                <a:cubicBezTo>
                  <a:pt x="54097" y="55566"/>
                  <a:pt x="56035" y="61322"/>
                  <a:pt x="56035" y="69076"/>
                </a:cubicBezTo>
                <a:cubicBezTo>
                  <a:pt x="56035" y="72365"/>
                  <a:pt x="55448" y="75595"/>
                  <a:pt x="54273" y="78767"/>
                </a:cubicBezTo>
                <a:cubicBezTo>
                  <a:pt x="53098" y="81939"/>
                  <a:pt x="51336" y="84817"/>
                  <a:pt x="48987" y="87402"/>
                </a:cubicBezTo>
                <a:cubicBezTo>
                  <a:pt x="46637" y="89986"/>
                  <a:pt x="43759" y="92101"/>
                  <a:pt x="40352" y="93745"/>
                </a:cubicBezTo>
                <a:cubicBezTo>
                  <a:pt x="36946" y="95390"/>
                  <a:pt x="33010" y="96212"/>
                  <a:pt x="28546" y="96212"/>
                </a:cubicBezTo>
                <a:cubicBezTo>
                  <a:pt x="20323" y="96212"/>
                  <a:pt x="13509" y="93040"/>
                  <a:pt x="8105" y="86697"/>
                </a:cubicBezTo>
                <a:cubicBezTo>
                  <a:pt x="2702" y="80353"/>
                  <a:pt x="0" y="72365"/>
                  <a:pt x="0" y="62732"/>
                </a:cubicBezTo>
                <a:cubicBezTo>
                  <a:pt x="0" y="47930"/>
                  <a:pt x="4581" y="35243"/>
                  <a:pt x="13744" y="24670"/>
                </a:cubicBezTo>
                <a:cubicBezTo>
                  <a:pt x="22907" y="14097"/>
                  <a:pt x="34655" y="5874"/>
                  <a:pt x="48987" y="0"/>
                </a:cubicBezTo>
                <a:close/>
              </a:path>
            </a:pathLst>
          </a:custGeom>
          <a:solidFill>
            <a:srgbClr val="C5E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30">
            <a:extLst>
              <a:ext uri="{FF2B5EF4-FFF2-40B4-BE49-F238E27FC236}">
                <a16:creationId xmlns="" xmlns:a16="http://schemas.microsoft.com/office/drawing/2014/main" id="{24BECB4B-DCB2-4A19-AEA2-DCCE6DF29E25}"/>
              </a:ext>
            </a:extLst>
          </p:cNvPr>
          <p:cNvSpPr/>
          <p:nvPr/>
        </p:nvSpPr>
        <p:spPr>
          <a:xfrm rot="10800000">
            <a:off x="8904510" y="1816410"/>
            <a:ext cx="345723" cy="270655"/>
          </a:xfrm>
          <a:custGeom>
            <a:avLst/>
            <a:gdLst/>
            <a:ahLst/>
            <a:cxnLst/>
            <a:rect l="l" t="t" r="r" b="b"/>
            <a:pathLst>
              <a:path w="123348" h="96565">
                <a:moveTo>
                  <a:pt x="115243" y="353"/>
                </a:moveTo>
                <a:lnTo>
                  <a:pt x="123348" y="15154"/>
                </a:lnTo>
                <a:cubicBezTo>
                  <a:pt x="117945" y="17739"/>
                  <a:pt x="113069" y="20852"/>
                  <a:pt x="108723" y="24494"/>
                </a:cubicBezTo>
                <a:cubicBezTo>
                  <a:pt x="104376" y="28135"/>
                  <a:pt x="101381" y="32071"/>
                  <a:pt x="99736" y="36300"/>
                </a:cubicBezTo>
                <a:cubicBezTo>
                  <a:pt x="97856" y="40999"/>
                  <a:pt x="99501" y="43936"/>
                  <a:pt x="104670" y="45111"/>
                </a:cubicBezTo>
                <a:cubicBezTo>
                  <a:pt x="108664" y="46050"/>
                  <a:pt x="112599" y="48400"/>
                  <a:pt x="116476" y="52159"/>
                </a:cubicBezTo>
                <a:cubicBezTo>
                  <a:pt x="120353" y="55918"/>
                  <a:pt x="122291" y="61675"/>
                  <a:pt x="122291" y="69428"/>
                </a:cubicBezTo>
                <a:cubicBezTo>
                  <a:pt x="122291" y="72717"/>
                  <a:pt x="121704" y="75948"/>
                  <a:pt x="120529" y="79120"/>
                </a:cubicBezTo>
                <a:cubicBezTo>
                  <a:pt x="119354" y="82291"/>
                  <a:pt x="117592" y="85170"/>
                  <a:pt x="115243" y="87754"/>
                </a:cubicBezTo>
                <a:cubicBezTo>
                  <a:pt x="112893" y="90338"/>
                  <a:pt x="110015" y="92453"/>
                  <a:pt x="106608" y="94098"/>
                </a:cubicBezTo>
                <a:cubicBezTo>
                  <a:pt x="103201" y="95742"/>
                  <a:pt x="99266" y="96565"/>
                  <a:pt x="94802" y="96565"/>
                </a:cubicBezTo>
                <a:cubicBezTo>
                  <a:pt x="86579" y="96565"/>
                  <a:pt x="79765" y="93393"/>
                  <a:pt x="74361" y="87049"/>
                </a:cubicBezTo>
                <a:cubicBezTo>
                  <a:pt x="68958" y="80706"/>
                  <a:pt x="66256" y="72717"/>
                  <a:pt x="66256" y="63084"/>
                </a:cubicBezTo>
                <a:cubicBezTo>
                  <a:pt x="66256" y="48282"/>
                  <a:pt x="70837" y="35595"/>
                  <a:pt x="80000" y="25022"/>
                </a:cubicBezTo>
                <a:cubicBezTo>
                  <a:pt x="89163" y="14450"/>
                  <a:pt x="100911" y="6226"/>
                  <a:pt x="115243" y="353"/>
                </a:cubicBezTo>
                <a:close/>
                <a:moveTo>
                  <a:pt x="48987" y="0"/>
                </a:moveTo>
                <a:lnTo>
                  <a:pt x="57093" y="14802"/>
                </a:lnTo>
                <a:cubicBezTo>
                  <a:pt x="51689" y="17386"/>
                  <a:pt x="46813" y="20500"/>
                  <a:pt x="42467" y="24141"/>
                </a:cubicBezTo>
                <a:cubicBezTo>
                  <a:pt x="38120" y="27783"/>
                  <a:pt x="35125" y="31718"/>
                  <a:pt x="33480" y="35948"/>
                </a:cubicBezTo>
                <a:cubicBezTo>
                  <a:pt x="31600" y="40647"/>
                  <a:pt x="33245" y="43583"/>
                  <a:pt x="38414" y="44758"/>
                </a:cubicBezTo>
                <a:cubicBezTo>
                  <a:pt x="42408" y="45698"/>
                  <a:pt x="46344" y="48047"/>
                  <a:pt x="50220" y="51807"/>
                </a:cubicBezTo>
                <a:cubicBezTo>
                  <a:pt x="54097" y="55566"/>
                  <a:pt x="56035" y="61322"/>
                  <a:pt x="56035" y="69076"/>
                </a:cubicBezTo>
                <a:cubicBezTo>
                  <a:pt x="56035" y="72365"/>
                  <a:pt x="55448" y="75595"/>
                  <a:pt x="54273" y="78767"/>
                </a:cubicBezTo>
                <a:cubicBezTo>
                  <a:pt x="53098" y="81939"/>
                  <a:pt x="51336" y="84817"/>
                  <a:pt x="48987" y="87402"/>
                </a:cubicBezTo>
                <a:cubicBezTo>
                  <a:pt x="46637" y="89986"/>
                  <a:pt x="43759" y="92101"/>
                  <a:pt x="40352" y="93745"/>
                </a:cubicBezTo>
                <a:cubicBezTo>
                  <a:pt x="36946" y="95390"/>
                  <a:pt x="33010" y="96212"/>
                  <a:pt x="28546" y="96212"/>
                </a:cubicBezTo>
                <a:cubicBezTo>
                  <a:pt x="20323" y="96212"/>
                  <a:pt x="13509" y="93040"/>
                  <a:pt x="8105" y="86697"/>
                </a:cubicBezTo>
                <a:cubicBezTo>
                  <a:pt x="2702" y="80353"/>
                  <a:pt x="0" y="72365"/>
                  <a:pt x="0" y="62732"/>
                </a:cubicBezTo>
                <a:cubicBezTo>
                  <a:pt x="0" y="47930"/>
                  <a:pt x="4581" y="35243"/>
                  <a:pt x="13744" y="24670"/>
                </a:cubicBezTo>
                <a:cubicBezTo>
                  <a:pt x="22907" y="14097"/>
                  <a:pt x="34655" y="5874"/>
                  <a:pt x="48987" y="0"/>
                </a:cubicBezTo>
                <a:close/>
              </a:path>
            </a:pathLst>
          </a:custGeom>
          <a:solidFill>
            <a:srgbClr val="C5E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B77C8B0B-2A83-410B-933A-559F0554CF3B}"/>
              </a:ext>
            </a:extLst>
          </p:cNvPr>
          <p:cNvGrpSpPr/>
          <p:nvPr/>
        </p:nvGrpSpPr>
        <p:grpSpPr>
          <a:xfrm>
            <a:off x="269440" y="2861201"/>
            <a:ext cx="4455562" cy="1556796"/>
            <a:chOff x="298450" y="4843780"/>
            <a:chExt cx="4826000" cy="817880"/>
          </a:xfrm>
        </p:grpSpPr>
        <p:grpSp>
          <p:nvGrpSpPr>
            <p:cNvPr id="10" name="그룹 284">
              <a:extLst>
                <a:ext uri="{FF2B5EF4-FFF2-40B4-BE49-F238E27FC236}">
                  <a16:creationId xmlns="" xmlns:a16="http://schemas.microsoft.com/office/drawing/2014/main" id="{97C3CB74-6D17-486B-913E-3A0A42418FFA}"/>
                </a:ext>
              </a:extLst>
            </p:cNvPr>
            <p:cNvGrpSpPr/>
            <p:nvPr/>
          </p:nvGrpSpPr>
          <p:grpSpPr>
            <a:xfrm>
              <a:off x="298450" y="4843780"/>
              <a:ext cx="101600" cy="817880"/>
              <a:chOff x="298450" y="4843780"/>
              <a:chExt cx="101600" cy="81788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="" xmlns:a16="http://schemas.microsoft.com/office/drawing/2014/main" id="{BE1D9E19-2F19-42CC-B3AF-2EB1C31A4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340" y="4843780"/>
                <a:ext cx="0" cy="81788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="" xmlns:a16="http://schemas.microsoft.com/office/drawing/2014/main" id="{5BCBBB86-8844-430D-8CF4-5DDDD63158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" y="4848251"/>
                <a:ext cx="101600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="" xmlns:a16="http://schemas.microsoft.com/office/drawing/2014/main" id="{F9F76898-DE00-486B-B108-19F133A41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" y="5657629"/>
                <a:ext cx="101600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285">
              <a:extLst>
                <a:ext uri="{FF2B5EF4-FFF2-40B4-BE49-F238E27FC236}">
                  <a16:creationId xmlns="" xmlns:a16="http://schemas.microsoft.com/office/drawing/2014/main" id="{3176AFFD-716E-495D-A5C6-1DD59C1CFFAE}"/>
                </a:ext>
              </a:extLst>
            </p:cNvPr>
            <p:cNvGrpSpPr/>
            <p:nvPr/>
          </p:nvGrpSpPr>
          <p:grpSpPr>
            <a:xfrm rot="10800000">
              <a:off x="5022850" y="4843780"/>
              <a:ext cx="101600" cy="817880"/>
              <a:chOff x="298450" y="4843780"/>
              <a:chExt cx="101600" cy="817880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4C67B600-033F-44AF-ADEF-66FE18E76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340" y="4843780"/>
                <a:ext cx="0" cy="81788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="" xmlns:a16="http://schemas.microsoft.com/office/drawing/2014/main" id="{984A6CE2-5696-4D5C-8C43-0708CD4335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" y="4848374"/>
                <a:ext cx="101600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="" xmlns:a16="http://schemas.microsoft.com/office/drawing/2014/main" id="{3FE50796-8A6C-449A-AE6E-0F664CFC9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" y="5657630"/>
                <a:ext cx="101600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032AE97B-08CF-4DA1-AA49-EAD1F1D8A5CA}"/>
              </a:ext>
            </a:extLst>
          </p:cNvPr>
          <p:cNvGrpSpPr/>
          <p:nvPr/>
        </p:nvGrpSpPr>
        <p:grpSpPr>
          <a:xfrm>
            <a:off x="7489390" y="2928576"/>
            <a:ext cx="4455562" cy="1556796"/>
            <a:chOff x="298450" y="4843780"/>
            <a:chExt cx="4826000" cy="817880"/>
          </a:xfrm>
        </p:grpSpPr>
        <p:grpSp>
          <p:nvGrpSpPr>
            <p:cNvPr id="20" name="그룹 57">
              <a:extLst>
                <a:ext uri="{FF2B5EF4-FFF2-40B4-BE49-F238E27FC236}">
                  <a16:creationId xmlns="" xmlns:a16="http://schemas.microsoft.com/office/drawing/2014/main" id="{1A07C7ED-DA07-4333-9E46-EF4737598E31}"/>
                </a:ext>
              </a:extLst>
            </p:cNvPr>
            <p:cNvGrpSpPr/>
            <p:nvPr/>
          </p:nvGrpSpPr>
          <p:grpSpPr>
            <a:xfrm>
              <a:off x="298450" y="4843780"/>
              <a:ext cx="101600" cy="817880"/>
              <a:chOff x="298450" y="4843780"/>
              <a:chExt cx="101600" cy="817880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="" xmlns:a16="http://schemas.microsoft.com/office/drawing/2014/main" id="{E3D20941-872A-4C99-8E88-B685FE6CB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340" y="4843780"/>
                <a:ext cx="0" cy="81788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="" xmlns:a16="http://schemas.microsoft.com/office/drawing/2014/main" id="{73DEED14-5B97-4485-8E3F-CB5406897B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" y="4848251"/>
                <a:ext cx="101600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="" xmlns:a16="http://schemas.microsoft.com/office/drawing/2014/main" id="{AA8E617B-1D19-41A1-B142-5ED6701A8C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" y="5657629"/>
                <a:ext cx="101600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58">
              <a:extLst>
                <a:ext uri="{FF2B5EF4-FFF2-40B4-BE49-F238E27FC236}">
                  <a16:creationId xmlns="" xmlns:a16="http://schemas.microsoft.com/office/drawing/2014/main" id="{9B9DC134-5927-471F-BC5E-BEDBAF235195}"/>
                </a:ext>
              </a:extLst>
            </p:cNvPr>
            <p:cNvGrpSpPr/>
            <p:nvPr/>
          </p:nvGrpSpPr>
          <p:grpSpPr>
            <a:xfrm rot="10800000">
              <a:off x="5022850" y="4843780"/>
              <a:ext cx="101600" cy="817880"/>
              <a:chOff x="298450" y="4843780"/>
              <a:chExt cx="101600" cy="817880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92B38C00-7398-4429-A9AF-D2510AD61F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340" y="4843780"/>
                <a:ext cx="0" cy="81788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F23E4549-4683-49C9-95F6-63ED63E54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" y="4848374"/>
                <a:ext cx="101600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658FFE54-E8E3-4451-8E60-E107230B89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" y="5657955"/>
                <a:ext cx="101600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/>
          <p:cNvSpPr txBox="1"/>
          <p:nvPr/>
        </p:nvSpPr>
        <p:spPr>
          <a:xfrm>
            <a:off x="387997" y="2858703"/>
            <a:ext cx="4258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/>
                </a:solidFill>
                <a:latin typeface="Adobe 고딕 Std B" pitchFamily="34" charset="-127"/>
                <a:ea typeface="Adobe 고딕 Std B" pitchFamily="34" charset="-127"/>
              </a:rPr>
              <a:t>운전면허 적성검사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실효성 의심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주기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en-US" altLang="ko-KR" dirty="0" smtClean="0">
                <a:solidFill>
                  <a:schemeClr val="accent6"/>
                </a:solidFill>
                <a:latin typeface="Adobe 고딕 Std B" pitchFamily="34" charset="-127"/>
                <a:ea typeface="Adobe 고딕 Std B" pitchFamily="34" charset="-127"/>
              </a:rPr>
              <a:t>9</a:t>
            </a:r>
            <a:r>
              <a:rPr lang="ko-KR" altLang="en-US" dirty="0" smtClean="0">
                <a:solidFill>
                  <a:schemeClr val="accent6"/>
                </a:solidFill>
                <a:latin typeface="Adobe 고딕 Std B" pitchFamily="34" charset="-127"/>
                <a:ea typeface="Adobe 고딕 Std B" pitchFamily="34" charset="-127"/>
              </a:rPr>
              <a:t>년</a:t>
            </a:r>
            <a:endParaRPr lang="en-US" altLang="ko-KR" dirty="0" smtClean="0">
              <a:solidFill>
                <a:schemeClr val="accent6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내용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시력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사지 운동능력 검사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84708" y="3080078"/>
            <a:ext cx="4273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운전면허 적성검사 </a:t>
            </a:r>
            <a:r>
              <a:rPr lang="ko-KR" altLang="en-US" dirty="0" smtClean="0">
                <a:solidFill>
                  <a:schemeClr val="accent6"/>
                </a:solidFill>
                <a:latin typeface="Adobe 고딕 Std B" pitchFamily="34" charset="-127"/>
                <a:ea typeface="Adobe 고딕 Std B" pitchFamily="34" charset="-127"/>
              </a:rPr>
              <a:t>주기 단축</a:t>
            </a:r>
            <a:endParaRPr lang="en-US" altLang="ko-KR" dirty="0" smtClean="0">
              <a:solidFill>
                <a:schemeClr val="accent6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데이터에 근거한 </a:t>
            </a:r>
            <a:r>
              <a:rPr lang="ko-KR" altLang="en-US" dirty="0" smtClean="0">
                <a:solidFill>
                  <a:schemeClr val="accent6"/>
                </a:solidFill>
                <a:latin typeface="Adobe 고딕 Std B" pitchFamily="34" charset="-127"/>
                <a:ea typeface="Adobe 고딕 Std B" pitchFamily="34" charset="-127"/>
              </a:rPr>
              <a:t>안전교육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을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운전면허 적성검사 기간을 활용하여 실시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132" y="4880008"/>
            <a:ext cx="4167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실효성 의심되는 </a:t>
            </a: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긴 주기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와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운전능력 외 </a:t>
            </a: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안전과 관련된 내용이 없다</a:t>
            </a:r>
          </a:p>
        </p:txBody>
      </p:sp>
    </p:spTree>
    <p:extLst>
      <p:ext uri="{BB962C8B-B14F-4D97-AF65-F5344CB8AC3E}">
        <p14:creationId xmlns:p14="http://schemas.microsoft.com/office/powerpoint/2010/main" xmlns="" val="4859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E1BF16C-10D4-47EC-8FF4-782065BE948D}"/>
              </a:ext>
            </a:extLst>
          </p:cNvPr>
          <p:cNvGrpSpPr/>
          <p:nvPr/>
        </p:nvGrpSpPr>
        <p:grpSpPr>
          <a:xfrm>
            <a:off x="863322" y="1875099"/>
            <a:ext cx="1801710" cy="2495424"/>
            <a:chOff x="863322" y="1875099"/>
            <a:chExt cx="1801710" cy="2495424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xmlns="" id="{5345C479-1B24-43FB-9AC2-75BD035B4382}"/>
                </a:ext>
              </a:extLst>
            </p:cNvPr>
            <p:cNvSpPr/>
            <p:nvPr/>
          </p:nvSpPr>
          <p:spPr>
            <a:xfrm>
              <a:off x="863322" y="1875099"/>
              <a:ext cx="1801710" cy="1801710"/>
            </a:xfrm>
            <a:prstGeom prst="frame">
              <a:avLst>
                <a:gd name="adj1" fmla="val 6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</a:p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입력 </a:t>
              </a:r>
              <a:endParaRPr lang="en-US" altLang="ko-KR" sz="28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데이터</a:t>
              </a:r>
              <a:endParaRPr lang="en-US" altLang="ko-KR" sz="2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1F07F07-7DC0-40A7-AE8D-028FEF86E3A7}"/>
                </a:ext>
              </a:extLst>
            </p:cNvPr>
            <p:cNvSpPr txBox="1"/>
            <p:nvPr/>
          </p:nvSpPr>
          <p:spPr>
            <a:xfrm>
              <a:off x="863322" y="4001191"/>
              <a:ext cx="180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5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FD00700-2E01-4DA5-8681-935C7CCFE23B}"/>
              </a:ext>
            </a:extLst>
          </p:cNvPr>
          <p:cNvGrpSpPr/>
          <p:nvPr/>
        </p:nvGrpSpPr>
        <p:grpSpPr>
          <a:xfrm>
            <a:off x="3751203" y="1875099"/>
            <a:ext cx="1875873" cy="3049422"/>
            <a:chOff x="3751203" y="1875099"/>
            <a:chExt cx="1875873" cy="3049422"/>
          </a:xfrm>
        </p:grpSpPr>
        <p:sp>
          <p:nvSpPr>
            <p:cNvPr id="5" name="액자 4">
              <a:extLst>
                <a:ext uri="{FF2B5EF4-FFF2-40B4-BE49-F238E27FC236}">
                  <a16:creationId xmlns:a16="http://schemas.microsoft.com/office/drawing/2014/main" xmlns="" id="{2FA2E830-0587-4915-A163-EFC77D3B2E60}"/>
                </a:ext>
              </a:extLst>
            </p:cNvPr>
            <p:cNvSpPr/>
            <p:nvPr/>
          </p:nvSpPr>
          <p:spPr>
            <a:xfrm>
              <a:off x="3751204" y="1875099"/>
              <a:ext cx="1801710" cy="1801710"/>
            </a:xfrm>
            <a:prstGeom prst="frame">
              <a:avLst>
                <a:gd name="adj1" fmla="val 6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</a:p>
            <a:p>
              <a:pPr algn="ctr"/>
              <a:r>
                <a:rPr lang="en-US" altLang="ko-KR" sz="2800" spc="-100" dirty="0" smtClean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ML </a:t>
              </a:r>
              <a:r>
                <a:rPr lang="ko-KR" altLang="en-US" sz="2800" spc="-100" dirty="0" smtClean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결과</a:t>
              </a:r>
              <a:endParaRPr lang="en-US" altLang="ko-KR" sz="2800" spc="-1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ADEE467-1067-42E5-84E4-87842CF121E2}"/>
                </a:ext>
              </a:extLst>
            </p:cNvPr>
            <p:cNvSpPr txBox="1"/>
            <p:nvPr/>
          </p:nvSpPr>
          <p:spPr>
            <a:xfrm>
              <a:off x="3751203" y="4001191"/>
              <a:ext cx="18758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사용한 알고리즘</a:t>
              </a:r>
              <a:endParaRPr lang="en-US" altLang="ko-KR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-</a:t>
              </a: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결과</a:t>
              </a:r>
              <a:endParaRPr lang="en-US" altLang="ko-KR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957330F4-5B72-46F4-B2C6-85E1B74BA704}"/>
              </a:ext>
            </a:extLst>
          </p:cNvPr>
          <p:cNvGrpSpPr/>
          <p:nvPr/>
        </p:nvGrpSpPr>
        <p:grpSpPr>
          <a:xfrm>
            <a:off x="6639086" y="1875099"/>
            <a:ext cx="1801710" cy="2475968"/>
            <a:chOff x="6639086" y="1875099"/>
            <a:chExt cx="1801710" cy="2475968"/>
          </a:xfrm>
        </p:grpSpPr>
        <p:sp>
          <p:nvSpPr>
            <p:cNvPr id="6" name="액자 5">
              <a:extLst>
                <a:ext uri="{FF2B5EF4-FFF2-40B4-BE49-F238E27FC236}">
                  <a16:creationId xmlns:a16="http://schemas.microsoft.com/office/drawing/2014/main" xmlns="" id="{C33BB28A-0304-44BF-A5F6-3CAAAD95A84B}"/>
                </a:ext>
              </a:extLst>
            </p:cNvPr>
            <p:cNvSpPr/>
            <p:nvPr/>
          </p:nvSpPr>
          <p:spPr>
            <a:xfrm>
              <a:off x="6639086" y="1875099"/>
              <a:ext cx="1801710" cy="1801710"/>
            </a:xfrm>
            <a:prstGeom prst="frame">
              <a:avLst>
                <a:gd name="adj1" fmla="val 6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en-US" altLang="ko-KR" sz="28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  <a:p>
              <a:pPr algn="ctr"/>
              <a:r>
                <a:rPr lang="ko-KR" altLang="en-US" sz="2800" spc="-100" dirty="0" smtClean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검증</a:t>
              </a:r>
              <a:endParaRPr lang="en-US" altLang="ko-KR" sz="2800" spc="-1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3245FAB-7F8B-4AB6-A499-3B5C4FEC2CCB}"/>
                </a:ext>
              </a:extLst>
            </p:cNvPr>
            <p:cNvSpPr txBox="1"/>
            <p:nvPr/>
          </p:nvSpPr>
          <p:spPr>
            <a:xfrm>
              <a:off x="6639086" y="3981735"/>
              <a:ext cx="180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5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08F0FBAD-B9F8-4397-AC5C-47EF30636CA7}"/>
              </a:ext>
            </a:extLst>
          </p:cNvPr>
          <p:cNvGrpSpPr/>
          <p:nvPr/>
        </p:nvGrpSpPr>
        <p:grpSpPr>
          <a:xfrm>
            <a:off x="9526968" y="1875099"/>
            <a:ext cx="1801710" cy="2499118"/>
            <a:chOff x="9526968" y="1875099"/>
            <a:chExt cx="1801710" cy="2499118"/>
          </a:xfrm>
        </p:grpSpPr>
        <p:sp>
          <p:nvSpPr>
            <p:cNvPr id="7" name="액자 6">
              <a:extLst>
                <a:ext uri="{FF2B5EF4-FFF2-40B4-BE49-F238E27FC236}">
                  <a16:creationId xmlns:a16="http://schemas.microsoft.com/office/drawing/2014/main" xmlns="" id="{DE23208D-08CA-4735-B65D-F42A39A4E373}"/>
                </a:ext>
              </a:extLst>
            </p:cNvPr>
            <p:cNvSpPr/>
            <p:nvPr/>
          </p:nvSpPr>
          <p:spPr>
            <a:xfrm>
              <a:off x="9526968" y="1875099"/>
              <a:ext cx="1801710" cy="1801710"/>
            </a:xfrm>
            <a:prstGeom prst="frame">
              <a:avLst>
                <a:gd name="adj1" fmla="val 65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</a:p>
            <a:p>
              <a:pPr algn="ctr"/>
              <a:r>
                <a:rPr lang="ko-KR" altLang="en-US" sz="2800" spc="-100" dirty="0" smtClean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적용</a:t>
              </a:r>
              <a:endParaRPr lang="en-US" altLang="ko-KR" sz="2800" spc="-1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3824B47-9854-4A8C-860E-03D2A5793BEB}"/>
                </a:ext>
              </a:extLst>
            </p:cNvPr>
            <p:cNvSpPr txBox="1"/>
            <p:nvPr/>
          </p:nvSpPr>
          <p:spPr>
            <a:xfrm>
              <a:off x="9526968" y="4004885"/>
              <a:ext cx="180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50"/>
              </a:endParaRPr>
            </a:p>
          </p:txBody>
        </p:sp>
      </p:grp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xmlns="" id="{6EEF3BD5-A688-4CDC-9C18-0664647D8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850" y="381787"/>
            <a:ext cx="3176270" cy="708025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1F07F07-7DC0-40A7-AE8D-028FEF86E3A7}"/>
              </a:ext>
            </a:extLst>
          </p:cNvPr>
          <p:cNvSpPr txBox="1"/>
          <p:nvPr/>
        </p:nvSpPr>
        <p:spPr>
          <a:xfrm>
            <a:off x="6648426" y="4016431"/>
            <a:ext cx="1801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Learning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Curves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-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Bernoulli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37336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5768E8A3-D0EB-4807-B490-6A2B41BFA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입력 데이터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2064" y="1772022"/>
            <a:ext cx="10643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서울 양천구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에서 발생한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 대인 교통사고</a:t>
            </a:r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354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개의 </a:t>
            </a:r>
            <a:r>
              <a:rPr lang="ko-KR" altLang="en-US" sz="3200" dirty="0" err="1" smtClean="0">
                <a:latin typeface="Adobe 고딕 Std B" pitchFamily="34" charset="-127"/>
                <a:ea typeface="Adobe 고딕 Std B" pitchFamily="34" charset="-127"/>
              </a:rPr>
              <a:t>인스턴스</a:t>
            </a:r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5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개의 속성</a:t>
            </a:r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면허 취득 경과 년도</a:t>
            </a:r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주야</a:t>
            </a:r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가해자 성별</a:t>
            </a:r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차종</a:t>
            </a:r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도로형태</a:t>
            </a:r>
            <a:endParaRPr lang="en-US" altLang="ko-KR" sz="3200" dirty="0" smtClean="0">
              <a:solidFill>
                <a:schemeClr val="bg2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3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개의 클래스</a:t>
            </a:r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경상</a:t>
            </a:r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중상</a:t>
            </a:r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사망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59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5768E8A3-D0EB-4807-B490-6A2B41BFA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ML </a:t>
            </a:r>
            <a:r>
              <a:rPr lang="ko-KR" altLang="en-US" b="1" dirty="0" smtClean="0"/>
              <a:t>결과</a:t>
            </a:r>
            <a:endParaRPr lang="ko-KR" altLang="en-US" b="1" dirty="0"/>
          </a:p>
        </p:txBody>
      </p:sp>
      <p:sp>
        <p:nvSpPr>
          <p:cNvPr id="6" name="타원 5"/>
          <p:cNvSpPr/>
          <p:nvPr/>
        </p:nvSpPr>
        <p:spPr>
          <a:xfrm>
            <a:off x="641557" y="2157983"/>
            <a:ext cx="3342695" cy="3342695"/>
          </a:xfrm>
          <a:prstGeom prst="ellipse">
            <a:avLst/>
          </a:prstGeom>
          <a:solidFill>
            <a:srgbClr val="7C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/>
              <a:t>One</a:t>
            </a:r>
          </a:p>
          <a:p>
            <a:pPr algn="ctr"/>
            <a:r>
              <a:rPr lang="en-US" altLang="ko-KR" sz="4800" dirty="0" smtClean="0"/>
              <a:t>Rule</a:t>
            </a:r>
            <a:endParaRPr lang="ko-KR" altLang="en-US" sz="4800" dirty="0"/>
          </a:p>
        </p:txBody>
      </p:sp>
      <p:sp>
        <p:nvSpPr>
          <p:cNvPr id="7" name="타원 6"/>
          <p:cNvSpPr/>
          <p:nvPr/>
        </p:nvSpPr>
        <p:spPr>
          <a:xfrm>
            <a:off x="4424160" y="2154935"/>
            <a:ext cx="3342695" cy="3342695"/>
          </a:xfrm>
          <a:prstGeom prst="ellipse">
            <a:avLst/>
          </a:prstGeom>
          <a:solidFill>
            <a:srgbClr val="638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pc="-310" dirty="0" smtClean="0"/>
              <a:t>Decision</a:t>
            </a:r>
            <a:r>
              <a:rPr lang="en-US" altLang="ko-KR" sz="4000" dirty="0" smtClean="0"/>
              <a:t> Tree</a:t>
            </a:r>
            <a:endParaRPr lang="ko-KR" altLang="en-US" sz="4000" dirty="0"/>
          </a:p>
        </p:txBody>
      </p:sp>
      <p:sp>
        <p:nvSpPr>
          <p:cNvPr id="5" name="타원 4"/>
          <p:cNvSpPr/>
          <p:nvPr/>
        </p:nvSpPr>
        <p:spPr>
          <a:xfrm>
            <a:off x="8176236" y="2143705"/>
            <a:ext cx="3342695" cy="3342695"/>
          </a:xfrm>
          <a:prstGeom prst="ellipse">
            <a:avLst/>
          </a:prstGeom>
          <a:solidFill>
            <a:srgbClr val="557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pc="-310" dirty="0" smtClean="0"/>
              <a:t>Association Rules</a:t>
            </a:r>
            <a:endParaRPr lang="ko-KR" altLang="en-US" sz="4000" spc="-310" dirty="0"/>
          </a:p>
        </p:txBody>
      </p:sp>
      <p:sp>
        <p:nvSpPr>
          <p:cNvPr id="8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44750" y="1081141"/>
            <a:ext cx="3022600" cy="397304"/>
          </a:xfrm>
        </p:spPr>
        <p:txBody>
          <a:bodyPr/>
          <a:lstStyle/>
          <a:p>
            <a:r>
              <a:rPr lang="ko-KR" altLang="en-US" dirty="0" smtClean="0"/>
              <a:t>사용한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59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5768E8A3-D0EB-4807-B490-6A2B41BFA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ML </a:t>
            </a:r>
            <a:r>
              <a:rPr lang="ko-KR" altLang="en-US" b="1" dirty="0" smtClean="0"/>
              <a:t>결과</a:t>
            </a:r>
            <a:endParaRPr lang="ko-KR" altLang="en-US" b="1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44750" y="1081141"/>
            <a:ext cx="3022600" cy="397304"/>
          </a:xfrm>
        </p:spPr>
        <p:txBody>
          <a:bodyPr/>
          <a:lstStyle/>
          <a:p>
            <a:r>
              <a:rPr lang="en-US" altLang="ko-KR" dirty="0" smtClean="0"/>
              <a:t>One Rule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2792" y="1820147"/>
            <a:ext cx="50628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면허 취득 경과 년도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선택</a:t>
            </a:r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0~4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년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 -&gt; 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경상</a:t>
            </a:r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5~9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년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 -&gt; 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중상</a:t>
            </a:r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10~14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년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 -&gt; 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경상</a:t>
            </a:r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15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년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이상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 -&gt; 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중상</a:t>
            </a:r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Accuracy: 269/354(76%)</a:t>
            </a:r>
          </a:p>
        </p:txBody>
      </p:sp>
      <p:pic>
        <p:nvPicPr>
          <p:cNvPr id="7" name="그림 6" descr="On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623" y="1838426"/>
            <a:ext cx="464058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59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5768E8A3-D0EB-4807-B490-6A2B41BFA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ML </a:t>
            </a:r>
            <a:r>
              <a:rPr lang="ko-KR" altLang="en-US" b="1" dirty="0" smtClean="0"/>
              <a:t>결과</a:t>
            </a:r>
            <a:endParaRPr lang="ko-KR" altLang="en-US" b="1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44750" y="1081141"/>
            <a:ext cx="3022600" cy="397304"/>
          </a:xfrm>
        </p:spPr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pic>
        <p:nvPicPr>
          <p:cNvPr id="6" name="그림 5" descr="트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54426"/>
            <a:ext cx="12192000" cy="48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59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5768E8A3-D0EB-4807-B490-6A2B41BFA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ML </a:t>
            </a:r>
            <a:r>
              <a:rPr lang="ko-KR" altLang="en-US" b="1" dirty="0" smtClean="0"/>
              <a:t>결과</a:t>
            </a:r>
            <a:endParaRPr lang="ko-KR" altLang="en-US" b="1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44750" y="1081141"/>
            <a:ext cx="3022600" cy="397304"/>
          </a:xfrm>
        </p:spPr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pic>
        <p:nvPicPr>
          <p:cNvPr id="6" name="그림 5" descr="트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54426"/>
            <a:ext cx="12192000" cy="48183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F26C04B-D6AA-41D0-84B6-C725E6F406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8D8787"/>
              </a:gs>
              <a:gs pos="0">
                <a:srgbClr val="222222">
                  <a:alpha val="24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9759" y="1655558"/>
            <a:ext cx="112230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면허 취득 경과 년도 선택</a:t>
            </a:r>
            <a:endParaRPr lang="en-US" altLang="ko-KR" sz="32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32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15</a:t>
            </a:r>
            <a:r>
              <a:rPr lang="ko-KR" altLang="en-US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년 이상 </a:t>
            </a:r>
            <a:r>
              <a:rPr lang="en-US" altLang="ko-KR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-&gt; </a:t>
            </a:r>
            <a:r>
              <a:rPr lang="ko-KR" altLang="en-US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승용차 </a:t>
            </a:r>
            <a:r>
              <a:rPr lang="en-US" altLang="ko-KR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=&gt; 214</a:t>
            </a:r>
            <a:r>
              <a:rPr lang="ko-KR" altLang="en-US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개의 </a:t>
            </a:r>
            <a:r>
              <a:rPr lang="ko-KR" altLang="en-US" sz="3200" dirty="0" err="1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인스턴스</a:t>
            </a:r>
            <a:r>
              <a:rPr lang="ko-KR" altLang="en-US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분류</a:t>
            </a:r>
            <a:endParaRPr lang="en-US" altLang="ko-KR" sz="32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32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승용차는 시내에서 가장 흔한 차종</a:t>
            </a:r>
            <a:endParaRPr lang="en-US" altLang="ko-KR" sz="32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32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면허 취득 경과 년도가 결정적인 요인으로 보임</a:t>
            </a:r>
            <a:r>
              <a:rPr lang="en-US" altLang="ko-KR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sz="32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Accuracy: 278/354(78%)</a:t>
            </a:r>
            <a:endParaRPr lang="ko-KR" altLang="en-US" sz="32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9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5768E8A3-D0EB-4807-B490-6A2B41BFA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ML </a:t>
            </a:r>
            <a:r>
              <a:rPr lang="ko-KR" altLang="en-US" b="1" dirty="0" smtClean="0"/>
              <a:t>결과</a:t>
            </a:r>
            <a:endParaRPr lang="ko-KR" altLang="en-US" b="1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44750" y="1081141"/>
            <a:ext cx="3022600" cy="397304"/>
          </a:xfrm>
        </p:spPr>
        <p:txBody>
          <a:bodyPr/>
          <a:lstStyle/>
          <a:p>
            <a:r>
              <a:rPr lang="en-US" altLang="ko-KR" dirty="0" smtClean="0"/>
              <a:t>Association Rules</a:t>
            </a:r>
            <a:endParaRPr lang="ko-KR" altLang="en-US" dirty="0"/>
          </a:p>
        </p:txBody>
      </p:sp>
      <p:pic>
        <p:nvPicPr>
          <p:cNvPr id="7" name="그림 6" descr="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57" y="1762826"/>
            <a:ext cx="10462260" cy="42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59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5768E8A3-D0EB-4807-B490-6A2B41BFA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ML </a:t>
            </a:r>
            <a:r>
              <a:rPr lang="ko-KR" altLang="en-US" b="1" dirty="0" smtClean="0"/>
              <a:t>결과</a:t>
            </a:r>
            <a:endParaRPr lang="ko-KR" altLang="en-US" b="1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44750" y="1081141"/>
            <a:ext cx="3022600" cy="397304"/>
          </a:xfrm>
        </p:spPr>
        <p:txBody>
          <a:bodyPr/>
          <a:lstStyle/>
          <a:p>
            <a:r>
              <a:rPr lang="en-US" altLang="ko-KR" dirty="0" smtClean="0"/>
              <a:t>Association Rules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162" y="2229212"/>
            <a:ext cx="114473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승용차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&amp; 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단일로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&amp; </a:t>
            </a:r>
            <a:r>
              <a:rPr lang="ko-KR" altLang="en-US" sz="3200" dirty="0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중상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-&gt;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200" dirty="0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15</a:t>
            </a:r>
            <a:r>
              <a:rPr lang="ko-KR" altLang="en-US" sz="3200" dirty="0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년 이상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(119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개의 </a:t>
            </a:r>
            <a:r>
              <a:rPr lang="ko-KR" altLang="en-US" sz="3200" dirty="0" err="1" smtClean="0">
                <a:latin typeface="Adobe 고딕 Std B" pitchFamily="34" charset="-127"/>
                <a:ea typeface="Adobe 고딕 Std B" pitchFamily="34" charset="-127"/>
              </a:rPr>
              <a:t>인스턴스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남자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&amp; </a:t>
            </a:r>
            <a:r>
              <a:rPr lang="ko-KR" altLang="en-US" sz="3200" dirty="0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승용차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&amp; </a:t>
            </a:r>
            <a:r>
              <a:rPr lang="ko-KR" altLang="en-US" sz="3200" dirty="0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중상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-&gt; </a:t>
            </a:r>
            <a:r>
              <a:rPr lang="en-US" altLang="ko-KR" sz="3200" dirty="0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15</a:t>
            </a:r>
            <a:r>
              <a:rPr lang="ko-KR" altLang="en-US" sz="3200" dirty="0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년 이상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(129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개의 </a:t>
            </a:r>
            <a:r>
              <a:rPr lang="ko-KR" altLang="en-US" sz="3200" dirty="0" err="1" smtClean="0">
                <a:latin typeface="Adobe 고딕 Std B" pitchFamily="34" charset="-127"/>
                <a:ea typeface="Adobe 고딕 Std B" pitchFamily="34" charset="-127"/>
              </a:rPr>
              <a:t>인스턴스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낮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&amp; </a:t>
            </a:r>
            <a:r>
              <a:rPr lang="ko-KR" altLang="en-US" sz="3200" dirty="0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승용차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&amp; </a:t>
            </a:r>
            <a:r>
              <a:rPr lang="ko-KR" altLang="en-US" sz="3200" dirty="0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중상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-&gt; </a:t>
            </a:r>
            <a:r>
              <a:rPr lang="en-US" altLang="ko-KR" sz="3200" dirty="0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15</a:t>
            </a:r>
            <a:r>
              <a:rPr lang="ko-KR" altLang="en-US" sz="3200" dirty="0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년 이상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(111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개의 </a:t>
            </a:r>
            <a:r>
              <a:rPr lang="ko-KR" altLang="en-US" sz="3200" dirty="0" err="1" smtClean="0">
                <a:latin typeface="Adobe 고딕 Std B" pitchFamily="34" charset="-127"/>
                <a:ea typeface="Adobe 고딕 Std B" pitchFamily="34" charset="-127"/>
              </a:rPr>
              <a:t>인스턴스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=&gt; 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승용차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&amp; 15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년 이상 </a:t>
            </a:r>
            <a:r>
              <a:rPr lang="en-US" altLang="ko-KR" sz="3200" dirty="0" smtClean="0">
                <a:latin typeface="Adobe 고딕 Std B" pitchFamily="34" charset="-127"/>
                <a:ea typeface="Adobe 고딕 Std B" pitchFamily="34" charset="-127"/>
              </a:rPr>
              <a:t>-&gt; </a:t>
            </a: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중상</a:t>
            </a:r>
            <a:endParaRPr lang="en-US" altLang="ko-KR" sz="32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9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12400</TotalTime>
  <Words>507</Words>
  <Application>Microsoft Office PowerPoint</Application>
  <PresentationFormat>사용자 지정</PresentationFormat>
  <Paragraphs>142</Paragraphs>
  <Slides>14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희규</dc:creator>
  <cp:lastModifiedBy>user</cp:lastModifiedBy>
  <cp:revision>244</cp:revision>
  <dcterms:created xsi:type="dcterms:W3CDTF">2018-11-06T11:21:55Z</dcterms:created>
  <dcterms:modified xsi:type="dcterms:W3CDTF">2020-12-01T04:25:53Z</dcterms:modified>
</cp:coreProperties>
</file>