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Fira Sans" panose="020B0604020202020204" charset="0"/>
      <p:regular r:id="rId13"/>
    </p:embeddedFont>
    <p:embeddedFont>
      <p:font typeface="Fira Mono Medium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</p:embeddedFont>
  </p:embeddedFontLst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48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116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مقدمة</a:t>
            </a:r>
            <a:r>
              <a:rPr lang="en-US" sz="4450" dirty="0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 </a:t>
            </a: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إلىGit:أوامر</a:t>
            </a:r>
            <a:r>
              <a:rPr lang="en-US" sz="4450" dirty="0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 </a:t>
            </a: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أساسية</a:t>
            </a:r>
            <a:r>
              <a:rPr lang="en-US" sz="4450" dirty="0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 </a:t>
            </a: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في</a:t>
            </a:r>
            <a:r>
              <a:rPr lang="en-US" sz="4450" dirty="0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 </a:t>
            </a: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التحكم</a:t>
            </a:r>
            <a:r>
              <a:rPr lang="en-US" sz="4450" dirty="0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 </a:t>
            </a:r>
            <a:r>
              <a:rPr lang="en-US" sz="4450" dirty="0" err="1" smtClean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بالإصدارات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FFA500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تكليف المحاضرة الأولى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الطالب: محمد عبده ثابت محمد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المدرس: م/مالك المصنف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76036" y="4826437"/>
            <a:ext cx="56783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5550"/>
              </a:lnSpc>
              <a:buNone/>
            </a:pPr>
            <a:r>
              <a:rPr lang="ar-SA" sz="4450" dirty="0" smtClean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النهايـــــــــــــــــــــــــــة</a:t>
            </a:r>
            <a:r>
              <a:rPr lang="en-US" sz="4450" dirty="0" smtClean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!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5791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E0D6DE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Good luck  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37616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ما هو Git؟</a:t>
            </a:r>
            <a:endParaRPr lang="en-US" sz="4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Git هو نظام تحكم في الإصدارات الموزعة (DVCS) يسمح لك بتتبع التغييرات في ملفات مشروعك. تخيل أن لديك آلة زمنية لمشروعك البرمجي!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21638" y="2551390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أهميته تكمن في قدرته على: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21638" y="3066812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تتبع كل تغيير يتم إجراؤه على الكود.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21638" y="3468886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التعاون بكفاءة مع فريق من المطورين.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21638" y="3870960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r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العودة بسهولة إلى أي إصدار سابق من المشروع.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مستطيل 24"/>
          <p:cNvSpPr/>
          <p:nvPr/>
        </p:nvSpPr>
        <p:spPr>
          <a:xfrm>
            <a:off x="1237344" y="4815270"/>
            <a:ext cx="12255313" cy="2848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3927396" y="956905"/>
            <a:ext cx="67754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الإعداد الأولي لمستودع Git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45947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00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42899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44444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11931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44444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289453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0264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init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51084" y="3516868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لإنشاء مستودع Git جديد فارغ في المجلد الحالي. هذه هي نقطة البداية لأي مشروع Git.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216962" y="245947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216962" y="242899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44444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211931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44444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289453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3026450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config --global user.email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5474256" y="3871198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لتعيين بريدك الإلكتروني الذي سيظهر في سجل التزاماتك.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9640133" y="2459474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000000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0133" y="2428994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44444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211931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44444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289453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3026450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config --global user.name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9897427" y="3871198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لتعيين اسم المستخدم الخاص بك، والذي سيُربط بالتزاماتك.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1009293" y="5288042"/>
            <a:ext cx="126118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صورة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44" y="5072564"/>
            <a:ext cx="12226408" cy="2697683"/>
          </a:xfrm>
          <a:prstGeom prst="rect">
            <a:avLst/>
          </a:prstGeom>
        </p:spPr>
      </p:pic>
      <p:sp>
        <p:nvSpPr>
          <p:cNvPr id="26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1284502" y="4851358"/>
            <a:ext cx="147600" cy="147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1528342" y="4851358"/>
            <a:ext cx="147600" cy="147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1772182" y="4851358"/>
            <a:ext cx="147600" cy="14760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10201" y="1221581"/>
            <a:ext cx="76099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إضافة الملفات وحفظ التغييرات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83988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5180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status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20604" y="400847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لمعرفة حالة مجلد العمل: ما هي الملفات الجديدة، المعدلة، أو المجهزة؟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383988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5180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add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368171" y="400847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لإضافة ملفات محددة أو كل التغييرات إلى منطقة التجهيز، استعدادًا لحفظها.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383988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518059"/>
            <a:ext cx="33406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commit -m "رسالة"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4008477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لحفظ التغييرات المجهزة بشكل دائم في سجل Git مع رسالة وصفية.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مستطيل 14"/>
          <p:cNvSpPr/>
          <p:nvPr/>
        </p:nvSpPr>
        <p:spPr>
          <a:xfrm>
            <a:off x="3855840" y="4815270"/>
            <a:ext cx="8024766" cy="28485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صورة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839" y="5072565"/>
            <a:ext cx="7758425" cy="2660578"/>
          </a:xfrm>
          <a:prstGeom prst="rect">
            <a:avLst/>
          </a:prstGeom>
        </p:spPr>
      </p:pic>
      <p:sp>
        <p:nvSpPr>
          <p:cNvPr id="17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3902997" y="4851358"/>
            <a:ext cx="147600" cy="147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4146837" y="4851358"/>
            <a:ext cx="147600" cy="147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4390677" y="4851358"/>
            <a:ext cx="147600" cy="14760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7454" y="433983"/>
            <a:ext cx="3935492" cy="491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3850"/>
              </a:lnSpc>
              <a:buNone/>
            </a:pPr>
            <a:r>
              <a:rPr lang="en-US" sz="30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عرض السجل والتنقل</a:t>
            </a:r>
            <a:endParaRPr lang="en-US" sz="3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02" y="1338977"/>
            <a:ext cx="472202" cy="472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0902" y="2007870"/>
            <a:ext cx="1967746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log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50902" y="2411254"/>
            <a:ext cx="6572250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يعرض سجل جميع الالتزامات (commits) في المستودع بترتيب زمني عكسي.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02" y="3056573"/>
            <a:ext cx="472202" cy="472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50902" y="3725466"/>
            <a:ext cx="2832378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checkout &lt;commit_id&gt;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50902" y="4128849"/>
            <a:ext cx="6572250" cy="251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195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للتبديل إلى حالة المستودع في نقطة زمنية محددة، أي عند التزام معين.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664410" y="1456968"/>
            <a:ext cx="6273165" cy="6043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مستطيل 11"/>
          <p:cNvSpPr/>
          <p:nvPr/>
        </p:nvSpPr>
        <p:spPr>
          <a:xfrm>
            <a:off x="6431423" y="1083230"/>
            <a:ext cx="8024766" cy="61373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صورة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80" y="1424318"/>
            <a:ext cx="7488485" cy="4965972"/>
          </a:xfrm>
          <a:prstGeom prst="rect">
            <a:avLst/>
          </a:prstGeom>
        </p:spPr>
      </p:pic>
      <p:sp>
        <p:nvSpPr>
          <p:cNvPr id="14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6478580" y="1119318"/>
            <a:ext cx="147600" cy="147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6722420" y="1119318"/>
            <a:ext cx="147600" cy="147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6966260" y="1119318"/>
            <a:ext cx="147600" cy="14760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27270" y="547330"/>
            <a:ext cx="4975741" cy="621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4850"/>
              </a:lnSpc>
              <a:buNone/>
            </a:pPr>
            <a:r>
              <a:rPr lang="en-US" sz="390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إدارة الفروع في Git</a:t>
            </a: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96516" y="1567220"/>
            <a:ext cx="13237369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الفروع تسمح لك بالعمل على ميزات جديدة أو إصلاحات دون التأثير على الخط الرئيسي للمشروع. إنها أساس سير العمل المتوازي في التطوير.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96516" y="2109549"/>
            <a:ext cx="6519148" cy="1789628"/>
          </a:xfrm>
          <a:prstGeom prst="roundRect">
            <a:avLst>
              <a:gd name="adj" fmla="val 1668"/>
            </a:avLst>
          </a:prstGeom>
          <a:solidFill>
            <a:srgbClr val="000000"/>
          </a:solidFill>
          <a:ln w="22860">
            <a:solidFill>
              <a:srgbClr val="47474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9376" y="2132409"/>
            <a:ext cx="6473428" cy="597098"/>
          </a:xfrm>
          <a:prstGeom prst="roundRect">
            <a:avLst>
              <a:gd name="adj" fmla="val 406"/>
            </a:avLst>
          </a:prstGeom>
          <a:solidFill>
            <a:srgbClr val="2E2E2F"/>
          </a:solidFill>
          <a:ln/>
        </p:spPr>
      </p:sp>
      <p:sp>
        <p:nvSpPr>
          <p:cNvPr id="6" name="Text 4"/>
          <p:cNvSpPr/>
          <p:nvPr/>
        </p:nvSpPr>
        <p:spPr>
          <a:xfrm>
            <a:off x="3806785" y="2244328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350" dirty="0">
                <a:solidFill>
                  <a:srgbClr val="E0D6DE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1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18329" y="2928461"/>
            <a:ext cx="2487811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branch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18329" y="3358872"/>
            <a:ext cx="6075521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عرض الفروع.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414617" y="2109549"/>
            <a:ext cx="6519267" cy="1789628"/>
          </a:xfrm>
          <a:prstGeom prst="roundRect">
            <a:avLst>
              <a:gd name="adj" fmla="val 1668"/>
            </a:avLst>
          </a:prstGeom>
          <a:solidFill>
            <a:srgbClr val="000000"/>
          </a:solidFill>
          <a:ln w="22860">
            <a:solidFill>
              <a:srgbClr val="47474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37477" y="2132409"/>
            <a:ext cx="6473547" cy="597098"/>
          </a:xfrm>
          <a:prstGeom prst="roundRect">
            <a:avLst>
              <a:gd name="adj" fmla="val 406"/>
            </a:avLst>
          </a:prstGeom>
          <a:solidFill>
            <a:srgbClr val="2E2E2F"/>
          </a:solidFill>
          <a:ln/>
        </p:spPr>
      </p:sp>
      <p:sp>
        <p:nvSpPr>
          <p:cNvPr id="11" name="Text 9"/>
          <p:cNvSpPr/>
          <p:nvPr/>
        </p:nvSpPr>
        <p:spPr>
          <a:xfrm>
            <a:off x="10525006" y="2244328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350" dirty="0">
                <a:solidFill>
                  <a:srgbClr val="E0D6DE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2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36431" y="2928461"/>
            <a:ext cx="2909292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branch &lt;فرع_جديد&gt;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36431" y="3358872"/>
            <a:ext cx="6075640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إنشاء فرع جديد.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696516" y="4098131"/>
            <a:ext cx="6519148" cy="1789628"/>
          </a:xfrm>
          <a:prstGeom prst="roundRect">
            <a:avLst>
              <a:gd name="adj" fmla="val 1668"/>
            </a:avLst>
          </a:prstGeom>
          <a:solidFill>
            <a:srgbClr val="000000"/>
          </a:solidFill>
          <a:ln w="22860">
            <a:solidFill>
              <a:srgbClr val="474748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19376" y="4120991"/>
            <a:ext cx="6473428" cy="597098"/>
          </a:xfrm>
          <a:prstGeom prst="roundRect">
            <a:avLst>
              <a:gd name="adj" fmla="val 406"/>
            </a:avLst>
          </a:prstGeom>
          <a:solidFill>
            <a:srgbClr val="2E2E2F"/>
          </a:solidFill>
          <a:ln/>
        </p:spPr>
      </p:sp>
      <p:sp>
        <p:nvSpPr>
          <p:cNvPr id="16" name="Text 14"/>
          <p:cNvSpPr/>
          <p:nvPr/>
        </p:nvSpPr>
        <p:spPr>
          <a:xfrm>
            <a:off x="3806785" y="4232910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350" dirty="0">
                <a:solidFill>
                  <a:srgbClr val="E0D6DE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3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18329" y="4917043"/>
            <a:ext cx="3915608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checkout / switch &lt;فرع&gt;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18329" y="5347454"/>
            <a:ext cx="6075521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التبديل بين الفروع.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414617" y="4098131"/>
            <a:ext cx="6519267" cy="1789628"/>
          </a:xfrm>
          <a:prstGeom prst="roundRect">
            <a:avLst>
              <a:gd name="adj" fmla="val 1668"/>
            </a:avLst>
          </a:prstGeom>
          <a:solidFill>
            <a:srgbClr val="000000"/>
          </a:solidFill>
          <a:ln w="22860">
            <a:solidFill>
              <a:srgbClr val="474748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437477" y="4120991"/>
            <a:ext cx="6473547" cy="597098"/>
          </a:xfrm>
          <a:prstGeom prst="roundRect">
            <a:avLst>
              <a:gd name="adj" fmla="val 406"/>
            </a:avLst>
          </a:prstGeom>
          <a:solidFill>
            <a:srgbClr val="2E2E2F"/>
          </a:solidFill>
          <a:ln/>
        </p:spPr>
      </p:sp>
      <p:sp>
        <p:nvSpPr>
          <p:cNvPr id="21" name="Text 19"/>
          <p:cNvSpPr/>
          <p:nvPr/>
        </p:nvSpPr>
        <p:spPr>
          <a:xfrm>
            <a:off x="10525006" y="4232910"/>
            <a:ext cx="298490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350" dirty="0">
                <a:solidFill>
                  <a:srgbClr val="E0D6DE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4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636431" y="4917043"/>
            <a:ext cx="2838093" cy="310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400"/>
              </a:lnSpc>
              <a:buNone/>
            </a:pPr>
            <a:r>
              <a:rPr lang="en-US" sz="19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merge &lt;فرع_للدمج&gt;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636431" y="5347454"/>
            <a:ext cx="6075640" cy="318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دمج التغييرات من فرع إلى الفرع الحالي.</a:t>
            </a: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85587" y="6260783"/>
            <a:ext cx="12859226" cy="1273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صورة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6" y="6260783"/>
            <a:ext cx="5428075" cy="1829896"/>
          </a:xfrm>
          <a:prstGeom prst="rect">
            <a:avLst/>
          </a:prstGeom>
        </p:spPr>
      </p:pic>
      <p:sp>
        <p:nvSpPr>
          <p:cNvPr id="30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808763" y="6098231"/>
            <a:ext cx="127634" cy="1475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1019502" y="6081540"/>
            <a:ext cx="127634" cy="14755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1230241" y="6083231"/>
            <a:ext cx="127634" cy="147552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20853" y="390168"/>
            <a:ext cx="4788694" cy="443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0">
              <a:lnSpc>
                <a:spcPts val="3450"/>
              </a:lnSpc>
              <a:buNone/>
            </a:pPr>
            <a:r>
              <a:rPr lang="en-US" sz="27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التعامل مع المستودعات البعيدة</a:t>
            </a:r>
            <a:endParaRPr lang="en-US" sz="2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96610" y="1173837"/>
            <a:ext cx="6645593" cy="227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50"/>
              </a:lnSpc>
              <a:buNone/>
            </a:pP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المستودعات البعيدة (مثل GitHub) هي نسخ من مشروعك مخزنة على خادم آخر، مما يتيح التعاون ومشاركة الكود.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96610" y="1528524"/>
            <a:ext cx="6645593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FFA500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git remote add origin &lt;URL&gt;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لربط مستودعك المحلي بمستودع بعيد.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96610" y="2032278"/>
            <a:ext cx="6645593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FFA500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git pull origin &lt;فرع&gt;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لجلب التغييرات من المستودع البعيد ودمجها محليًا.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96610" y="2536031"/>
            <a:ext cx="6645593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FFA500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git push -u origin &lt;فرع&gt;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لدفع التغييرات المحلية إلى المستودع البعيد.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96610" y="3039785"/>
            <a:ext cx="6645593" cy="45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FFA500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git clone &lt;URL&gt;</a:t>
            </a:r>
            <a:r>
              <a:rPr lang="en-US" sz="110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لإنشاء نسخة محلية كاملة من مستودع بعيد موجود.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818" y="1205746"/>
            <a:ext cx="6645593" cy="6645592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631388" y="8276749"/>
            <a:ext cx="13367623" cy="1135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 rtl="0">
              <a:lnSpc>
                <a:spcPts val="1750"/>
              </a:lnSpc>
              <a:buNone/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صورة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7" y="6154340"/>
            <a:ext cx="6850083" cy="1696998"/>
          </a:xfrm>
          <a:prstGeom prst="rect">
            <a:avLst/>
          </a:prstGeom>
        </p:spPr>
      </p:pic>
      <p:sp>
        <p:nvSpPr>
          <p:cNvPr id="19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557588" y="5868095"/>
            <a:ext cx="147600" cy="147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770002" y="5863618"/>
            <a:ext cx="147600" cy="147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970107" y="5854541"/>
            <a:ext cx="147600" cy="14760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97091" y="405289"/>
            <a:ext cx="4036219" cy="460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3600"/>
              </a:lnSpc>
              <a:buNone/>
            </a:pPr>
            <a:r>
              <a:rPr lang="en-US" sz="290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أوامر Git إضافية ومفيدة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15779" y="1160502"/>
            <a:ext cx="589478" cy="884277"/>
          </a:xfrm>
          <a:prstGeom prst="roundRect">
            <a:avLst>
              <a:gd name="adj" fmla="val 360068"/>
            </a:avLst>
          </a:prstGeom>
          <a:solidFill>
            <a:srgbClr val="2E2E2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68" y="1464469"/>
            <a:ext cx="220980" cy="27634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52537" y="1307783"/>
            <a:ext cx="1842373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ls-files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52537" y="1626275"/>
            <a:ext cx="12862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185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لسرد الملفات التي يتتبعها Git.</a:t>
            </a:r>
            <a:endParaRPr lang="en-US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5779" y="2155269"/>
            <a:ext cx="589478" cy="884277"/>
          </a:xfrm>
          <a:prstGeom prst="roundRect">
            <a:avLst>
              <a:gd name="adj" fmla="val 360068"/>
            </a:avLst>
          </a:prstGeom>
          <a:solidFill>
            <a:srgbClr val="2E2E2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68" y="2459236"/>
            <a:ext cx="220980" cy="27634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52537" y="2302550"/>
            <a:ext cx="1987987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restore &lt;file&gt;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252537" y="2621042"/>
            <a:ext cx="12862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185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للتراجع عن التغييرات المحلية.</a:t>
            </a:r>
            <a:endParaRPr lang="en-US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515779" y="3150037"/>
            <a:ext cx="589478" cy="884277"/>
          </a:xfrm>
          <a:prstGeom prst="roundRect">
            <a:avLst>
              <a:gd name="adj" fmla="val 360068"/>
            </a:avLst>
          </a:prstGeom>
          <a:solidFill>
            <a:srgbClr val="2E2E2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968" y="3454003"/>
            <a:ext cx="220980" cy="27634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252537" y="3297317"/>
            <a:ext cx="1842373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rm &lt;file&gt;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1252537" y="3615809"/>
            <a:ext cx="12862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185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لحذف ملف من مجلد العمل.</a:t>
            </a:r>
            <a:endParaRPr lang="en-US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515779" y="4144804"/>
            <a:ext cx="589478" cy="884277"/>
          </a:xfrm>
          <a:prstGeom prst="roundRect">
            <a:avLst>
              <a:gd name="adj" fmla="val 360068"/>
            </a:avLst>
          </a:prstGeom>
          <a:solidFill>
            <a:srgbClr val="2E2E2F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68" y="4448770"/>
            <a:ext cx="220980" cy="27634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252537" y="4292084"/>
            <a:ext cx="1842373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clean -df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2"/>
          <p:cNvSpPr/>
          <p:nvPr/>
        </p:nvSpPr>
        <p:spPr>
          <a:xfrm>
            <a:off x="1252537" y="4610576"/>
            <a:ext cx="12862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185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لإزالة الملفات والمجلدات غير المتتبعة.</a:t>
            </a:r>
            <a:endParaRPr lang="en-US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3"/>
          <p:cNvSpPr/>
          <p:nvPr/>
        </p:nvSpPr>
        <p:spPr>
          <a:xfrm>
            <a:off x="515779" y="5139571"/>
            <a:ext cx="589478" cy="884277"/>
          </a:xfrm>
          <a:prstGeom prst="roundRect">
            <a:avLst>
              <a:gd name="adj" fmla="val 360068"/>
            </a:avLst>
          </a:prstGeom>
          <a:solidFill>
            <a:srgbClr val="2E2E2F"/>
          </a:solidFill>
          <a:ln/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68" y="5443537"/>
            <a:ext cx="220980" cy="276344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252537" y="5286851"/>
            <a:ext cx="1842373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git reset &lt;file&gt;</a:t>
            </a:r>
            <a:endParaRPr lang="en-US" sz="1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5"/>
          <p:cNvSpPr/>
          <p:nvPr/>
        </p:nvSpPr>
        <p:spPr>
          <a:xfrm>
            <a:off x="1252537" y="5605343"/>
            <a:ext cx="12862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1850"/>
              </a:lnSpc>
              <a:buNone/>
            </a:pPr>
            <a:r>
              <a:rPr lang="en-US" sz="11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لإلغاء تجهيز ملف.</a:t>
            </a:r>
            <a:endParaRPr lang="en-US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صورة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9" y="6688369"/>
            <a:ext cx="6850083" cy="1230596"/>
          </a:xfrm>
          <a:prstGeom prst="rect">
            <a:avLst/>
          </a:prstGeom>
        </p:spPr>
      </p:pic>
      <p:sp>
        <p:nvSpPr>
          <p:cNvPr id="27" name="Google Shape;485;p33">
            <a:extLst>
              <a:ext uri="{FF2B5EF4-FFF2-40B4-BE49-F238E27FC236}">
                <a16:creationId xmlns:a16="http://schemas.microsoft.com/office/drawing/2014/main" id="{DEFB86BA-CE77-485D-8527-740630893299}"/>
              </a:ext>
            </a:extLst>
          </p:cNvPr>
          <p:cNvSpPr/>
          <p:nvPr/>
        </p:nvSpPr>
        <p:spPr>
          <a:xfrm>
            <a:off x="570761" y="6439541"/>
            <a:ext cx="147600" cy="147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486;p33">
            <a:extLst>
              <a:ext uri="{FF2B5EF4-FFF2-40B4-BE49-F238E27FC236}">
                <a16:creationId xmlns:a16="http://schemas.microsoft.com/office/drawing/2014/main" id="{D559F1A4-FC7C-47CB-AD38-FCDF9C9E8BF9}"/>
              </a:ext>
            </a:extLst>
          </p:cNvPr>
          <p:cNvSpPr/>
          <p:nvPr/>
        </p:nvSpPr>
        <p:spPr>
          <a:xfrm>
            <a:off x="801109" y="6439206"/>
            <a:ext cx="147600" cy="1476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487;p33">
            <a:extLst>
              <a:ext uri="{FF2B5EF4-FFF2-40B4-BE49-F238E27FC236}">
                <a16:creationId xmlns:a16="http://schemas.microsoft.com/office/drawing/2014/main" id="{CD519045-89FA-4296-905A-40B5C30EAC65}"/>
              </a:ext>
            </a:extLst>
          </p:cNvPr>
          <p:cNvSpPr/>
          <p:nvPr/>
        </p:nvSpPr>
        <p:spPr>
          <a:xfrm>
            <a:off x="1031457" y="6438871"/>
            <a:ext cx="147600" cy="14760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kern="100" cap="none" spc="3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86495" y="2194084"/>
            <a:ext cx="7857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5550"/>
              </a:lnSpc>
              <a:buNone/>
            </a:pPr>
            <a:r>
              <a:rPr lang="en-US" sz="4450" dirty="0">
                <a:solidFill>
                  <a:srgbClr val="FBF3FA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نصائح وممارسات جيدة مع Git</a:t>
            </a:r>
            <a:endParaRPr lang="en-US" sz="44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3326308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4" name="Text 2"/>
          <p:cNvSpPr/>
          <p:nvPr/>
        </p:nvSpPr>
        <p:spPr>
          <a:xfrm>
            <a:off x="10097452" y="3434358"/>
            <a:ext cx="3002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الالتزام المنتظم والصغير: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457003" y="3924776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احفظ عملك بتغييرات صغيرة ومتكررة لسهولة التتبع والعودة.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6663214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7" name="Text 5"/>
          <p:cNvSpPr/>
          <p:nvPr/>
        </p:nvSpPr>
        <p:spPr>
          <a:xfrm>
            <a:off x="2948107" y="3434358"/>
            <a:ext cx="3488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رسائل التزام واضحة وموجزة: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3924776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اكتب رسائل تصف بدقة ما تم تغييره في كل التزام.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3326308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0" name="Text 8"/>
          <p:cNvSpPr/>
          <p:nvPr/>
        </p:nvSpPr>
        <p:spPr>
          <a:xfrm>
            <a:off x="9936718" y="4819174"/>
            <a:ext cx="31627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العمل على فروع منفصلة: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57003" y="5309592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استخدم فروعًا للميزات الجديدة أو إصلاحات الأخطاء لتجنب التأثير على الكود الرئيسي.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6663214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E2E2F"/>
          </a:solidFill>
          <a:ln/>
        </p:spPr>
      </p:sp>
      <p:sp>
        <p:nvSpPr>
          <p:cNvPr id="13" name="Text 11"/>
          <p:cNvSpPr/>
          <p:nvPr/>
        </p:nvSpPr>
        <p:spPr>
          <a:xfrm>
            <a:off x="3601164" y="48191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dirty="0">
                <a:solidFill>
                  <a:srgbClr val="FFA500"/>
                </a:solidFill>
                <a:latin typeface="Arial" panose="020B0604020202020204" pitchFamily="34" charset="0"/>
                <a:ea typeface="Fira Mono Medium" pitchFamily="34" charset="-122"/>
                <a:cs typeface="Arial" panose="020B0604020202020204" pitchFamily="34" charset="0"/>
              </a:rPr>
              <a:t>الجلب والدفع بانتظام: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530959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Arial" panose="020B0604020202020204" pitchFamily="34" charset="0"/>
                <a:ea typeface="Fira Sans" pitchFamily="34" charset="-122"/>
                <a:cs typeface="Arial" panose="020B0604020202020204" pitchFamily="34" charset="0"/>
              </a:rPr>
              <a:t>حافظ على تزامن مستودعك المحلي مع البعيد لتجنب تعارضات الدمج.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499</Words>
  <Application>Microsoft Office PowerPoint</Application>
  <PresentationFormat>مخصص</PresentationFormat>
  <Paragraphs>81</Paragraphs>
  <Slides>10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5" baseType="lpstr">
      <vt:lpstr>Arial</vt:lpstr>
      <vt:lpstr>Fira Sans</vt:lpstr>
      <vt:lpstr>Fira Mono Medium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subject/>
  <dc:creator>USER</dc:creator>
  <cp:lastModifiedBy>Maher</cp:lastModifiedBy>
  <cp:revision>6</cp:revision>
  <dcterms:created xsi:type="dcterms:W3CDTF">2025-07-23T06:10:33Z</dcterms:created>
  <dcterms:modified xsi:type="dcterms:W3CDTF">2025-07-23T10:12:36Z</dcterms:modified>
</cp:coreProperties>
</file>