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28803600" cy="36004500"/>
  <p:notesSz cx="6802438" cy="99345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1pPr>
    <a:lvl2pPr marL="530225" indent="-73025" algn="l" rtl="0" eaLnBrk="0" fontAlgn="base" hangingPunct="0">
      <a:spcBef>
        <a:spcPct val="0"/>
      </a:spcBef>
      <a:spcAft>
        <a:spcPct val="0"/>
      </a:spcAft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2pPr>
    <a:lvl3pPr marL="1060450" indent="-146050" algn="l" rtl="0" eaLnBrk="0" fontAlgn="base" hangingPunct="0">
      <a:spcBef>
        <a:spcPct val="0"/>
      </a:spcBef>
      <a:spcAft>
        <a:spcPct val="0"/>
      </a:spcAft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3pPr>
    <a:lvl4pPr marL="1590675" indent="-219075" algn="l" rtl="0" eaLnBrk="0" fontAlgn="base" hangingPunct="0">
      <a:spcBef>
        <a:spcPct val="0"/>
      </a:spcBef>
      <a:spcAft>
        <a:spcPct val="0"/>
      </a:spcAft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4pPr>
    <a:lvl5pPr marL="2120900" indent="-292100" algn="l" rtl="0" eaLnBrk="0" fontAlgn="base" hangingPunct="0">
      <a:spcBef>
        <a:spcPct val="0"/>
      </a:spcBef>
      <a:spcAft>
        <a:spcPct val="0"/>
      </a:spcAft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0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10F"/>
    <a:srgbClr val="FDB1DB"/>
    <a:srgbClr val="4169FF"/>
    <a:srgbClr val="36648A"/>
    <a:srgbClr val="66CCFF"/>
    <a:srgbClr val="5B7EFF"/>
    <a:srgbClr val="65E91B"/>
    <a:srgbClr val="FFF1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21" autoAdjust="0"/>
    <p:restoredTop sz="94917" autoAdjust="0"/>
  </p:normalViewPr>
  <p:slideViewPr>
    <p:cSldViewPr>
      <p:cViewPr>
        <p:scale>
          <a:sx n="25" d="100"/>
          <a:sy n="25" d="100"/>
        </p:scale>
        <p:origin x="1692" y="48"/>
      </p:cViewPr>
      <p:guideLst>
        <p:guide orient="horz" pos="11340"/>
        <p:guide pos="9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2F10048-A2D2-40E4-B9A7-3F333A028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7B81EE2-2A3B-40E9-A513-D88D2F8B10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1D56FC-8DE8-4467-A91D-13DE06FD66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EC4AD-E210-45F4-BA6A-3CFA07349D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551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92F08D-C3D5-4FDF-8CD8-CF5F165A5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60588" y="3200400"/>
            <a:ext cx="244824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2746" tIns="186375" rIns="372746" bIns="18637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2B1694A-7D2B-4923-A929-99246A508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60588" y="10401300"/>
            <a:ext cx="24482425" cy="2160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2746" tIns="186375" rIns="372746" bIns="1863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D5FDD70-C0B8-40E6-87CD-34C8AF3E452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60588" y="32804100"/>
            <a:ext cx="5999162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2746" tIns="186375" rIns="372746" bIns="186375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58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E737C2A-4855-460A-B618-08B84239F81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842500" y="32804100"/>
            <a:ext cx="9118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2746" tIns="186375" rIns="372746" bIns="186375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58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A05B455-E213-46CB-AF1A-AA7CE219F0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643850" y="32804100"/>
            <a:ext cx="599916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2746" tIns="186375" rIns="372746" bIns="1863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58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0C77254-4B81-4DD2-B8EA-7C1E2AD971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3725863" rtl="0" eaLnBrk="0" fontAlgn="base" latinLnBrk="1" hangingPunct="0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25863" rtl="0" eaLnBrk="0" fontAlgn="base" latinLnBrk="1" hangingPunct="0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defTabSz="3725863" rtl="0" eaLnBrk="0" fontAlgn="base" latinLnBrk="1" hangingPunct="0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defTabSz="3725863" rtl="0" eaLnBrk="0" fontAlgn="base" latinLnBrk="1" hangingPunct="0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defTabSz="3725863" rtl="0" eaLnBrk="0" fontAlgn="base" latinLnBrk="1" hangingPunct="0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530603" algn="ctr" defTabSz="3727106" rtl="0" fontAlgn="base" latinLnBrk="1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1061201" algn="ctr" defTabSz="3727106" rtl="0" fontAlgn="base" latinLnBrk="1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591804" algn="ctr" defTabSz="3727106" rtl="0" fontAlgn="base" latinLnBrk="1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2122406" algn="ctr" defTabSz="3727106" rtl="0" fontAlgn="base" latinLnBrk="1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1397000" indent="-1397000" algn="l" defTabSz="37258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3100">
          <a:solidFill>
            <a:schemeClr val="tx1"/>
          </a:solidFill>
          <a:latin typeface="+mn-lt"/>
          <a:ea typeface="+mn-ea"/>
          <a:cs typeface="+mn-cs"/>
        </a:defRPr>
      </a:lvl1pPr>
      <a:lvl2pPr marL="3027363" indent="-1163638" algn="l" defTabSz="37258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1200">
          <a:solidFill>
            <a:schemeClr val="tx1"/>
          </a:solidFill>
          <a:latin typeface="+mn-lt"/>
          <a:ea typeface="+mn-ea"/>
        </a:defRPr>
      </a:lvl2pPr>
      <a:lvl3pPr marL="4659313" indent="-931863" algn="l" defTabSz="37258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9700">
          <a:solidFill>
            <a:schemeClr val="tx1"/>
          </a:solidFill>
          <a:latin typeface="+mn-lt"/>
          <a:ea typeface="+mn-ea"/>
        </a:defRPr>
      </a:lvl3pPr>
      <a:lvl4pPr marL="6523038" indent="-931863" algn="l" defTabSz="37258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8100">
          <a:solidFill>
            <a:schemeClr val="tx1"/>
          </a:solidFill>
          <a:latin typeface="+mn-lt"/>
          <a:ea typeface="+mn-ea"/>
        </a:defRPr>
      </a:lvl4pPr>
      <a:lvl5pPr marL="8385175" indent="-931863" algn="l" defTabSz="37258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8100">
          <a:solidFill>
            <a:schemeClr val="tx1"/>
          </a:solidFill>
          <a:latin typeface="+mn-lt"/>
          <a:ea typeface="+mn-ea"/>
        </a:defRPr>
      </a:lvl5pPr>
      <a:lvl6pPr marL="8917046" indent="-932235" algn="l" defTabSz="3727106" rtl="0" fontAlgn="base" latinLnBrk="1">
        <a:spcBef>
          <a:spcPct val="20000"/>
        </a:spcBef>
        <a:spcAft>
          <a:spcPct val="0"/>
        </a:spcAft>
        <a:buChar char="»"/>
        <a:defRPr kumimoji="1" sz="8100">
          <a:solidFill>
            <a:schemeClr val="tx1"/>
          </a:solidFill>
          <a:latin typeface="+mn-lt"/>
          <a:ea typeface="+mn-ea"/>
        </a:defRPr>
      </a:lvl6pPr>
      <a:lvl7pPr marL="9447649" indent="-932235" algn="l" defTabSz="3727106" rtl="0" fontAlgn="base" latinLnBrk="1">
        <a:spcBef>
          <a:spcPct val="20000"/>
        </a:spcBef>
        <a:spcAft>
          <a:spcPct val="0"/>
        </a:spcAft>
        <a:buChar char="»"/>
        <a:defRPr kumimoji="1" sz="8100">
          <a:solidFill>
            <a:schemeClr val="tx1"/>
          </a:solidFill>
          <a:latin typeface="+mn-lt"/>
          <a:ea typeface="+mn-ea"/>
        </a:defRPr>
      </a:lvl7pPr>
      <a:lvl8pPr marL="9978251" indent="-932235" algn="l" defTabSz="3727106" rtl="0" fontAlgn="base" latinLnBrk="1">
        <a:spcBef>
          <a:spcPct val="20000"/>
        </a:spcBef>
        <a:spcAft>
          <a:spcPct val="0"/>
        </a:spcAft>
        <a:buChar char="»"/>
        <a:defRPr kumimoji="1" sz="8100">
          <a:solidFill>
            <a:schemeClr val="tx1"/>
          </a:solidFill>
          <a:latin typeface="+mn-lt"/>
          <a:ea typeface="+mn-ea"/>
        </a:defRPr>
      </a:lvl8pPr>
      <a:lvl9pPr marL="10508854" indent="-932235" algn="l" defTabSz="3727106" rtl="0" fontAlgn="base" latinLnBrk="1">
        <a:spcBef>
          <a:spcPct val="20000"/>
        </a:spcBef>
        <a:spcAft>
          <a:spcPct val="0"/>
        </a:spcAft>
        <a:buChar char="»"/>
        <a:defRPr kumimoji="1" sz="8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06120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30603" algn="l" defTabSz="106120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061201" algn="l" defTabSz="106120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91804" algn="l" defTabSz="106120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22406" algn="l" defTabSz="106120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3005" algn="l" defTabSz="106120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83607" algn="l" defTabSz="106120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210" algn="l" defTabSz="106120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244808" algn="l" defTabSz="106120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FFF0">
            <a:alpha val="1019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3">
            <a:extLst>
              <a:ext uri="{FF2B5EF4-FFF2-40B4-BE49-F238E27FC236}">
                <a16:creationId xmlns:a16="http://schemas.microsoft.com/office/drawing/2014/main" id="{3925BAE0-0229-4E25-A58E-2298E8EA5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0" y="-250"/>
            <a:ext cx="28771850" cy="36004500"/>
          </a:xfrm>
          <a:prstGeom prst="rect">
            <a:avLst/>
          </a:prstGeom>
          <a:noFill/>
          <a:ln w="28575">
            <a:solidFill>
              <a:srgbClr val="FEB10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TextBox 5">
            <a:extLst>
              <a:ext uri="{FF2B5EF4-FFF2-40B4-BE49-F238E27FC236}">
                <a16:creationId xmlns:a16="http://schemas.microsoft.com/office/drawing/2014/main" id="{92C9857C-0E4A-4286-9CA1-F22333AD3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1991181"/>
            <a:ext cx="2407602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just" eaLnBrk="1" latinLnBrk="1" hangingPunct="1"/>
            <a:r>
              <a:rPr lang="ko-KR" altLang="en-US" sz="8800" b="1" dirty="0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시각장애인을 위한 애플리케이션 설계</a:t>
            </a:r>
            <a:endParaRPr lang="ko-KR" altLang="en-US" sz="8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076" name="TextBox 101">
            <a:extLst>
              <a:ext uri="{FF2B5EF4-FFF2-40B4-BE49-F238E27FC236}">
                <a16:creationId xmlns:a16="http://schemas.microsoft.com/office/drawing/2014/main" id="{EA6FB26E-A3D2-4004-A915-18415EAD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87" y="35358"/>
            <a:ext cx="13733463" cy="93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119" tIns="53063" rIns="106119" bIns="53063">
            <a:spAutoFit/>
          </a:bodyPr>
          <a:lstStyle>
            <a:lvl1pPr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54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2020</a:t>
            </a:r>
            <a:r>
              <a:rPr lang="ko-KR" altLang="en-US" sz="54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학년도 기초 </a:t>
            </a:r>
            <a:r>
              <a:rPr lang="en-US" altLang="ko-KR" sz="54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R&amp;E</a:t>
            </a:r>
            <a:endParaRPr lang="ko-KR" altLang="en-US" sz="54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077" name="TextBox 101">
            <a:extLst>
              <a:ext uri="{FF2B5EF4-FFF2-40B4-BE49-F238E27FC236}">
                <a16:creationId xmlns:a16="http://schemas.microsoft.com/office/drawing/2014/main" id="{993F6C84-9421-493F-9491-E45F26453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8613" y="3603625"/>
            <a:ext cx="1796256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119" tIns="53063" rIns="106119" bIns="53063">
            <a:spAutoFit/>
          </a:bodyPr>
          <a:lstStyle>
            <a:lvl1pPr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 eaLnBrk="1" latinLnBrk="1" hangingPunct="1"/>
            <a:r>
              <a:rPr lang="ko-KR" altLang="en-US" sz="5000" b="1" dirty="0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정보분야  김동현 </a:t>
            </a:r>
            <a:r>
              <a:rPr lang="ko-KR" altLang="en-US" sz="5000" b="1" dirty="0" err="1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문병석</a:t>
            </a:r>
            <a:r>
              <a:rPr lang="en-US" altLang="ko-KR" sz="5000" b="1" dirty="0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5000" b="1" dirty="0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오정현 </a:t>
            </a:r>
            <a:r>
              <a:rPr lang="ko-KR" altLang="en-US" sz="50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지도교사 </a:t>
            </a:r>
            <a:r>
              <a:rPr lang="ko-KR" altLang="en-US" sz="5000" b="1" dirty="0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김은희</a:t>
            </a:r>
            <a:endParaRPr lang="ko-KR" altLang="en-US" sz="50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3078" name="Picture 1">
            <a:extLst>
              <a:ext uri="{FF2B5EF4-FFF2-40B4-BE49-F238E27FC236}">
                <a16:creationId xmlns:a16="http://schemas.microsoft.com/office/drawing/2014/main" id="{37D23F11-722E-44A3-A7EC-B66A3F2CA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99" y="439737"/>
            <a:ext cx="3160597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9" name="직선 연결선 3">
            <a:extLst>
              <a:ext uri="{FF2B5EF4-FFF2-40B4-BE49-F238E27FC236}">
                <a16:creationId xmlns:a16="http://schemas.microsoft.com/office/drawing/2014/main" id="{AD89F6F0-44F8-454C-9225-91E2DEEB4C6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4371638" y="5905500"/>
            <a:ext cx="36512" cy="294576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1" name="직사각형 24">
            <a:extLst>
              <a:ext uri="{FF2B5EF4-FFF2-40B4-BE49-F238E27FC236}">
                <a16:creationId xmlns:a16="http://schemas.microsoft.com/office/drawing/2014/main" id="{FDFB0E54-14C4-4C13-B05C-3900AC85C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63" y="1187328"/>
            <a:ext cx="1605086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r>
              <a:rPr lang="en-US" altLang="ko-KR" sz="5400" b="1" dirty="0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Designing applications for the visually impaired</a:t>
            </a:r>
            <a:endParaRPr lang="ko-KR" altLang="en-US" sz="54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082" name="TextBox 5">
            <a:extLst>
              <a:ext uri="{FF2B5EF4-FFF2-40B4-BE49-F238E27FC236}">
                <a16:creationId xmlns:a16="http://schemas.microsoft.com/office/drawing/2014/main" id="{C7D7089B-4160-45FB-88EE-20B146429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29008388"/>
            <a:ext cx="12720638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r>
              <a:rPr lang="en-US" altLang="ko-KR" sz="3300" b="1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endParaRPr lang="ko-KR" altLang="en-US" sz="3300" b="1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084" name="자유형 18">
            <a:extLst>
              <a:ext uri="{FF2B5EF4-FFF2-40B4-BE49-F238E27FC236}">
                <a16:creationId xmlns:a16="http://schemas.microsoft.com/office/drawing/2014/main" id="{4B962B0F-C78B-44EE-950A-7A7FA24DA527}"/>
              </a:ext>
            </a:extLst>
          </p:cNvPr>
          <p:cNvSpPr>
            <a:spLocks/>
          </p:cNvSpPr>
          <p:nvPr/>
        </p:nvSpPr>
        <p:spPr bwMode="auto">
          <a:xfrm>
            <a:off x="4427538" y="20073938"/>
            <a:ext cx="2755900" cy="1282700"/>
          </a:xfrm>
          <a:custGeom>
            <a:avLst/>
            <a:gdLst>
              <a:gd name="T0" fmla="*/ 2755750 w 2755915"/>
              <a:gd name="T1" fmla="*/ 1282700 h 1282700"/>
              <a:gd name="T2" fmla="*/ 2730350 w 2755915"/>
              <a:gd name="T3" fmla="*/ 1155700 h 1282700"/>
              <a:gd name="T4" fmla="*/ 2679550 w 2755915"/>
              <a:gd name="T5" fmla="*/ 965200 h 1282700"/>
              <a:gd name="T6" fmla="*/ 2616061 w 2755915"/>
              <a:gd name="T7" fmla="*/ 825500 h 1282700"/>
              <a:gd name="T8" fmla="*/ 2514461 w 2755915"/>
              <a:gd name="T9" fmla="*/ 711200 h 1282700"/>
              <a:gd name="T10" fmla="*/ 2463672 w 2755915"/>
              <a:gd name="T11" fmla="*/ 596900 h 1282700"/>
              <a:gd name="T12" fmla="*/ 2285883 w 2755915"/>
              <a:gd name="T13" fmla="*/ 393700 h 1282700"/>
              <a:gd name="T14" fmla="*/ 2057294 w 2755915"/>
              <a:gd name="T15" fmla="*/ 139700 h 1282700"/>
              <a:gd name="T16" fmla="*/ 1993794 w 2755915"/>
              <a:gd name="T17" fmla="*/ 127000 h 1282700"/>
              <a:gd name="T18" fmla="*/ 1892205 w 2755915"/>
              <a:gd name="T19" fmla="*/ 101600 h 1282700"/>
              <a:gd name="T20" fmla="*/ 1689016 w 2755915"/>
              <a:gd name="T21" fmla="*/ 127000 h 1282700"/>
              <a:gd name="T22" fmla="*/ 1612816 w 2755915"/>
              <a:gd name="T23" fmla="*/ 165100 h 1282700"/>
              <a:gd name="T24" fmla="*/ 1562016 w 2755915"/>
              <a:gd name="T25" fmla="*/ 190500 h 1282700"/>
              <a:gd name="T26" fmla="*/ 1523927 w 2755915"/>
              <a:gd name="T27" fmla="*/ 241300 h 1282700"/>
              <a:gd name="T28" fmla="*/ 1473127 w 2755915"/>
              <a:gd name="T29" fmla="*/ 266700 h 1282700"/>
              <a:gd name="T30" fmla="*/ 1396927 w 2755915"/>
              <a:gd name="T31" fmla="*/ 393700 h 1282700"/>
              <a:gd name="T32" fmla="*/ 1384227 w 2755915"/>
              <a:gd name="T33" fmla="*/ 457200 h 1282700"/>
              <a:gd name="T34" fmla="*/ 1371538 w 2755915"/>
              <a:gd name="T35" fmla="*/ 495300 h 1282700"/>
              <a:gd name="T36" fmla="*/ 1384227 w 2755915"/>
              <a:gd name="T37" fmla="*/ 647700 h 1282700"/>
              <a:gd name="T38" fmla="*/ 1435027 w 2755915"/>
              <a:gd name="T39" fmla="*/ 685800 h 1282700"/>
              <a:gd name="T40" fmla="*/ 1536627 w 2755915"/>
              <a:gd name="T41" fmla="*/ 723900 h 1282700"/>
              <a:gd name="T42" fmla="*/ 1777905 w 2755915"/>
              <a:gd name="T43" fmla="*/ 698500 h 1282700"/>
              <a:gd name="T44" fmla="*/ 1816005 w 2755915"/>
              <a:gd name="T45" fmla="*/ 685800 h 1282700"/>
              <a:gd name="T46" fmla="*/ 1955694 w 2755915"/>
              <a:gd name="T47" fmla="*/ 571500 h 1282700"/>
              <a:gd name="T48" fmla="*/ 1981094 w 2755915"/>
              <a:gd name="T49" fmla="*/ 482600 h 1282700"/>
              <a:gd name="T50" fmla="*/ 1942994 w 2755915"/>
              <a:gd name="T51" fmla="*/ 266700 h 1282700"/>
              <a:gd name="T52" fmla="*/ 1917605 w 2755915"/>
              <a:gd name="T53" fmla="*/ 228600 h 1282700"/>
              <a:gd name="T54" fmla="*/ 1841405 w 2755915"/>
              <a:gd name="T55" fmla="*/ 127000 h 1282700"/>
              <a:gd name="T56" fmla="*/ 1752505 w 2755915"/>
              <a:gd name="T57" fmla="*/ 88900 h 1282700"/>
              <a:gd name="T58" fmla="*/ 1663616 w 2755915"/>
              <a:gd name="T59" fmla="*/ 38100 h 1282700"/>
              <a:gd name="T60" fmla="*/ 1625516 w 2755915"/>
              <a:gd name="T61" fmla="*/ 12700 h 1282700"/>
              <a:gd name="T62" fmla="*/ 1587416 w 2755915"/>
              <a:gd name="T63" fmla="*/ 0 h 1282700"/>
              <a:gd name="T64" fmla="*/ 1333438 w 2755915"/>
              <a:gd name="T65" fmla="*/ 25400 h 1282700"/>
              <a:gd name="T66" fmla="*/ 1295338 w 2755915"/>
              <a:gd name="T67" fmla="*/ 50800 h 1282700"/>
              <a:gd name="T68" fmla="*/ 1231838 w 2755915"/>
              <a:gd name="T69" fmla="*/ 63500 h 1282700"/>
              <a:gd name="T70" fmla="*/ 1155649 w 2755915"/>
              <a:gd name="T71" fmla="*/ 101600 h 1282700"/>
              <a:gd name="T72" fmla="*/ 1066749 w 2755915"/>
              <a:gd name="T73" fmla="*/ 127000 h 1282700"/>
              <a:gd name="T74" fmla="*/ 977860 w 2755915"/>
              <a:gd name="T75" fmla="*/ 190500 h 1282700"/>
              <a:gd name="T76" fmla="*/ 888960 w 2755915"/>
              <a:gd name="T77" fmla="*/ 241300 h 1282700"/>
              <a:gd name="T78" fmla="*/ 800071 w 2755915"/>
              <a:gd name="T79" fmla="*/ 317500 h 1282700"/>
              <a:gd name="T80" fmla="*/ 609582 w 2755915"/>
              <a:gd name="T81" fmla="*/ 444500 h 1282700"/>
              <a:gd name="T82" fmla="*/ 482582 w 2755915"/>
              <a:gd name="T83" fmla="*/ 571500 h 1282700"/>
              <a:gd name="T84" fmla="*/ 406393 w 2755915"/>
              <a:gd name="T85" fmla="*/ 622300 h 1282700"/>
              <a:gd name="T86" fmla="*/ 317493 w 2755915"/>
              <a:gd name="T87" fmla="*/ 736600 h 1282700"/>
              <a:gd name="T88" fmla="*/ 228604 w 2755915"/>
              <a:gd name="T89" fmla="*/ 812800 h 1282700"/>
              <a:gd name="T90" fmla="*/ 152404 w 2755915"/>
              <a:gd name="T91" fmla="*/ 927100 h 1282700"/>
              <a:gd name="T92" fmla="*/ 76215 w 2755915"/>
              <a:gd name="T93" fmla="*/ 1016000 h 1282700"/>
              <a:gd name="T94" fmla="*/ 50815 w 2755915"/>
              <a:gd name="T95" fmla="*/ 1066800 h 1282700"/>
              <a:gd name="T96" fmla="*/ 15 w 2755915"/>
              <a:gd name="T97" fmla="*/ 1155700 h 128270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755915" h="1282700">
                <a:moveTo>
                  <a:pt x="2755915" y="1282700"/>
                </a:moveTo>
                <a:cubicBezTo>
                  <a:pt x="2724800" y="1064897"/>
                  <a:pt x="2760070" y="1273919"/>
                  <a:pt x="2730515" y="1155700"/>
                </a:cubicBezTo>
                <a:cubicBezTo>
                  <a:pt x="2704753" y="1052654"/>
                  <a:pt x="2733014" y="1105110"/>
                  <a:pt x="2679715" y="965200"/>
                </a:cubicBezTo>
                <a:cubicBezTo>
                  <a:pt x="2661505" y="917399"/>
                  <a:pt x="2644092" y="868388"/>
                  <a:pt x="2616215" y="825500"/>
                </a:cubicBezTo>
                <a:cubicBezTo>
                  <a:pt x="2588434" y="782759"/>
                  <a:pt x="2542891" y="753615"/>
                  <a:pt x="2514615" y="711200"/>
                </a:cubicBezTo>
                <a:cubicBezTo>
                  <a:pt x="2491488" y="676509"/>
                  <a:pt x="2488177" y="630736"/>
                  <a:pt x="2463815" y="596900"/>
                </a:cubicBezTo>
                <a:cubicBezTo>
                  <a:pt x="2411226" y="523860"/>
                  <a:pt x="2337245" y="467699"/>
                  <a:pt x="2286015" y="393700"/>
                </a:cubicBezTo>
                <a:cubicBezTo>
                  <a:pt x="2251850" y="344351"/>
                  <a:pt x="2146952" y="157607"/>
                  <a:pt x="2057415" y="139700"/>
                </a:cubicBezTo>
                <a:cubicBezTo>
                  <a:pt x="2036248" y="135467"/>
                  <a:pt x="2014856" y="132235"/>
                  <a:pt x="1993915" y="127000"/>
                </a:cubicBezTo>
                <a:cubicBezTo>
                  <a:pt x="1837707" y="87948"/>
                  <a:pt x="2126366" y="148410"/>
                  <a:pt x="1892315" y="101600"/>
                </a:cubicBezTo>
                <a:cubicBezTo>
                  <a:pt x="1824582" y="110067"/>
                  <a:pt x="1756540" y="116354"/>
                  <a:pt x="1689115" y="127000"/>
                </a:cubicBezTo>
                <a:cubicBezTo>
                  <a:pt x="1648896" y="133350"/>
                  <a:pt x="1648060" y="145017"/>
                  <a:pt x="1612915" y="165100"/>
                </a:cubicBezTo>
                <a:cubicBezTo>
                  <a:pt x="1596477" y="174493"/>
                  <a:pt x="1579048" y="182033"/>
                  <a:pt x="1562115" y="190500"/>
                </a:cubicBezTo>
                <a:cubicBezTo>
                  <a:pt x="1549415" y="207433"/>
                  <a:pt x="1540086" y="227525"/>
                  <a:pt x="1524015" y="241300"/>
                </a:cubicBezTo>
                <a:cubicBezTo>
                  <a:pt x="1509641" y="253621"/>
                  <a:pt x="1485335" y="252156"/>
                  <a:pt x="1473215" y="266700"/>
                </a:cubicBezTo>
                <a:cubicBezTo>
                  <a:pt x="1441610" y="304626"/>
                  <a:pt x="1397015" y="393700"/>
                  <a:pt x="1397015" y="393700"/>
                </a:cubicBezTo>
                <a:cubicBezTo>
                  <a:pt x="1392782" y="414867"/>
                  <a:pt x="1389550" y="436259"/>
                  <a:pt x="1384315" y="457200"/>
                </a:cubicBezTo>
                <a:cubicBezTo>
                  <a:pt x="1381068" y="470187"/>
                  <a:pt x="1371615" y="481913"/>
                  <a:pt x="1371615" y="495300"/>
                </a:cubicBezTo>
                <a:cubicBezTo>
                  <a:pt x="1371615" y="546276"/>
                  <a:pt x="1368195" y="599340"/>
                  <a:pt x="1384315" y="647700"/>
                </a:cubicBezTo>
                <a:cubicBezTo>
                  <a:pt x="1391008" y="667780"/>
                  <a:pt x="1417166" y="674582"/>
                  <a:pt x="1435115" y="685800"/>
                </a:cubicBezTo>
                <a:cubicBezTo>
                  <a:pt x="1479390" y="713472"/>
                  <a:pt x="1487958" y="711711"/>
                  <a:pt x="1536715" y="723900"/>
                </a:cubicBezTo>
                <a:cubicBezTo>
                  <a:pt x="1617148" y="715433"/>
                  <a:pt x="1697879" y="709428"/>
                  <a:pt x="1778015" y="698500"/>
                </a:cubicBezTo>
                <a:cubicBezTo>
                  <a:pt x="1791279" y="696691"/>
                  <a:pt x="1804821" y="692987"/>
                  <a:pt x="1816115" y="685800"/>
                </a:cubicBezTo>
                <a:cubicBezTo>
                  <a:pt x="1895843" y="635064"/>
                  <a:pt x="1903156" y="624159"/>
                  <a:pt x="1955815" y="571500"/>
                </a:cubicBezTo>
                <a:cubicBezTo>
                  <a:pt x="1961804" y="553533"/>
                  <a:pt x="1981215" y="498547"/>
                  <a:pt x="1981215" y="482600"/>
                </a:cubicBezTo>
                <a:cubicBezTo>
                  <a:pt x="1981215" y="386233"/>
                  <a:pt x="1980921" y="342312"/>
                  <a:pt x="1943115" y="266700"/>
                </a:cubicBezTo>
                <a:cubicBezTo>
                  <a:pt x="1936289" y="253048"/>
                  <a:pt x="1925805" y="241543"/>
                  <a:pt x="1917715" y="228600"/>
                </a:cubicBezTo>
                <a:cubicBezTo>
                  <a:pt x="1897759" y="196671"/>
                  <a:pt x="1877144" y="148377"/>
                  <a:pt x="1841515" y="127000"/>
                </a:cubicBezTo>
                <a:cubicBezTo>
                  <a:pt x="1813869" y="110413"/>
                  <a:pt x="1782248" y="101600"/>
                  <a:pt x="1752615" y="88900"/>
                </a:cubicBezTo>
                <a:cubicBezTo>
                  <a:pt x="1680235" y="16520"/>
                  <a:pt x="1753259" y="76476"/>
                  <a:pt x="1663715" y="38100"/>
                </a:cubicBezTo>
                <a:cubicBezTo>
                  <a:pt x="1649686" y="32087"/>
                  <a:pt x="1639267" y="19526"/>
                  <a:pt x="1625615" y="12700"/>
                </a:cubicBezTo>
                <a:cubicBezTo>
                  <a:pt x="1613641" y="6713"/>
                  <a:pt x="1600215" y="4233"/>
                  <a:pt x="1587515" y="0"/>
                </a:cubicBezTo>
                <a:cubicBezTo>
                  <a:pt x="1502848" y="8467"/>
                  <a:pt x="1417346" y="10821"/>
                  <a:pt x="1333515" y="25400"/>
                </a:cubicBezTo>
                <a:cubicBezTo>
                  <a:pt x="1318477" y="28015"/>
                  <a:pt x="1309707" y="45441"/>
                  <a:pt x="1295415" y="50800"/>
                </a:cubicBezTo>
                <a:cubicBezTo>
                  <a:pt x="1275204" y="58379"/>
                  <a:pt x="1253082" y="59267"/>
                  <a:pt x="1231915" y="63500"/>
                </a:cubicBezTo>
                <a:cubicBezTo>
                  <a:pt x="1206515" y="76200"/>
                  <a:pt x="1182220" y="91406"/>
                  <a:pt x="1155715" y="101600"/>
                </a:cubicBezTo>
                <a:cubicBezTo>
                  <a:pt x="1126950" y="112663"/>
                  <a:pt x="1094380" y="113217"/>
                  <a:pt x="1066815" y="127000"/>
                </a:cubicBezTo>
                <a:cubicBezTo>
                  <a:pt x="1034243" y="143286"/>
                  <a:pt x="1008548" y="170807"/>
                  <a:pt x="977915" y="190500"/>
                </a:cubicBezTo>
                <a:cubicBezTo>
                  <a:pt x="949205" y="208956"/>
                  <a:pt x="916788" y="221462"/>
                  <a:pt x="889015" y="241300"/>
                </a:cubicBezTo>
                <a:cubicBezTo>
                  <a:pt x="857255" y="263985"/>
                  <a:pt x="831875" y="294815"/>
                  <a:pt x="800115" y="317500"/>
                </a:cubicBezTo>
                <a:cubicBezTo>
                  <a:pt x="654319" y="421640"/>
                  <a:pt x="763501" y="307713"/>
                  <a:pt x="609615" y="444500"/>
                </a:cubicBezTo>
                <a:cubicBezTo>
                  <a:pt x="564869" y="484274"/>
                  <a:pt x="532428" y="538291"/>
                  <a:pt x="482615" y="571500"/>
                </a:cubicBezTo>
                <a:cubicBezTo>
                  <a:pt x="457215" y="588433"/>
                  <a:pt x="428001" y="600714"/>
                  <a:pt x="406415" y="622300"/>
                </a:cubicBezTo>
                <a:cubicBezTo>
                  <a:pt x="372285" y="656430"/>
                  <a:pt x="357676" y="709826"/>
                  <a:pt x="317515" y="736600"/>
                </a:cubicBezTo>
                <a:cubicBezTo>
                  <a:pt x="278085" y="762886"/>
                  <a:pt x="261032" y="770657"/>
                  <a:pt x="228615" y="812800"/>
                </a:cubicBezTo>
                <a:cubicBezTo>
                  <a:pt x="200696" y="849095"/>
                  <a:pt x="184794" y="894721"/>
                  <a:pt x="152415" y="927100"/>
                </a:cubicBezTo>
                <a:cubicBezTo>
                  <a:pt x="117780" y="961735"/>
                  <a:pt x="103369" y="972554"/>
                  <a:pt x="76215" y="1016000"/>
                </a:cubicBezTo>
                <a:cubicBezTo>
                  <a:pt x="66181" y="1032054"/>
                  <a:pt x="60555" y="1050566"/>
                  <a:pt x="50815" y="1066800"/>
                </a:cubicBezTo>
                <a:cubicBezTo>
                  <a:pt x="-2333" y="1155380"/>
                  <a:pt x="15" y="1111245"/>
                  <a:pt x="15" y="115570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85" name="Rectangle 47">
            <a:extLst>
              <a:ext uri="{FF2B5EF4-FFF2-40B4-BE49-F238E27FC236}">
                <a16:creationId xmlns:a16="http://schemas.microsoft.com/office/drawing/2014/main" id="{DE763D79-FB9D-4B4F-A825-F1CC919FD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80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endParaRPr lang="ko-KR" altLang="en-US"/>
          </a:p>
        </p:txBody>
      </p:sp>
      <p:sp>
        <p:nvSpPr>
          <p:cNvPr id="3086" name="Rectangle 51">
            <a:extLst>
              <a:ext uri="{FF2B5EF4-FFF2-40B4-BE49-F238E27FC236}">
                <a16:creationId xmlns:a16="http://schemas.microsoft.com/office/drawing/2014/main" id="{731BC3FF-4DD8-40DB-B5B8-A2CA5C02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80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endParaRPr lang="ko-KR" altLang="en-US"/>
          </a:p>
        </p:txBody>
      </p:sp>
      <p:sp>
        <p:nvSpPr>
          <p:cNvPr id="3087" name="Rectangle 55">
            <a:extLst>
              <a:ext uri="{FF2B5EF4-FFF2-40B4-BE49-F238E27FC236}">
                <a16:creationId xmlns:a16="http://schemas.microsoft.com/office/drawing/2014/main" id="{13E9830F-53B7-46AD-A0FF-664770A0B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80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endParaRPr lang="ko-KR" altLang="en-US"/>
          </a:p>
        </p:txBody>
      </p:sp>
      <p:sp>
        <p:nvSpPr>
          <p:cNvPr id="3088" name="Rectangle 57">
            <a:extLst>
              <a:ext uri="{FF2B5EF4-FFF2-40B4-BE49-F238E27FC236}">
                <a16:creationId xmlns:a16="http://schemas.microsoft.com/office/drawing/2014/main" id="{FB2B7B5C-EAE5-4F1F-8832-FA5CB919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80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endParaRPr lang="ko-KR" altLang="en-US"/>
          </a:p>
        </p:txBody>
      </p:sp>
      <p:sp>
        <p:nvSpPr>
          <p:cNvPr id="3089" name="모서리가 둥근 직사각형 54">
            <a:extLst>
              <a:ext uri="{FF2B5EF4-FFF2-40B4-BE49-F238E27FC236}">
                <a16:creationId xmlns:a16="http://schemas.microsoft.com/office/drawing/2014/main" id="{812F36D4-5B09-412A-8AF4-3C7C9307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99" y="28227386"/>
            <a:ext cx="13680000" cy="1003697"/>
          </a:xfrm>
          <a:prstGeom prst="roundRect">
            <a:avLst>
              <a:gd name="adj" fmla="val 14343"/>
            </a:avLst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Ⅲ. </a:t>
            </a:r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</a:t>
            </a:r>
            <a:endParaRPr lang="en-US" altLang="ko-K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0" name="모서리가 둥근 직사각형 54">
            <a:extLst>
              <a:ext uri="{FF2B5EF4-FFF2-40B4-BE49-F238E27FC236}">
                <a16:creationId xmlns:a16="http://schemas.microsoft.com/office/drawing/2014/main" id="{581CFAF9-6D37-4389-B7B0-D58170BEE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5395" y="24991441"/>
            <a:ext cx="13680000" cy="1003697"/>
          </a:xfrm>
          <a:prstGeom prst="roundRect">
            <a:avLst>
              <a:gd name="adj" fmla="val 14343"/>
            </a:avLst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Ⅳ. </a:t>
            </a:r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고찰</a:t>
            </a:r>
            <a:endParaRPr lang="en-US" altLang="ko-K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2" name="모서리가 둥근 직사각형 46">
            <a:extLst>
              <a:ext uri="{FF2B5EF4-FFF2-40B4-BE49-F238E27FC236}">
                <a16:creationId xmlns:a16="http://schemas.microsoft.com/office/drawing/2014/main" id="{3CD413FB-8F05-405B-A689-635DDC228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308" y="4840399"/>
            <a:ext cx="3505821" cy="1003697"/>
          </a:xfrm>
          <a:prstGeom prst="roundRect">
            <a:avLst>
              <a:gd name="adj" fmla="val 14343"/>
            </a:avLst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ctr" eaLnBrk="1" latinLnBrk="1" hangingPunct="1"/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초록</a:t>
            </a:r>
          </a:p>
        </p:txBody>
      </p:sp>
      <p:sp>
        <p:nvSpPr>
          <p:cNvPr id="3093" name="모서리가 둥근 직사각형 50">
            <a:extLst>
              <a:ext uri="{FF2B5EF4-FFF2-40B4-BE49-F238E27FC236}">
                <a16:creationId xmlns:a16="http://schemas.microsoft.com/office/drawing/2014/main" id="{52B16D50-2AFA-4A49-8A58-0748C6ECE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93" y="19014777"/>
            <a:ext cx="13680000" cy="1003697"/>
          </a:xfrm>
          <a:prstGeom prst="roundRect">
            <a:avLst>
              <a:gd name="adj" fmla="val 14343"/>
            </a:avLst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Ⅱ. </a:t>
            </a:r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en-US" altLang="ko-K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8" name="TextBox 5">
            <a:extLst>
              <a:ext uri="{FF2B5EF4-FFF2-40B4-BE49-F238E27FC236}">
                <a16:creationId xmlns:a16="http://schemas.microsoft.com/office/drawing/2014/main" id="{6FB987C7-744B-4EEA-A54B-88F77EEF0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644" y="12964716"/>
            <a:ext cx="101250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r>
              <a:rPr lang="en-US" altLang="ko-KR" sz="3300" b="1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 </a:t>
            </a:r>
            <a:r>
              <a:rPr lang="ko-KR" altLang="en-US" sz="3300" b="1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동기</a:t>
            </a:r>
          </a:p>
        </p:txBody>
      </p:sp>
      <p:sp>
        <p:nvSpPr>
          <p:cNvPr id="23" name="모서리가 둥근 직사각형 46">
            <a:extLst>
              <a:ext uri="{FF2B5EF4-FFF2-40B4-BE49-F238E27FC236}">
                <a16:creationId xmlns:a16="http://schemas.microsoft.com/office/drawing/2014/main" id="{3CD413FB-8F05-405B-A689-635DDC228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99" y="10930146"/>
            <a:ext cx="13680000" cy="1003697"/>
          </a:xfrm>
          <a:prstGeom prst="roundRect">
            <a:avLst>
              <a:gd name="adj" fmla="val 14343"/>
            </a:avLst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연구동기 및 목적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393699" y="6286251"/>
            <a:ext cx="13641388" cy="439269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4169FF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>
            <a:spAutoFit/>
          </a:bodyPr>
          <a:lstStyle/>
          <a:p>
            <a:pPr algn="just" defTabSz="642938" eaLnBrk="1" latinLnBrk="1" hangingPunct="1">
              <a:defRPr/>
            </a:pPr>
            <a:r>
              <a:rPr lang="ko-KR" altLang="en-US" sz="3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최근 정보화 시대를 바탕으로 음성 합성</a:t>
            </a:r>
            <a:r>
              <a:rPr lang="en-US" altLang="ko-KR" sz="3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(Text-to-Speech; TTS)</a:t>
            </a:r>
            <a:r>
              <a:rPr lang="ko-KR" altLang="en-US" sz="3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다양한 기능이 생겨났다</a:t>
            </a:r>
            <a:r>
              <a:rPr lang="en-US" altLang="ko-KR" sz="3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바탕으로 많은 이들이 편리함을 누리고 있는데</a:t>
            </a:r>
            <a:r>
              <a:rPr lang="en-US" altLang="ko-KR" sz="3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시각장애인들은 이러한 편리함을 누리지 못하고 있는 경우가 많다</a:t>
            </a:r>
            <a:r>
              <a:rPr lang="en-US" altLang="ko-KR" sz="3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문제점을 발견하였고 시각장애인을 위한 앱이 필요하다고 생각했다</a:t>
            </a:r>
            <a:r>
              <a:rPr lang="en-US" altLang="ko-KR" sz="3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  <a:r>
              <a:rPr lang="ko-KR" altLang="en-US" sz="3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시각장애인들을 위해서 여러 앱들을 분석하는 과정을 통해서 시각장애인에게 필요한 기능을 선정하고</a:t>
            </a:r>
            <a:r>
              <a:rPr lang="en-US" altLang="ko-KR" sz="3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이에 따라서 앱을 개발하기로 하였다</a:t>
            </a:r>
            <a:r>
              <a:rPr lang="en-US" altLang="ko-KR" sz="3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3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393" y="12185046"/>
            <a:ext cx="1366069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음성 합성은 텍스트를 음성으로 변환하는 기술이다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기술은 시각장애인 또는 </a:t>
            </a:r>
            <a:r>
              <a:rPr lang="ko-KR" altLang="en-US" sz="3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저시력자를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위한 유용한 기술이다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시각장애인들을 위한 보조공학기기가 보급되고 있고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가지 애플리케이션들이 개발되고 있다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대부분의 앱이 </a:t>
            </a:r>
            <a:r>
              <a:rPr lang="ko-KR" altLang="en-US" sz="3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버튼식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조작을 기반으로 하고 있어서 시각장애인의 편의성을 고려하지 못한 것으로 생각했다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시각장애인의 편의성을 고려한 편리한 앱을 개발하기로 하였다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휴대하기 쉬운 스마트폰에서 사용할 수 있는 시각장애인용 앱에 어떠한 기능이 필요하며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앱에 없는 요구사항이 무엇이며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시각장애인들이 사용할 때 불편함이 없는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디자인이 무엇인지 파악하고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기술을 이용하여 시각장애인들을 위한 애플리케이션을 설계하고자 하였다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flipH="1">
            <a:off x="393696" y="20235068"/>
            <a:ext cx="13680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사전 조사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문헌조사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출시된 시각장애인들을 위한 앱의 종류와 사용 방법을 조사하여 보완할 점에 대해서 탐색해보았다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 설계를 위한 시스템 설계도 구성</a:t>
            </a:r>
            <a:endParaRPr lang="en-US" altLang="ko-KR" sz="3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조사한 내용을 기반으로 시각장애인을 위한 애플리케이션 설계를 위한 설계도를 구성하였다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 개발</a:t>
            </a:r>
            <a:endParaRPr lang="en-US" altLang="ko-KR" sz="3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스튜디오를 이용해서 애플리케이션 프로토타입을 제작하였다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 앱은 시각장애인에게 앞의 물체의 정보를 음성으로 제공해준다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 사용을 위한 보조장치 제작</a:t>
            </a:r>
            <a:endParaRPr lang="en-US" altLang="ko-KR" sz="3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시각장애인을 위한 애플리케이션의 원활한 사용을 위해 보조장치를 휴대폰 케이스 형태로 만들었다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통해서 위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왼쪽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방향을 알 수 있다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 flipH="1">
            <a:off x="389601" y="29457901"/>
            <a:ext cx="1379617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사전 조사를 통해서 </a:t>
            </a:r>
            <a:r>
              <a:rPr lang="ko-KR" altLang="en-US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보이스아이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샤인플러스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 여러 애플리케이션의 종류와 사용 방법을 알아봄으로써 시각장애인을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위한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앱에서 필요한 기능이 무엇인지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점이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불편한 지에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대해서 알아본 후 애플리케이션 설계 시 필요한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점과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탐색하였다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앱이 버튼을 기반으로 하는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지니고 있어서 옆에서 대신 버튼을 눌러줄 만한 사람이 없다면 시각장애인이 스스로 할 수 있어야 한다는 취지에 맞지 않기에 적합하지 않다고 생각했다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1"/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그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시각장애인들의 편의를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위해 버튼의 개수를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최소화하고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앞의 정보를 전달해줄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기능과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위험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상황에 대비해서 보호자와 빠르게 연락이 가능한 기능이 필요하다는 결론이 나왔다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 가장 중요하게 생각한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UI/UX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부분은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비슷하게 만들도록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하였다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3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H="1">
            <a:off x="14720061" y="26133914"/>
            <a:ext cx="13685031" cy="951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BLIND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앱을 통해서 시각장애인이 얻을 수 없는 시각 정보를 청각 정보로 바꿔서 제공할 수 있다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이런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방법으로 애플리케이션을 사용하면 시각장애인이 스스로 할  수 있는 일을 더 늘릴 수 있는 기회를 줄 수 있을 것이다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초기에는 앱의 기능을 두 가지로 만들기로 계획하였다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번째는 물체에 대한 정보를 음성으로 제공하는 기능으로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앱에 포함되어 있다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번째는 버튼을 누르면 바로 보호자에게 연락을 할 수 있는 기능인데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시각장애인이 긴급한 상황에 놓였을 때 꼭 필요한 기능이라고 생각하여 만들기로 하였으나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스마트폰에 그러한 기능이 이미 있는 경우가 많으므로 첫 번째 기능만 구현하기로 하였다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기능이 부족하다고 생각하는데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더 많은 연구를 통해서 시각장애인에게 필요한 더 많은 기능에 대해서 고민해보고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나은 앱을 개발하여 시각장애인의 삶의 질을 높일 수 있을 것이다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ML KIT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정확도가 떨어지는 것이 굉장히 아쉬웠으며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나중에 </a:t>
            </a:r>
            <a:r>
              <a:rPr lang="ko-KR" altLang="en-US" sz="3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머신러닝이나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상품검출을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잘하는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KAKAO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등을 사용하여 정확도를 높여보고 싶다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3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2880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89832" y="6192938"/>
            <a:ext cx="136850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앱의 주요 기능은 앞에 있는 물체에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</a:t>
            </a:r>
            <a:endParaRPr lang="en-US" altLang="ko-KR" sz="3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가져다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대면 그 물체가 무엇인지 읽어주는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것으로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atinLnBrk="1"/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앱은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스튜디오를 사용하여서 제작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하였으며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Android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camera x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카메라 기능을 사용했으며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ML KIT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사진에 있는 물체를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불러오고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영어로 받아온 데이터 값을 카카오의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번역 기능을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불러와 한국어로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사용하였다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BBC70A8-5605-CA42-A04C-2097BF33C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957" y="17038861"/>
            <a:ext cx="3230587" cy="7156077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0AD87AB-6D93-B545-8305-11EA29DF87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187" y="17038861"/>
            <a:ext cx="3220234" cy="7156077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3088481" y="223878"/>
            <a:ext cx="2880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337904" y="24266946"/>
            <a:ext cx="4881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앱의 실행 화면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09CF02A-DFD4-874B-8C81-2A6C0056B5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9" t="4324" r="5803" b="8252"/>
          <a:stretch/>
        </p:blipFill>
        <p:spPr>
          <a:xfrm>
            <a:off x="24787592" y="20907382"/>
            <a:ext cx="3407557" cy="3359564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6B76395-B00C-2A44-8A56-4C73AECAA94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321" y="20890315"/>
            <a:ext cx="3376631" cy="3376631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21458584" y="24338954"/>
            <a:ext cx="6566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 보조도구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112933" y="16984260"/>
            <a:ext cx="76904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앱을 실행시키면 로딩 화면 후 카메라가 실행이 된다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시각장애인이 알고 싶은 물체의 방향으로 카메라를 가져다 대고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하단의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앞에 무슨 물체가 있는지 음성으로 알려준다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 Activity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버튼 클릭 시마다 실행되게 하였다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2880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3717432" descr="EMB000018305839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b="2345"/>
          <a:stretch/>
        </p:blipFill>
        <p:spPr bwMode="auto">
          <a:xfrm>
            <a:off x="14689832" y="10542537"/>
            <a:ext cx="10081120" cy="5576790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17315086" y="16274058"/>
            <a:ext cx="4719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설계도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8166" y="9865346"/>
            <a:ext cx="369837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이 앱을 보조하는 도구로서는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Fusion 360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Tinkercad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모델링하였으며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프린터인 </a:t>
            </a:r>
            <a:r>
              <a:rPr lang="en-US" altLang="ko-KR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Cura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사용해서 출력하여 케이스를 제작했다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25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64293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25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64293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4849</TotalTime>
  <Words>673</Words>
  <Application>Microsoft Office PowerPoint</Application>
  <PresentationFormat>사용자 지정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Times New Roman</vt:lpstr>
      <vt:lpstr>기본 디자인</vt:lpstr>
      <vt:lpstr>PowerPoint 프레젠테이션</vt:lpstr>
    </vt:vector>
  </TitlesOfParts>
  <Company>LG 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USER</dc:creator>
  <cp:lastModifiedBy>user</cp:lastModifiedBy>
  <cp:revision>284</cp:revision>
  <cp:lastPrinted>2019-11-14T06:11:39Z</cp:lastPrinted>
  <dcterms:created xsi:type="dcterms:W3CDTF">2005-06-04T05:20:50Z</dcterms:created>
  <dcterms:modified xsi:type="dcterms:W3CDTF">2020-11-30T08:13:36Z</dcterms:modified>
</cp:coreProperties>
</file>