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78952-6DCD-49EE-DFAC-8DCE7C71DD53}" v="148" dt="2022-08-16T13:05:17.332"/>
    <p1510:client id="{A3FF05F3-98B4-47D4-D468-9BE06F41A4A6}" v="121" dt="2022-08-16T13:24:23.755"/>
    <p1510:client id="{BF0F9322-8599-4458-A7AF-FEF495CE3AA6}" v="410" dt="2022-08-16T12:45:01.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8/16/2022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A6AA8-A04B-4104-9AE2-BD48D340E27F}" type="datetimeFigureOut">
              <a:rPr lang="en-US" dirty="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E0BF79-FAC6-4A96-8DE1-F7B82E2E1652}" type="datetimeFigureOut">
              <a:rPr lang="en-US" dirty="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F5DD9-2C52-442D-92E2-8072C0C3D7CD}" type="datetimeFigureOut">
              <a:rPr lang="en-US" dirty="0"/>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8/16/2022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3D6FB-79CC-4683-A046-BBE785BA1BED}" type="datetimeFigureOut">
              <a:rPr lang="en-US" dirty="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12B3E8-48F1-4B23-8498-D8A04A81EC9C}" type="datetimeFigureOut">
              <a:rPr lang="en-US" dirty="0"/>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8/16/2022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8/16/2022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8/16/2022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tags/tag_rp.asp" TargetMode="External"/><Relationship Id="rId2" Type="http://schemas.openxmlformats.org/officeDocument/2006/relationships/hyperlink" Target="https://www.w3schools.com/tags/tag_rt.a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tags/tag_rp.asp" TargetMode="External"/><Relationship Id="rId2" Type="http://schemas.openxmlformats.org/officeDocument/2006/relationships/hyperlink" Target="https://www.w3schools.com/tags/tag_ruby.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tags/tag_rt.asp" TargetMode="External"/><Relationship Id="rId2" Type="http://schemas.openxmlformats.org/officeDocument/2006/relationships/hyperlink" Target="https://www.w3schools.com/tags/tag_ruby.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tags/tag_fieldset.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webmaster@examp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tags/tag_select.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1324-BDFA-47ED-6B14-A612EF7734D0}"/>
              </a:ext>
            </a:extLst>
          </p:cNvPr>
          <p:cNvSpPr>
            <a:spLocks noGrp="1"/>
          </p:cNvSpPr>
          <p:nvPr>
            <p:ph type="ctrTitle"/>
          </p:nvPr>
        </p:nvSpPr>
        <p:spPr/>
        <p:txBody>
          <a:bodyPr/>
          <a:lstStyle/>
          <a:p>
            <a:r>
              <a:rPr lang="en-US"/>
              <a:t>Web designing </a:t>
            </a:r>
          </a:p>
        </p:txBody>
      </p:sp>
      <p:sp>
        <p:nvSpPr>
          <p:cNvPr id="3" name="Subtitle 2">
            <a:extLst>
              <a:ext uri="{FF2B5EF4-FFF2-40B4-BE49-F238E27FC236}">
                <a16:creationId xmlns:a16="http://schemas.microsoft.com/office/drawing/2014/main" id="{EBAE401E-C8E3-16A5-AA63-C716ED2D19FE}"/>
              </a:ext>
            </a:extLst>
          </p:cNvPr>
          <p:cNvSpPr>
            <a:spLocks noGrp="1"/>
          </p:cNvSpPr>
          <p:nvPr>
            <p:ph type="subTitle" idx="1"/>
          </p:nvPr>
        </p:nvSpPr>
        <p:spPr>
          <a:xfrm>
            <a:off x="1562100" y="4696439"/>
            <a:ext cx="9056471" cy="845390"/>
          </a:xfrm>
        </p:spPr>
        <p:txBody>
          <a:bodyPr vert="horz" lIns="91440" tIns="45720" rIns="91440" bIns="45720" rtlCol="0" anchor="t">
            <a:noAutofit/>
          </a:bodyPr>
          <a:lstStyle/>
          <a:p>
            <a:r>
              <a:rPr lang="en-US" sz="2800" dirty="0">
                <a:solidFill>
                  <a:srgbClr val="7030A0"/>
                </a:solidFill>
                <a:latin typeface="Comic Sans MS"/>
              </a:rPr>
              <a:t>New </a:t>
            </a:r>
            <a:r>
              <a:rPr lang="en-US" sz="2800" dirty="0" err="1">
                <a:solidFill>
                  <a:srgbClr val="7030A0"/>
                </a:solidFill>
                <a:latin typeface="Comic Sans MS"/>
              </a:rPr>
              <a:t>tqgs</a:t>
            </a:r>
            <a:r>
              <a:rPr lang="en-US" sz="2800" dirty="0">
                <a:solidFill>
                  <a:srgbClr val="7030A0"/>
                </a:solidFill>
                <a:latin typeface="Comic Sans MS"/>
              </a:rPr>
              <a:t> in HTML</a:t>
            </a:r>
          </a:p>
          <a:p>
            <a:pPr algn="r"/>
            <a:r>
              <a:rPr lang="en-US" sz="2000" dirty="0">
                <a:solidFill>
                  <a:srgbClr val="C00000"/>
                </a:solidFill>
                <a:latin typeface="Comic Sans MS"/>
              </a:rPr>
              <a:t>P.SWETHA 21MAT060</a:t>
            </a:r>
          </a:p>
          <a:p>
            <a:endParaRPr lang="en-US" sz="2800" dirty="0">
              <a:solidFill>
                <a:srgbClr val="7030A0"/>
              </a:solidFill>
              <a:latin typeface="Comic Sans MS"/>
            </a:endParaRPr>
          </a:p>
        </p:txBody>
      </p:sp>
    </p:spTree>
    <p:extLst>
      <p:ext uri="{BB962C8B-B14F-4D97-AF65-F5344CB8AC3E}">
        <p14:creationId xmlns:p14="http://schemas.microsoft.com/office/powerpoint/2010/main" val="224890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097F-F69C-6937-CCFF-D97375DC2AA6}"/>
              </a:ext>
            </a:extLst>
          </p:cNvPr>
          <p:cNvSpPr>
            <a:spLocks noGrp="1"/>
          </p:cNvSpPr>
          <p:nvPr>
            <p:ph type="title"/>
          </p:nvPr>
        </p:nvSpPr>
        <p:spPr/>
        <p:txBody>
          <a:bodyPr/>
          <a:lstStyle/>
          <a:p>
            <a:r>
              <a:rPr lang="en-US"/>
              <a:t>9.</a:t>
            </a:r>
            <a:r>
              <a:rPr lang="en-US">
                <a:solidFill>
                  <a:schemeClr val="tx2"/>
                </a:solidFill>
              </a:rPr>
              <a:t>&lt;label&gt;</a:t>
            </a:r>
          </a:p>
        </p:txBody>
      </p:sp>
      <p:sp>
        <p:nvSpPr>
          <p:cNvPr id="3" name="Content Placeholder 2">
            <a:extLst>
              <a:ext uri="{FF2B5EF4-FFF2-40B4-BE49-F238E27FC236}">
                <a16:creationId xmlns:a16="http://schemas.microsoft.com/office/drawing/2014/main" id="{DF152C4E-53E6-6ECD-4B39-B0280E1A066A}"/>
              </a:ext>
            </a:extLst>
          </p:cNvPr>
          <p:cNvSpPr>
            <a:spLocks noGrp="1"/>
          </p:cNvSpPr>
          <p:nvPr>
            <p:ph idx="1"/>
          </p:nvPr>
        </p:nvSpPr>
        <p:spPr/>
        <p:txBody>
          <a:bodyPr vert="horz" lIns="91440" tIns="45720" rIns="91440" bIns="45720" rtlCol="0" anchor="t">
            <a:normAutofit/>
          </a:bodyPr>
          <a:lstStyle/>
          <a:p>
            <a:r>
              <a:rPr lang="en-US" sz="2400" dirty="0">
                <a:latin typeface="Comic Sans MS"/>
              </a:rPr>
              <a:t>Screen reader users (will read out loud the label, when the user is focused on the element)
Users who have difficulty clicking on very small regions (such as checkboxes) – because when a user clicks the text within the &lt;label&gt; element, it toggles the input (this increases the hit area). </a:t>
            </a:r>
          </a:p>
          <a:p>
            <a:r>
              <a:rPr lang="en-US" sz="2400" dirty="0" err="1">
                <a:latin typeface="Comic Sans MS"/>
              </a:rPr>
              <a:t>Eg</a:t>
            </a:r>
            <a:r>
              <a:rPr lang="en-US" sz="2400" dirty="0">
                <a:latin typeface="Comic Sans MS"/>
              </a:rPr>
              <a:t>:&lt;form action=“/</a:t>
            </a:r>
            <a:r>
              <a:rPr lang="en-US" sz="2400" dirty="0" err="1">
                <a:latin typeface="Comic Sans MS"/>
              </a:rPr>
              <a:t>action_page.php</a:t>
            </a:r>
            <a:r>
              <a:rPr lang="en-US" sz="2400" dirty="0">
                <a:latin typeface="Comic Sans MS"/>
              </a:rPr>
              <a:t>”&gt;
  &lt;input type=“radio” id=“html” name=“</a:t>
            </a:r>
            <a:r>
              <a:rPr lang="en-US" sz="2400" dirty="0" err="1">
                <a:latin typeface="Comic Sans MS"/>
              </a:rPr>
              <a:t>fav_language</a:t>
            </a:r>
            <a:r>
              <a:rPr lang="en-US" sz="2400" dirty="0">
                <a:latin typeface="Comic Sans MS"/>
              </a:rPr>
              <a:t>” value=“HTML”&gt;
  &lt;</a:t>
            </a:r>
            <a:r>
              <a:rPr lang="en-US" sz="2400" dirty="0">
                <a:solidFill>
                  <a:srgbClr val="FF0000"/>
                </a:solidFill>
                <a:latin typeface="Comic Sans MS"/>
              </a:rPr>
              <a:t>label</a:t>
            </a:r>
            <a:r>
              <a:rPr lang="en-US" sz="2400" dirty="0">
                <a:latin typeface="Comic Sans MS"/>
              </a:rPr>
              <a:t> for=“html”&gt;HTML</a:t>
            </a:r>
            <a:r>
              <a:rPr lang="en-US" sz="2400" dirty="0">
                <a:solidFill>
                  <a:srgbClr val="FF0000"/>
                </a:solidFill>
                <a:latin typeface="Comic Sans MS"/>
              </a:rPr>
              <a:t>&lt;/label&gt;</a:t>
            </a:r>
          </a:p>
        </p:txBody>
      </p:sp>
    </p:spTree>
    <p:extLst>
      <p:ext uri="{BB962C8B-B14F-4D97-AF65-F5344CB8AC3E}">
        <p14:creationId xmlns:p14="http://schemas.microsoft.com/office/powerpoint/2010/main" val="5005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87A2-CDC9-1A67-CDA2-2EA848829698}"/>
              </a:ext>
            </a:extLst>
          </p:cNvPr>
          <p:cNvSpPr>
            <a:spLocks noGrp="1"/>
          </p:cNvSpPr>
          <p:nvPr>
            <p:ph type="title"/>
          </p:nvPr>
        </p:nvSpPr>
        <p:spPr/>
        <p:txBody>
          <a:bodyPr/>
          <a:lstStyle/>
          <a:p>
            <a:r>
              <a:rPr lang="en-US"/>
              <a:t>10.</a:t>
            </a:r>
            <a:r>
              <a:rPr lang="en-US">
                <a:solidFill>
                  <a:schemeClr val="tx2"/>
                </a:solidFill>
              </a:rPr>
              <a:t>&lt;wbr&gt;</a:t>
            </a:r>
          </a:p>
        </p:txBody>
      </p:sp>
      <p:sp>
        <p:nvSpPr>
          <p:cNvPr id="3" name="Content Placeholder 2">
            <a:extLst>
              <a:ext uri="{FF2B5EF4-FFF2-40B4-BE49-F238E27FC236}">
                <a16:creationId xmlns:a16="http://schemas.microsoft.com/office/drawing/2014/main" id="{AD68C184-4846-FF91-D5D5-09DD5B9605B2}"/>
              </a:ext>
            </a:extLst>
          </p:cNvPr>
          <p:cNvSpPr>
            <a:spLocks noGrp="1"/>
          </p:cNvSpPr>
          <p:nvPr>
            <p:ph idx="1"/>
          </p:nvPr>
        </p:nvSpPr>
        <p:spPr/>
        <p:txBody>
          <a:bodyPr vert="horz" lIns="91440" tIns="45720" rIns="91440" bIns="45720" rtlCol="0" anchor="t">
            <a:normAutofit/>
          </a:bodyPr>
          <a:lstStyle/>
          <a:p>
            <a:endParaRPr lang="en-US"/>
          </a:p>
          <a:p>
            <a:r>
              <a:rPr lang="en-US" sz="2400" b="0" i="0">
                <a:solidFill>
                  <a:srgbClr val="000000"/>
                </a:solidFill>
                <a:effectLst/>
                <a:latin typeface="Comic Sans MS"/>
              </a:rPr>
              <a:t>The &lt;</a:t>
            </a:r>
            <a:r>
              <a:rPr lang="en-US" sz="2400" b="0" i="0" err="1">
                <a:solidFill>
                  <a:srgbClr val="000000"/>
                </a:solidFill>
                <a:effectLst/>
                <a:latin typeface="Comic Sans MS"/>
              </a:rPr>
              <a:t>wbr</a:t>
            </a:r>
            <a:r>
              <a:rPr lang="en-US" sz="2400" b="0" i="0">
                <a:solidFill>
                  <a:srgbClr val="000000"/>
                </a:solidFill>
                <a:effectLst/>
                <a:latin typeface="Comic Sans MS"/>
              </a:rPr>
              <a:t>&gt; (Word Break Opportunity) tag specifies where in a text it would be ok to add a line-break.</a:t>
            </a:r>
          </a:p>
          <a:p>
            <a:r>
              <a:rPr lang="en-US" sz="2400" b="0" i="0">
                <a:solidFill>
                  <a:srgbClr val="000000"/>
                </a:solidFill>
                <a:effectLst/>
                <a:latin typeface="Comic Sans MS"/>
              </a:rPr>
              <a:t>When a word is too long, the browser might break it at the wrong place. You can use the &lt;</a:t>
            </a:r>
            <a:r>
              <a:rPr lang="en-US" sz="2400" b="0" i="0" err="1">
                <a:solidFill>
                  <a:srgbClr val="000000"/>
                </a:solidFill>
                <a:effectLst/>
                <a:latin typeface="Comic Sans MS"/>
              </a:rPr>
              <a:t>wbr</a:t>
            </a:r>
            <a:r>
              <a:rPr lang="en-US" sz="2400" b="0" i="0">
                <a:solidFill>
                  <a:srgbClr val="000000"/>
                </a:solidFill>
                <a:effectLst/>
                <a:latin typeface="Comic Sans MS"/>
              </a:rPr>
              <a:t>&gt; element to add word break opportunities.</a:t>
            </a:r>
          </a:p>
          <a:p>
            <a:r>
              <a:rPr lang="en-US" sz="2400" err="1">
                <a:latin typeface="Comic Sans MS"/>
              </a:rPr>
              <a:t>Eg</a:t>
            </a:r>
            <a:r>
              <a:rPr lang="en-US" sz="2400">
                <a:latin typeface="Comic Sans MS"/>
              </a:rPr>
              <a:t>:&lt;p&gt;To learn AJAX, you must be familiar with the XML</a:t>
            </a:r>
            <a:r>
              <a:rPr lang="en-US" sz="2400">
                <a:solidFill>
                  <a:srgbClr val="FF0000"/>
                </a:solidFill>
                <a:latin typeface="Comic Sans MS"/>
              </a:rPr>
              <a:t>&lt;</a:t>
            </a:r>
            <a:r>
              <a:rPr lang="en-US" sz="2400" err="1">
                <a:solidFill>
                  <a:srgbClr val="FF0000"/>
                </a:solidFill>
                <a:latin typeface="Comic Sans MS"/>
              </a:rPr>
              <a:t>wbr</a:t>
            </a:r>
            <a:r>
              <a:rPr lang="en-US" sz="2400">
                <a:solidFill>
                  <a:srgbClr val="FF0000"/>
                </a:solidFill>
                <a:latin typeface="Comic Sans MS"/>
              </a:rPr>
              <a:t>&gt;</a:t>
            </a:r>
            <a:r>
              <a:rPr lang="en-US" sz="2400">
                <a:latin typeface="Comic Sans MS"/>
              </a:rPr>
              <a:t>Http</a:t>
            </a:r>
            <a:r>
              <a:rPr lang="en-US" sz="2400">
                <a:solidFill>
                  <a:srgbClr val="FF0000"/>
                </a:solidFill>
                <a:latin typeface="Comic Sans MS"/>
              </a:rPr>
              <a:t>&lt;</a:t>
            </a:r>
            <a:r>
              <a:rPr lang="en-US" sz="2400" err="1">
                <a:solidFill>
                  <a:srgbClr val="FF0000"/>
                </a:solidFill>
                <a:latin typeface="Comic Sans MS"/>
              </a:rPr>
              <a:t>wbr</a:t>
            </a:r>
            <a:r>
              <a:rPr lang="en-US" sz="2400">
                <a:solidFill>
                  <a:srgbClr val="FF0000"/>
                </a:solidFill>
                <a:latin typeface="Comic Sans MS"/>
              </a:rPr>
              <a:t>&gt;</a:t>
            </a:r>
            <a:r>
              <a:rPr lang="en-US" sz="2400">
                <a:latin typeface="Comic Sans MS"/>
              </a:rPr>
              <a:t>Request Object.&lt;/p&gt;</a:t>
            </a:r>
            <a:br>
              <a:rPr lang="en-US" sz="2400">
                <a:latin typeface="Comic Sans MS"/>
              </a:rPr>
            </a:br>
            <a:endParaRPr lang="en-US"/>
          </a:p>
        </p:txBody>
      </p:sp>
    </p:spTree>
    <p:extLst>
      <p:ext uri="{BB962C8B-B14F-4D97-AF65-F5344CB8AC3E}">
        <p14:creationId xmlns:p14="http://schemas.microsoft.com/office/powerpoint/2010/main" val="91398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2843-820E-6C3C-9F66-EB2FA81CEF2E}"/>
              </a:ext>
            </a:extLst>
          </p:cNvPr>
          <p:cNvSpPr>
            <a:spLocks noGrp="1"/>
          </p:cNvSpPr>
          <p:nvPr>
            <p:ph type="title"/>
          </p:nvPr>
        </p:nvSpPr>
        <p:spPr/>
        <p:txBody>
          <a:bodyPr/>
          <a:lstStyle/>
          <a:p>
            <a:r>
              <a:rPr lang="en-US"/>
              <a:t>11.</a:t>
            </a:r>
            <a:r>
              <a:rPr lang="en-US">
                <a:solidFill>
                  <a:schemeClr val="tx2"/>
                </a:solidFill>
              </a:rPr>
              <a:t>&lt;summary&gt;</a:t>
            </a:r>
          </a:p>
        </p:txBody>
      </p:sp>
      <p:sp>
        <p:nvSpPr>
          <p:cNvPr id="3" name="Content Placeholder 2">
            <a:extLst>
              <a:ext uri="{FF2B5EF4-FFF2-40B4-BE49-F238E27FC236}">
                <a16:creationId xmlns:a16="http://schemas.microsoft.com/office/drawing/2014/main" id="{A41D9C5E-E76D-540B-5B28-FCFD19A25216}"/>
              </a:ext>
            </a:extLst>
          </p:cNvPr>
          <p:cNvSpPr>
            <a:spLocks noGrp="1"/>
          </p:cNvSpPr>
          <p:nvPr>
            <p:ph idx="1"/>
          </p:nvPr>
        </p:nvSpPr>
        <p:spPr/>
        <p:txBody>
          <a:bodyPr vert="horz" lIns="91440" tIns="45720" rIns="91440" bIns="45720" rtlCol="0" anchor="t">
            <a:normAutofit/>
          </a:bodyPr>
          <a:lstStyle/>
          <a:p>
            <a:r>
              <a:rPr lang="en-US" sz="2400">
                <a:latin typeface="Comic Sans MS"/>
              </a:rPr>
              <a:t>The &lt;summary&gt; tag defines a visible heading for the &lt;details&gt; element. The heading can be clicked to view/hide the details.</a:t>
            </a:r>
          </a:p>
          <a:p>
            <a:r>
              <a:rPr lang="en-US" sz="2400" err="1">
                <a:latin typeface="Comic Sans MS"/>
              </a:rPr>
              <a:t>Eg</a:t>
            </a:r>
            <a:r>
              <a:rPr lang="en-US" sz="2400">
                <a:latin typeface="Comic Sans MS"/>
              </a:rPr>
              <a:t>:&lt;details&gt;
  </a:t>
            </a:r>
            <a:r>
              <a:rPr lang="en-US" sz="2400">
                <a:solidFill>
                  <a:srgbClr val="FF0000"/>
                </a:solidFill>
                <a:latin typeface="Comic Sans MS"/>
              </a:rPr>
              <a:t>&lt;summary&gt;</a:t>
            </a:r>
            <a:r>
              <a:rPr lang="en-US" sz="2400">
                <a:latin typeface="Comic Sans MS"/>
              </a:rPr>
              <a:t>Epcot Center</a:t>
            </a:r>
            <a:r>
              <a:rPr lang="en-US" sz="2400">
                <a:solidFill>
                  <a:srgbClr val="FF0000"/>
                </a:solidFill>
                <a:latin typeface="Comic Sans MS"/>
              </a:rPr>
              <a:t>&lt;/summary&gt;</a:t>
            </a:r>
            <a:r>
              <a:rPr lang="en-US" sz="2400">
                <a:latin typeface="Comic Sans MS"/>
              </a:rPr>
              <a:t>
  &lt;p&gt;Epcot is a theme park at Walt Disney World Resort featuring exciting attractions, international pavilions, award-winning fireworks and seasonal special events.&lt;/p&gt;
&lt;/details&gt;</a:t>
            </a:r>
          </a:p>
        </p:txBody>
      </p:sp>
    </p:spTree>
    <p:extLst>
      <p:ext uri="{BB962C8B-B14F-4D97-AF65-F5344CB8AC3E}">
        <p14:creationId xmlns:p14="http://schemas.microsoft.com/office/powerpoint/2010/main" val="153375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3E9B-A94E-3F02-5358-ED9515C5D453}"/>
              </a:ext>
            </a:extLst>
          </p:cNvPr>
          <p:cNvSpPr>
            <a:spLocks noGrp="1"/>
          </p:cNvSpPr>
          <p:nvPr>
            <p:ph type="title"/>
          </p:nvPr>
        </p:nvSpPr>
        <p:spPr/>
        <p:txBody>
          <a:bodyPr/>
          <a:lstStyle/>
          <a:p>
            <a:r>
              <a:rPr lang="en-US"/>
              <a:t>12.</a:t>
            </a:r>
            <a:r>
              <a:rPr lang="en-US">
                <a:solidFill>
                  <a:schemeClr val="tx2"/>
                </a:solidFill>
              </a:rPr>
              <a:t>&lt;details&gt;</a:t>
            </a:r>
          </a:p>
        </p:txBody>
      </p:sp>
      <p:sp>
        <p:nvSpPr>
          <p:cNvPr id="3" name="Content Placeholder 2">
            <a:extLst>
              <a:ext uri="{FF2B5EF4-FFF2-40B4-BE49-F238E27FC236}">
                <a16:creationId xmlns:a16="http://schemas.microsoft.com/office/drawing/2014/main" id="{042ACB43-5323-80EA-7766-09B8E83FE82C}"/>
              </a:ext>
            </a:extLst>
          </p:cNvPr>
          <p:cNvSpPr>
            <a:spLocks noGrp="1"/>
          </p:cNvSpPr>
          <p:nvPr>
            <p:ph idx="1"/>
          </p:nvPr>
        </p:nvSpPr>
        <p:spPr>
          <a:xfrm>
            <a:off x="1066800" y="2016856"/>
            <a:ext cx="10058400" cy="4305731"/>
          </a:xfrm>
        </p:spPr>
        <p:txBody>
          <a:bodyPr vert="horz" lIns="91440" tIns="45720" rIns="91440" bIns="45720" rtlCol="0" anchor="t">
            <a:noAutofit/>
          </a:bodyPr>
          <a:lstStyle/>
          <a:p>
            <a:r>
              <a:rPr lang="en-US" sz="2000">
                <a:latin typeface="Comic Sans MS"/>
              </a:rPr>
              <a:t>The &lt;details&gt; tag specifies additional details that the user can open and close on demand.
The &lt;details&gt; tag is often used to create an interactive widget that the user can open and close. By default, the widget is closed. When open, it expands, and displays the content within.
Any sort of content can be put inside the &lt;details&gt; tag. </a:t>
            </a:r>
          </a:p>
          <a:p>
            <a:r>
              <a:rPr lang="en-US" sz="2000" err="1">
                <a:latin typeface="Comic Sans MS"/>
              </a:rPr>
              <a:t>Eg</a:t>
            </a:r>
            <a:r>
              <a:rPr lang="en-US" sz="2000">
                <a:latin typeface="Comic Sans MS"/>
              </a:rPr>
              <a:t>:</a:t>
            </a:r>
            <a:r>
              <a:rPr lang="en-US" sz="2000">
                <a:solidFill>
                  <a:srgbClr val="FF0000"/>
                </a:solidFill>
                <a:latin typeface="Comic Sans MS"/>
              </a:rPr>
              <a:t>&lt;details&gt;</a:t>
            </a:r>
            <a:r>
              <a:rPr lang="en-US" sz="2000">
                <a:latin typeface="Comic Sans MS"/>
              </a:rPr>
              <a:t>
  &lt;summary&gt;Epcot Center&lt;/summary&gt;
  &lt;p&gt;Epcot is a theme park at Walt Disney World Resort featuring exciting attractions, international pavilions, award-winning fireworks and seasonal special events.&lt;/p&gt;
</a:t>
            </a:r>
            <a:r>
              <a:rPr lang="en-US" sz="2000">
                <a:solidFill>
                  <a:srgbClr val="FF0000"/>
                </a:solidFill>
                <a:latin typeface="Comic Sans MS"/>
              </a:rPr>
              <a:t>&lt;/details&gt;</a:t>
            </a:r>
          </a:p>
        </p:txBody>
      </p:sp>
    </p:spTree>
    <p:extLst>
      <p:ext uri="{BB962C8B-B14F-4D97-AF65-F5344CB8AC3E}">
        <p14:creationId xmlns:p14="http://schemas.microsoft.com/office/powerpoint/2010/main" val="394247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4DB6-C4CA-29EE-DB20-CE8615DBF69E}"/>
              </a:ext>
            </a:extLst>
          </p:cNvPr>
          <p:cNvSpPr>
            <a:spLocks noGrp="1"/>
          </p:cNvSpPr>
          <p:nvPr>
            <p:ph type="title"/>
          </p:nvPr>
        </p:nvSpPr>
        <p:spPr/>
        <p:txBody>
          <a:bodyPr/>
          <a:lstStyle/>
          <a:p>
            <a:r>
              <a:rPr lang="en-US"/>
              <a:t>13.</a:t>
            </a:r>
            <a:r>
              <a:rPr lang="en-US">
                <a:solidFill>
                  <a:schemeClr val="tx2"/>
                </a:solidFill>
              </a:rPr>
              <a:t>&lt;q&gt;</a:t>
            </a:r>
          </a:p>
        </p:txBody>
      </p:sp>
      <p:sp>
        <p:nvSpPr>
          <p:cNvPr id="3" name="Content Placeholder 2">
            <a:extLst>
              <a:ext uri="{FF2B5EF4-FFF2-40B4-BE49-F238E27FC236}">
                <a16:creationId xmlns:a16="http://schemas.microsoft.com/office/drawing/2014/main" id="{1898AE94-4FB8-C4C3-85FD-90F6F0D81A2D}"/>
              </a:ext>
            </a:extLst>
          </p:cNvPr>
          <p:cNvSpPr>
            <a:spLocks noGrp="1"/>
          </p:cNvSpPr>
          <p:nvPr>
            <p:ph idx="1"/>
          </p:nvPr>
        </p:nvSpPr>
        <p:spPr/>
        <p:txBody>
          <a:bodyPr vert="horz" lIns="91440" tIns="45720" rIns="91440" bIns="45720" rtlCol="0" anchor="t">
            <a:normAutofit/>
          </a:bodyPr>
          <a:lstStyle/>
          <a:p>
            <a:r>
              <a:rPr lang="en-US" sz="2400">
                <a:latin typeface="Comic Sans MS"/>
              </a:rPr>
              <a:t>The &lt;q&gt; tag defines a short quotation.
Browsers normally insert quotation marks around the quotation.
 Use &lt;blockquote&gt; for long quotations. </a:t>
            </a:r>
          </a:p>
          <a:p>
            <a:r>
              <a:rPr lang="en-US" sz="2400" err="1">
                <a:latin typeface="Comic Sans MS"/>
              </a:rPr>
              <a:t>Eg</a:t>
            </a:r>
            <a:r>
              <a:rPr lang="en-US" sz="2400">
                <a:latin typeface="Comic Sans MS"/>
              </a:rPr>
              <a:t>:&lt;p&gt;WWF’s goal is to:
</a:t>
            </a:r>
            <a:r>
              <a:rPr lang="en-US" sz="2400">
                <a:solidFill>
                  <a:srgbClr val="FF0000"/>
                </a:solidFill>
                <a:latin typeface="Comic Sans MS"/>
              </a:rPr>
              <a:t>&lt;q&gt;</a:t>
            </a:r>
            <a:r>
              <a:rPr lang="en-US" sz="2400">
                <a:latin typeface="Comic Sans MS"/>
              </a:rPr>
              <a:t>Build a future where people live in harmony with nature.</a:t>
            </a:r>
            <a:r>
              <a:rPr lang="en-US" sz="2400">
                <a:solidFill>
                  <a:srgbClr val="FF0000"/>
                </a:solidFill>
                <a:latin typeface="Comic Sans MS"/>
              </a:rPr>
              <a:t>&lt;/q&gt;</a:t>
            </a:r>
            <a:r>
              <a:rPr lang="en-US" sz="2400">
                <a:latin typeface="Comic Sans MS"/>
              </a:rPr>
              <a:t>
We hope they succeed.&lt;/p&gt;</a:t>
            </a:r>
          </a:p>
        </p:txBody>
      </p:sp>
    </p:spTree>
    <p:extLst>
      <p:ext uri="{BB962C8B-B14F-4D97-AF65-F5344CB8AC3E}">
        <p14:creationId xmlns:p14="http://schemas.microsoft.com/office/powerpoint/2010/main" val="85580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5020-B099-B2D3-EEE4-9C2A72FEBC82}"/>
              </a:ext>
            </a:extLst>
          </p:cNvPr>
          <p:cNvSpPr>
            <a:spLocks noGrp="1"/>
          </p:cNvSpPr>
          <p:nvPr>
            <p:ph type="title"/>
          </p:nvPr>
        </p:nvSpPr>
        <p:spPr/>
        <p:txBody>
          <a:bodyPr/>
          <a:lstStyle/>
          <a:p>
            <a:r>
              <a:rPr lang="en-US"/>
              <a:t>14.</a:t>
            </a:r>
            <a:r>
              <a:rPr lang="en-US">
                <a:solidFill>
                  <a:schemeClr val="tx2"/>
                </a:solidFill>
              </a:rPr>
              <a:t>&lt;s&gt;</a:t>
            </a:r>
          </a:p>
        </p:txBody>
      </p:sp>
      <p:sp>
        <p:nvSpPr>
          <p:cNvPr id="3" name="Content Placeholder 2">
            <a:extLst>
              <a:ext uri="{FF2B5EF4-FFF2-40B4-BE49-F238E27FC236}">
                <a16:creationId xmlns:a16="http://schemas.microsoft.com/office/drawing/2014/main" id="{4BAC1C1C-2534-159E-CF42-440E98F05F22}"/>
              </a:ext>
            </a:extLst>
          </p:cNvPr>
          <p:cNvSpPr>
            <a:spLocks noGrp="1"/>
          </p:cNvSpPr>
          <p:nvPr>
            <p:ph idx="1"/>
          </p:nvPr>
        </p:nvSpPr>
        <p:spPr/>
        <p:txBody>
          <a:bodyPr vert="horz" lIns="91440" tIns="45720" rIns="91440" bIns="45720" rtlCol="0" anchor="t">
            <a:normAutofit/>
          </a:bodyPr>
          <a:lstStyle/>
          <a:p>
            <a:r>
              <a:rPr lang="en-US" sz="2400">
                <a:latin typeface="Comic Sans MS"/>
              </a:rPr>
              <a:t>The &lt;s&gt; tag specifies text that is no longer correct, accurate or relevant. The text will be displayed with a line through it.
The &lt;s&gt; tag should not be used to define deleted text in a document, use the &lt;del&gt; tag for that.</a:t>
            </a:r>
          </a:p>
          <a:p>
            <a:r>
              <a:rPr lang="en-US" sz="2400" err="1">
                <a:latin typeface="Comic Sans MS"/>
              </a:rPr>
              <a:t>Eg</a:t>
            </a:r>
            <a:r>
              <a:rPr lang="en-US" sz="2400">
                <a:latin typeface="Comic Sans MS"/>
              </a:rPr>
              <a:t>:&lt;p&gt;</a:t>
            </a:r>
            <a:r>
              <a:rPr lang="en-US" sz="2400">
                <a:solidFill>
                  <a:srgbClr val="FF0000"/>
                </a:solidFill>
                <a:latin typeface="Comic Sans MS"/>
              </a:rPr>
              <a:t>&lt;s&gt;</a:t>
            </a:r>
            <a:r>
              <a:rPr lang="en-US" sz="2400">
                <a:latin typeface="Comic Sans MS"/>
              </a:rPr>
              <a:t>Only 50 tickets left!</a:t>
            </a:r>
            <a:r>
              <a:rPr lang="en-US" sz="2400">
                <a:solidFill>
                  <a:srgbClr val="FF0000"/>
                </a:solidFill>
                <a:latin typeface="Comic Sans MS"/>
              </a:rPr>
              <a:t>&lt;/s&gt;</a:t>
            </a:r>
            <a:r>
              <a:rPr lang="en-US" sz="2400">
                <a:latin typeface="Comic Sans MS"/>
              </a:rPr>
              <a:t>&lt;/p&gt;
&lt;p&gt;SOLD OUT!&lt;/p&gt;</a:t>
            </a:r>
          </a:p>
        </p:txBody>
      </p:sp>
    </p:spTree>
    <p:extLst>
      <p:ext uri="{BB962C8B-B14F-4D97-AF65-F5344CB8AC3E}">
        <p14:creationId xmlns:p14="http://schemas.microsoft.com/office/powerpoint/2010/main" val="23323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C65D-652C-CC2F-A80D-98E50EBCDF0D}"/>
              </a:ext>
            </a:extLst>
          </p:cNvPr>
          <p:cNvSpPr>
            <a:spLocks noGrp="1"/>
          </p:cNvSpPr>
          <p:nvPr>
            <p:ph type="title"/>
          </p:nvPr>
        </p:nvSpPr>
        <p:spPr/>
        <p:txBody>
          <a:bodyPr/>
          <a:lstStyle/>
          <a:p>
            <a:r>
              <a:rPr lang="en-US"/>
              <a:t>15.</a:t>
            </a:r>
            <a:r>
              <a:rPr lang="en-US">
                <a:solidFill>
                  <a:schemeClr val="tx2"/>
                </a:solidFill>
              </a:rPr>
              <a:t>&lt;Mark&gt;</a:t>
            </a:r>
          </a:p>
        </p:txBody>
      </p:sp>
      <p:sp>
        <p:nvSpPr>
          <p:cNvPr id="3" name="Content Placeholder 2">
            <a:extLst>
              <a:ext uri="{FF2B5EF4-FFF2-40B4-BE49-F238E27FC236}">
                <a16:creationId xmlns:a16="http://schemas.microsoft.com/office/drawing/2014/main" id="{AABA141B-AE25-F0EF-31D5-887B3F783780}"/>
              </a:ext>
            </a:extLst>
          </p:cNvPr>
          <p:cNvSpPr>
            <a:spLocks noGrp="1"/>
          </p:cNvSpPr>
          <p:nvPr>
            <p:ph idx="1"/>
          </p:nvPr>
        </p:nvSpPr>
        <p:spPr/>
        <p:txBody>
          <a:bodyPr vert="horz" lIns="91440" tIns="45720" rIns="91440" bIns="45720" rtlCol="0" anchor="t">
            <a:normAutofit/>
          </a:bodyPr>
          <a:lstStyle/>
          <a:p>
            <a:r>
              <a:rPr lang="en-US" sz="2400">
                <a:latin typeface="Comic Sans MS"/>
              </a:rPr>
              <a:t>The &lt;mark&gt; tag defines text that should be marked or highlighted.</a:t>
            </a:r>
          </a:p>
          <a:p>
            <a:r>
              <a:rPr lang="en-US" sz="2400" err="1">
                <a:latin typeface="Comic Sans MS"/>
              </a:rPr>
              <a:t>Eg</a:t>
            </a:r>
            <a:r>
              <a:rPr lang="en-US" sz="2400">
                <a:latin typeface="Comic Sans MS"/>
              </a:rPr>
              <a:t>:&lt;p&gt;Do not forget to buy </a:t>
            </a:r>
            <a:r>
              <a:rPr lang="en-US" sz="2400">
                <a:solidFill>
                  <a:srgbClr val="FF0000"/>
                </a:solidFill>
                <a:latin typeface="Comic Sans MS"/>
              </a:rPr>
              <a:t>&lt;mark&gt;</a:t>
            </a:r>
            <a:r>
              <a:rPr lang="en-US" sz="2400">
                <a:latin typeface="Comic Sans MS"/>
              </a:rPr>
              <a:t>milk</a:t>
            </a:r>
            <a:r>
              <a:rPr lang="en-US" sz="2400">
                <a:solidFill>
                  <a:srgbClr val="FF0000"/>
                </a:solidFill>
                <a:latin typeface="Comic Sans MS"/>
              </a:rPr>
              <a:t>&lt;/mark&gt;</a:t>
            </a:r>
            <a:r>
              <a:rPr lang="en-US" sz="2400">
                <a:latin typeface="Comic Sans MS"/>
              </a:rPr>
              <a:t> today.&lt;/p&gt;</a:t>
            </a:r>
          </a:p>
        </p:txBody>
      </p:sp>
    </p:spTree>
    <p:extLst>
      <p:ext uri="{BB962C8B-B14F-4D97-AF65-F5344CB8AC3E}">
        <p14:creationId xmlns:p14="http://schemas.microsoft.com/office/powerpoint/2010/main" val="564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56D7-4B82-C7B4-E4D8-710029B2FF3A}"/>
              </a:ext>
            </a:extLst>
          </p:cNvPr>
          <p:cNvSpPr>
            <a:spLocks noGrp="1"/>
          </p:cNvSpPr>
          <p:nvPr>
            <p:ph type="title"/>
          </p:nvPr>
        </p:nvSpPr>
        <p:spPr/>
        <p:txBody>
          <a:bodyPr/>
          <a:lstStyle/>
          <a:p>
            <a:r>
              <a:rPr lang="en-US"/>
              <a:t>16.</a:t>
            </a:r>
            <a:r>
              <a:rPr lang="en-US">
                <a:solidFill>
                  <a:schemeClr val="tx2"/>
                </a:solidFill>
              </a:rPr>
              <a:t>&lt;ruby&gt;</a:t>
            </a:r>
          </a:p>
        </p:txBody>
      </p:sp>
      <p:sp>
        <p:nvSpPr>
          <p:cNvPr id="3" name="Content Placeholder 2">
            <a:extLst>
              <a:ext uri="{FF2B5EF4-FFF2-40B4-BE49-F238E27FC236}">
                <a16:creationId xmlns:a16="http://schemas.microsoft.com/office/drawing/2014/main" id="{7B154897-16AC-4EB1-3706-CB9A984BEC66}"/>
              </a:ext>
            </a:extLst>
          </p:cNvPr>
          <p:cNvSpPr>
            <a:spLocks noGrp="1"/>
          </p:cNvSpPr>
          <p:nvPr>
            <p:ph idx="1"/>
          </p:nvPr>
        </p:nvSpPr>
        <p:spPr/>
        <p:txBody>
          <a:bodyPr vert="horz" lIns="91440" tIns="45720" rIns="91440" bIns="45720" rtlCol="0" anchor="t">
            <a:normAutofit/>
          </a:bodyPr>
          <a:lstStyle/>
          <a:p>
            <a:r>
              <a:rPr lang="en-US" sz="2000">
                <a:latin typeface="Comic Sans MS"/>
                <a:ea typeface="+mn-lt"/>
                <a:cs typeface="+mn-lt"/>
              </a:rPr>
              <a:t>The </a:t>
            </a:r>
            <a:r>
              <a:rPr lang="en-US" sz="2000">
                <a:latin typeface="Comic Sans MS"/>
              </a:rPr>
              <a:t>&lt;ruby&gt;</a:t>
            </a:r>
            <a:r>
              <a:rPr lang="en-US" sz="2000">
                <a:latin typeface="Comic Sans MS"/>
                <a:ea typeface="+mn-lt"/>
                <a:cs typeface="+mn-lt"/>
              </a:rPr>
              <a:t> tag specifies a ruby annotation.</a:t>
            </a:r>
            <a:endParaRPr lang="en-US" sz="2000">
              <a:latin typeface="Comic Sans MS"/>
            </a:endParaRPr>
          </a:p>
          <a:p>
            <a:pPr>
              <a:buClr>
                <a:srgbClr val="262626"/>
              </a:buClr>
            </a:pPr>
            <a:r>
              <a:rPr lang="en-US" sz="2000">
                <a:latin typeface="Comic Sans MS"/>
                <a:ea typeface="+mn-lt"/>
                <a:cs typeface="+mn-lt"/>
              </a:rPr>
              <a:t>A ruby annotation is a small extra text, attached to the main text to indicate the pronunciation or meaning of the corresponding characters. This kind of annotation is often used in Japanese publications.</a:t>
            </a:r>
            <a:endParaRPr lang="en-US" sz="2000">
              <a:latin typeface="Comic Sans MS"/>
            </a:endParaRPr>
          </a:p>
          <a:p>
            <a:pPr>
              <a:buClr>
                <a:srgbClr val="262626"/>
              </a:buClr>
            </a:pPr>
            <a:r>
              <a:rPr lang="en-US" sz="2000">
                <a:latin typeface="Comic Sans MS"/>
                <a:ea typeface="+mn-lt"/>
                <a:cs typeface="+mn-lt"/>
              </a:rPr>
              <a:t>Use </a:t>
            </a:r>
            <a:r>
              <a:rPr lang="en-US" sz="2000">
                <a:latin typeface="Comic Sans MS"/>
              </a:rPr>
              <a:t>&lt;ruby&gt;</a:t>
            </a:r>
            <a:r>
              <a:rPr lang="en-US" sz="2000">
                <a:latin typeface="Comic Sans MS"/>
                <a:ea typeface="+mn-lt"/>
                <a:cs typeface="+mn-lt"/>
              </a:rPr>
              <a:t> together with </a:t>
            </a:r>
            <a:r>
              <a:rPr lang="en-US" sz="2000">
                <a:latin typeface="Comic Sans MS"/>
                <a:ea typeface="+mn-lt"/>
                <a:cs typeface="+mn-lt"/>
                <a:hlinkClick r:id="rId2"/>
              </a:rPr>
              <a:t>&lt;rt&gt;</a:t>
            </a:r>
            <a:r>
              <a:rPr lang="en-US" sz="2000">
                <a:latin typeface="Comic Sans MS"/>
                <a:ea typeface="+mn-lt"/>
                <a:cs typeface="+mn-lt"/>
              </a:rPr>
              <a:t> and </a:t>
            </a:r>
            <a:r>
              <a:rPr lang="en-US" sz="2000">
                <a:latin typeface="Comic Sans MS"/>
                <a:ea typeface="+mn-lt"/>
                <a:cs typeface="+mn-lt"/>
                <a:hlinkClick r:id="rId3"/>
              </a:rPr>
              <a:t>&lt;rp&gt;</a:t>
            </a:r>
            <a:r>
              <a:rPr lang="en-US" sz="2000">
                <a:latin typeface="Comic Sans MS"/>
                <a:ea typeface="+mn-lt"/>
                <a:cs typeface="+mn-lt"/>
              </a:rPr>
              <a:t>: The </a:t>
            </a:r>
            <a:r>
              <a:rPr lang="en-US" sz="2000">
                <a:latin typeface="Comic Sans MS"/>
              </a:rPr>
              <a:t>&lt;ruby&gt;</a:t>
            </a:r>
            <a:r>
              <a:rPr lang="en-US" sz="2000">
                <a:latin typeface="Comic Sans MS"/>
                <a:ea typeface="+mn-lt"/>
                <a:cs typeface="+mn-lt"/>
              </a:rPr>
              <a:t> element consists of one or more characters that needs an explanation/pronunciation, and an &lt;rt&gt; element that gives that information, and an optional &lt;</a:t>
            </a:r>
            <a:r>
              <a:rPr lang="en-US" sz="2000" err="1">
                <a:latin typeface="Comic Sans MS"/>
                <a:ea typeface="+mn-lt"/>
                <a:cs typeface="+mn-lt"/>
              </a:rPr>
              <a:t>rp</a:t>
            </a:r>
            <a:r>
              <a:rPr lang="en-US" sz="2000">
                <a:latin typeface="Comic Sans MS"/>
                <a:ea typeface="+mn-lt"/>
                <a:cs typeface="+mn-lt"/>
              </a:rPr>
              <a:t>&gt; element that defines what to show for browsers that do not support ruby annotations.</a:t>
            </a:r>
            <a:endParaRPr lang="en-US" sz="2000">
              <a:latin typeface="Comic Sans MS"/>
            </a:endParaRPr>
          </a:p>
          <a:p>
            <a:pPr>
              <a:buClr>
                <a:srgbClr val="262626"/>
              </a:buClr>
            </a:pPr>
            <a:r>
              <a:rPr lang="en-US" sz="2000" err="1">
                <a:latin typeface="Comic Sans MS"/>
              </a:rPr>
              <a:t>Eg</a:t>
            </a:r>
            <a:r>
              <a:rPr lang="en-US" sz="2000">
                <a:latin typeface="Comic Sans MS"/>
              </a:rPr>
              <a:t>:</a:t>
            </a:r>
            <a:r>
              <a:rPr lang="en-US" sz="2000">
                <a:solidFill>
                  <a:srgbClr val="FF0000"/>
                </a:solidFill>
                <a:latin typeface="Comic Sans MS"/>
                <a:ea typeface="+mn-lt"/>
                <a:cs typeface="+mn-lt"/>
              </a:rPr>
              <a:t>&lt;ruby&gt;</a:t>
            </a:r>
            <a:br>
              <a:rPr lang="en-US" sz="2000">
                <a:latin typeface="Comic Sans MS"/>
                <a:ea typeface="+mn-lt"/>
                <a:cs typeface="+mn-lt"/>
              </a:rPr>
            </a:br>
            <a:r>
              <a:rPr lang="ja-JP" altLang="en-US" sz="2000">
                <a:latin typeface="Comic Sans MS"/>
                <a:ea typeface="+mn-lt"/>
                <a:cs typeface="+mn-lt"/>
              </a:rPr>
              <a:t>漢</a:t>
            </a:r>
            <a:r>
              <a:rPr lang="en-US" sz="2000">
                <a:latin typeface="Comic Sans MS"/>
                <a:ea typeface="+mn-lt"/>
                <a:cs typeface="+mn-lt"/>
              </a:rPr>
              <a:t> &lt;rt&gt; </a:t>
            </a:r>
            <a:r>
              <a:rPr lang="zh-CN" altLang="en-US" sz="2000">
                <a:latin typeface="Comic Sans MS"/>
                <a:ea typeface="+mn-lt"/>
                <a:cs typeface="+mn-lt"/>
              </a:rPr>
              <a:t>ㄏㄢ</a:t>
            </a:r>
            <a:r>
              <a:rPr lang="en-US" sz="2000">
                <a:latin typeface="Comic Sans MS"/>
                <a:ea typeface="+mn-lt"/>
                <a:cs typeface="+mn-lt"/>
              </a:rPr>
              <a:t>ˋ &lt;/rt&gt;</a:t>
            </a:r>
            <a:br>
              <a:rPr lang="en-US" sz="2000">
                <a:latin typeface="Comic Sans MS"/>
                <a:ea typeface="+mn-lt"/>
                <a:cs typeface="+mn-lt"/>
              </a:rPr>
            </a:br>
            <a:r>
              <a:rPr lang="en-US" sz="2000">
                <a:solidFill>
                  <a:srgbClr val="FF0000"/>
                </a:solidFill>
                <a:latin typeface="Comic Sans MS"/>
                <a:ea typeface="+mn-lt"/>
                <a:cs typeface="+mn-lt"/>
              </a:rPr>
              <a:t>&lt;/ruby&gt;</a:t>
            </a:r>
            <a:endParaRPr lang="en-US" sz="2000">
              <a:solidFill>
                <a:srgbClr val="FF0000"/>
              </a:solidFill>
              <a:latin typeface="Comic Sans MS"/>
            </a:endParaRPr>
          </a:p>
        </p:txBody>
      </p:sp>
    </p:spTree>
    <p:extLst>
      <p:ext uri="{BB962C8B-B14F-4D97-AF65-F5344CB8AC3E}">
        <p14:creationId xmlns:p14="http://schemas.microsoft.com/office/powerpoint/2010/main" val="66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81FF-7F64-00D0-85D0-9DE99DF9D3F1}"/>
              </a:ext>
            </a:extLst>
          </p:cNvPr>
          <p:cNvSpPr>
            <a:spLocks noGrp="1"/>
          </p:cNvSpPr>
          <p:nvPr>
            <p:ph type="title"/>
          </p:nvPr>
        </p:nvSpPr>
        <p:spPr/>
        <p:txBody>
          <a:bodyPr/>
          <a:lstStyle/>
          <a:p>
            <a:r>
              <a:rPr lang="en-US"/>
              <a:t>17.</a:t>
            </a:r>
            <a:r>
              <a:rPr lang="en-US">
                <a:solidFill>
                  <a:schemeClr val="tx2"/>
                </a:solidFill>
              </a:rPr>
              <a:t>&lt;rt&gt;</a:t>
            </a:r>
          </a:p>
        </p:txBody>
      </p:sp>
      <p:sp>
        <p:nvSpPr>
          <p:cNvPr id="3" name="Content Placeholder 2">
            <a:extLst>
              <a:ext uri="{FF2B5EF4-FFF2-40B4-BE49-F238E27FC236}">
                <a16:creationId xmlns:a16="http://schemas.microsoft.com/office/drawing/2014/main" id="{42BEABE0-9703-8308-19C1-39F65A97ED2E}"/>
              </a:ext>
            </a:extLst>
          </p:cNvPr>
          <p:cNvSpPr>
            <a:spLocks noGrp="1"/>
          </p:cNvSpPr>
          <p:nvPr>
            <p:ph idx="1"/>
          </p:nvPr>
        </p:nvSpPr>
        <p:spPr/>
        <p:txBody>
          <a:bodyPr vert="horz" lIns="91440" tIns="45720" rIns="91440" bIns="45720" rtlCol="0" anchor="t">
            <a:normAutofit/>
          </a:bodyPr>
          <a:lstStyle/>
          <a:p>
            <a:r>
              <a:rPr lang="en-US" sz="2000">
                <a:latin typeface="Comic Sans MS"/>
                <a:ea typeface="+mn-lt"/>
                <a:cs typeface="+mn-lt"/>
              </a:rPr>
              <a:t>The </a:t>
            </a:r>
            <a:r>
              <a:rPr lang="en-US" sz="2000">
                <a:latin typeface="Comic Sans MS"/>
              </a:rPr>
              <a:t>&lt;rt&gt;</a:t>
            </a:r>
            <a:r>
              <a:rPr lang="en-US" sz="2000">
                <a:latin typeface="Comic Sans MS"/>
                <a:ea typeface="+mn-lt"/>
                <a:cs typeface="+mn-lt"/>
              </a:rPr>
              <a:t> tag defines an explanation or pronunciation of characters (for East Asian typography) in a ruby annotation.</a:t>
            </a:r>
            <a:endParaRPr lang="en-US" sz="2000">
              <a:latin typeface="Comic Sans MS"/>
            </a:endParaRPr>
          </a:p>
          <a:p>
            <a:pPr>
              <a:buClr>
                <a:srgbClr val="262626"/>
              </a:buClr>
            </a:pPr>
            <a:r>
              <a:rPr lang="en-US" sz="2000">
                <a:latin typeface="Comic Sans MS"/>
                <a:ea typeface="+mn-lt"/>
                <a:cs typeface="+mn-lt"/>
              </a:rPr>
              <a:t>Use </a:t>
            </a:r>
            <a:r>
              <a:rPr lang="en-US" sz="2000">
                <a:latin typeface="Comic Sans MS"/>
              </a:rPr>
              <a:t>&lt;rt&gt;</a:t>
            </a:r>
            <a:r>
              <a:rPr lang="en-US" sz="2000">
                <a:latin typeface="Comic Sans MS"/>
                <a:ea typeface="+mn-lt"/>
                <a:cs typeface="+mn-lt"/>
              </a:rPr>
              <a:t> together with </a:t>
            </a:r>
            <a:r>
              <a:rPr lang="en-US" sz="2000">
                <a:latin typeface="Comic Sans MS"/>
                <a:ea typeface="+mn-lt"/>
                <a:cs typeface="+mn-lt"/>
                <a:hlinkClick r:id="rId2"/>
              </a:rPr>
              <a:t>&lt;ruby&gt;</a:t>
            </a:r>
            <a:r>
              <a:rPr lang="en-US" sz="2000">
                <a:latin typeface="Comic Sans MS"/>
                <a:ea typeface="+mn-lt"/>
                <a:cs typeface="+mn-lt"/>
              </a:rPr>
              <a:t> and </a:t>
            </a:r>
            <a:r>
              <a:rPr lang="en-US" sz="2000">
                <a:latin typeface="Comic Sans MS"/>
                <a:ea typeface="+mn-lt"/>
                <a:cs typeface="+mn-lt"/>
                <a:hlinkClick r:id="rId3"/>
              </a:rPr>
              <a:t>&lt;rp&gt;</a:t>
            </a:r>
            <a:r>
              <a:rPr lang="en-US" sz="2000">
                <a:latin typeface="Comic Sans MS"/>
                <a:ea typeface="+mn-lt"/>
                <a:cs typeface="+mn-lt"/>
              </a:rPr>
              <a:t>: The &lt;ruby&gt; element consists of one or more characters that needs an explanation/pronunciation, and an </a:t>
            </a:r>
            <a:r>
              <a:rPr lang="en-US" sz="2000">
                <a:latin typeface="Comic Sans MS"/>
              </a:rPr>
              <a:t>&lt;rt&gt;</a:t>
            </a:r>
            <a:r>
              <a:rPr lang="en-US" sz="2000">
                <a:latin typeface="Comic Sans MS"/>
                <a:ea typeface="+mn-lt"/>
                <a:cs typeface="+mn-lt"/>
              </a:rPr>
              <a:t> element that gives that information, and an optional &lt;</a:t>
            </a:r>
            <a:r>
              <a:rPr lang="en-US" sz="2000" err="1">
                <a:latin typeface="Comic Sans MS"/>
                <a:ea typeface="+mn-lt"/>
                <a:cs typeface="+mn-lt"/>
              </a:rPr>
              <a:t>rp</a:t>
            </a:r>
            <a:r>
              <a:rPr lang="en-US" sz="2000">
                <a:latin typeface="Comic Sans MS"/>
                <a:ea typeface="+mn-lt"/>
                <a:cs typeface="+mn-lt"/>
              </a:rPr>
              <a:t>&gt; element that defines what to show for browsers that not support ruby annotations.</a:t>
            </a:r>
            <a:endParaRPr lang="en-US" sz="2000">
              <a:latin typeface="Comic Sans MS"/>
            </a:endParaRPr>
          </a:p>
          <a:p>
            <a:pPr>
              <a:buClr>
                <a:srgbClr val="262626"/>
              </a:buClr>
            </a:pPr>
            <a:r>
              <a:rPr lang="en-US" sz="2000" err="1">
                <a:latin typeface="Comic Sans MS"/>
              </a:rPr>
              <a:t>Eg</a:t>
            </a:r>
            <a:r>
              <a:rPr lang="en-US" sz="2000">
                <a:latin typeface="Comic Sans MS"/>
              </a:rPr>
              <a:t>:</a:t>
            </a:r>
            <a:br>
              <a:rPr lang="en-US" sz="2000">
                <a:latin typeface="Comic Sans MS"/>
              </a:rPr>
            </a:br>
            <a:r>
              <a:rPr lang="en-US" sz="2000">
                <a:latin typeface="Comic Sans MS"/>
                <a:ea typeface="+mn-lt"/>
                <a:cs typeface="+mn-lt"/>
              </a:rPr>
              <a:t>&lt;ruby&gt;</a:t>
            </a:r>
            <a:br>
              <a:rPr lang="en-US" sz="2000">
                <a:latin typeface="Comic Sans MS"/>
                <a:ea typeface="+mn-lt"/>
                <a:cs typeface="+mn-lt"/>
              </a:rPr>
            </a:br>
            <a:r>
              <a:rPr lang="ja-JP" altLang="en-US" sz="2000">
                <a:latin typeface="Comic Sans MS"/>
                <a:ea typeface="+mn-lt"/>
                <a:cs typeface="+mn-lt"/>
              </a:rPr>
              <a:t>漢</a:t>
            </a:r>
            <a:r>
              <a:rPr lang="en-US" sz="2000">
                <a:latin typeface="Comic Sans MS"/>
                <a:ea typeface="+mn-lt"/>
                <a:cs typeface="+mn-lt"/>
              </a:rPr>
              <a:t> </a:t>
            </a:r>
            <a:r>
              <a:rPr lang="en-US" sz="2000">
                <a:solidFill>
                  <a:srgbClr val="FF0000"/>
                </a:solidFill>
                <a:latin typeface="Comic Sans MS"/>
                <a:ea typeface="+mn-lt"/>
                <a:cs typeface="+mn-lt"/>
              </a:rPr>
              <a:t>&lt;rt&gt;</a:t>
            </a:r>
            <a:r>
              <a:rPr lang="en-US" sz="2000">
                <a:latin typeface="Comic Sans MS"/>
                <a:ea typeface="+mn-lt"/>
                <a:cs typeface="+mn-lt"/>
              </a:rPr>
              <a:t> </a:t>
            </a:r>
            <a:r>
              <a:rPr lang="zh-CN" altLang="en-US" sz="2000">
                <a:latin typeface="Comic Sans MS"/>
                <a:ea typeface="+mn-lt"/>
                <a:cs typeface="+mn-lt"/>
              </a:rPr>
              <a:t>ㄏㄢ</a:t>
            </a:r>
            <a:r>
              <a:rPr lang="en-US" sz="2000">
                <a:latin typeface="Comic Sans MS"/>
                <a:ea typeface="+mn-lt"/>
                <a:cs typeface="+mn-lt"/>
              </a:rPr>
              <a:t>ˋ </a:t>
            </a:r>
            <a:r>
              <a:rPr lang="en-US" sz="2000">
                <a:solidFill>
                  <a:srgbClr val="FF0000"/>
                </a:solidFill>
                <a:latin typeface="Comic Sans MS"/>
                <a:ea typeface="+mn-lt"/>
                <a:cs typeface="+mn-lt"/>
              </a:rPr>
              <a:t>&lt;/rt&gt;</a:t>
            </a:r>
            <a:br>
              <a:rPr lang="en-US" sz="2000">
                <a:latin typeface="Comic Sans MS"/>
                <a:ea typeface="+mn-lt"/>
                <a:cs typeface="+mn-lt"/>
              </a:rPr>
            </a:br>
            <a:r>
              <a:rPr lang="en-US" sz="2000">
                <a:latin typeface="Comic Sans MS"/>
                <a:ea typeface="+mn-lt"/>
                <a:cs typeface="+mn-lt"/>
              </a:rPr>
              <a:t>&lt;/ruby&gt;</a:t>
            </a:r>
            <a:endParaRPr lang="en-US" sz="2000">
              <a:latin typeface="Comic Sans MS"/>
            </a:endParaRPr>
          </a:p>
        </p:txBody>
      </p:sp>
    </p:spTree>
    <p:extLst>
      <p:ext uri="{BB962C8B-B14F-4D97-AF65-F5344CB8AC3E}">
        <p14:creationId xmlns:p14="http://schemas.microsoft.com/office/powerpoint/2010/main" val="383701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4AFF-AC42-ED34-8F87-0DF6B0639E88}"/>
              </a:ext>
            </a:extLst>
          </p:cNvPr>
          <p:cNvSpPr>
            <a:spLocks noGrp="1"/>
          </p:cNvSpPr>
          <p:nvPr>
            <p:ph type="title"/>
          </p:nvPr>
        </p:nvSpPr>
        <p:spPr/>
        <p:txBody>
          <a:bodyPr/>
          <a:lstStyle/>
          <a:p>
            <a:r>
              <a:rPr lang="en-US"/>
              <a:t>18.</a:t>
            </a:r>
            <a:r>
              <a:rPr lang="en-US">
                <a:solidFill>
                  <a:schemeClr val="tx2"/>
                </a:solidFill>
                <a:latin typeface="Century Gothic"/>
              </a:rPr>
              <a:t>&lt;rp&gt;</a:t>
            </a:r>
          </a:p>
        </p:txBody>
      </p:sp>
      <p:sp>
        <p:nvSpPr>
          <p:cNvPr id="3" name="Content Placeholder 2">
            <a:extLst>
              <a:ext uri="{FF2B5EF4-FFF2-40B4-BE49-F238E27FC236}">
                <a16:creationId xmlns:a16="http://schemas.microsoft.com/office/drawing/2014/main" id="{E31203D1-AEBE-DADB-9AC2-C43E4E34AD4B}"/>
              </a:ext>
            </a:extLst>
          </p:cNvPr>
          <p:cNvSpPr>
            <a:spLocks noGrp="1"/>
          </p:cNvSpPr>
          <p:nvPr>
            <p:ph idx="1"/>
          </p:nvPr>
        </p:nvSpPr>
        <p:spPr/>
        <p:txBody>
          <a:bodyPr vert="horz" lIns="91440" tIns="45720" rIns="91440" bIns="45720" rtlCol="0" anchor="t">
            <a:normAutofit fontScale="92500" lnSpcReduction="20000"/>
          </a:bodyPr>
          <a:lstStyle/>
          <a:p>
            <a:r>
              <a:rPr lang="en-US" sz="2000">
                <a:latin typeface="Comic Sans MS"/>
                <a:ea typeface="+mn-lt"/>
                <a:cs typeface="+mn-lt"/>
              </a:rPr>
              <a:t>The </a:t>
            </a:r>
            <a:r>
              <a:rPr lang="en-US" sz="2000">
                <a:latin typeface="Comic Sans MS"/>
              </a:rPr>
              <a:t>&lt;</a:t>
            </a:r>
            <a:r>
              <a:rPr lang="en-US" sz="2000" err="1">
                <a:latin typeface="Comic Sans MS"/>
              </a:rPr>
              <a:t>rp</a:t>
            </a:r>
            <a:r>
              <a:rPr lang="en-US" sz="2000">
                <a:latin typeface="Comic Sans MS"/>
              </a:rPr>
              <a:t>&gt;</a:t>
            </a:r>
            <a:r>
              <a:rPr lang="en-US" sz="2000">
                <a:latin typeface="Comic Sans MS"/>
                <a:ea typeface="+mn-lt"/>
                <a:cs typeface="+mn-lt"/>
              </a:rPr>
              <a:t> tag can be used to provide parentheses around a ruby text, to be shown by browsers that do not support ruby annotations.</a:t>
            </a:r>
            <a:endParaRPr lang="en-US" sz="2000">
              <a:latin typeface="Comic Sans MS"/>
            </a:endParaRPr>
          </a:p>
          <a:p>
            <a:pPr>
              <a:buClr>
                <a:srgbClr val="262626"/>
              </a:buClr>
            </a:pPr>
            <a:r>
              <a:rPr lang="en-US" sz="2000">
                <a:latin typeface="Comic Sans MS"/>
                <a:ea typeface="+mn-lt"/>
                <a:cs typeface="+mn-lt"/>
              </a:rPr>
              <a:t>Use </a:t>
            </a:r>
            <a:r>
              <a:rPr lang="en-US" sz="2000">
                <a:latin typeface="Comic Sans MS"/>
              </a:rPr>
              <a:t>&lt;</a:t>
            </a:r>
            <a:r>
              <a:rPr lang="en-US" sz="2000" err="1">
                <a:latin typeface="Comic Sans MS"/>
              </a:rPr>
              <a:t>rp</a:t>
            </a:r>
            <a:r>
              <a:rPr lang="en-US" sz="2000">
                <a:latin typeface="Comic Sans MS"/>
              </a:rPr>
              <a:t>&gt;</a:t>
            </a:r>
            <a:r>
              <a:rPr lang="en-US" sz="2000">
                <a:latin typeface="Comic Sans MS"/>
                <a:ea typeface="+mn-lt"/>
                <a:cs typeface="+mn-lt"/>
              </a:rPr>
              <a:t> together with </a:t>
            </a:r>
            <a:r>
              <a:rPr lang="en-US" sz="2000">
                <a:latin typeface="Comic Sans MS"/>
                <a:ea typeface="+mn-lt"/>
                <a:cs typeface="+mn-lt"/>
                <a:hlinkClick r:id="rId2"/>
              </a:rPr>
              <a:t>&lt;ruby&gt;</a:t>
            </a:r>
            <a:r>
              <a:rPr lang="en-US" sz="2000">
                <a:latin typeface="Comic Sans MS"/>
                <a:ea typeface="+mn-lt"/>
                <a:cs typeface="+mn-lt"/>
              </a:rPr>
              <a:t> and </a:t>
            </a:r>
            <a:r>
              <a:rPr lang="en-US" sz="2000">
                <a:latin typeface="Comic Sans MS"/>
                <a:ea typeface="+mn-lt"/>
                <a:cs typeface="+mn-lt"/>
                <a:hlinkClick r:id="rId3"/>
              </a:rPr>
              <a:t>&lt;rt&gt;</a:t>
            </a:r>
            <a:r>
              <a:rPr lang="en-US" sz="2000">
                <a:latin typeface="Comic Sans MS"/>
                <a:ea typeface="+mn-lt"/>
                <a:cs typeface="+mn-lt"/>
              </a:rPr>
              <a:t>: The &lt;ruby&gt; element consists of one or more characters that needs an explanation/pronunciation, and an &lt;rt&gt; element that gives that information, and an optional </a:t>
            </a:r>
            <a:r>
              <a:rPr lang="en-US" sz="2000">
                <a:latin typeface="Comic Sans MS"/>
              </a:rPr>
              <a:t>&lt;</a:t>
            </a:r>
            <a:r>
              <a:rPr lang="en-US" sz="2000" err="1">
                <a:latin typeface="Comic Sans MS"/>
              </a:rPr>
              <a:t>rp</a:t>
            </a:r>
            <a:r>
              <a:rPr lang="en-US" sz="2000">
                <a:latin typeface="Comic Sans MS"/>
              </a:rPr>
              <a:t>&gt;</a:t>
            </a:r>
            <a:r>
              <a:rPr lang="en-US" sz="2000">
                <a:latin typeface="Comic Sans MS"/>
                <a:ea typeface="+mn-lt"/>
                <a:cs typeface="+mn-lt"/>
              </a:rPr>
              <a:t> element that defines what to show for browsers that not support ruby annotations.</a:t>
            </a:r>
            <a:endParaRPr lang="en-US" sz="2000">
              <a:latin typeface="Comic Sans MS"/>
            </a:endParaRPr>
          </a:p>
          <a:p>
            <a:pPr>
              <a:buClr>
                <a:srgbClr val="262626"/>
              </a:buClr>
            </a:pPr>
            <a:r>
              <a:rPr lang="en-US" sz="2000" err="1">
                <a:latin typeface="Comic Sans MS"/>
              </a:rPr>
              <a:t>Eg</a:t>
            </a:r>
            <a:r>
              <a:rPr lang="en-US" sz="2000">
                <a:latin typeface="Comic Sans MS"/>
              </a:rPr>
              <a:t>:</a:t>
            </a:r>
          </a:p>
          <a:p>
            <a:pPr>
              <a:buClr>
                <a:srgbClr val="262626"/>
              </a:buClr>
            </a:pPr>
            <a:r>
              <a:rPr lang="en-US" sz="2000">
                <a:latin typeface="Comic Sans MS"/>
                <a:ea typeface="+mn-lt"/>
                <a:cs typeface="+mn-lt"/>
              </a:rPr>
              <a:t>&lt;ruby&gt;</a:t>
            </a:r>
            <a:br>
              <a:rPr lang="en-US" altLang="ja-JP" sz="2000">
                <a:latin typeface="Comic Sans MS"/>
                <a:ea typeface="+mn-lt"/>
                <a:cs typeface="+mn-lt"/>
              </a:rPr>
            </a:br>
            <a:r>
              <a:rPr lang="ja-JP" altLang="en-US" sz="2000">
                <a:latin typeface="Comic Sans MS"/>
                <a:ea typeface="+mn-lt"/>
                <a:cs typeface="+mn-lt"/>
              </a:rPr>
              <a:t>漢</a:t>
            </a:r>
            <a:r>
              <a:rPr lang="en-US" sz="2000">
                <a:latin typeface="Comic Sans MS"/>
                <a:ea typeface="+mn-lt"/>
                <a:cs typeface="+mn-lt"/>
              </a:rPr>
              <a:t> </a:t>
            </a:r>
            <a:r>
              <a:rPr lang="en-US" sz="2000">
                <a:solidFill>
                  <a:srgbClr val="FF0000"/>
                </a:solidFill>
                <a:latin typeface="Comic Sans MS"/>
                <a:ea typeface="+mn-lt"/>
                <a:cs typeface="+mn-lt"/>
              </a:rPr>
              <a:t>&lt;</a:t>
            </a:r>
            <a:r>
              <a:rPr lang="en-US" sz="2000" err="1">
                <a:solidFill>
                  <a:srgbClr val="FF0000"/>
                </a:solidFill>
                <a:latin typeface="Comic Sans MS"/>
                <a:ea typeface="+mn-lt"/>
                <a:cs typeface="+mn-lt"/>
              </a:rPr>
              <a:t>rp</a:t>
            </a:r>
            <a:r>
              <a:rPr lang="en-US" sz="2000">
                <a:solidFill>
                  <a:srgbClr val="FF0000"/>
                </a:solidFill>
                <a:latin typeface="Comic Sans MS"/>
                <a:ea typeface="+mn-lt"/>
                <a:cs typeface="+mn-lt"/>
              </a:rPr>
              <a:t>&gt;</a:t>
            </a:r>
            <a:r>
              <a:rPr lang="en-US" sz="2000">
                <a:latin typeface="Comic Sans MS"/>
                <a:ea typeface="+mn-lt"/>
                <a:cs typeface="+mn-lt"/>
              </a:rPr>
              <a:t>(</a:t>
            </a:r>
            <a:r>
              <a:rPr lang="en-US" sz="2000">
                <a:solidFill>
                  <a:srgbClr val="FF0000"/>
                </a:solidFill>
                <a:latin typeface="Comic Sans MS"/>
                <a:ea typeface="+mn-lt"/>
                <a:cs typeface="+mn-lt"/>
              </a:rPr>
              <a:t>&lt;/</a:t>
            </a:r>
            <a:r>
              <a:rPr lang="en-US" sz="2000" err="1">
                <a:solidFill>
                  <a:srgbClr val="FF0000"/>
                </a:solidFill>
                <a:latin typeface="Comic Sans MS"/>
                <a:ea typeface="+mn-lt"/>
                <a:cs typeface="+mn-lt"/>
              </a:rPr>
              <a:t>rp</a:t>
            </a:r>
            <a:r>
              <a:rPr lang="en-US" sz="2000">
                <a:solidFill>
                  <a:srgbClr val="FF0000"/>
                </a:solidFill>
                <a:latin typeface="Comic Sans MS"/>
                <a:ea typeface="+mn-lt"/>
                <a:cs typeface="+mn-lt"/>
              </a:rPr>
              <a:t>&gt;</a:t>
            </a:r>
            <a:r>
              <a:rPr lang="en-US" sz="2000">
                <a:latin typeface="Comic Sans MS"/>
                <a:ea typeface="+mn-lt"/>
                <a:cs typeface="+mn-lt"/>
              </a:rPr>
              <a:t>&lt;rt&gt;</a:t>
            </a:r>
            <a:r>
              <a:rPr lang="zh-CN" altLang="en-US" sz="2000">
                <a:latin typeface="Comic Sans MS"/>
                <a:ea typeface="+mn-lt"/>
                <a:cs typeface="+mn-lt"/>
              </a:rPr>
              <a:t>ㄏㄢ</a:t>
            </a:r>
            <a:r>
              <a:rPr lang="en-US" sz="2000">
                <a:latin typeface="Comic Sans MS"/>
                <a:ea typeface="+mn-lt"/>
                <a:cs typeface="+mn-lt"/>
              </a:rPr>
              <a:t>ˋ&lt;/rt&gt;</a:t>
            </a:r>
            <a:r>
              <a:rPr lang="en-US" sz="2000">
                <a:solidFill>
                  <a:srgbClr val="FF0000"/>
                </a:solidFill>
                <a:latin typeface="Comic Sans MS"/>
                <a:ea typeface="+mn-lt"/>
                <a:cs typeface="+mn-lt"/>
              </a:rPr>
              <a:t>&lt;</a:t>
            </a:r>
            <a:r>
              <a:rPr lang="en-US" sz="2000" err="1">
                <a:solidFill>
                  <a:srgbClr val="FF0000"/>
                </a:solidFill>
                <a:latin typeface="Comic Sans MS"/>
                <a:ea typeface="+mn-lt"/>
                <a:cs typeface="+mn-lt"/>
              </a:rPr>
              <a:t>rp</a:t>
            </a:r>
            <a:r>
              <a:rPr lang="en-US" sz="2000">
                <a:solidFill>
                  <a:srgbClr val="FF0000"/>
                </a:solidFill>
                <a:latin typeface="Comic Sans MS"/>
                <a:ea typeface="+mn-lt"/>
                <a:cs typeface="+mn-lt"/>
              </a:rPr>
              <a:t>&gt;</a:t>
            </a:r>
            <a:r>
              <a:rPr lang="en-US" sz="2000">
                <a:latin typeface="Comic Sans MS"/>
                <a:ea typeface="+mn-lt"/>
                <a:cs typeface="+mn-lt"/>
              </a:rPr>
              <a:t>)</a:t>
            </a:r>
            <a:r>
              <a:rPr lang="en-US" sz="2000">
                <a:solidFill>
                  <a:srgbClr val="FF0000"/>
                </a:solidFill>
                <a:latin typeface="Comic Sans MS"/>
                <a:ea typeface="+mn-lt"/>
                <a:cs typeface="+mn-lt"/>
              </a:rPr>
              <a:t>&lt;/</a:t>
            </a:r>
            <a:r>
              <a:rPr lang="en-US" sz="2000" err="1">
                <a:solidFill>
                  <a:srgbClr val="FF0000"/>
                </a:solidFill>
                <a:latin typeface="Comic Sans MS"/>
                <a:ea typeface="+mn-lt"/>
                <a:cs typeface="+mn-lt"/>
              </a:rPr>
              <a:t>rp</a:t>
            </a:r>
            <a:r>
              <a:rPr lang="en-US" sz="2000">
                <a:solidFill>
                  <a:srgbClr val="FF0000"/>
                </a:solidFill>
                <a:latin typeface="Comic Sans MS"/>
                <a:ea typeface="+mn-lt"/>
                <a:cs typeface="+mn-lt"/>
              </a:rPr>
              <a:t>&gt;</a:t>
            </a:r>
            <a:br>
              <a:rPr lang="en-US" sz="2000">
                <a:latin typeface="Comic Sans MS"/>
                <a:ea typeface="+mn-lt"/>
                <a:cs typeface="+mn-lt"/>
              </a:rPr>
            </a:br>
            <a:r>
              <a:rPr lang="en-US" sz="2000">
                <a:latin typeface="Comic Sans MS"/>
                <a:ea typeface="+mn-lt"/>
                <a:cs typeface="+mn-lt"/>
              </a:rPr>
              <a:t>&lt;/ruby&gt;</a:t>
            </a:r>
            <a:endParaRPr lang="en-US" sz="2000">
              <a:latin typeface="Comic Sans MS"/>
            </a:endParaRPr>
          </a:p>
          <a:p>
            <a:pPr marL="0" indent="0" algn="ctr">
              <a:buClr>
                <a:srgbClr val="262626"/>
              </a:buClr>
              <a:buNone/>
            </a:pPr>
            <a:endParaRPr lang="en-US" sz="2000">
              <a:latin typeface="Comic Sans MS"/>
            </a:endParaRPr>
          </a:p>
          <a:p>
            <a:pPr marL="0" indent="0">
              <a:buClr>
                <a:srgbClr val="262626"/>
              </a:buClr>
              <a:buNone/>
            </a:pPr>
            <a:br>
              <a:rPr lang="en-US"/>
            </a:br>
            <a:br>
              <a:rPr lang="en-US"/>
            </a:br>
            <a:endParaRPr lang="en-US"/>
          </a:p>
        </p:txBody>
      </p:sp>
    </p:spTree>
    <p:extLst>
      <p:ext uri="{BB962C8B-B14F-4D97-AF65-F5344CB8AC3E}">
        <p14:creationId xmlns:p14="http://schemas.microsoft.com/office/powerpoint/2010/main" val="417520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DC82-941A-C6F8-A93F-BB3ECA661585}"/>
              </a:ext>
            </a:extLst>
          </p:cNvPr>
          <p:cNvSpPr>
            <a:spLocks noGrp="1"/>
          </p:cNvSpPr>
          <p:nvPr>
            <p:ph type="title"/>
          </p:nvPr>
        </p:nvSpPr>
        <p:spPr/>
        <p:txBody>
          <a:bodyPr/>
          <a:lstStyle/>
          <a:p>
            <a:r>
              <a:rPr lang="en-US"/>
              <a:t>1.</a:t>
            </a:r>
            <a:r>
              <a:rPr lang="en-US">
                <a:solidFill>
                  <a:schemeClr val="tx2"/>
                </a:solidFill>
              </a:rPr>
              <a:t>&lt;</a:t>
            </a:r>
            <a:r>
              <a:rPr lang="en-US" err="1">
                <a:solidFill>
                  <a:schemeClr val="tx2"/>
                </a:solidFill>
              </a:rPr>
              <a:t>abbr</a:t>
            </a:r>
            <a:r>
              <a:rPr lang="en-US">
                <a:solidFill>
                  <a:schemeClr val="tx2"/>
                </a:solidFill>
              </a:rPr>
              <a:t>&gt;</a:t>
            </a:r>
          </a:p>
        </p:txBody>
      </p:sp>
      <p:sp>
        <p:nvSpPr>
          <p:cNvPr id="3" name="Content Placeholder 2">
            <a:extLst>
              <a:ext uri="{FF2B5EF4-FFF2-40B4-BE49-F238E27FC236}">
                <a16:creationId xmlns:a16="http://schemas.microsoft.com/office/drawing/2014/main" id="{54033148-A58F-4D25-A261-98877B405D31}"/>
              </a:ext>
            </a:extLst>
          </p:cNvPr>
          <p:cNvSpPr>
            <a:spLocks noGrp="1"/>
          </p:cNvSpPr>
          <p:nvPr>
            <p:ph idx="1"/>
          </p:nvPr>
        </p:nvSpPr>
        <p:spPr/>
        <p:txBody>
          <a:bodyPr vert="horz" lIns="91440" tIns="45720" rIns="91440" bIns="45720" rtlCol="0" anchor="t">
            <a:normAutofit/>
          </a:bodyPr>
          <a:lstStyle/>
          <a:p>
            <a:r>
              <a:rPr lang="en-US" sz="2400" dirty="0">
                <a:latin typeface="Comic Sans MS"/>
                <a:cs typeface="Calibri"/>
              </a:rPr>
              <a:t>The &lt;</a:t>
            </a:r>
            <a:r>
              <a:rPr lang="en-US" sz="2400" dirty="0" err="1">
                <a:latin typeface="Comic Sans MS"/>
                <a:cs typeface="Calibri"/>
              </a:rPr>
              <a:t>abbr</a:t>
            </a:r>
            <a:r>
              <a:rPr lang="en-US" sz="2400" dirty="0">
                <a:latin typeface="Comic Sans MS"/>
                <a:cs typeface="Calibri"/>
              </a:rPr>
              <a:t>&gt; tag defines an abbreviation or an acronym, like “HTML”, “CSS”, “Mr.”, “Dr.”, “ASAP”, “ATM”.</a:t>
            </a:r>
          </a:p>
          <a:p>
            <a:r>
              <a:rPr lang="en-US" sz="2400" dirty="0" err="1">
                <a:latin typeface="Comic Sans MS"/>
                <a:cs typeface="Calibri"/>
              </a:rPr>
              <a:t>Eg:The</a:t>
            </a:r>
            <a:r>
              <a:rPr lang="en-US" sz="2400" dirty="0">
                <a:latin typeface="Comic Sans MS"/>
                <a:cs typeface="Calibri"/>
              </a:rPr>
              <a:t> &lt;</a:t>
            </a:r>
            <a:r>
              <a:rPr lang="en-US" sz="2400" dirty="0" err="1">
                <a:solidFill>
                  <a:srgbClr val="FF0000"/>
                </a:solidFill>
                <a:latin typeface="Comic Sans MS"/>
                <a:cs typeface="Calibri"/>
              </a:rPr>
              <a:t>abbr</a:t>
            </a:r>
            <a:r>
              <a:rPr lang="en-US" sz="2400" dirty="0">
                <a:latin typeface="Comic Sans MS"/>
                <a:cs typeface="Calibri"/>
              </a:rPr>
              <a:t> title=“World Health Organization”&gt;WHO</a:t>
            </a:r>
            <a:r>
              <a:rPr lang="en-US" sz="2400" dirty="0">
                <a:solidFill>
                  <a:srgbClr val="FF0000"/>
                </a:solidFill>
                <a:latin typeface="Comic Sans MS"/>
                <a:cs typeface="Calibri"/>
              </a:rPr>
              <a:t>&lt;/</a:t>
            </a:r>
            <a:r>
              <a:rPr lang="en-US" sz="2400" dirty="0" err="1">
                <a:solidFill>
                  <a:srgbClr val="FF0000"/>
                </a:solidFill>
                <a:latin typeface="Comic Sans MS"/>
                <a:cs typeface="Calibri"/>
              </a:rPr>
              <a:t>abbr</a:t>
            </a:r>
            <a:r>
              <a:rPr lang="en-US" sz="2400" dirty="0">
                <a:solidFill>
                  <a:srgbClr val="FF0000"/>
                </a:solidFill>
                <a:latin typeface="Comic Sans MS"/>
                <a:cs typeface="Calibri"/>
              </a:rPr>
              <a:t>&gt;</a:t>
            </a:r>
            <a:r>
              <a:rPr lang="en-US" sz="2400" dirty="0">
                <a:latin typeface="Comic Sans MS"/>
                <a:cs typeface="Calibri"/>
              </a:rPr>
              <a:t> was founded in 1948.</a:t>
            </a:r>
          </a:p>
        </p:txBody>
      </p:sp>
    </p:spTree>
    <p:extLst>
      <p:ext uri="{BB962C8B-B14F-4D97-AF65-F5344CB8AC3E}">
        <p14:creationId xmlns:p14="http://schemas.microsoft.com/office/powerpoint/2010/main" val="237393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DD94-2EC9-DFD7-05C1-3AD559F435A1}"/>
              </a:ext>
            </a:extLst>
          </p:cNvPr>
          <p:cNvSpPr>
            <a:spLocks noGrp="1"/>
          </p:cNvSpPr>
          <p:nvPr>
            <p:ph type="title"/>
          </p:nvPr>
        </p:nvSpPr>
        <p:spPr/>
        <p:txBody>
          <a:bodyPr/>
          <a:lstStyle/>
          <a:p>
            <a:r>
              <a:rPr lang="en-US"/>
              <a:t>19.</a:t>
            </a:r>
            <a:r>
              <a:rPr lang="en-US">
                <a:solidFill>
                  <a:schemeClr val="tx2"/>
                </a:solidFill>
              </a:rPr>
              <a:t>&lt;kbd&gt;</a:t>
            </a:r>
          </a:p>
        </p:txBody>
      </p:sp>
      <p:sp>
        <p:nvSpPr>
          <p:cNvPr id="3" name="Content Placeholder 2">
            <a:extLst>
              <a:ext uri="{FF2B5EF4-FFF2-40B4-BE49-F238E27FC236}">
                <a16:creationId xmlns:a16="http://schemas.microsoft.com/office/drawing/2014/main" id="{D78CEE7F-8A6D-861B-4CD5-98C735F97242}"/>
              </a:ext>
            </a:extLst>
          </p:cNvPr>
          <p:cNvSpPr>
            <a:spLocks noGrp="1"/>
          </p:cNvSpPr>
          <p:nvPr>
            <p:ph idx="1"/>
          </p:nvPr>
        </p:nvSpPr>
        <p:spPr/>
        <p:txBody>
          <a:bodyPr vert="horz" lIns="91440" tIns="45720" rIns="91440" bIns="45720" rtlCol="0" anchor="t">
            <a:normAutofit/>
          </a:bodyPr>
          <a:lstStyle/>
          <a:p>
            <a:r>
              <a:rPr lang="en-US" sz="2400">
                <a:latin typeface="Comic Sans MS"/>
                <a:ea typeface="+mn-lt"/>
                <a:cs typeface="+mn-lt"/>
              </a:rPr>
              <a:t>The </a:t>
            </a:r>
            <a:r>
              <a:rPr lang="en-US" sz="2400">
                <a:latin typeface="Comic Sans MS"/>
              </a:rPr>
              <a:t>&lt;</a:t>
            </a:r>
            <a:r>
              <a:rPr lang="en-US" sz="2400" err="1">
                <a:latin typeface="Comic Sans MS"/>
              </a:rPr>
              <a:t>kbd</a:t>
            </a:r>
            <a:r>
              <a:rPr lang="en-US" sz="2400">
                <a:latin typeface="Comic Sans MS"/>
              </a:rPr>
              <a:t>&gt;</a:t>
            </a:r>
            <a:r>
              <a:rPr lang="en-US" sz="2400">
                <a:latin typeface="Comic Sans MS"/>
                <a:ea typeface="+mn-lt"/>
                <a:cs typeface="+mn-lt"/>
              </a:rPr>
              <a:t> tag is used to define keyboard input. The content inside is displayed in the browser's default monospace font.</a:t>
            </a:r>
          </a:p>
          <a:p>
            <a:pPr>
              <a:buClr>
                <a:srgbClr val="262626"/>
              </a:buClr>
            </a:pPr>
            <a:r>
              <a:rPr lang="en-US" sz="2400" err="1">
                <a:latin typeface="Comic Sans MS"/>
              </a:rPr>
              <a:t>Eg</a:t>
            </a:r>
            <a:r>
              <a:rPr lang="en-US" sz="2400">
                <a:latin typeface="Comic Sans MS"/>
              </a:rPr>
              <a:t>:</a:t>
            </a:r>
            <a:r>
              <a:rPr lang="en-US" sz="2400">
                <a:latin typeface="Comic Sans MS"/>
                <a:ea typeface="+mn-lt"/>
                <a:cs typeface="+mn-lt"/>
              </a:rPr>
              <a:t>&lt;p&gt;Press </a:t>
            </a:r>
            <a:r>
              <a:rPr lang="en-US" sz="2400">
                <a:solidFill>
                  <a:srgbClr val="FF0000"/>
                </a:solidFill>
                <a:latin typeface="Comic Sans MS"/>
                <a:ea typeface="+mn-lt"/>
                <a:cs typeface="+mn-lt"/>
              </a:rPr>
              <a:t>&lt;</a:t>
            </a:r>
            <a:r>
              <a:rPr lang="en-US" sz="2400" err="1">
                <a:solidFill>
                  <a:srgbClr val="FF0000"/>
                </a:solidFill>
                <a:latin typeface="Comic Sans MS"/>
                <a:ea typeface="+mn-lt"/>
                <a:cs typeface="+mn-lt"/>
              </a:rPr>
              <a:t>kbd</a:t>
            </a:r>
            <a:r>
              <a:rPr lang="en-US" sz="2400">
                <a:solidFill>
                  <a:srgbClr val="FF0000"/>
                </a:solidFill>
                <a:latin typeface="Comic Sans MS"/>
                <a:ea typeface="+mn-lt"/>
                <a:cs typeface="+mn-lt"/>
              </a:rPr>
              <a:t>&gt;</a:t>
            </a:r>
            <a:r>
              <a:rPr lang="en-US" sz="2400">
                <a:latin typeface="Comic Sans MS"/>
                <a:ea typeface="+mn-lt"/>
                <a:cs typeface="+mn-lt"/>
              </a:rPr>
              <a:t>Ctrl</a:t>
            </a:r>
            <a:r>
              <a:rPr lang="en-US" sz="2400">
                <a:solidFill>
                  <a:srgbClr val="FF0000"/>
                </a:solidFill>
                <a:latin typeface="Comic Sans MS"/>
                <a:ea typeface="+mn-lt"/>
                <a:cs typeface="+mn-lt"/>
              </a:rPr>
              <a:t>&lt;/</a:t>
            </a:r>
            <a:r>
              <a:rPr lang="en-US" sz="2400" err="1">
                <a:solidFill>
                  <a:srgbClr val="FF0000"/>
                </a:solidFill>
                <a:latin typeface="Comic Sans MS"/>
                <a:ea typeface="+mn-lt"/>
                <a:cs typeface="+mn-lt"/>
              </a:rPr>
              <a:t>kbd</a:t>
            </a:r>
            <a:r>
              <a:rPr lang="en-US" sz="2400">
                <a:solidFill>
                  <a:srgbClr val="FF0000"/>
                </a:solidFill>
                <a:latin typeface="Comic Sans MS"/>
                <a:ea typeface="+mn-lt"/>
                <a:cs typeface="+mn-lt"/>
              </a:rPr>
              <a:t>&gt;</a:t>
            </a:r>
            <a:r>
              <a:rPr lang="en-US" sz="2400">
                <a:latin typeface="Comic Sans MS"/>
                <a:ea typeface="+mn-lt"/>
                <a:cs typeface="+mn-lt"/>
              </a:rPr>
              <a:t> + </a:t>
            </a:r>
            <a:r>
              <a:rPr lang="en-US" sz="2400">
                <a:solidFill>
                  <a:srgbClr val="FF0000"/>
                </a:solidFill>
                <a:latin typeface="Comic Sans MS"/>
                <a:ea typeface="+mn-lt"/>
                <a:cs typeface="+mn-lt"/>
              </a:rPr>
              <a:t>&lt;</a:t>
            </a:r>
            <a:r>
              <a:rPr lang="en-US" sz="2400" err="1">
                <a:solidFill>
                  <a:srgbClr val="FF0000"/>
                </a:solidFill>
                <a:latin typeface="Comic Sans MS"/>
                <a:ea typeface="+mn-lt"/>
                <a:cs typeface="+mn-lt"/>
              </a:rPr>
              <a:t>kbd</a:t>
            </a:r>
            <a:r>
              <a:rPr lang="en-US" sz="2400">
                <a:solidFill>
                  <a:srgbClr val="FF0000"/>
                </a:solidFill>
                <a:latin typeface="Comic Sans MS"/>
                <a:ea typeface="+mn-lt"/>
                <a:cs typeface="+mn-lt"/>
              </a:rPr>
              <a:t>&gt;</a:t>
            </a:r>
            <a:r>
              <a:rPr lang="en-US" sz="2400">
                <a:latin typeface="Comic Sans MS"/>
                <a:ea typeface="+mn-lt"/>
                <a:cs typeface="+mn-lt"/>
              </a:rPr>
              <a:t>C</a:t>
            </a:r>
            <a:r>
              <a:rPr lang="en-US" sz="2400">
                <a:solidFill>
                  <a:srgbClr val="FF0000"/>
                </a:solidFill>
                <a:latin typeface="Comic Sans MS"/>
                <a:ea typeface="+mn-lt"/>
                <a:cs typeface="+mn-lt"/>
              </a:rPr>
              <a:t>&lt;/</a:t>
            </a:r>
            <a:r>
              <a:rPr lang="en-US" sz="2400" err="1">
                <a:solidFill>
                  <a:srgbClr val="FF0000"/>
                </a:solidFill>
                <a:latin typeface="Comic Sans MS"/>
                <a:ea typeface="+mn-lt"/>
                <a:cs typeface="+mn-lt"/>
              </a:rPr>
              <a:t>kbd</a:t>
            </a:r>
            <a:r>
              <a:rPr lang="en-US" sz="2400">
                <a:solidFill>
                  <a:srgbClr val="FF0000"/>
                </a:solidFill>
                <a:latin typeface="Comic Sans MS"/>
                <a:ea typeface="+mn-lt"/>
                <a:cs typeface="+mn-lt"/>
              </a:rPr>
              <a:t>&gt; </a:t>
            </a:r>
            <a:r>
              <a:rPr lang="en-US" sz="2400">
                <a:latin typeface="Comic Sans MS"/>
                <a:ea typeface="+mn-lt"/>
                <a:cs typeface="+mn-lt"/>
              </a:rPr>
              <a:t>to copy text (Windows).&lt;/p&gt;</a:t>
            </a:r>
            <a:br>
              <a:rPr lang="en-US" sz="2400">
                <a:latin typeface="Comic Sans MS"/>
                <a:ea typeface="+mn-lt"/>
                <a:cs typeface="+mn-lt"/>
              </a:rPr>
            </a:br>
            <a:br>
              <a:rPr lang="en-US" sz="2400">
                <a:latin typeface="Comic Sans MS"/>
                <a:ea typeface="+mn-lt"/>
                <a:cs typeface="+mn-lt"/>
              </a:rPr>
            </a:br>
            <a:endParaRPr lang="en-US" sz="2400">
              <a:latin typeface="Comic Sans MS"/>
            </a:endParaRPr>
          </a:p>
        </p:txBody>
      </p:sp>
    </p:spTree>
    <p:extLst>
      <p:ext uri="{BB962C8B-B14F-4D97-AF65-F5344CB8AC3E}">
        <p14:creationId xmlns:p14="http://schemas.microsoft.com/office/powerpoint/2010/main" val="201611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92AF-44D7-5E58-AAD2-ADAC1BF89C2A}"/>
              </a:ext>
            </a:extLst>
          </p:cNvPr>
          <p:cNvSpPr>
            <a:spLocks noGrp="1"/>
          </p:cNvSpPr>
          <p:nvPr>
            <p:ph type="title"/>
          </p:nvPr>
        </p:nvSpPr>
        <p:spPr/>
        <p:txBody>
          <a:bodyPr/>
          <a:lstStyle/>
          <a:p>
            <a:r>
              <a:rPr lang="en-US"/>
              <a:t>20.</a:t>
            </a:r>
            <a:r>
              <a:rPr lang="en-US">
                <a:solidFill>
                  <a:schemeClr val="tx2"/>
                </a:solidFill>
              </a:rPr>
              <a:t>&lt;legend&gt;</a:t>
            </a:r>
          </a:p>
        </p:txBody>
      </p:sp>
      <p:sp>
        <p:nvSpPr>
          <p:cNvPr id="3" name="Content Placeholder 2">
            <a:extLst>
              <a:ext uri="{FF2B5EF4-FFF2-40B4-BE49-F238E27FC236}">
                <a16:creationId xmlns:a16="http://schemas.microsoft.com/office/drawing/2014/main" id="{FF29AFD3-C43A-B085-23C5-BAC83E026520}"/>
              </a:ext>
            </a:extLst>
          </p:cNvPr>
          <p:cNvSpPr>
            <a:spLocks noGrp="1"/>
          </p:cNvSpPr>
          <p:nvPr>
            <p:ph idx="1"/>
          </p:nvPr>
        </p:nvSpPr>
        <p:spPr>
          <a:xfrm>
            <a:off x="1066800" y="1671800"/>
            <a:ext cx="10058400" cy="5010221"/>
          </a:xfrm>
        </p:spPr>
        <p:txBody>
          <a:bodyPr vert="horz" lIns="91440" tIns="45720" rIns="91440" bIns="45720" rtlCol="0" anchor="t">
            <a:noAutofit/>
          </a:bodyPr>
          <a:lstStyle/>
          <a:p>
            <a:r>
              <a:rPr lang="en-US" sz="2000">
                <a:latin typeface="Comic Sans MS"/>
                <a:ea typeface="+mn-lt"/>
                <a:cs typeface="+mn-lt"/>
              </a:rPr>
              <a:t>The </a:t>
            </a:r>
            <a:r>
              <a:rPr lang="en-US" sz="2000">
                <a:latin typeface="Comic Sans MS"/>
              </a:rPr>
              <a:t>&lt;legend&gt;</a:t>
            </a:r>
            <a:r>
              <a:rPr lang="en-US" sz="2000">
                <a:latin typeface="Comic Sans MS"/>
                <a:ea typeface="+mn-lt"/>
                <a:cs typeface="+mn-lt"/>
              </a:rPr>
              <a:t> tag defines a caption for the </a:t>
            </a:r>
            <a:r>
              <a:rPr lang="en-US" sz="2000">
                <a:latin typeface="Comic Sans MS"/>
                <a:ea typeface="+mn-lt"/>
                <a:cs typeface="+mn-lt"/>
                <a:hlinkClick r:id="rId2"/>
              </a:rPr>
              <a:t>&lt;fieldset&gt;</a:t>
            </a:r>
            <a:r>
              <a:rPr lang="en-US" sz="2000">
                <a:latin typeface="Comic Sans MS"/>
                <a:ea typeface="+mn-lt"/>
                <a:cs typeface="+mn-lt"/>
              </a:rPr>
              <a:t> element.</a:t>
            </a:r>
          </a:p>
          <a:p>
            <a:pPr>
              <a:buClr>
                <a:srgbClr val="262626"/>
              </a:buClr>
            </a:pPr>
            <a:r>
              <a:rPr lang="en-US" sz="2000" err="1">
                <a:latin typeface="Comic Sans MS"/>
              </a:rPr>
              <a:t>Eg</a:t>
            </a:r>
            <a:r>
              <a:rPr lang="en-US" sz="2000">
                <a:latin typeface="Comic Sans MS"/>
              </a:rPr>
              <a:t>:</a:t>
            </a:r>
            <a:r>
              <a:rPr lang="en-US" sz="2000">
                <a:latin typeface="Comic Sans MS"/>
                <a:ea typeface="+mn-lt"/>
                <a:cs typeface="+mn-lt"/>
              </a:rPr>
              <a:t>&lt;form action="/</a:t>
            </a:r>
            <a:r>
              <a:rPr lang="en-US" sz="2000" err="1">
                <a:latin typeface="Comic Sans MS"/>
                <a:ea typeface="+mn-lt"/>
                <a:cs typeface="+mn-lt"/>
              </a:rPr>
              <a:t>action_page.php</a:t>
            </a:r>
            <a:r>
              <a:rPr lang="en-US" sz="2000">
                <a:latin typeface="Comic Sans MS"/>
                <a:ea typeface="+mn-lt"/>
                <a:cs typeface="+mn-lt"/>
              </a:rPr>
              <a:t>"&gt;</a:t>
            </a:r>
            <a:br>
              <a:rPr lang="en-US" sz="2000">
                <a:latin typeface="Comic Sans MS"/>
                <a:ea typeface="+mn-lt"/>
                <a:cs typeface="+mn-lt"/>
              </a:rPr>
            </a:br>
            <a:r>
              <a:rPr lang="en-US" sz="2000">
                <a:latin typeface="Comic Sans MS"/>
                <a:ea typeface="+mn-lt"/>
                <a:cs typeface="+mn-lt"/>
              </a:rPr>
              <a:t>  &lt;</a:t>
            </a:r>
            <a:r>
              <a:rPr lang="en-US" sz="2000" err="1">
                <a:latin typeface="Comic Sans MS"/>
                <a:ea typeface="+mn-lt"/>
                <a:cs typeface="+mn-lt"/>
              </a:rPr>
              <a:t>fieldset</a:t>
            </a:r>
            <a:r>
              <a:rPr lang="en-US" sz="2000">
                <a:latin typeface="Comic Sans MS"/>
                <a:ea typeface="+mn-lt"/>
                <a:cs typeface="+mn-lt"/>
              </a:rPr>
              <a:t>&gt;</a:t>
            </a:r>
            <a:br>
              <a:rPr lang="en-US" sz="2000">
                <a:latin typeface="Comic Sans MS"/>
                <a:ea typeface="+mn-lt"/>
                <a:cs typeface="+mn-lt"/>
              </a:rPr>
            </a:br>
            <a:r>
              <a:rPr lang="en-US" sz="2000">
                <a:latin typeface="Comic Sans MS"/>
                <a:ea typeface="+mn-lt"/>
                <a:cs typeface="+mn-lt"/>
              </a:rPr>
              <a:t>    </a:t>
            </a:r>
            <a:r>
              <a:rPr lang="en-US" sz="2000">
                <a:solidFill>
                  <a:srgbClr val="FF0000"/>
                </a:solidFill>
                <a:latin typeface="Comic Sans MS"/>
                <a:ea typeface="+mn-lt"/>
                <a:cs typeface="+mn-lt"/>
              </a:rPr>
              <a:t>&lt;legend&gt;</a:t>
            </a:r>
            <a:r>
              <a:rPr lang="en-US" sz="2000">
                <a:latin typeface="Comic Sans MS"/>
                <a:ea typeface="+mn-lt"/>
                <a:cs typeface="+mn-lt"/>
              </a:rPr>
              <a:t>Personalia:</a:t>
            </a:r>
            <a:r>
              <a:rPr lang="en-US" sz="2000">
                <a:solidFill>
                  <a:srgbClr val="FF0000"/>
                </a:solidFill>
                <a:latin typeface="Comic Sans MS"/>
                <a:ea typeface="+mn-lt"/>
                <a:cs typeface="+mn-lt"/>
              </a:rPr>
              <a:t>&lt;/legend&gt;</a:t>
            </a:r>
            <a:br>
              <a:rPr lang="en-US" sz="2000">
                <a:latin typeface="Comic Sans MS"/>
                <a:ea typeface="+mn-lt"/>
                <a:cs typeface="+mn-lt"/>
              </a:rPr>
            </a:br>
            <a:r>
              <a:rPr lang="en-US" sz="2000">
                <a:latin typeface="Comic Sans MS"/>
                <a:ea typeface="+mn-lt"/>
                <a:cs typeface="+mn-lt"/>
              </a:rPr>
              <a:t>    &lt;label for="</a:t>
            </a:r>
            <a:r>
              <a:rPr lang="en-US" sz="2000" err="1">
                <a:latin typeface="Comic Sans MS"/>
                <a:ea typeface="+mn-lt"/>
                <a:cs typeface="+mn-lt"/>
              </a:rPr>
              <a:t>fname</a:t>
            </a:r>
            <a:r>
              <a:rPr lang="en-US" sz="2000">
                <a:latin typeface="Comic Sans MS"/>
                <a:ea typeface="+mn-lt"/>
                <a:cs typeface="+mn-lt"/>
              </a:rPr>
              <a:t>"&gt;First name:&lt;/label&gt;</a:t>
            </a:r>
            <a:br>
              <a:rPr lang="en-US" sz="2000">
                <a:latin typeface="Comic Sans MS"/>
                <a:ea typeface="+mn-lt"/>
                <a:cs typeface="+mn-lt"/>
              </a:rPr>
            </a:br>
            <a:r>
              <a:rPr lang="en-US" sz="2000">
                <a:latin typeface="Comic Sans MS"/>
                <a:ea typeface="+mn-lt"/>
                <a:cs typeface="+mn-lt"/>
              </a:rPr>
              <a:t>    &lt;input type="text" id="</a:t>
            </a:r>
            <a:r>
              <a:rPr lang="en-US" sz="2000" err="1">
                <a:latin typeface="Comic Sans MS"/>
                <a:ea typeface="+mn-lt"/>
                <a:cs typeface="+mn-lt"/>
              </a:rPr>
              <a:t>fname</a:t>
            </a:r>
            <a:r>
              <a:rPr lang="en-US" sz="2000">
                <a:latin typeface="Comic Sans MS"/>
                <a:ea typeface="+mn-lt"/>
                <a:cs typeface="+mn-lt"/>
              </a:rPr>
              <a:t>" name="</a:t>
            </a:r>
            <a:r>
              <a:rPr lang="en-US" sz="2000" err="1">
                <a:latin typeface="Comic Sans MS"/>
                <a:ea typeface="+mn-lt"/>
                <a:cs typeface="+mn-lt"/>
              </a:rPr>
              <a:t>fname</a:t>
            </a:r>
            <a:r>
              <a:rPr lang="en-US" sz="2000">
                <a:latin typeface="Comic Sans MS"/>
                <a:ea typeface="+mn-lt"/>
                <a:cs typeface="+mn-lt"/>
              </a:rPr>
              <a:t>"&gt;&lt;</a:t>
            </a:r>
            <a:r>
              <a:rPr lang="en-US" sz="2000" err="1">
                <a:latin typeface="Comic Sans MS"/>
                <a:ea typeface="+mn-lt"/>
                <a:cs typeface="+mn-lt"/>
              </a:rPr>
              <a:t>br</a:t>
            </a:r>
            <a:r>
              <a:rPr lang="en-US" sz="2000">
                <a:latin typeface="Comic Sans MS"/>
                <a:ea typeface="+mn-lt"/>
                <a:cs typeface="+mn-lt"/>
              </a:rPr>
              <a:t>&gt;&lt;</a:t>
            </a:r>
            <a:r>
              <a:rPr lang="en-US" sz="2000" err="1">
                <a:latin typeface="Comic Sans MS"/>
                <a:ea typeface="+mn-lt"/>
                <a:cs typeface="+mn-lt"/>
              </a:rPr>
              <a:t>br</a:t>
            </a:r>
            <a:r>
              <a:rPr lang="en-US" sz="2000">
                <a:latin typeface="Comic Sans MS"/>
                <a:ea typeface="+mn-lt"/>
                <a:cs typeface="+mn-lt"/>
              </a:rPr>
              <a:t>&gt;</a:t>
            </a:r>
            <a:br>
              <a:rPr lang="en-US" sz="2000">
                <a:latin typeface="Comic Sans MS"/>
                <a:ea typeface="+mn-lt"/>
                <a:cs typeface="+mn-lt"/>
              </a:rPr>
            </a:br>
            <a:r>
              <a:rPr lang="en-US" sz="2000">
                <a:latin typeface="Comic Sans MS"/>
                <a:ea typeface="+mn-lt"/>
                <a:cs typeface="+mn-lt"/>
              </a:rPr>
              <a:t>    &lt;label for="</a:t>
            </a:r>
            <a:r>
              <a:rPr lang="en-US" sz="2000" err="1">
                <a:latin typeface="Comic Sans MS"/>
                <a:ea typeface="+mn-lt"/>
                <a:cs typeface="+mn-lt"/>
              </a:rPr>
              <a:t>lname</a:t>
            </a:r>
            <a:r>
              <a:rPr lang="en-US" sz="2000">
                <a:latin typeface="Comic Sans MS"/>
                <a:ea typeface="+mn-lt"/>
                <a:cs typeface="+mn-lt"/>
              </a:rPr>
              <a:t>"&gt;Last name:&lt;/label&gt;</a:t>
            </a:r>
            <a:br>
              <a:rPr lang="en-US" sz="2000">
                <a:latin typeface="Comic Sans MS"/>
                <a:ea typeface="+mn-lt"/>
                <a:cs typeface="+mn-lt"/>
              </a:rPr>
            </a:br>
            <a:r>
              <a:rPr lang="en-US" sz="2000">
                <a:latin typeface="Comic Sans MS"/>
                <a:ea typeface="+mn-lt"/>
                <a:cs typeface="+mn-lt"/>
              </a:rPr>
              <a:t>    &lt;input type="text" id="</a:t>
            </a:r>
            <a:r>
              <a:rPr lang="en-US" sz="2000" err="1">
                <a:latin typeface="Comic Sans MS"/>
                <a:ea typeface="+mn-lt"/>
                <a:cs typeface="+mn-lt"/>
              </a:rPr>
              <a:t>lname</a:t>
            </a:r>
            <a:r>
              <a:rPr lang="en-US" sz="2000">
                <a:latin typeface="Comic Sans MS"/>
                <a:ea typeface="+mn-lt"/>
                <a:cs typeface="+mn-lt"/>
              </a:rPr>
              <a:t>" name="</a:t>
            </a:r>
            <a:r>
              <a:rPr lang="en-US" sz="2000" err="1">
                <a:latin typeface="Comic Sans MS"/>
                <a:ea typeface="+mn-lt"/>
                <a:cs typeface="+mn-lt"/>
              </a:rPr>
              <a:t>lname</a:t>
            </a:r>
            <a:r>
              <a:rPr lang="en-US" sz="2000">
                <a:latin typeface="Comic Sans MS"/>
                <a:ea typeface="+mn-lt"/>
                <a:cs typeface="+mn-lt"/>
              </a:rPr>
              <a:t>"&gt;&lt;</a:t>
            </a:r>
            <a:r>
              <a:rPr lang="en-US" sz="2000" err="1">
                <a:latin typeface="Comic Sans MS"/>
                <a:ea typeface="+mn-lt"/>
                <a:cs typeface="+mn-lt"/>
              </a:rPr>
              <a:t>br</a:t>
            </a:r>
            <a:r>
              <a:rPr lang="en-US" sz="2000">
                <a:latin typeface="Comic Sans MS"/>
                <a:ea typeface="+mn-lt"/>
                <a:cs typeface="+mn-lt"/>
              </a:rPr>
              <a:t>&gt;&lt;</a:t>
            </a:r>
            <a:r>
              <a:rPr lang="en-US" sz="2000" err="1">
                <a:latin typeface="Comic Sans MS"/>
                <a:ea typeface="+mn-lt"/>
                <a:cs typeface="+mn-lt"/>
              </a:rPr>
              <a:t>br</a:t>
            </a:r>
            <a:r>
              <a:rPr lang="en-US" sz="2000">
                <a:latin typeface="Comic Sans MS"/>
                <a:ea typeface="+mn-lt"/>
                <a:cs typeface="+mn-lt"/>
              </a:rPr>
              <a:t>&gt;</a:t>
            </a:r>
            <a:br>
              <a:rPr lang="en-US" sz="2000">
                <a:latin typeface="Comic Sans MS"/>
                <a:ea typeface="+mn-lt"/>
                <a:cs typeface="+mn-lt"/>
              </a:rPr>
            </a:br>
            <a:r>
              <a:rPr lang="en-US" sz="2000">
                <a:latin typeface="Comic Sans MS"/>
                <a:ea typeface="+mn-lt"/>
                <a:cs typeface="+mn-lt"/>
              </a:rPr>
              <a:t>    &lt;label for="email"&gt;Email:&lt;/label&gt;</a:t>
            </a:r>
            <a:br>
              <a:rPr lang="en-US" sz="2000">
                <a:latin typeface="Comic Sans MS"/>
                <a:ea typeface="+mn-lt"/>
                <a:cs typeface="+mn-lt"/>
              </a:rPr>
            </a:br>
            <a:r>
              <a:rPr lang="en-US" sz="2000">
                <a:latin typeface="Comic Sans MS"/>
                <a:ea typeface="+mn-lt"/>
                <a:cs typeface="+mn-lt"/>
              </a:rPr>
              <a:t>    &lt;input type="email" id="email" name="email"&gt;&lt;</a:t>
            </a:r>
            <a:r>
              <a:rPr lang="en-US" sz="2000" err="1">
                <a:latin typeface="Comic Sans MS"/>
                <a:ea typeface="+mn-lt"/>
                <a:cs typeface="+mn-lt"/>
              </a:rPr>
              <a:t>br</a:t>
            </a:r>
            <a:r>
              <a:rPr lang="en-US" sz="2000">
                <a:latin typeface="Comic Sans MS"/>
                <a:ea typeface="+mn-lt"/>
                <a:cs typeface="+mn-lt"/>
              </a:rPr>
              <a:t>&gt;&lt;</a:t>
            </a:r>
            <a:r>
              <a:rPr lang="en-US" sz="2000" err="1">
                <a:latin typeface="Comic Sans MS"/>
                <a:ea typeface="+mn-lt"/>
                <a:cs typeface="+mn-lt"/>
              </a:rPr>
              <a:t>br</a:t>
            </a:r>
            <a:r>
              <a:rPr lang="en-US" sz="2000">
                <a:latin typeface="Comic Sans MS"/>
                <a:ea typeface="+mn-lt"/>
                <a:cs typeface="+mn-lt"/>
              </a:rPr>
              <a:t>&gt;</a:t>
            </a:r>
            <a:br>
              <a:rPr lang="en-US" sz="2000">
                <a:latin typeface="Comic Sans MS"/>
                <a:ea typeface="+mn-lt"/>
                <a:cs typeface="+mn-lt"/>
              </a:rPr>
            </a:br>
            <a:r>
              <a:rPr lang="en-US" sz="2000">
                <a:latin typeface="Comic Sans MS"/>
                <a:ea typeface="+mn-lt"/>
                <a:cs typeface="+mn-lt"/>
              </a:rPr>
              <a:t>    &lt;label for="birthday"&gt;Birthday:&lt;/label&gt;</a:t>
            </a:r>
            <a:br>
              <a:rPr lang="en-US" sz="2000">
                <a:latin typeface="Comic Sans MS"/>
                <a:ea typeface="+mn-lt"/>
                <a:cs typeface="+mn-lt"/>
              </a:rPr>
            </a:br>
            <a:r>
              <a:rPr lang="en-US" sz="2000">
                <a:latin typeface="Comic Sans MS"/>
                <a:ea typeface="+mn-lt"/>
                <a:cs typeface="+mn-lt"/>
              </a:rPr>
              <a:t>    &lt;input type="date" id="birthday" name="birthday"&gt;&lt;</a:t>
            </a:r>
            <a:r>
              <a:rPr lang="en-US" sz="2000" err="1">
                <a:latin typeface="Comic Sans MS"/>
                <a:ea typeface="+mn-lt"/>
                <a:cs typeface="+mn-lt"/>
              </a:rPr>
              <a:t>br</a:t>
            </a:r>
            <a:r>
              <a:rPr lang="en-US" sz="2000">
                <a:latin typeface="Comic Sans MS"/>
                <a:ea typeface="+mn-lt"/>
                <a:cs typeface="+mn-lt"/>
              </a:rPr>
              <a:t>&gt;&lt;</a:t>
            </a:r>
            <a:r>
              <a:rPr lang="en-US" sz="2000" err="1">
                <a:latin typeface="Comic Sans MS"/>
                <a:ea typeface="+mn-lt"/>
                <a:cs typeface="+mn-lt"/>
              </a:rPr>
              <a:t>br</a:t>
            </a:r>
            <a:r>
              <a:rPr lang="en-US" sz="2000">
                <a:latin typeface="Comic Sans MS"/>
                <a:ea typeface="+mn-lt"/>
                <a:cs typeface="+mn-lt"/>
              </a:rPr>
              <a:t>&gt;</a:t>
            </a:r>
            <a:br>
              <a:rPr lang="en-US" sz="2000">
                <a:latin typeface="Comic Sans MS"/>
                <a:ea typeface="+mn-lt"/>
                <a:cs typeface="+mn-lt"/>
              </a:rPr>
            </a:br>
            <a:r>
              <a:rPr lang="en-US" sz="2000">
                <a:latin typeface="Comic Sans MS"/>
                <a:ea typeface="+mn-lt"/>
                <a:cs typeface="+mn-lt"/>
              </a:rPr>
              <a:t>    &lt;input type="submit" value="Submit"&gt;</a:t>
            </a:r>
            <a:br>
              <a:rPr lang="en-US" sz="2000">
                <a:latin typeface="Comic Sans MS"/>
                <a:ea typeface="+mn-lt"/>
                <a:cs typeface="+mn-lt"/>
              </a:rPr>
            </a:br>
            <a:r>
              <a:rPr lang="en-US" sz="2000">
                <a:latin typeface="Comic Sans MS"/>
                <a:ea typeface="+mn-lt"/>
                <a:cs typeface="+mn-lt"/>
              </a:rPr>
              <a:t>  &lt;/</a:t>
            </a:r>
            <a:r>
              <a:rPr lang="en-US" sz="2000" err="1">
                <a:latin typeface="Comic Sans MS"/>
                <a:ea typeface="+mn-lt"/>
                <a:cs typeface="+mn-lt"/>
              </a:rPr>
              <a:t>fieldset</a:t>
            </a:r>
            <a:r>
              <a:rPr lang="en-US" sz="2000">
                <a:latin typeface="Comic Sans MS"/>
                <a:ea typeface="+mn-lt"/>
                <a:cs typeface="+mn-lt"/>
              </a:rPr>
              <a:t>&gt;</a:t>
            </a:r>
            <a:br>
              <a:rPr lang="en-US" sz="2000">
                <a:latin typeface="Comic Sans MS"/>
                <a:ea typeface="+mn-lt"/>
                <a:cs typeface="+mn-lt"/>
              </a:rPr>
            </a:br>
            <a:r>
              <a:rPr lang="en-US" sz="2000">
                <a:latin typeface="Comic Sans MS"/>
                <a:ea typeface="+mn-lt"/>
                <a:cs typeface="+mn-lt"/>
              </a:rPr>
              <a:t>&lt;/form&gt;</a:t>
            </a:r>
          </a:p>
        </p:txBody>
      </p:sp>
    </p:spTree>
    <p:extLst>
      <p:ext uri="{BB962C8B-B14F-4D97-AF65-F5344CB8AC3E}">
        <p14:creationId xmlns:p14="http://schemas.microsoft.com/office/powerpoint/2010/main" val="22611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6CAF-E709-4E89-880C-B22622A130A4}"/>
              </a:ext>
            </a:extLst>
          </p:cNvPr>
          <p:cNvSpPr>
            <a:spLocks noGrp="1"/>
          </p:cNvSpPr>
          <p:nvPr>
            <p:ph type="title"/>
          </p:nvPr>
        </p:nvSpPr>
        <p:spPr/>
        <p:txBody>
          <a:bodyPr/>
          <a:lstStyle/>
          <a:p>
            <a:r>
              <a:rPr lang="en-US"/>
              <a:t>21.</a:t>
            </a:r>
            <a:r>
              <a:rPr lang="en-US">
                <a:solidFill>
                  <a:schemeClr val="tx2"/>
                </a:solidFill>
              </a:rPr>
              <a:t>&lt;meter&gt;</a:t>
            </a:r>
          </a:p>
        </p:txBody>
      </p:sp>
      <p:sp>
        <p:nvSpPr>
          <p:cNvPr id="3" name="Content Placeholder 2">
            <a:extLst>
              <a:ext uri="{FF2B5EF4-FFF2-40B4-BE49-F238E27FC236}">
                <a16:creationId xmlns:a16="http://schemas.microsoft.com/office/drawing/2014/main" id="{E6BED819-346B-664A-9C87-074C3B1CE539}"/>
              </a:ext>
            </a:extLst>
          </p:cNvPr>
          <p:cNvSpPr>
            <a:spLocks noGrp="1"/>
          </p:cNvSpPr>
          <p:nvPr>
            <p:ph idx="1"/>
          </p:nvPr>
        </p:nvSpPr>
        <p:spPr/>
        <p:txBody>
          <a:bodyPr vert="horz" lIns="91440" tIns="45720" rIns="91440" bIns="45720" rtlCol="0" anchor="t">
            <a:normAutofit/>
          </a:bodyPr>
          <a:lstStyle/>
          <a:p>
            <a:r>
              <a:rPr lang="en-US" sz="2400">
                <a:latin typeface="Comic Sans MS"/>
                <a:ea typeface="+mn-lt"/>
                <a:cs typeface="+mn-lt"/>
              </a:rPr>
              <a:t>The </a:t>
            </a:r>
            <a:r>
              <a:rPr lang="en-US" sz="2400">
                <a:latin typeface="Comic Sans MS"/>
              </a:rPr>
              <a:t>&lt;meter&gt;</a:t>
            </a:r>
            <a:r>
              <a:rPr lang="en-US" sz="2400">
                <a:latin typeface="Comic Sans MS"/>
                <a:ea typeface="+mn-lt"/>
                <a:cs typeface="+mn-lt"/>
              </a:rPr>
              <a:t> tag defines a scalar measurement within a known range, or a fractional value. This is also known as a gauge.</a:t>
            </a:r>
            <a:endParaRPr lang="en-US" sz="2400">
              <a:latin typeface="Comic Sans MS"/>
            </a:endParaRPr>
          </a:p>
          <a:p>
            <a:pPr>
              <a:buClr>
                <a:srgbClr val="262626"/>
              </a:buClr>
            </a:pPr>
            <a:r>
              <a:rPr lang="en-US" sz="2400">
                <a:latin typeface="Comic Sans MS"/>
                <a:ea typeface="+mn-lt"/>
                <a:cs typeface="+mn-lt"/>
              </a:rPr>
              <a:t>Examples: Disk usage, the relevance of a query result, etc.</a:t>
            </a:r>
            <a:endParaRPr lang="en-US" sz="2400">
              <a:latin typeface="Comic Sans MS"/>
            </a:endParaRPr>
          </a:p>
          <a:p>
            <a:pPr>
              <a:buClr>
                <a:srgbClr val="262626"/>
              </a:buClr>
            </a:pPr>
            <a:r>
              <a:rPr lang="en-US" sz="2400" err="1">
                <a:latin typeface="Comic Sans MS"/>
              </a:rPr>
              <a:t>Eg</a:t>
            </a:r>
            <a:r>
              <a:rPr lang="en-US" sz="2400">
                <a:latin typeface="Comic Sans MS"/>
              </a:rPr>
              <a:t>:</a:t>
            </a:r>
            <a:r>
              <a:rPr lang="en-US" sz="2400">
                <a:latin typeface="Comic Sans MS"/>
                <a:ea typeface="+mn-lt"/>
                <a:cs typeface="+mn-lt"/>
              </a:rPr>
              <a:t>&lt;label for="</a:t>
            </a:r>
            <a:r>
              <a:rPr lang="en-US" sz="2400" err="1">
                <a:latin typeface="Comic Sans MS"/>
                <a:ea typeface="+mn-lt"/>
                <a:cs typeface="+mn-lt"/>
              </a:rPr>
              <a:t>disk_c</a:t>
            </a:r>
            <a:r>
              <a:rPr lang="en-US" sz="2400">
                <a:latin typeface="Comic Sans MS"/>
                <a:ea typeface="+mn-lt"/>
                <a:cs typeface="+mn-lt"/>
              </a:rPr>
              <a:t>"&gt;Disk usage C:&lt;/label&gt;</a:t>
            </a:r>
            <a:br>
              <a:rPr lang="en-US" sz="2400">
                <a:latin typeface="Comic Sans MS"/>
                <a:ea typeface="+mn-lt"/>
                <a:cs typeface="+mn-lt"/>
              </a:rPr>
            </a:br>
            <a:r>
              <a:rPr lang="en-US" sz="2400">
                <a:latin typeface="Comic Sans MS"/>
                <a:ea typeface="+mn-lt"/>
                <a:cs typeface="+mn-lt"/>
              </a:rPr>
              <a:t>&lt;</a:t>
            </a:r>
            <a:r>
              <a:rPr lang="en-US" sz="2400">
                <a:solidFill>
                  <a:srgbClr val="FF0000"/>
                </a:solidFill>
                <a:latin typeface="Comic Sans MS"/>
                <a:ea typeface="+mn-lt"/>
                <a:cs typeface="+mn-lt"/>
              </a:rPr>
              <a:t>meter</a:t>
            </a:r>
            <a:r>
              <a:rPr lang="en-US" sz="2400">
                <a:latin typeface="Comic Sans MS"/>
                <a:ea typeface="+mn-lt"/>
                <a:cs typeface="+mn-lt"/>
              </a:rPr>
              <a:t> id="</a:t>
            </a:r>
            <a:r>
              <a:rPr lang="en-US" sz="2400" err="1">
                <a:latin typeface="Comic Sans MS"/>
                <a:ea typeface="+mn-lt"/>
                <a:cs typeface="+mn-lt"/>
              </a:rPr>
              <a:t>disk_c</a:t>
            </a:r>
            <a:r>
              <a:rPr lang="en-US" sz="2400">
                <a:latin typeface="Comic Sans MS"/>
                <a:ea typeface="+mn-lt"/>
                <a:cs typeface="+mn-lt"/>
              </a:rPr>
              <a:t>" value="2" min="0" max="10"&gt;2 out of 10</a:t>
            </a:r>
            <a:r>
              <a:rPr lang="en-US" sz="2400">
                <a:solidFill>
                  <a:srgbClr val="FF0000"/>
                </a:solidFill>
                <a:latin typeface="Comic Sans MS"/>
                <a:ea typeface="+mn-lt"/>
                <a:cs typeface="+mn-lt"/>
              </a:rPr>
              <a:t>&lt;/meter&gt;</a:t>
            </a:r>
            <a:r>
              <a:rPr lang="en-US" sz="2400">
                <a:latin typeface="Comic Sans MS"/>
                <a:ea typeface="+mn-lt"/>
                <a:cs typeface="+mn-lt"/>
              </a:rPr>
              <a:t>&lt;</a:t>
            </a:r>
            <a:r>
              <a:rPr lang="en-US" sz="2400" err="1">
                <a:latin typeface="Comic Sans MS"/>
                <a:ea typeface="+mn-lt"/>
                <a:cs typeface="+mn-lt"/>
              </a:rPr>
              <a:t>br</a:t>
            </a:r>
            <a:r>
              <a:rPr lang="en-US" sz="2400">
                <a:latin typeface="Comic Sans MS"/>
                <a:ea typeface="+mn-lt"/>
                <a:cs typeface="+mn-lt"/>
              </a:rPr>
              <a:t>&gt;</a:t>
            </a:r>
            <a:endParaRPr lang="en-US" sz="2400">
              <a:latin typeface="Comic Sans MS"/>
            </a:endParaRPr>
          </a:p>
        </p:txBody>
      </p:sp>
    </p:spTree>
    <p:extLst>
      <p:ext uri="{BB962C8B-B14F-4D97-AF65-F5344CB8AC3E}">
        <p14:creationId xmlns:p14="http://schemas.microsoft.com/office/powerpoint/2010/main" val="246667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936D-F691-E32B-DD88-803626DF5CB1}"/>
              </a:ext>
            </a:extLst>
          </p:cNvPr>
          <p:cNvSpPr>
            <a:spLocks noGrp="1"/>
          </p:cNvSpPr>
          <p:nvPr>
            <p:ph type="title"/>
          </p:nvPr>
        </p:nvSpPr>
        <p:spPr/>
        <p:txBody>
          <a:bodyPr/>
          <a:lstStyle/>
          <a:p>
            <a:r>
              <a:rPr lang="en-US"/>
              <a:t>22.</a:t>
            </a:r>
            <a:r>
              <a:rPr lang="en-US">
                <a:solidFill>
                  <a:schemeClr val="tx2"/>
                </a:solidFill>
              </a:rPr>
              <a:t>&lt;base&gt;</a:t>
            </a:r>
          </a:p>
        </p:txBody>
      </p:sp>
      <p:sp>
        <p:nvSpPr>
          <p:cNvPr id="3" name="Content Placeholder 2">
            <a:extLst>
              <a:ext uri="{FF2B5EF4-FFF2-40B4-BE49-F238E27FC236}">
                <a16:creationId xmlns:a16="http://schemas.microsoft.com/office/drawing/2014/main" id="{28C71261-D3D6-2A3F-5CB5-CB8F2D464D0D}"/>
              </a:ext>
            </a:extLst>
          </p:cNvPr>
          <p:cNvSpPr>
            <a:spLocks noGrp="1"/>
          </p:cNvSpPr>
          <p:nvPr>
            <p:ph idx="1"/>
          </p:nvPr>
        </p:nvSpPr>
        <p:spPr>
          <a:xfrm>
            <a:off x="1066800" y="1801196"/>
            <a:ext cx="10058400" cy="4665164"/>
          </a:xfrm>
        </p:spPr>
        <p:txBody>
          <a:bodyPr vert="horz" lIns="91440" tIns="45720" rIns="91440" bIns="45720" rtlCol="0" anchor="t">
            <a:noAutofit/>
          </a:bodyPr>
          <a:lstStyle/>
          <a:p>
            <a:r>
              <a:rPr lang="en-US" sz="2000">
                <a:latin typeface="Comic Sans MS"/>
                <a:ea typeface="+mn-lt"/>
                <a:cs typeface="+mn-lt"/>
              </a:rPr>
              <a:t>The </a:t>
            </a:r>
            <a:r>
              <a:rPr lang="en-US" sz="2000">
                <a:latin typeface="Comic Sans MS"/>
              </a:rPr>
              <a:t>&lt;base&gt;</a:t>
            </a:r>
            <a:r>
              <a:rPr lang="en-US" sz="2000">
                <a:latin typeface="Comic Sans MS"/>
                <a:ea typeface="+mn-lt"/>
                <a:cs typeface="+mn-lt"/>
              </a:rPr>
              <a:t> tag specifies the base URL and/or target for all relative URLs in a document.</a:t>
            </a:r>
            <a:endParaRPr lang="en-US" sz="2000">
              <a:latin typeface="Comic Sans MS"/>
            </a:endParaRPr>
          </a:p>
          <a:p>
            <a:pPr>
              <a:buClr>
                <a:srgbClr val="262626"/>
              </a:buClr>
            </a:pPr>
            <a:r>
              <a:rPr lang="en-US" sz="2000">
                <a:latin typeface="Comic Sans MS"/>
                <a:ea typeface="+mn-lt"/>
                <a:cs typeface="+mn-lt"/>
              </a:rPr>
              <a:t>The </a:t>
            </a:r>
            <a:r>
              <a:rPr lang="en-US" sz="2000">
                <a:latin typeface="Comic Sans MS"/>
              </a:rPr>
              <a:t>&lt;base&gt;</a:t>
            </a:r>
            <a:r>
              <a:rPr lang="en-US" sz="2000">
                <a:latin typeface="Comic Sans MS"/>
                <a:ea typeface="+mn-lt"/>
                <a:cs typeface="+mn-lt"/>
              </a:rPr>
              <a:t> tag must have either an </a:t>
            </a:r>
            <a:r>
              <a:rPr lang="en-US" sz="2000" err="1">
                <a:latin typeface="Comic Sans MS"/>
                <a:ea typeface="+mn-lt"/>
                <a:cs typeface="+mn-lt"/>
              </a:rPr>
              <a:t>href</a:t>
            </a:r>
            <a:r>
              <a:rPr lang="en-US" sz="2000">
                <a:latin typeface="Comic Sans MS"/>
                <a:ea typeface="+mn-lt"/>
                <a:cs typeface="+mn-lt"/>
              </a:rPr>
              <a:t> or a target attribute present, or both.</a:t>
            </a:r>
            <a:endParaRPr lang="en-US" sz="2000">
              <a:latin typeface="Comic Sans MS"/>
            </a:endParaRPr>
          </a:p>
          <a:p>
            <a:pPr>
              <a:buClr>
                <a:srgbClr val="262626"/>
              </a:buClr>
            </a:pPr>
            <a:r>
              <a:rPr lang="en-US" sz="2000">
                <a:latin typeface="Comic Sans MS"/>
                <a:ea typeface="+mn-lt"/>
                <a:cs typeface="+mn-lt"/>
              </a:rPr>
              <a:t>There can only be one single </a:t>
            </a:r>
            <a:r>
              <a:rPr lang="en-US" sz="2000">
                <a:latin typeface="Comic Sans MS"/>
              </a:rPr>
              <a:t>&lt;base&gt;</a:t>
            </a:r>
            <a:r>
              <a:rPr lang="en-US" sz="2000">
                <a:latin typeface="Comic Sans MS"/>
                <a:ea typeface="+mn-lt"/>
                <a:cs typeface="+mn-lt"/>
              </a:rPr>
              <a:t> element in a document, and it must be inside the &lt;head&gt; element.</a:t>
            </a:r>
            <a:endParaRPr lang="en-US" sz="2000">
              <a:latin typeface="Comic Sans MS"/>
            </a:endParaRPr>
          </a:p>
          <a:p>
            <a:pPr>
              <a:buClr>
                <a:srgbClr val="262626"/>
              </a:buClr>
            </a:pPr>
            <a:r>
              <a:rPr lang="en-US" sz="2000" err="1">
                <a:latin typeface="Comic Sans MS"/>
              </a:rPr>
              <a:t>Eg</a:t>
            </a:r>
            <a:r>
              <a:rPr lang="en-US" sz="2000">
                <a:latin typeface="Comic Sans MS"/>
              </a:rPr>
              <a:t>:</a:t>
            </a:r>
            <a:r>
              <a:rPr lang="en-US" sz="2000">
                <a:latin typeface="Comic Sans MS"/>
                <a:ea typeface="+mn-lt"/>
                <a:cs typeface="+mn-lt"/>
              </a:rPr>
              <a:t>&lt;head&gt;</a:t>
            </a:r>
            <a:br>
              <a:rPr lang="en-US" sz="2000">
                <a:latin typeface="Comic Sans MS"/>
                <a:ea typeface="+mn-lt"/>
                <a:cs typeface="+mn-lt"/>
              </a:rPr>
            </a:br>
            <a:r>
              <a:rPr lang="en-US" sz="2000">
                <a:latin typeface="Comic Sans MS"/>
                <a:ea typeface="+mn-lt"/>
                <a:cs typeface="+mn-lt"/>
              </a:rPr>
              <a:t> </a:t>
            </a:r>
            <a:r>
              <a:rPr lang="en-US" sz="2000">
                <a:solidFill>
                  <a:srgbClr val="FF0000"/>
                </a:solidFill>
                <a:latin typeface="Comic Sans MS"/>
                <a:ea typeface="+mn-lt"/>
                <a:cs typeface="+mn-lt"/>
              </a:rPr>
              <a:t> &lt;base</a:t>
            </a:r>
            <a:r>
              <a:rPr lang="en-US" sz="2000">
                <a:latin typeface="Comic Sans MS"/>
                <a:ea typeface="+mn-lt"/>
                <a:cs typeface="+mn-lt"/>
              </a:rPr>
              <a:t> </a:t>
            </a:r>
            <a:r>
              <a:rPr lang="en-US" sz="2000" err="1">
                <a:latin typeface="Comic Sans MS"/>
                <a:ea typeface="+mn-lt"/>
                <a:cs typeface="+mn-lt"/>
              </a:rPr>
              <a:t>href</a:t>
            </a:r>
            <a:r>
              <a:rPr lang="en-US" sz="2000">
                <a:latin typeface="Comic Sans MS"/>
                <a:ea typeface="+mn-lt"/>
                <a:cs typeface="+mn-lt"/>
              </a:rPr>
              <a:t>="https://www.v collections.com/" target="_blank"&gt;</a:t>
            </a:r>
            <a:br>
              <a:rPr lang="en-US" sz="2000">
                <a:latin typeface="Comic Sans MS"/>
                <a:ea typeface="+mn-lt"/>
                <a:cs typeface="+mn-lt"/>
              </a:rPr>
            </a:br>
            <a:r>
              <a:rPr lang="en-US" sz="2000">
                <a:latin typeface="Comic Sans MS"/>
                <a:ea typeface="+mn-lt"/>
                <a:cs typeface="+mn-lt"/>
              </a:rPr>
              <a:t>&lt;/head&gt;</a:t>
            </a:r>
            <a:br>
              <a:rPr lang="en-US" sz="2000">
                <a:latin typeface="Comic Sans MS"/>
                <a:ea typeface="+mn-lt"/>
                <a:cs typeface="+mn-lt"/>
              </a:rPr>
            </a:br>
            <a:br>
              <a:rPr lang="en-US" sz="2000">
                <a:latin typeface="Comic Sans MS"/>
                <a:ea typeface="+mn-lt"/>
                <a:cs typeface="+mn-lt"/>
              </a:rPr>
            </a:br>
            <a:r>
              <a:rPr lang="en-US" sz="2000">
                <a:latin typeface="Comic Sans MS"/>
                <a:ea typeface="+mn-lt"/>
                <a:cs typeface="+mn-lt"/>
              </a:rPr>
              <a:t>&lt;body&gt;</a:t>
            </a:r>
            <a:br>
              <a:rPr lang="en-US" sz="2000">
                <a:latin typeface="Comic Sans MS"/>
                <a:ea typeface="+mn-lt"/>
                <a:cs typeface="+mn-lt"/>
              </a:rPr>
            </a:br>
            <a:r>
              <a:rPr lang="en-US" sz="2000">
                <a:latin typeface="Comic Sans MS"/>
                <a:ea typeface="+mn-lt"/>
                <a:cs typeface="+mn-lt"/>
              </a:rPr>
              <a:t>&lt;</a:t>
            </a:r>
            <a:r>
              <a:rPr lang="en-US" sz="2000" err="1">
                <a:latin typeface="Comic Sans MS"/>
                <a:ea typeface="+mn-lt"/>
                <a:cs typeface="+mn-lt"/>
              </a:rPr>
              <a:t>img</a:t>
            </a:r>
            <a:r>
              <a:rPr lang="en-US" sz="2000">
                <a:latin typeface="Comic Sans MS"/>
                <a:ea typeface="+mn-lt"/>
                <a:cs typeface="+mn-lt"/>
              </a:rPr>
              <a:t> </a:t>
            </a:r>
            <a:r>
              <a:rPr lang="en-US" sz="2000" err="1">
                <a:latin typeface="Comic Sans MS"/>
                <a:ea typeface="+mn-lt"/>
                <a:cs typeface="+mn-lt"/>
              </a:rPr>
              <a:t>src</a:t>
            </a:r>
            <a:r>
              <a:rPr lang="en-US" sz="2000">
                <a:latin typeface="Comic Sans MS"/>
                <a:ea typeface="+mn-lt"/>
                <a:cs typeface="+mn-lt"/>
              </a:rPr>
              <a:t>="images/bts.gif" width="24" height="39" alt="</a:t>
            </a:r>
            <a:r>
              <a:rPr lang="en-US" sz="2000" err="1">
                <a:latin typeface="Comic Sans MS"/>
                <a:ea typeface="+mn-lt"/>
                <a:cs typeface="+mn-lt"/>
              </a:rPr>
              <a:t>bts</a:t>
            </a:r>
            <a:r>
              <a:rPr lang="en-US" sz="2000">
                <a:latin typeface="Comic Sans MS"/>
                <a:ea typeface="+mn-lt"/>
                <a:cs typeface="+mn-lt"/>
              </a:rPr>
              <a:t>"&gt;</a:t>
            </a:r>
            <a:br>
              <a:rPr lang="en-US" sz="2000">
                <a:latin typeface="Comic Sans MS"/>
                <a:ea typeface="+mn-lt"/>
                <a:cs typeface="+mn-lt"/>
              </a:rPr>
            </a:br>
            <a:r>
              <a:rPr lang="en-US" sz="2000">
                <a:latin typeface="Comic Sans MS"/>
                <a:ea typeface="+mn-lt"/>
                <a:cs typeface="+mn-lt"/>
              </a:rPr>
              <a:t>&lt;a </a:t>
            </a:r>
            <a:r>
              <a:rPr lang="en-US" sz="2000" err="1">
                <a:latin typeface="Comic Sans MS"/>
                <a:ea typeface="+mn-lt"/>
                <a:cs typeface="+mn-lt"/>
              </a:rPr>
              <a:t>href</a:t>
            </a:r>
            <a:r>
              <a:rPr lang="en-US" sz="2000">
                <a:latin typeface="Comic Sans MS"/>
                <a:ea typeface="+mn-lt"/>
                <a:cs typeface="+mn-lt"/>
              </a:rPr>
              <a:t>="tags/tag_base.asp"&gt;HTML base Tag&lt;/a&gt;</a:t>
            </a:r>
            <a:br>
              <a:rPr lang="en-US" sz="2000">
                <a:latin typeface="Comic Sans MS"/>
                <a:ea typeface="+mn-lt"/>
                <a:cs typeface="+mn-lt"/>
              </a:rPr>
            </a:br>
            <a:r>
              <a:rPr lang="en-US" sz="2000">
                <a:latin typeface="Comic Sans MS"/>
                <a:ea typeface="+mn-lt"/>
                <a:cs typeface="+mn-lt"/>
              </a:rPr>
              <a:t>&lt;/body&gt;</a:t>
            </a:r>
            <a:endParaRPr lang="en-US" sz="2000">
              <a:latin typeface="Comic Sans MS"/>
            </a:endParaRPr>
          </a:p>
        </p:txBody>
      </p:sp>
    </p:spTree>
    <p:extLst>
      <p:ext uri="{BB962C8B-B14F-4D97-AF65-F5344CB8AC3E}">
        <p14:creationId xmlns:p14="http://schemas.microsoft.com/office/powerpoint/2010/main" val="421928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B2F0-682E-80FF-8606-18A5A4BCB283}"/>
              </a:ext>
            </a:extLst>
          </p:cNvPr>
          <p:cNvSpPr>
            <a:spLocks noGrp="1"/>
          </p:cNvSpPr>
          <p:nvPr>
            <p:ph type="title"/>
          </p:nvPr>
        </p:nvSpPr>
        <p:spPr/>
        <p:txBody>
          <a:bodyPr/>
          <a:lstStyle/>
          <a:p>
            <a:r>
              <a:rPr lang="en-US"/>
              <a:t>23.</a:t>
            </a:r>
            <a:r>
              <a:rPr lang="en-US">
                <a:solidFill>
                  <a:schemeClr val="tx2"/>
                </a:solidFill>
              </a:rPr>
              <a:t>&lt;dialog&gt;</a:t>
            </a:r>
          </a:p>
        </p:txBody>
      </p:sp>
      <p:sp>
        <p:nvSpPr>
          <p:cNvPr id="3" name="Content Placeholder 2">
            <a:extLst>
              <a:ext uri="{FF2B5EF4-FFF2-40B4-BE49-F238E27FC236}">
                <a16:creationId xmlns:a16="http://schemas.microsoft.com/office/drawing/2014/main" id="{23E135AD-B6A4-14E3-3269-62C1F9A40DE0}"/>
              </a:ext>
            </a:extLst>
          </p:cNvPr>
          <p:cNvSpPr>
            <a:spLocks noGrp="1"/>
          </p:cNvSpPr>
          <p:nvPr>
            <p:ph idx="1"/>
          </p:nvPr>
        </p:nvSpPr>
        <p:spPr/>
        <p:txBody>
          <a:bodyPr vert="horz" lIns="91440" tIns="45720" rIns="91440" bIns="45720" rtlCol="0" anchor="t">
            <a:normAutofit/>
          </a:bodyPr>
          <a:lstStyle/>
          <a:p>
            <a:r>
              <a:rPr lang="en-US" sz="2400">
                <a:latin typeface="Comic Sans MS"/>
                <a:ea typeface="+mn-lt"/>
                <a:cs typeface="+mn-lt"/>
              </a:rPr>
              <a:t>The </a:t>
            </a:r>
            <a:r>
              <a:rPr lang="en-US" sz="2400">
                <a:latin typeface="Comic Sans MS"/>
              </a:rPr>
              <a:t>&lt;dialog&gt;</a:t>
            </a:r>
            <a:r>
              <a:rPr lang="en-US" sz="2400">
                <a:latin typeface="Comic Sans MS"/>
                <a:ea typeface="+mn-lt"/>
                <a:cs typeface="+mn-lt"/>
              </a:rPr>
              <a:t> tag defines a dialog box or </a:t>
            </a:r>
            <a:r>
              <a:rPr lang="en-US" sz="2400" err="1">
                <a:latin typeface="Comic Sans MS"/>
                <a:ea typeface="+mn-lt"/>
                <a:cs typeface="+mn-lt"/>
              </a:rPr>
              <a:t>subwindow</a:t>
            </a:r>
            <a:r>
              <a:rPr lang="en-US" sz="2400">
                <a:latin typeface="Comic Sans MS"/>
                <a:ea typeface="+mn-lt"/>
                <a:cs typeface="+mn-lt"/>
              </a:rPr>
              <a:t>.</a:t>
            </a:r>
            <a:endParaRPr lang="en-US" sz="2400">
              <a:latin typeface="Comic Sans MS"/>
            </a:endParaRPr>
          </a:p>
          <a:p>
            <a:pPr>
              <a:buClr>
                <a:srgbClr val="262626"/>
              </a:buClr>
            </a:pPr>
            <a:r>
              <a:rPr lang="en-US" sz="2400">
                <a:latin typeface="Comic Sans MS"/>
                <a:ea typeface="+mn-lt"/>
                <a:cs typeface="+mn-lt"/>
              </a:rPr>
              <a:t>The </a:t>
            </a:r>
            <a:r>
              <a:rPr lang="en-US" sz="2400">
                <a:latin typeface="Comic Sans MS"/>
              </a:rPr>
              <a:t>&lt;dialog&gt;</a:t>
            </a:r>
            <a:r>
              <a:rPr lang="en-US" sz="2400">
                <a:latin typeface="Comic Sans MS"/>
                <a:ea typeface="+mn-lt"/>
                <a:cs typeface="+mn-lt"/>
              </a:rPr>
              <a:t> element makes it easy to create popup dialogs and modals on a web page.</a:t>
            </a:r>
            <a:endParaRPr lang="en-US" sz="2400">
              <a:latin typeface="Comic Sans MS"/>
            </a:endParaRPr>
          </a:p>
          <a:p>
            <a:pPr>
              <a:buClr>
                <a:srgbClr val="262626"/>
              </a:buClr>
            </a:pPr>
            <a:r>
              <a:rPr lang="en-US" sz="2400" err="1">
                <a:latin typeface="Comic Sans MS"/>
              </a:rPr>
              <a:t>Eg</a:t>
            </a:r>
            <a:r>
              <a:rPr lang="en-US" sz="2400">
                <a:latin typeface="Comic Sans MS"/>
              </a:rPr>
              <a:t>:</a:t>
            </a:r>
            <a:r>
              <a:rPr lang="en-US" sz="2400">
                <a:solidFill>
                  <a:srgbClr val="FF0000"/>
                </a:solidFill>
                <a:latin typeface="Comic Sans MS"/>
                <a:ea typeface="+mn-lt"/>
                <a:cs typeface="+mn-lt"/>
              </a:rPr>
              <a:t>&lt;dialog open&gt;</a:t>
            </a:r>
            <a:r>
              <a:rPr lang="en-US" sz="2400">
                <a:latin typeface="Comic Sans MS"/>
                <a:ea typeface="+mn-lt"/>
                <a:cs typeface="+mn-lt"/>
              </a:rPr>
              <a:t>This is an open dialog window</a:t>
            </a:r>
            <a:r>
              <a:rPr lang="en-US" sz="2400">
                <a:solidFill>
                  <a:srgbClr val="FF0000"/>
                </a:solidFill>
                <a:latin typeface="Comic Sans MS"/>
                <a:ea typeface="+mn-lt"/>
                <a:cs typeface="+mn-lt"/>
              </a:rPr>
              <a:t>&lt;/dialog&gt;</a:t>
            </a:r>
            <a:endParaRPr lang="en-US" sz="2400">
              <a:solidFill>
                <a:srgbClr val="FF0000"/>
              </a:solidFill>
              <a:latin typeface="Comic Sans MS"/>
            </a:endParaRPr>
          </a:p>
        </p:txBody>
      </p:sp>
    </p:spTree>
    <p:extLst>
      <p:ext uri="{BB962C8B-B14F-4D97-AF65-F5344CB8AC3E}">
        <p14:creationId xmlns:p14="http://schemas.microsoft.com/office/powerpoint/2010/main" val="307899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6F1F-9C9C-0481-F850-BD1F185B068F}"/>
              </a:ext>
            </a:extLst>
          </p:cNvPr>
          <p:cNvSpPr>
            <a:spLocks noGrp="1"/>
          </p:cNvSpPr>
          <p:nvPr>
            <p:ph type="title"/>
          </p:nvPr>
        </p:nvSpPr>
        <p:spPr/>
        <p:txBody>
          <a:bodyPr/>
          <a:lstStyle/>
          <a:p>
            <a:r>
              <a:rPr lang="en-US"/>
              <a:t>24.</a:t>
            </a:r>
            <a:r>
              <a:rPr lang="en-US">
                <a:solidFill>
                  <a:schemeClr val="tx2"/>
                </a:solidFill>
              </a:rPr>
              <a:t>&lt;time&gt;</a:t>
            </a:r>
          </a:p>
        </p:txBody>
      </p:sp>
      <p:sp>
        <p:nvSpPr>
          <p:cNvPr id="3" name="Content Placeholder 2">
            <a:extLst>
              <a:ext uri="{FF2B5EF4-FFF2-40B4-BE49-F238E27FC236}">
                <a16:creationId xmlns:a16="http://schemas.microsoft.com/office/drawing/2014/main" id="{A2E4676B-BA01-4F19-FB79-8E6297B2CB38}"/>
              </a:ext>
            </a:extLst>
          </p:cNvPr>
          <p:cNvSpPr>
            <a:spLocks noGrp="1"/>
          </p:cNvSpPr>
          <p:nvPr>
            <p:ph idx="1"/>
          </p:nvPr>
        </p:nvSpPr>
        <p:spPr/>
        <p:txBody>
          <a:bodyPr vert="horz" lIns="91440" tIns="45720" rIns="91440" bIns="45720" rtlCol="0" anchor="t">
            <a:normAutofit/>
          </a:bodyPr>
          <a:lstStyle/>
          <a:p>
            <a:r>
              <a:rPr lang="en-US" sz="2400">
                <a:latin typeface="Comic Sans MS"/>
                <a:ea typeface="+mn-lt"/>
                <a:cs typeface="+mn-lt"/>
              </a:rPr>
              <a:t>The </a:t>
            </a:r>
            <a:r>
              <a:rPr lang="en-US" sz="2400">
                <a:latin typeface="Comic Sans MS"/>
              </a:rPr>
              <a:t>&lt;time&gt;</a:t>
            </a:r>
            <a:r>
              <a:rPr lang="en-US" sz="2400">
                <a:latin typeface="Comic Sans MS"/>
                <a:ea typeface="+mn-lt"/>
                <a:cs typeface="+mn-lt"/>
              </a:rPr>
              <a:t> tag defines a specific time (or datetime).</a:t>
            </a:r>
            <a:endParaRPr lang="en-US" sz="2400">
              <a:latin typeface="Comic Sans MS"/>
            </a:endParaRPr>
          </a:p>
          <a:p>
            <a:pPr>
              <a:buClr>
                <a:srgbClr val="262626"/>
              </a:buClr>
            </a:pPr>
            <a:r>
              <a:rPr lang="en-US" sz="2400">
                <a:latin typeface="Comic Sans MS"/>
                <a:ea typeface="+mn-lt"/>
                <a:cs typeface="+mn-lt"/>
              </a:rPr>
              <a:t>The </a:t>
            </a:r>
            <a:r>
              <a:rPr lang="en-US" sz="2400">
                <a:latin typeface="Comic Sans MS"/>
              </a:rPr>
              <a:t>datetime</a:t>
            </a:r>
            <a:r>
              <a:rPr lang="en-US" sz="2400">
                <a:latin typeface="Comic Sans MS"/>
                <a:ea typeface="+mn-lt"/>
                <a:cs typeface="+mn-lt"/>
              </a:rPr>
              <a:t> attribute of this element is used translate the time into a machine-readable format so that browsers can offer to add date reminders through the user's calendar, and search engines can produce smarter search results.</a:t>
            </a:r>
            <a:endParaRPr lang="en-US" sz="2400">
              <a:latin typeface="Comic Sans MS"/>
            </a:endParaRPr>
          </a:p>
          <a:p>
            <a:pPr>
              <a:buClr>
                <a:srgbClr val="262626"/>
              </a:buClr>
            </a:pPr>
            <a:r>
              <a:rPr lang="en-US" sz="2400" err="1">
                <a:latin typeface="Comic Sans MS"/>
              </a:rPr>
              <a:t>Eg</a:t>
            </a:r>
            <a:r>
              <a:rPr lang="en-US" sz="2400">
                <a:latin typeface="Comic Sans MS"/>
              </a:rPr>
              <a:t>:</a:t>
            </a:r>
            <a:r>
              <a:rPr lang="en-US" sz="2400">
                <a:latin typeface="Comic Sans MS"/>
                <a:ea typeface="+mn-lt"/>
                <a:cs typeface="+mn-lt"/>
              </a:rPr>
              <a:t>&lt;p&gt;Open from </a:t>
            </a:r>
            <a:r>
              <a:rPr lang="en-US" sz="2400">
                <a:solidFill>
                  <a:srgbClr val="FF0000"/>
                </a:solidFill>
                <a:latin typeface="Comic Sans MS"/>
                <a:ea typeface="+mn-lt"/>
                <a:cs typeface="+mn-lt"/>
              </a:rPr>
              <a:t>&lt;time&gt;</a:t>
            </a:r>
            <a:r>
              <a:rPr lang="en-US" sz="2400">
                <a:latin typeface="Comic Sans MS"/>
                <a:ea typeface="+mn-lt"/>
                <a:cs typeface="+mn-lt"/>
              </a:rPr>
              <a:t>10:00</a:t>
            </a:r>
            <a:r>
              <a:rPr lang="en-US" sz="2400">
                <a:solidFill>
                  <a:srgbClr val="FF0000"/>
                </a:solidFill>
                <a:latin typeface="Comic Sans MS"/>
                <a:ea typeface="+mn-lt"/>
                <a:cs typeface="+mn-lt"/>
              </a:rPr>
              <a:t>&lt;/time&gt; </a:t>
            </a:r>
            <a:r>
              <a:rPr lang="en-US" sz="2400">
                <a:latin typeface="Comic Sans MS"/>
                <a:ea typeface="+mn-lt"/>
                <a:cs typeface="+mn-lt"/>
              </a:rPr>
              <a:t>to </a:t>
            </a:r>
            <a:r>
              <a:rPr lang="en-US" sz="2400">
                <a:solidFill>
                  <a:srgbClr val="FF0000"/>
                </a:solidFill>
                <a:latin typeface="Comic Sans MS"/>
                <a:ea typeface="+mn-lt"/>
                <a:cs typeface="+mn-lt"/>
              </a:rPr>
              <a:t>&lt;time&gt;</a:t>
            </a:r>
            <a:r>
              <a:rPr lang="en-US" sz="2400">
                <a:latin typeface="Comic Sans MS"/>
                <a:ea typeface="+mn-lt"/>
                <a:cs typeface="+mn-lt"/>
              </a:rPr>
              <a:t>21:00</a:t>
            </a:r>
            <a:r>
              <a:rPr lang="en-US" sz="2400">
                <a:solidFill>
                  <a:srgbClr val="FF0000"/>
                </a:solidFill>
                <a:latin typeface="Comic Sans MS"/>
                <a:ea typeface="+mn-lt"/>
                <a:cs typeface="+mn-lt"/>
              </a:rPr>
              <a:t>&lt;/time&gt;</a:t>
            </a:r>
            <a:r>
              <a:rPr lang="en-US" sz="2400">
                <a:latin typeface="Comic Sans MS"/>
                <a:ea typeface="+mn-lt"/>
                <a:cs typeface="+mn-lt"/>
              </a:rPr>
              <a:t> every weekday.&lt;/p&gt;</a:t>
            </a:r>
            <a:endParaRPr lang="en-US" sz="2400">
              <a:latin typeface="Comic Sans MS"/>
            </a:endParaRPr>
          </a:p>
        </p:txBody>
      </p:sp>
    </p:spTree>
    <p:extLst>
      <p:ext uri="{BB962C8B-B14F-4D97-AF65-F5344CB8AC3E}">
        <p14:creationId xmlns:p14="http://schemas.microsoft.com/office/powerpoint/2010/main" val="34429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E8CE-6AFE-6C92-87CF-0063D4EA5524}"/>
              </a:ext>
            </a:extLst>
          </p:cNvPr>
          <p:cNvSpPr>
            <a:spLocks noGrp="1"/>
          </p:cNvSpPr>
          <p:nvPr>
            <p:ph type="title"/>
          </p:nvPr>
        </p:nvSpPr>
        <p:spPr/>
        <p:txBody>
          <a:bodyPr/>
          <a:lstStyle/>
          <a:p>
            <a:r>
              <a:rPr lang="en-US"/>
              <a:t>25.</a:t>
            </a:r>
            <a:r>
              <a:rPr lang="en-US">
                <a:solidFill>
                  <a:schemeClr val="tx2"/>
                </a:solidFill>
              </a:rPr>
              <a:t>&lt;var&gt;</a:t>
            </a:r>
          </a:p>
        </p:txBody>
      </p:sp>
      <p:sp>
        <p:nvSpPr>
          <p:cNvPr id="3" name="Content Placeholder 2">
            <a:extLst>
              <a:ext uri="{FF2B5EF4-FFF2-40B4-BE49-F238E27FC236}">
                <a16:creationId xmlns:a16="http://schemas.microsoft.com/office/drawing/2014/main" id="{4709CF24-2665-8EF2-432A-CD7B24DC2BF9}"/>
              </a:ext>
            </a:extLst>
          </p:cNvPr>
          <p:cNvSpPr>
            <a:spLocks noGrp="1"/>
          </p:cNvSpPr>
          <p:nvPr>
            <p:ph idx="1"/>
          </p:nvPr>
        </p:nvSpPr>
        <p:spPr/>
        <p:txBody>
          <a:bodyPr vert="horz" lIns="91440" tIns="45720" rIns="91440" bIns="45720" rtlCol="0" anchor="t">
            <a:normAutofit/>
          </a:bodyPr>
          <a:lstStyle/>
          <a:p>
            <a:r>
              <a:rPr lang="en-US" sz="2400">
                <a:latin typeface="Comic Sans MS"/>
                <a:ea typeface="+mn-lt"/>
                <a:cs typeface="+mn-lt"/>
              </a:rPr>
              <a:t>The </a:t>
            </a:r>
            <a:r>
              <a:rPr lang="en-US" sz="2400">
                <a:latin typeface="Comic Sans MS"/>
              </a:rPr>
              <a:t>&lt;var&gt;</a:t>
            </a:r>
            <a:r>
              <a:rPr lang="en-US" sz="2400">
                <a:latin typeface="Comic Sans MS"/>
                <a:ea typeface="+mn-lt"/>
                <a:cs typeface="+mn-lt"/>
              </a:rPr>
              <a:t> tag is used to defines a variable in programming or in a mathematical expression. The content inside is typically displayed in </a:t>
            </a:r>
            <a:r>
              <a:rPr lang="en-US" sz="2400" i="1">
                <a:latin typeface="Comic Sans MS"/>
                <a:ea typeface="+mn-lt"/>
                <a:cs typeface="+mn-lt"/>
              </a:rPr>
              <a:t>italic</a:t>
            </a:r>
            <a:r>
              <a:rPr lang="en-US" sz="2400">
                <a:latin typeface="Comic Sans MS"/>
                <a:ea typeface="+mn-lt"/>
                <a:cs typeface="+mn-lt"/>
              </a:rPr>
              <a:t>.</a:t>
            </a:r>
          </a:p>
          <a:p>
            <a:pPr>
              <a:buClr>
                <a:srgbClr val="262626"/>
              </a:buClr>
            </a:pPr>
            <a:r>
              <a:rPr lang="en-US" sz="2400" err="1">
                <a:latin typeface="Comic Sans MS"/>
              </a:rPr>
              <a:t>Eg</a:t>
            </a:r>
            <a:r>
              <a:rPr lang="en-US" sz="2400">
                <a:latin typeface="Comic Sans MS"/>
              </a:rPr>
              <a:t>:</a:t>
            </a:r>
            <a:r>
              <a:rPr lang="en-US" sz="2400">
                <a:latin typeface="Comic Sans MS"/>
                <a:ea typeface="+mn-lt"/>
                <a:cs typeface="+mn-lt"/>
              </a:rPr>
              <a:t>&lt;p&gt;The area of a triangle is: 1/2 x </a:t>
            </a:r>
            <a:r>
              <a:rPr lang="en-US" sz="2400">
                <a:solidFill>
                  <a:srgbClr val="FF0000"/>
                </a:solidFill>
                <a:latin typeface="Comic Sans MS"/>
                <a:ea typeface="+mn-lt"/>
                <a:cs typeface="+mn-lt"/>
              </a:rPr>
              <a:t>&lt;var&gt;</a:t>
            </a:r>
            <a:r>
              <a:rPr lang="en-US" sz="2400">
                <a:latin typeface="Comic Sans MS"/>
                <a:ea typeface="+mn-lt"/>
                <a:cs typeface="+mn-lt"/>
              </a:rPr>
              <a:t>b</a:t>
            </a:r>
            <a:r>
              <a:rPr lang="en-US" sz="2400">
                <a:solidFill>
                  <a:srgbClr val="FF0000"/>
                </a:solidFill>
                <a:latin typeface="Comic Sans MS"/>
                <a:ea typeface="+mn-lt"/>
                <a:cs typeface="+mn-lt"/>
              </a:rPr>
              <a:t>&lt;/var&gt;</a:t>
            </a:r>
            <a:r>
              <a:rPr lang="en-US" sz="2400">
                <a:latin typeface="Comic Sans MS"/>
                <a:ea typeface="+mn-lt"/>
                <a:cs typeface="+mn-lt"/>
              </a:rPr>
              <a:t> x </a:t>
            </a:r>
            <a:r>
              <a:rPr lang="en-US" sz="2400">
                <a:solidFill>
                  <a:srgbClr val="FF0000"/>
                </a:solidFill>
                <a:latin typeface="Comic Sans MS"/>
                <a:ea typeface="+mn-lt"/>
                <a:cs typeface="+mn-lt"/>
              </a:rPr>
              <a:t>&lt;var&gt;</a:t>
            </a:r>
            <a:r>
              <a:rPr lang="en-US" sz="2400">
                <a:latin typeface="Comic Sans MS"/>
                <a:ea typeface="+mn-lt"/>
                <a:cs typeface="+mn-lt"/>
              </a:rPr>
              <a:t>h</a:t>
            </a:r>
            <a:r>
              <a:rPr lang="en-US" sz="2400">
                <a:solidFill>
                  <a:srgbClr val="FF0000"/>
                </a:solidFill>
                <a:latin typeface="Comic Sans MS"/>
                <a:ea typeface="+mn-lt"/>
                <a:cs typeface="+mn-lt"/>
              </a:rPr>
              <a:t>&lt;/var&gt;</a:t>
            </a:r>
            <a:r>
              <a:rPr lang="en-US" sz="2400">
                <a:latin typeface="Comic Sans MS"/>
                <a:ea typeface="+mn-lt"/>
                <a:cs typeface="+mn-lt"/>
              </a:rPr>
              <a:t>, where </a:t>
            </a:r>
            <a:r>
              <a:rPr lang="en-US" sz="2400">
                <a:solidFill>
                  <a:srgbClr val="FF0000"/>
                </a:solidFill>
                <a:latin typeface="Comic Sans MS"/>
                <a:ea typeface="+mn-lt"/>
                <a:cs typeface="+mn-lt"/>
              </a:rPr>
              <a:t>&lt;var&gt;</a:t>
            </a:r>
            <a:r>
              <a:rPr lang="en-US" sz="2400">
                <a:latin typeface="Comic Sans MS"/>
                <a:ea typeface="+mn-lt"/>
                <a:cs typeface="+mn-lt"/>
              </a:rPr>
              <a:t>b</a:t>
            </a:r>
            <a:r>
              <a:rPr lang="en-US" sz="2400">
                <a:solidFill>
                  <a:srgbClr val="FF0000"/>
                </a:solidFill>
                <a:latin typeface="Comic Sans MS"/>
                <a:ea typeface="+mn-lt"/>
                <a:cs typeface="+mn-lt"/>
              </a:rPr>
              <a:t>&lt;/var&gt;</a:t>
            </a:r>
            <a:r>
              <a:rPr lang="en-US" sz="2400">
                <a:latin typeface="Comic Sans MS"/>
                <a:ea typeface="+mn-lt"/>
                <a:cs typeface="+mn-lt"/>
              </a:rPr>
              <a:t> is the base, and </a:t>
            </a:r>
            <a:r>
              <a:rPr lang="en-US" sz="2400">
                <a:solidFill>
                  <a:srgbClr val="FF0000"/>
                </a:solidFill>
                <a:latin typeface="Comic Sans MS"/>
                <a:ea typeface="+mn-lt"/>
                <a:cs typeface="+mn-lt"/>
              </a:rPr>
              <a:t>&lt;var&gt;</a:t>
            </a:r>
            <a:r>
              <a:rPr lang="en-US" sz="2400">
                <a:latin typeface="Comic Sans MS"/>
                <a:ea typeface="+mn-lt"/>
                <a:cs typeface="+mn-lt"/>
              </a:rPr>
              <a:t>h</a:t>
            </a:r>
            <a:r>
              <a:rPr lang="en-US" sz="2400">
                <a:solidFill>
                  <a:srgbClr val="FF0000"/>
                </a:solidFill>
                <a:latin typeface="Comic Sans MS"/>
                <a:ea typeface="+mn-lt"/>
                <a:cs typeface="+mn-lt"/>
              </a:rPr>
              <a:t>&lt;/var&gt;</a:t>
            </a:r>
            <a:r>
              <a:rPr lang="en-US" sz="2400">
                <a:latin typeface="Comic Sans MS"/>
                <a:ea typeface="+mn-lt"/>
                <a:cs typeface="+mn-lt"/>
              </a:rPr>
              <a:t> is the vertical height.&lt;/p&gt;</a:t>
            </a:r>
          </a:p>
          <a:p>
            <a:pPr>
              <a:buClr>
                <a:srgbClr val="262626"/>
              </a:buClr>
            </a:pPr>
            <a:endParaRPr lang="en-US" sz="2400">
              <a:latin typeface="Comic Sans MS"/>
            </a:endParaRPr>
          </a:p>
        </p:txBody>
      </p:sp>
    </p:spTree>
    <p:extLst>
      <p:ext uri="{BB962C8B-B14F-4D97-AF65-F5344CB8AC3E}">
        <p14:creationId xmlns:p14="http://schemas.microsoft.com/office/powerpoint/2010/main" val="403648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weapon, missile, cloud&#10;&#10;Description automatically generated">
            <a:extLst>
              <a:ext uri="{FF2B5EF4-FFF2-40B4-BE49-F238E27FC236}">
                <a16:creationId xmlns:a16="http://schemas.microsoft.com/office/drawing/2014/main" id="{B9FCDB4D-D691-30EC-21F5-A0546DCC3B11}"/>
              </a:ext>
            </a:extLst>
          </p:cNvPr>
          <p:cNvPicPr>
            <a:picLocks noChangeAspect="1"/>
          </p:cNvPicPr>
          <p:nvPr/>
        </p:nvPicPr>
        <p:blipFill>
          <a:blip r:embed="rId2"/>
          <a:stretch>
            <a:fillRect/>
          </a:stretch>
        </p:blipFill>
        <p:spPr>
          <a:xfrm>
            <a:off x="152400" y="248154"/>
            <a:ext cx="11887199" cy="6347315"/>
          </a:xfrm>
          <a:prstGeom prst="rect">
            <a:avLst/>
          </a:prstGeom>
        </p:spPr>
      </p:pic>
    </p:spTree>
    <p:extLst>
      <p:ext uri="{BB962C8B-B14F-4D97-AF65-F5344CB8AC3E}">
        <p14:creationId xmlns:p14="http://schemas.microsoft.com/office/powerpoint/2010/main" val="242126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4E2C-2FB7-236E-8596-D12DB85A52D0}"/>
              </a:ext>
            </a:extLst>
          </p:cNvPr>
          <p:cNvSpPr>
            <a:spLocks noGrp="1"/>
          </p:cNvSpPr>
          <p:nvPr>
            <p:ph type="title"/>
          </p:nvPr>
        </p:nvSpPr>
        <p:spPr/>
        <p:txBody>
          <a:bodyPr/>
          <a:lstStyle/>
          <a:p>
            <a:r>
              <a:rPr lang="en-US"/>
              <a:t>2.</a:t>
            </a:r>
            <a:r>
              <a:rPr lang="en-US">
                <a:solidFill>
                  <a:schemeClr val="tx2"/>
                </a:solidFill>
              </a:rPr>
              <a:t>&lt;</a:t>
            </a:r>
            <a:r>
              <a:rPr lang="en-US" err="1">
                <a:solidFill>
                  <a:schemeClr val="tx2"/>
                </a:solidFill>
              </a:rPr>
              <a:t>ul</a:t>
            </a:r>
            <a:r>
              <a:rPr lang="en-US">
                <a:solidFill>
                  <a:schemeClr val="tx2"/>
                </a:solidFill>
              </a:rPr>
              <a:t>&gt;&lt;</a:t>
            </a:r>
            <a:r>
              <a:rPr lang="en-US" err="1">
                <a:solidFill>
                  <a:schemeClr val="tx2"/>
                </a:solidFill>
              </a:rPr>
              <a:t>ol</a:t>
            </a:r>
            <a:r>
              <a:rPr lang="en-US">
                <a:solidFill>
                  <a:schemeClr val="tx2"/>
                </a:solidFill>
              </a:rPr>
              <a:t>&gt;</a:t>
            </a:r>
          </a:p>
        </p:txBody>
      </p:sp>
      <p:sp>
        <p:nvSpPr>
          <p:cNvPr id="3" name="Content Placeholder 2">
            <a:extLst>
              <a:ext uri="{FF2B5EF4-FFF2-40B4-BE49-F238E27FC236}">
                <a16:creationId xmlns:a16="http://schemas.microsoft.com/office/drawing/2014/main" id="{7EC51749-63CE-6A26-6EF3-E3FAF1C5C9B2}"/>
              </a:ext>
            </a:extLst>
          </p:cNvPr>
          <p:cNvSpPr>
            <a:spLocks noGrp="1"/>
          </p:cNvSpPr>
          <p:nvPr>
            <p:ph idx="1"/>
          </p:nvPr>
        </p:nvSpPr>
        <p:spPr>
          <a:xfrm>
            <a:off x="1066800" y="1657422"/>
            <a:ext cx="10058400" cy="4967089"/>
          </a:xfrm>
        </p:spPr>
        <p:txBody>
          <a:bodyPr vert="horz" lIns="91440" tIns="45720" rIns="91440" bIns="45720" rtlCol="0" anchor="t">
            <a:noAutofit/>
          </a:bodyPr>
          <a:lstStyle/>
          <a:p>
            <a:r>
              <a:rPr lang="en-US" dirty="0">
                <a:latin typeface="Comic Sans MS"/>
              </a:rPr>
              <a:t>The &lt;</a:t>
            </a:r>
            <a:r>
              <a:rPr lang="en-US" dirty="0" err="1">
                <a:latin typeface="Comic Sans MS"/>
              </a:rPr>
              <a:t>ul</a:t>
            </a:r>
            <a:r>
              <a:rPr lang="en-US" dirty="0">
                <a:latin typeface="Comic Sans MS"/>
              </a:rPr>
              <a:t>&gt; tag defines an unordered (bulleted) list.
Use the &lt;</a:t>
            </a:r>
            <a:r>
              <a:rPr lang="en-US" dirty="0" err="1">
                <a:latin typeface="Comic Sans MS"/>
              </a:rPr>
              <a:t>ul</a:t>
            </a:r>
            <a:r>
              <a:rPr lang="en-US" dirty="0">
                <a:latin typeface="Comic Sans MS"/>
              </a:rPr>
              <a:t>&gt; tag together with the &lt;li&gt; tag to create unordered lists.</a:t>
            </a:r>
          </a:p>
          <a:p>
            <a:r>
              <a:rPr lang="en-US" dirty="0" err="1">
                <a:latin typeface="Comic Sans MS"/>
              </a:rPr>
              <a:t>Eg</a:t>
            </a:r>
            <a:r>
              <a:rPr lang="en-US" dirty="0">
                <a:latin typeface="Comic Sans MS"/>
              </a:rPr>
              <a:t>:</a:t>
            </a:r>
            <a:r>
              <a:rPr lang="en-US" dirty="0">
                <a:solidFill>
                  <a:srgbClr val="FF0000"/>
                </a:solidFill>
                <a:latin typeface="Comic Sans MS"/>
              </a:rPr>
              <a:t>&lt;</a:t>
            </a:r>
            <a:r>
              <a:rPr lang="en-US" dirty="0" err="1">
                <a:solidFill>
                  <a:srgbClr val="FF0000"/>
                </a:solidFill>
                <a:latin typeface="Comic Sans MS"/>
              </a:rPr>
              <a:t>ul</a:t>
            </a:r>
            <a:r>
              <a:rPr lang="en-US" dirty="0">
                <a:solidFill>
                  <a:srgbClr val="FF0000"/>
                </a:solidFill>
                <a:latin typeface="Comic Sans MS"/>
              </a:rPr>
              <a:t>&gt;</a:t>
            </a:r>
            <a:r>
              <a:rPr lang="en-US" dirty="0">
                <a:latin typeface="Comic Sans MS"/>
              </a:rPr>
              <a:t>
  &lt;li&gt;Coffee&lt;/li&gt;
  &lt;li&gt;Tea&lt;/li&gt;
  &lt;li&gt;Milk&lt;/li&gt;
</a:t>
            </a:r>
            <a:r>
              <a:rPr lang="en-US" dirty="0">
                <a:solidFill>
                  <a:srgbClr val="FF0000"/>
                </a:solidFill>
                <a:latin typeface="Comic Sans MS"/>
              </a:rPr>
              <a:t>&lt;/</a:t>
            </a:r>
            <a:r>
              <a:rPr lang="en-US" dirty="0" err="1">
                <a:solidFill>
                  <a:srgbClr val="FF0000"/>
                </a:solidFill>
                <a:latin typeface="Comic Sans MS"/>
              </a:rPr>
              <a:t>ul</a:t>
            </a:r>
            <a:r>
              <a:rPr lang="en-US" dirty="0">
                <a:solidFill>
                  <a:srgbClr val="FF0000"/>
                </a:solidFill>
                <a:latin typeface="Comic Sans MS"/>
              </a:rPr>
              <a:t>&gt;</a:t>
            </a:r>
          </a:p>
          <a:p>
            <a:r>
              <a:rPr lang="en-US" dirty="0">
                <a:latin typeface="Comic Sans MS"/>
              </a:rPr>
              <a:t>The &lt;</a:t>
            </a:r>
            <a:r>
              <a:rPr lang="en-US" dirty="0" err="1">
                <a:latin typeface="Comic Sans MS"/>
              </a:rPr>
              <a:t>ol</a:t>
            </a:r>
            <a:r>
              <a:rPr lang="en-US" dirty="0">
                <a:latin typeface="Comic Sans MS"/>
              </a:rPr>
              <a:t>&gt; tag defines an ordered list. An ordered list can be numerical or alphabetical.
The &lt;li&gt; tag is used to define each list item.</a:t>
            </a:r>
          </a:p>
          <a:p>
            <a:r>
              <a:rPr lang="en-US" dirty="0" err="1">
                <a:latin typeface="Comic Sans MS"/>
              </a:rPr>
              <a:t>Eg</a:t>
            </a:r>
            <a:r>
              <a:rPr lang="en-US" dirty="0">
                <a:latin typeface="Comic Sans MS"/>
              </a:rPr>
              <a:t>:</a:t>
            </a:r>
            <a:r>
              <a:rPr lang="en-US" dirty="0">
                <a:solidFill>
                  <a:srgbClr val="FF0000"/>
                </a:solidFill>
                <a:latin typeface="Comic Sans MS"/>
              </a:rPr>
              <a:t>&lt;</a:t>
            </a:r>
            <a:r>
              <a:rPr lang="en-US" dirty="0" err="1">
                <a:solidFill>
                  <a:srgbClr val="FF0000"/>
                </a:solidFill>
                <a:latin typeface="Comic Sans MS"/>
              </a:rPr>
              <a:t>ol</a:t>
            </a:r>
            <a:r>
              <a:rPr lang="en-US" dirty="0">
                <a:solidFill>
                  <a:srgbClr val="FF0000"/>
                </a:solidFill>
                <a:latin typeface="Comic Sans MS"/>
              </a:rPr>
              <a:t>&gt;</a:t>
            </a:r>
            <a:r>
              <a:rPr lang="en-US" dirty="0">
                <a:latin typeface="Comic Sans MS"/>
              </a:rPr>
              <a:t>
  &lt;li&gt;Coffee&lt;/li&gt;
  &lt;li&gt;Tea&lt;/li&gt;
  &lt;li&gt;Milk&lt;/li&gt;
</a:t>
            </a:r>
            <a:r>
              <a:rPr lang="en-US" dirty="0">
                <a:solidFill>
                  <a:srgbClr val="FF0000"/>
                </a:solidFill>
                <a:latin typeface="Comic Sans MS"/>
              </a:rPr>
              <a:t>&lt;/</a:t>
            </a:r>
            <a:r>
              <a:rPr lang="en-US" dirty="0" err="1">
                <a:solidFill>
                  <a:srgbClr val="FF0000"/>
                </a:solidFill>
                <a:latin typeface="Comic Sans MS"/>
              </a:rPr>
              <a:t>ol</a:t>
            </a:r>
            <a:r>
              <a:rPr lang="en-US" dirty="0">
                <a:solidFill>
                  <a:srgbClr val="FF0000"/>
                </a:solidFill>
                <a:latin typeface="Comic Sans MS"/>
              </a:rPr>
              <a:t>&gt;</a:t>
            </a:r>
          </a:p>
        </p:txBody>
      </p:sp>
    </p:spTree>
    <p:extLst>
      <p:ext uri="{BB962C8B-B14F-4D97-AF65-F5344CB8AC3E}">
        <p14:creationId xmlns:p14="http://schemas.microsoft.com/office/powerpoint/2010/main" val="9275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B0A7-611C-95FF-7D82-77F94647E62D}"/>
              </a:ext>
            </a:extLst>
          </p:cNvPr>
          <p:cNvSpPr>
            <a:spLocks noGrp="1"/>
          </p:cNvSpPr>
          <p:nvPr>
            <p:ph type="title"/>
          </p:nvPr>
        </p:nvSpPr>
        <p:spPr/>
        <p:txBody>
          <a:bodyPr/>
          <a:lstStyle/>
          <a:p>
            <a:r>
              <a:rPr lang="en-US"/>
              <a:t>3.</a:t>
            </a:r>
            <a:r>
              <a:rPr lang="en-US">
                <a:solidFill>
                  <a:schemeClr val="tx2"/>
                </a:solidFill>
              </a:rPr>
              <a:t>&lt;address&gt;</a:t>
            </a:r>
          </a:p>
        </p:txBody>
      </p:sp>
      <p:sp>
        <p:nvSpPr>
          <p:cNvPr id="3" name="Content Placeholder 2">
            <a:extLst>
              <a:ext uri="{FF2B5EF4-FFF2-40B4-BE49-F238E27FC236}">
                <a16:creationId xmlns:a16="http://schemas.microsoft.com/office/drawing/2014/main" id="{5368EAB6-B241-FBAC-983E-E78EEA5EC344}"/>
              </a:ext>
            </a:extLst>
          </p:cNvPr>
          <p:cNvSpPr>
            <a:spLocks noGrp="1"/>
          </p:cNvSpPr>
          <p:nvPr>
            <p:ph idx="1"/>
          </p:nvPr>
        </p:nvSpPr>
        <p:spPr>
          <a:xfrm>
            <a:off x="1066800" y="1714932"/>
            <a:ext cx="10504098" cy="4665164"/>
          </a:xfrm>
        </p:spPr>
        <p:txBody>
          <a:bodyPr vert="horz" lIns="91440" tIns="45720" rIns="91440" bIns="45720" rtlCol="0" anchor="t">
            <a:noAutofit/>
          </a:bodyPr>
          <a:lstStyle/>
          <a:p>
            <a:r>
              <a:rPr lang="en-US" sz="2000" dirty="0">
                <a:latin typeface="Comic Sans MS"/>
              </a:rPr>
              <a:t>The &lt;address&gt; tag defines the contact information for the author/owner of a document or an article.
The contact information can be an email address, URL, physical address, phone number, social media handle, etc.
The text in the &lt;address&gt; element usually renders in italic, and browsers will always add a line break before and after the &lt;address&gt; element.</a:t>
            </a:r>
          </a:p>
          <a:p>
            <a:r>
              <a:rPr lang="en-US" sz="2000" dirty="0" err="1">
                <a:latin typeface="Comic Sans MS"/>
              </a:rPr>
              <a:t>Eg</a:t>
            </a:r>
            <a:r>
              <a:rPr lang="en-US" sz="2000" dirty="0">
                <a:latin typeface="Comic Sans MS"/>
              </a:rPr>
              <a:t>:</a:t>
            </a:r>
            <a:r>
              <a:rPr lang="en-US" sz="2000" dirty="0">
                <a:solidFill>
                  <a:srgbClr val="FF0000"/>
                </a:solidFill>
                <a:latin typeface="Comic Sans MS"/>
              </a:rPr>
              <a:t>&lt;address&gt;</a:t>
            </a:r>
            <a:r>
              <a:rPr lang="en-US" sz="2000" dirty="0">
                <a:latin typeface="Comic Sans MS"/>
              </a:rPr>
              <a:t>
Written by &lt;a </a:t>
            </a:r>
            <a:r>
              <a:rPr lang="en-US" sz="2000" dirty="0" err="1">
                <a:latin typeface="Comic Sans MS"/>
              </a:rPr>
              <a:t>href</a:t>
            </a:r>
            <a:r>
              <a:rPr lang="en-US" sz="2000" dirty="0">
                <a:latin typeface="Comic Sans MS"/>
              </a:rPr>
              <a:t>=</a:t>
            </a:r>
            <a:r>
              <a:rPr lang="en-US" sz="2000" dirty="0">
                <a:latin typeface="Comic Sans MS"/>
                <a:hlinkClick r:id="rId2"/>
              </a:rPr>
              <a:t>mailto:webmaster@example.com</a:t>
            </a:r>
            <a:r>
              <a:rPr lang="en-US" sz="2000" dirty="0">
                <a:latin typeface="Comic Sans MS"/>
              </a:rPr>
              <a:t>&gt;Jon Doe&lt;/a&gt;.&lt;</a:t>
            </a:r>
            <a:r>
              <a:rPr lang="en-US" sz="2000" dirty="0" err="1">
                <a:latin typeface="Comic Sans MS"/>
              </a:rPr>
              <a:t>br</a:t>
            </a:r>
            <a:r>
              <a:rPr lang="en-US" sz="2000" dirty="0">
                <a:latin typeface="Comic Sans MS"/>
              </a:rPr>
              <a:t>&gt;
Visit us at:&lt;</a:t>
            </a:r>
            <a:r>
              <a:rPr lang="en-US" sz="2000" dirty="0" err="1">
                <a:latin typeface="Comic Sans MS"/>
              </a:rPr>
              <a:t>br</a:t>
            </a:r>
            <a:r>
              <a:rPr lang="en-US" sz="2000" dirty="0">
                <a:latin typeface="Comic Sans MS"/>
              </a:rPr>
              <a:t>&gt;
Example.com&lt;</a:t>
            </a:r>
            <a:r>
              <a:rPr lang="en-US" sz="2000" dirty="0" err="1">
                <a:latin typeface="Comic Sans MS"/>
              </a:rPr>
              <a:t>br</a:t>
            </a:r>
            <a:r>
              <a:rPr lang="en-US" sz="2000" dirty="0">
                <a:latin typeface="Comic Sans MS"/>
              </a:rPr>
              <a:t>&gt;
Box 564, Disneyland&lt;</a:t>
            </a:r>
            <a:r>
              <a:rPr lang="en-US" sz="2000" dirty="0" err="1">
                <a:latin typeface="Comic Sans MS"/>
              </a:rPr>
              <a:t>br</a:t>
            </a:r>
            <a:r>
              <a:rPr lang="en-US" sz="2000" dirty="0">
                <a:latin typeface="Comic Sans MS"/>
              </a:rPr>
              <a:t>&gt;
USA
</a:t>
            </a:r>
            <a:r>
              <a:rPr lang="en-US" sz="2000" dirty="0">
                <a:solidFill>
                  <a:srgbClr val="FF0000"/>
                </a:solidFill>
                <a:latin typeface="Comic Sans MS"/>
              </a:rPr>
              <a:t>&lt;/address&gt;</a:t>
            </a:r>
          </a:p>
        </p:txBody>
      </p:sp>
    </p:spTree>
    <p:extLst>
      <p:ext uri="{BB962C8B-B14F-4D97-AF65-F5344CB8AC3E}">
        <p14:creationId xmlns:p14="http://schemas.microsoft.com/office/powerpoint/2010/main" val="401961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0546-AD30-656E-6429-B0BD650B6551}"/>
              </a:ext>
            </a:extLst>
          </p:cNvPr>
          <p:cNvSpPr>
            <a:spLocks noGrp="1"/>
          </p:cNvSpPr>
          <p:nvPr>
            <p:ph type="title"/>
          </p:nvPr>
        </p:nvSpPr>
        <p:spPr/>
        <p:txBody>
          <a:bodyPr/>
          <a:lstStyle/>
          <a:p>
            <a:r>
              <a:rPr lang="en-US"/>
              <a:t>4.</a:t>
            </a:r>
            <a:r>
              <a:rPr lang="en-US">
                <a:solidFill>
                  <a:schemeClr val="tx2"/>
                </a:solidFill>
              </a:rPr>
              <a:t>&lt;cite&gt;</a:t>
            </a:r>
          </a:p>
        </p:txBody>
      </p:sp>
      <p:sp>
        <p:nvSpPr>
          <p:cNvPr id="3" name="Content Placeholder 2">
            <a:extLst>
              <a:ext uri="{FF2B5EF4-FFF2-40B4-BE49-F238E27FC236}">
                <a16:creationId xmlns:a16="http://schemas.microsoft.com/office/drawing/2014/main" id="{119E2C63-2225-43F3-2B07-21DD27ECB6C2}"/>
              </a:ext>
            </a:extLst>
          </p:cNvPr>
          <p:cNvSpPr>
            <a:spLocks noGrp="1"/>
          </p:cNvSpPr>
          <p:nvPr>
            <p:ph idx="1"/>
          </p:nvPr>
        </p:nvSpPr>
        <p:spPr/>
        <p:txBody>
          <a:bodyPr vert="horz" lIns="91440" tIns="45720" rIns="91440" bIns="45720" rtlCol="0" anchor="t">
            <a:normAutofit/>
          </a:bodyPr>
          <a:lstStyle/>
          <a:p>
            <a:r>
              <a:rPr lang="en-US" sz="2800" dirty="0">
                <a:latin typeface="Comic Sans MS"/>
              </a:rPr>
              <a:t>The &lt;cite&gt; tag defines the title of a creative work (e.g. a book, a poem, a song, a movie, a painting, a sculpture, etc.).
Note: A person’s name is not the title of a work.</a:t>
            </a:r>
          </a:p>
          <a:p>
            <a:r>
              <a:rPr lang="en-US" sz="2800" dirty="0" err="1">
                <a:latin typeface="Comic Sans MS"/>
              </a:rPr>
              <a:t>Eg</a:t>
            </a:r>
            <a:r>
              <a:rPr lang="en-US" sz="2800" dirty="0">
                <a:latin typeface="Comic Sans MS"/>
              </a:rPr>
              <a:t>:&lt;p&gt;</a:t>
            </a:r>
            <a:r>
              <a:rPr lang="en-US" sz="2800" dirty="0">
                <a:solidFill>
                  <a:srgbClr val="FF0000"/>
                </a:solidFill>
                <a:latin typeface="Comic Sans MS"/>
              </a:rPr>
              <a:t>&lt;cite&gt;</a:t>
            </a:r>
            <a:r>
              <a:rPr lang="en-US" sz="2800" dirty="0">
                <a:latin typeface="Comic Sans MS"/>
              </a:rPr>
              <a:t>The Scream</a:t>
            </a:r>
            <a:r>
              <a:rPr lang="en-US" sz="2800" dirty="0">
                <a:solidFill>
                  <a:srgbClr val="FF0000"/>
                </a:solidFill>
                <a:latin typeface="Comic Sans MS"/>
              </a:rPr>
              <a:t>&lt;/cite&gt;</a:t>
            </a:r>
            <a:r>
              <a:rPr lang="en-US" sz="2800" dirty="0">
                <a:latin typeface="Comic Sans MS"/>
              </a:rPr>
              <a:t> by Edward Munch. Painted in 1893.&lt;/p&gt;</a:t>
            </a:r>
          </a:p>
        </p:txBody>
      </p:sp>
    </p:spTree>
    <p:extLst>
      <p:ext uri="{BB962C8B-B14F-4D97-AF65-F5344CB8AC3E}">
        <p14:creationId xmlns:p14="http://schemas.microsoft.com/office/powerpoint/2010/main" val="308719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77D7-9306-98E5-77AD-DB6110F010F6}"/>
              </a:ext>
            </a:extLst>
          </p:cNvPr>
          <p:cNvSpPr>
            <a:spLocks noGrp="1"/>
          </p:cNvSpPr>
          <p:nvPr>
            <p:ph type="title"/>
          </p:nvPr>
        </p:nvSpPr>
        <p:spPr/>
        <p:txBody>
          <a:bodyPr/>
          <a:lstStyle/>
          <a:p>
            <a:r>
              <a:rPr lang="en-US"/>
              <a:t>5.</a:t>
            </a:r>
            <a:r>
              <a:rPr lang="en-US">
                <a:solidFill>
                  <a:schemeClr val="tx2"/>
                </a:solidFill>
              </a:rPr>
              <a:t>&lt;fieldset&gt;</a:t>
            </a:r>
          </a:p>
        </p:txBody>
      </p:sp>
      <p:sp>
        <p:nvSpPr>
          <p:cNvPr id="3" name="Content Placeholder 2">
            <a:extLst>
              <a:ext uri="{FF2B5EF4-FFF2-40B4-BE49-F238E27FC236}">
                <a16:creationId xmlns:a16="http://schemas.microsoft.com/office/drawing/2014/main" id="{CF8E0084-2085-8EF0-95AE-EC66E25BDC11}"/>
              </a:ext>
            </a:extLst>
          </p:cNvPr>
          <p:cNvSpPr>
            <a:spLocks noGrp="1"/>
          </p:cNvSpPr>
          <p:nvPr>
            <p:ph idx="1"/>
          </p:nvPr>
        </p:nvSpPr>
        <p:spPr>
          <a:xfrm>
            <a:off x="1066800" y="1614290"/>
            <a:ext cx="10058400" cy="4923957"/>
          </a:xfrm>
        </p:spPr>
        <p:txBody>
          <a:bodyPr vert="horz" lIns="91440" tIns="45720" rIns="91440" bIns="45720" rtlCol="0" anchor="t">
            <a:noAutofit/>
          </a:bodyPr>
          <a:lstStyle/>
          <a:p>
            <a:endParaRPr lang="en-US" sz="1600"/>
          </a:p>
          <a:p>
            <a:r>
              <a:rPr lang="en-US" sz="1600" b="0" i="0" dirty="0">
                <a:solidFill>
                  <a:srgbClr val="000000"/>
                </a:solidFill>
                <a:effectLst/>
                <a:latin typeface="Comic Sans MS"/>
                <a:ea typeface="Verdana"/>
              </a:rPr>
              <a:t>The &lt;</a:t>
            </a:r>
            <a:r>
              <a:rPr lang="en-US" sz="1600" b="0" i="0" dirty="0" err="1">
                <a:solidFill>
                  <a:srgbClr val="000000"/>
                </a:solidFill>
                <a:effectLst/>
                <a:latin typeface="Comic Sans MS"/>
                <a:ea typeface="Verdana"/>
              </a:rPr>
              <a:t>fieldset</a:t>
            </a:r>
            <a:r>
              <a:rPr lang="en-US" sz="1600" b="0" i="0" dirty="0">
                <a:solidFill>
                  <a:srgbClr val="000000"/>
                </a:solidFill>
                <a:effectLst/>
                <a:latin typeface="Comic Sans MS"/>
                <a:ea typeface="Verdana"/>
              </a:rPr>
              <a:t>&gt; tag is used to group related elements in a form.</a:t>
            </a:r>
          </a:p>
          <a:p>
            <a:r>
              <a:rPr lang="en-US" sz="1600" b="0" i="0" dirty="0">
                <a:solidFill>
                  <a:srgbClr val="000000"/>
                </a:solidFill>
                <a:effectLst/>
                <a:latin typeface="Comic Sans MS"/>
                <a:ea typeface="Verdana"/>
              </a:rPr>
              <a:t>The &lt;</a:t>
            </a:r>
            <a:r>
              <a:rPr lang="en-US" sz="1600" b="0" i="0" dirty="0" err="1">
                <a:solidFill>
                  <a:srgbClr val="000000"/>
                </a:solidFill>
                <a:effectLst/>
                <a:latin typeface="Comic Sans MS"/>
                <a:ea typeface="Verdana"/>
              </a:rPr>
              <a:t>fieldset</a:t>
            </a:r>
            <a:r>
              <a:rPr lang="en-US" sz="1600" b="0" i="0" dirty="0">
                <a:solidFill>
                  <a:srgbClr val="000000"/>
                </a:solidFill>
                <a:effectLst/>
                <a:latin typeface="Comic Sans MS"/>
                <a:ea typeface="Verdana"/>
              </a:rPr>
              <a:t>&gt; tag draws a box around the related elements.</a:t>
            </a:r>
          </a:p>
          <a:p>
            <a:r>
              <a:rPr lang="en-US" sz="1600" dirty="0" err="1">
                <a:latin typeface="Comic Sans MS"/>
              </a:rPr>
              <a:t>Eg</a:t>
            </a:r>
            <a:r>
              <a:rPr lang="en-US" sz="1600" dirty="0">
                <a:latin typeface="Comic Sans MS"/>
              </a:rPr>
              <a:t>:&lt;form action=“/</a:t>
            </a:r>
            <a:r>
              <a:rPr lang="en-US" sz="1600" dirty="0" err="1">
                <a:latin typeface="Comic Sans MS"/>
              </a:rPr>
              <a:t>action_page.php</a:t>
            </a:r>
            <a:r>
              <a:rPr lang="en-US" sz="1600" dirty="0">
                <a:latin typeface="Comic Sans MS"/>
              </a:rPr>
              <a:t>”&gt;
 </a:t>
            </a:r>
            <a:r>
              <a:rPr lang="en-US" sz="1600" dirty="0">
                <a:solidFill>
                  <a:srgbClr val="FF0000"/>
                </a:solidFill>
                <a:latin typeface="Comic Sans MS"/>
              </a:rPr>
              <a:t> &lt;</a:t>
            </a:r>
            <a:r>
              <a:rPr lang="en-US" sz="1600" dirty="0" err="1">
                <a:solidFill>
                  <a:srgbClr val="FF0000"/>
                </a:solidFill>
                <a:latin typeface="Comic Sans MS"/>
              </a:rPr>
              <a:t>fieldset</a:t>
            </a:r>
            <a:r>
              <a:rPr lang="en-US" sz="1600" dirty="0">
                <a:solidFill>
                  <a:srgbClr val="FF0000"/>
                </a:solidFill>
                <a:latin typeface="Comic Sans MS"/>
              </a:rPr>
              <a:t>&gt;</a:t>
            </a:r>
            <a:r>
              <a:rPr lang="en-US" sz="1600" dirty="0">
                <a:latin typeface="Comic Sans MS"/>
              </a:rPr>
              <a:t>
    &lt;legend&gt;Personalia:&lt;/legend&gt;
    &lt;label for=“</a:t>
            </a:r>
            <a:r>
              <a:rPr lang="en-US" sz="1600" dirty="0" err="1">
                <a:latin typeface="Comic Sans MS"/>
              </a:rPr>
              <a:t>fname</a:t>
            </a:r>
            <a:r>
              <a:rPr lang="en-US" sz="1600" dirty="0">
                <a:latin typeface="Comic Sans MS"/>
              </a:rPr>
              <a:t>”&gt;First name:&lt;/label&gt;
    &lt;input type=“text” id=“</a:t>
            </a:r>
            <a:r>
              <a:rPr lang="en-US" sz="1600" dirty="0" err="1">
                <a:latin typeface="Comic Sans MS"/>
              </a:rPr>
              <a:t>fname</a:t>
            </a:r>
            <a:r>
              <a:rPr lang="en-US" sz="1600" dirty="0">
                <a:latin typeface="Comic Sans MS"/>
              </a:rPr>
              <a:t>” name=“</a:t>
            </a:r>
            <a:r>
              <a:rPr lang="en-US" sz="1600" dirty="0" err="1">
                <a:latin typeface="Comic Sans MS"/>
              </a:rPr>
              <a:t>fname</a:t>
            </a:r>
            <a:r>
              <a:rPr lang="en-US" sz="1600" dirty="0">
                <a:latin typeface="Comic Sans MS"/>
              </a:rPr>
              <a:t>”&gt;&lt;</a:t>
            </a:r>
            <a:r>
              <a:rPr lang="en-US" sz="1600" dirty="0" err="1">
                <a:latin typeface="Comic Sans MS"/>
              </a:rPr>
              <a:t>br</a:t>
            </a:r>
            <a:r>
              <a:rPr lang="en-US" sz="1600" dirty="0">
                <a:latin typeface="Comic Sans MS"/>
              </a:rPr>
              <a:t>&gt;&lt;</a:t>
            </a:r>
            <a:r>
              <a:rPr lang="en-US" sz="1600" dirty="0" err="1">
                <a:latin typeface="Comic Sans MS"/>
              </a:rPr>
              <a:t>br</a:t>
            </a:r>
            <a:r>
              <a:rPr lang="en-US" sz="1600" dirty="0">
                <a:latin typeface="Comic Sans MS"/>
              </a:rPr>
              <a:t>&gt;
    &lt;label for=“</a:t>
            </a:r>
            <a:r>
              <a:rPr lang="en-US" sz="1600" dirty="0" err="1">
                <a:latin typeface="Comic Sans MS"/>
              </a:rPr>
              <a:t>lname</a:t>
            </a:r>
            <a:r>
              <a:rPr lang="en-US" sz="1600" dirty="0">
                <a:latin typeface="Comic Sans MS"/>
              </a:rPr>
              <a:t>”&gt;Last name:&lt;/label&gt;
    &lt;input type=“text” id=“</a:t>
            </a:r>
            <a:r>
              <a:rPr lang="en-US" sz="1600" dirty="0" err="1">
                <a:latin typeface="Comic Sans MS"/>
              </a:rPr>
              <a:t>lname</a:t>
            </a:r>
            <a:r>
              <a:rPr lang="en-US" sz="1600" dirty="0">
                <a:latin typeface="Comic Sans MS"/>
              </a:rPr>
              <a:t>” name=“</a:t>
            </a:r>
            <a:r>
              <a:rPr lang="en-US" sz="1600" dirty="0" err="1">
                <a:latin typeface="Comic Sans MS"/>
              </a:rPr>
              <a:t>lname</a:t>
            </a:r>
            <a:r>
              <a:rPr lang="en-US" sz="1600" dirty="0">
                <a:latin typeface="Comic Sans MS"/>
              </a:rPr>
              <a:t>”&gt;&lt;</a:t>
            </a:r>
            <a:r>
              <a:rPr lang="en-US" sz="1600" dirty="0" err="1">
                <a:latin typeface="Comic Sans MS"/>
              </a:rPr>
              <a:t>br</a:t>
            </a:r>
            <a:r>
              <a:rPr lang="en-US" sz="1600" dirty="0">
                <a:latin typeface="Comic Sans MS"/>
              </a:rPr>
              <a:t>&gt;&lt;</a:t>
            </a:r>
            <a:r>
              <a:rPr lang="en-US" sz="1600" dirty="0" err="1">
                <a:latin typeface="Comic Sans MS"/>
              </a:rPr>
              <a:t>br</a:t>
            </a:r>
            <a:r>
              <a:rPr lang="en-US" sz="1600" dirty="0">
                <a:latin typeface="Comic Sans MS"/>
              </a:rPr>
              <a:t>&gt;
    &lt;label for=“email”&gt;Email:&lt;/label&gt;
    &lt;input type=“email” id=“email” name=“email”&gt;&lt;</a:t>
            </a:r>
            <a:r>
              <a:rPr lang="en-US" sz="1600" dirty="0" err="1">
                <a:latin typeface="Comic Sans MS"/>
              </a:rPr>
              <a:t>br</a:t>
            </a:r>
            <a:r>
              <a:rPr lang="en-US" sz="1600" dirty="0">
                <a:latin typeface="Comic Sans MS"/>
              </a:rPr>
              <a:t>&gt;&lt;</a:t>
            </a:r>
            <a:r>
              <a:rPr lang="en-US" sz="1600" dirty="0" err="1">
                <a:latin typeface="Comic Sans MS"/>
              </a:rPr>
              <a:t>br</a:t>
            </a:r>
            <a:r>
              <a:rPr lang="en-US" sz="1600" dirty="0">
                <a:latin typeface="Comic Sans MS"/>
              </a:rPr>
              <a:t>&gt;
    &lt;label for=“birthday”&gt;Birthday:&lt;/label&gt;
    &lt;input type=“date” id=“birthday” name=“birthday”&gt;&lt;</a:t>
            </a:r>
            <a:r>
              <a:rPr lang="en-US" sz="1600" dirty="0" err="1">
                <a:latin typeface="Comic Sans MS"/>
              </a:rPr>
              <a:t>br</a:t>
            </a:r>
            <a:r>
              <a:rPr lang="en-US" sz="1600" dirty="0">
                <a:latin typeface="Comic Sans MS"/>
              </a:rPr>
              <a:t>&gt;&lt;</a:t>
            </a:r>
            <a:r>
              <a:rPr lang="en-US" sz="1600" dirty="0" err="1">
                <a:latin typeface="Comic Sans MS"/>
              </a:rPr>
              <a:t>br</a:t>
            </a:r>
            <a:r>
              <a:rPr lang="en-US" sz="1600" dirty="0">
                <a:latin typeface="Comic Sans MS"/>
              </a:rPr>
              <a:t>&gt;
    &lt;input type=“submit” value=“Submit”&gt;
 </a:t>
            </a:r>
            <a:r>
              <a:rPr lang="en-US" sz="1600" dirty="0">
                <a:solidFill>
                  <a:srgbClr val="FF0000"/>
                </a:solidFill>
                <a:latin typeface="Comic Sans MS"/>
              </a:rPr>
              <a:t> &lt;/</a:t>
            </a:r>
            <a:r>
              <a:rPr lang="en-US" sz="1600" dirty="0" err="1">
                <a:solidFill>
                  <a:srgbClr val="FF0000"/>
                </a:solidFill>
                <a:latin typeface="Comic Sans MS"/>
              </a:rPr>
              <a:t>fieldset</a:t>
            </a:r>
            <a:r>
              <a:rPr lang="en-US" sz="1600" dirty="0">
                <a:solidFill>
                  <a:srgbClr val="FF0000"/>
                </a:solidFill>
                <a:latin typeface="Comic Sans MS"/>
              </a:rPr>
              <a:t>&gt;</a:t>
            </a:r>
            <a:r>
              <a:rPr lang="en-US" sz="1600" dirty="0">
                <a:latin typeface="Comic Sans MS"/>
              </a:rPr>
              <a:t>
&lt;/form&gt;</a:t>
            </a:r>
            <a:br>
              <a:rPr lang="en-US" sz="1600" dirty="0">
                <a:latin typeface="Comic Sans MS"/>
              </a:rPr>
            </a:br>
            <a:endParaRPr lang="en-US" sz="1600">
              <a:latin typeface="Comic Sans MS"/>
            </a:endParaRPr>
          </a:p>
        </p:txBody>
      </p:sp>
    </p:spTree>
    <p:extLst>
      <p:ext uri="{BB962C8B-B14F-4D97-AF65-F5344CB8AC3E}">
        <p14:creationId xmlns:p14="http://schemas.microsoft.com/office/powerpoint/2010/main" val="310395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3F38-09E4-DD0A-1BB2-F815F9CABAB1}"/>
              </a:ext>
            </a:extLst>
          </p:cNvPr>
          <p:cNvSpPr>
            <a:spLocks noGrp="1"/>
          </p:cNvSpPr>
          <p:nvPr>
            <p:ph type="title"/>
          </p:nvPr>
        </p:nvSpPr>
        <p:spPr/>
        <p:txBody>
          <a:bodyPr/>
          <a:lstStyle/>
          <a:p>
            <a:r>
              <a:rPr lang="en-US"/>
              <a:t>6.</a:t>
            </a:r>
            <a:r>
              <a:rPr lang="en-US">
                <a:solidFill>
                  <a:schemeClr val="tx2"/>
                </a:solidFill>
              </a:rPr>
              <a:t>&lt;ins&gt;</a:t>
            </a:r>
          </a:p>
        </p:txBody>
      </p:sp>
      <p:sp>
        <p:nvSpPr>
          <p:cNvPr id="3" name="Content Placeholder 2">
            <a:extLst>
              <a:ext uri="{FF2B5EF4-FFF2-40B4-BE49-F238E27FC236}">
                <a16:creationId xmlns:a16="http://schemas.microsoft.com/office/drawing/2014/main" id="{D5AE59EC-F43B-DCE7-6C50-E0E5626A46D3}"/>
              </a:ext>
            </a:extLst>
          </p:cNvPr>
          <p:cNvSpPr>
            <a:spLocks noGrp="1"/>
          </p:cNvSpPr>
          <p:nvPr>
            <p:ph idx="1"/>
          </p:nvPr>
        </p:nvSpPr>
        <p:spPr/>
        <p:txBody>
          <a:bodyPr vert="horz" lIns="91440" tIns="45720" rIns="91440" bIns="45720" rtlCol="0" anchor="t">
            <a:normAutofit/>
          </a:bodyPr>
          <a:lstStyle/>
          <a:p>
            <a:r>
              <a:rPr lang="en-US" sz="2400" dirty="0">
                <a:latin typeface="Comic Sans MS"/>
              </a:rPr>
              <a:t>The &lt;ins&gt; tag defines a text that has been inserted into a document. Browsers will usually underline inserted text.</a:t>
            </a:r>
          </a:p>
          <a:p>
            <a:r>
              <a:rPr lang="en-US" sz="2400" dirty="0" err="1">
                <a:latin typeface="Comic Sans MS"/>
              </a:rPr>
              <a:t>Eg</a:t>
            </a:r>
            <a:r>
              <a:rPr lang="en-US" sz="2400" dirty="0">
                <a:latin typeface="Comic Sans MS"/>
              </a:rPr>
              <a:t>:&lt;p&gt;My favorite color is &lt;del&gt;blue&lt;/del&gt;</a:t>
            </a:r>
            <a:r>
              <a:rPr lang="en-US" sz="2400" dirty="0">
                <a:solidFill>
                  <a:srgbClr val="FF0000"/>
                </a:solidFill>
                <a:latin typeface="Comic Sans MS"/>
              </a:rPr>
              <a:t> &lt;ins&gt;</a:t>
            </a:r>
            <a:r>
              <a:rPr lang="en-US" sz="2400" dirty="0">
                <a:latin typeface="Comic Sans MS"/>
              </a:rPr>
              <a:t>red</a:t>
            </a:r>
            <a:r>
              <a:rPr lang="en-US" sz="2400" dirty="0">
                <a:solidFill>
                  <a:srgbClr val="FF0000"/>
                </a:solidFill>
                <a:latin typeface="Comic Sans MS"/>
              </a:rPr>
              <a:t>&lt;/ins&gt;</a:t>
            </a:r>
            <a:r>
              <a:rPr lang="en-US" sz="2400" dirty="0">
                <a:latin typeface="Comic Sans MS"/>
              </a:rPr>
              <a:t>!&lt;/p&gt;</a:t>
            </a:r>
          </a:p>
        </p:txBody>
      </p:sp>
    </p:spTree>
    <p:extLst>
      <p:ext uri="{BB962C8B-B14F-4D97-AF65-F5344CB8AC3E}">
        <p14:creationId xmlns:p14="http://schemas.microsoft.com/office/powerpoint/2010/main" val="424802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5D1D-3038-554B-9B63-56EBCD8EB154}"/>
              </a:ext>
            </a:extLst>
          </p:cNvPr>
          <p:cNvSpPr>
            <a:spLocks noGrp="1"/>
          </p:cNvSpPr>
          <p:nvPr>
            <p:ph type="title"/>
          </p:nvPr>
        </p:nvSpPr>
        <p:spPr/>
        <p:txBody>
          <a:bodyPr/>
          <a:lstStyle/>
          <a:p>
            <a:r>
              <a:rPr lang="en-US"/>
              <a:t>7.</a:t>
            </a:r>
            <a:r>
              <a:rPr lang="en-US">
                <a:solidFill>
                  <a:schemeClr val="tx2"/>
                </a:solidFill>
              </a:rPr>
              <a:t>&lt;del&gt;</a:t>
            </a:r>
          </a:p>
        </p:txBody>
      </p:sp>
      <p:sp>
        <p:nvSpPr>
          <p:cNvPr id="3" name="Content Placeholder 2">
            <a:extLst>
              <a:ext uri="{FF2B5EF4-FFF2-40B4-BE49-F238E27FC236}">
                <a16:creationId xmlns:a16="http://schemas.microsoft.com/office/drawing/2014/main" id="{8ED12CAA-A584-096B-8CD2-F2B8F43A440B}"/>
              </a:ext>
            </a:extLst>
          </p:cNvPr>
          <p:cNvSpPr>
            <a:spLocks noGrp="1"/>
          </p:cNvSpPr>
          <p:nvPr>
            <p:ph idx="1"/>
          </p:nvPr>
        </p:nvSpPr>
        <p:spPr/>
        <p:txBody>
          <a:bodyPr vert="horz" lIns="91440" tIns="45720" rIns="91440" bIns="45720" rtlCol="0" anchor="t">
            <a:normAutofit/>
          </a:bodyPr>
          <a:lstStyle/>
          <a:p>
            <a:endParaRPr lang="en-US"/>
          </a:p>
          <a:p>
            <a:r>
              <a:rPr lang="en-US" sz="2400" dirty="0">
                <a:latin typeface="Comic Sans MS"/>
              </a:rPr>
              <a:t>The &lt;del&gt; tag defines text that has been deleted from a document. Browsers will usually strike a line through deleted text.</a:t>
            </a:r>
          </a:p>
          <a:p>
            <a:endParaRPr lang="en-US" sz="2400">
              <a:latin typeface="Comic Sans MS"/>
            </a:endParaRPr>
          </a:p>
          <a:p>
            <a:r>
              <a:rPr lang="en-US" sz="2400" dirty="0" err="1">
                <a:latin typeface="Comic Sans MS"/>
              </a:rPr>
              <a:t>Eg</a:t>
            </a:r>
            <a:r>
              <a:rPr lang="en-US" sz="2400" dirty="0">
                <a:latin typeface="Comic Sans MS"/>
              </a:rPr>
              <a:t>:</a:t>
            </a:r>
            <a:r>
              <a:rPr lang="en-US" sz="2400" b="0" i="0" dirty="0">
                <a:solidFill>
                  <a:srgbClr val="0000CD"/>
                </a:solidFill>
                <a:effectLst/>
                <a:latin typeface="Comic Sans MS"/>
              </a:rPr>
              <a:t>&lt;</a:t>
            </a:r>
            <a:r>
              <a:rPr lang="en-US" sz="2400" b="0" i="0" dirty="0">
                <a:solidFill>
                  <a:srgbClr val="A52A2A"/>
                </a:solidFill>
                <a:effectLst/>
                <a:latin typeface="Comic Sans MS"/>
              </a:rPr>
              <a:t>p</a:t>
            </a:r>
            <a:r>
              <a:rPr lang="en-US" sz="2400" b="0" i="0" dirty="0">
                <a:solidFill>
                  <a:srgbClr val="0000CD"/>
                </a:solidFill>
                <a:effectLst/>
                <a:latin typeface="Comic Sans MS"/>
              </a:rPr>
              <a:t>&gt;</a:t>
            </a:r>
            <a:r>
              <a:rPr lang="en-US" sz="2400" b="0" i="0" dirty="0">
                <a:solidFill>
                  <a:srgbClr val="000000"/>
                </a:solidFill>
                <a:effectLst/>
                <a:latin typeface="Comic Sans MS"/>
              </a:rPr>
              <a:t>My favorite color is </a:t>
            </a:r>
            <a:r>
              <a:rPr lang="en-US" sz="2400" b="0" i="0" dirty="0">
                <a:solidFill>
                  <a:srgbClr val="FF0000"/>
                </a:solidFill>
                <a:effectLst/>
                <a:latin typeface="Comic Sans MS"/>
              </a:rPr>
              <a:t>&lt;del&gt;</a:t>
            </a:r>
            <a:r>
              <a:rPr lang="en-US" sz="2400" b="0" i="0" dirty="0">
                <a:solidFill>
                  <a:srgbClr val="000000"/>
                </a:solidFill>
                <a:effectLst/>
                <a:latin typeface="Comic Sans MS"/>
              </a:rPr>
              <a:t>blue</a:t>
            </a:r>
            <a:r>
              <a:rPr lang="en-US" sz="2400" b="0" i="0" dirty="0">
                <a:solidFill>
                  <a:srgbClr val="FF0000"/>
                </a:solidFill>
                <a:effectLst/>
                <a:latin typeface="Comic Sans MS"/>
              </a:rPr>
              <a:t>&lt;/del&gt;</a:t>
            </a:r>
            <a:r>
              <a:rPr lang="en-US" sz="2400" b="0" i="0" dirty="0">
                <a:solidFill>
                  <a:srgbClr val="000000"/>
                </a:solidFill>
                <a:effectLst/>
                <a:latin typeface="Comic Sans MS"/>
              </a:rPr>
              <a:t> </a:t>
            </a:r>
            <a:r>
              <a:rPr lang="en-US" sz="2400" b="0" i="0" dirty="0">
                <a:solidFill>
                  <a:srgbClr val="0000CD"/>
                </a:solidFill>
                <a:effectLst/>
                <a:latin typeface="Comic Sans MS"/>
              </a:rPr>
              <a:t>&lt;</a:t>
            </a:r>
            <a:r>
              <a:rPr lang="en-US" sz="2400" b="0" i="0" dirty="0">
                <a:solidFill>
                  <a:srgbClr val="A52A2A"/>
                </a:solidFill>
                <a:effectLst/>
                <a:latin typeface="Comic Sans MS"/>
              </a:rPr>
              <a:t>ins</a:t>
            </a:r>
            <a:r>
              <a:rPr lang="en-US" sz="2400" b="0" i="0" dirty="0">
                <a:solidFill>
                  <a:srgbClr val="0000CD"/>
                </a:solidFill>
                <a:effectLst/>
                <a:latin typeface="Comic Sans MS"/>
              </a:rPr>
              <a:t>&gt;</a:t>
            </a:r>
            <a:r>
              <a:rPr lang="en-US" sz="2400" b="0" i="0" dirty="0">
                <a:solidFill>
                  <a:srgbClr val="000000"/>
                </a:solidFill>
                <a:effectLst/>
                <a:latin typeface="Comic Sans MS"/>
              </a:rPr>
              <a:t>red</a:t>
            </a:r>
            <a:r>
              <a:rPr lang="en-US" sz="2400" b="0" i="0" dirty="0">
                <a:solidFill>
                  <a:srgbClr val="0000CD"/>
                </a:solidFill>
                <a:effectLst/>
                <a:latin typeface="Comic Sans MS"/>
              </a:rPr>
              <a:t>&lt;</a:t>
            </a:r>
            <a:r>
              <a:rPr lang="en-US" sz="2400" b="0" i="0" dirty="0">
                <a:solidFill>
                  <a:srgbClr val="A52A2A"/>
                </a:solidFill>
                <a:effectLst/>
                <a:latin typeface="Comic Sans MS"/>
              </a:rPr>
              <a:t>/ins</a:t>
            </a:r>
            <a:r>
              <a:rPr lang="en-US" sz="2400" b="0" i="0" dirty="0">
                <a:solidFill>
                  <a:srgbClr val="0000CD"/>
                </a:solidFill>
                <a:effectLst/>
                <a:latin typeface="Comic Sans MS"/>
              </a:rPr>
              <a:t>&gt;</a:t>
            </a:r>
            <a:r>
              <a:rPr lang="en-US" sz="2400" b="0" i="0" dirty="0">
                <a:solidFill>
                  <a:srgbClr val="000000"/>
                </a:solidFill>
                <a:effectLst/>
                <a:latin typeface="Comic Sans MS"/>
              </a:rPr>
              <a:t>!</a:t>
            </a:r>
            <a:r>
              <a:rPr lang="en-US" sz="2400" b="0" i="0" dirty="0">
                <a:solidFill>
                  <a:srgbClr val="0000CD"/>
                </a:solidFill>
                <a:effectLst/>
                <a:latin typeface="Comic Sans MS"/>
              </a:rPr>
              <a:t>&lt;</a:t>
            </a:r>
            <a:r>
              <a:rPr lang="en-US" sz="2400" b="0" i="0" dirty="0">
                <a:solidFill>
                  <a:srgbClr val="A52A2A"/>
                </a:solidFill>
                <a:effectLst/>
                <a:latin typeface="Comic Sans MS"/>
              </a:rPr>
              <a:t>/p</a:t>
            </a:r>
            <a:r>
              <a:rPr lang="en-US" sz="2400" b="0" i="0" dirty="0">
                <a:solidFill>
                  <a:srgbClr val="0000CD"/>
                </a:solidFill>
                <a:effectLst/>
                <a:latin typeface="Comic Sans MS"/>
              </a:rPr>
              <a:t>&gt;</a:t>
            </a:r>
            <a:endParaRPr lang="en-US" sz="2400" dirty="0">
              <a:latin typeface="Comic Sans MS"/>
            </a:endParaRPr>
          </a:p>
        </p:txBody>
      </p:sp>
    </p:spTree>
    <p:extLst>
      <p:ext uri="{BB962C8B-B14F-4D97-AF65-F5344CB8AC3E}">
        <p14:creationId xmlns:p14="http://schemas.microsoft.com/office/powerpoint/2010/main" val="159887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1EB1-AA07-E618-A6BF-661FA189DDFC}"/>
              </a:ext>
            </a:extLst>
          </p:cNvPr>
          <p:cNvSpPr>
            <a:spLocks noGrp="1"/>
          </p:cNvSpPr>
          <p:nvPr>
            <p:ph type="title"/>
          </p:nvPr>
        </p:nvSpPr>
        <p:spPr/>
        <p:txBody>
          <a:bodyPr/>
          <a:lstStyle/>
          <a:p>
            <a:r>
              <a:rPr lang="en-US"/>
              <a:t>8.</a:t>
            </a:r>
            <a:r>
              <a:rPr lang="en-US">
                <a:solidFill>
                  <a:schemeClr val="tx2"/>
                </a:solidFill>
              </a:rPr>
              <a:t>&lt;optgroup&gt;</a:t>
            </a:r>
          </a:p>
        </p:txBody>
      </p:sp>
      <p:sp>
        <p:nvSpPr>
          <p:cNvPr id="3" name="Content Placeholder 2">
            <a:extLst>
              <a:ext uri="{FF2B5EF4-FFF2-40B4-BE49-F238E27FC236}">
                <a16:creationId xmlns:a16="http://schemas.microsoft.com/office/drawing/2014/main" id="{6AC98D59-DD3D-178A-FD5F-74293E983077}"/>
              </a:ext>
            </a:extLst>
          </p:cNvPr>
          <p:cNvSpPr>
            <a:spLocks noGrp="1"/>
          </p:cNvSpPr>
          <p:nvPr>
            <p:ph idx="1"/>
          </p:nvPr>
        </p:nvSpPr>
        <p:spPr>
          <a:xfrm>
            <a:off x="1066800" y="1599913"/>
            <a:ext cx="10058400" cy="4837693"/>
          </a:xfrm>
        </p:spPr>
        <p:txBody>
          <a:bodyPr vert="horz" lIns="91440" tIns="45720" rIns="91440" bIns="45720" rtlCol="0" anchor="t">
            <a:noAutofit/>
          </a:bodyPr>
          <a:lstStyle/>
          <a:p>
            <a:endParaRPr lang="en-US"/>
          </a:p>
          <a:p>
            <a:r>
              <a:rPr lang="en-US" b="0" i="0" dirty="0">
                <a:solidFill>
                  <a:srgbClr val="000000"/>
                </a:solidFill>
                <a:effectLst/>
                <a:latin typeface="Comic Sans MS"/>
                <a:ea typeface="Verdana"/>
              </a:rPr>
              <a:t>The &lt;</a:t>
            </a:r>
            <a:r>
              <a:rPr lang="en-US" b="0" i="0" dirty="0" err="1">
                <a:solidFill>
                  <a:srgbClr val="000000"/>
                </a:solidFill>
                <a:effectLst/>
                <a:latin typeface="Comic Sans MS"/>
                <a:ea typeface="Verdana"/>
              </a:rPr>
              <a:t>optgroup</a:t>
            </a:r>
            <a:r>
              <a:rPr lang="en-US" b="0" i="0" dirty="0">
                <a:solidFill>
                  <a:srgbClr val="000000"/>
                </a:solidFill>
                <a:effectLst/>
                <a:latin typeface="Comic Sans MS"/>
                <a:ea typeface="Verdana"/>
              </a:rPr>
              <a:t>&gt; tag is used to group related options in a </a:t>
            </a:r>
            <a:r>
              <a:rPr lang="en-US" b="0" i="0" dirty="0">
                <a:solidFill>
                  <a:srgbClr val="000000"/>
                </a:solidFill>
                <a:effectLst/>
                <a:latin typeface="Comic Sans MS"/>
                <a:ea typeface="Verdana"/>
                <a:hlinkClick r:id="rId2"/>
              </a:rPr>
              <a:t>&lt;select&gt;</a:t>
            </a:r>
            <a:r>
              <a:rPr lang="en-US" b="0" i="0" dirty="0">
                <a:solidFill>
                  <a:srgbClr val="000000"/>
                </a:solidFill>
                <a:effectLst/>
                <a:latin typeface="Comic Sans MS"/>
                <a:ea typeface="Verdana"/>
              </a:rPr>
              <a:t> element (drop-down list).</a:t>
            </a:r>
          </a:p>
          <a:p>
            <a:r>
              <a:rPr lang="en-US" b="0" i="0" dirty="0">
                <a:solidFill>
                  <a:srgbClr val="000000"/>
                </a:solidFill>
                <a:effectLst/>
                <a:latin typeface="Comic Sans MS"/>
                <a:ea typeface="Verdana"/>
              </a:rPr>
              <a:t>If you have a long list of options, groups of related options are easier to handle for a user.</a:t>
            </a:r>
          </a:p>
          <a:p>
            <a:r>
              <a:rPr lang="en-US" dirty="0" err="1">
                <a:latin typeface="Comic Sans MS"/>
              </a:rPr>
              <a:t>Eg</a:t>
            </a:r>
            <a:r>
              <a:rPr lang="en-US" dirty="0">
                <a:latin typeface="Comic Sans MS"/>
              </a:rPr>
              <a:t>:&lt;label for=“cars”&gt;Choose a car:&lt;/label&gt;
&lt;select  name=“cars” id=“cars”&gt;
  &lt;</a:t>
            </a:r>
            <a:r>
              <a:rPr lang="en-US" dirty="0" err="1">
                <a:solidFill>
                  <a:srgbClr val="FF0000"/>
                </a:solidFill>
                <a:latin typeface="Comic Sans MS"/>
              </a:rPr>
              <a:t>optgroup</a:t>
            </a:r>
            <a:r>
              <a:rPr lang="en-US" dirty="0">
                <a:latin typeface="Comic Sans MS"/>
              </a:rPr>
              <a:t> label=“Swedish Cars”&gt;
    &lt;option value=“</a:t>
            </a:r>
            <a:r>
              <a:rPr lang="en-US" dirty="0" err="1">
                <a:latin typeface="Comic Sans MS"/>
              </a:rPr>
              <a:t>volvo</a:t>
            </a:r>
            <a:r>
              <a:rPr lang="en-US" dirty="0">
                <a:latin typeface="Comic Sans MS"/>
              </a:rPr>
              <a:t>”&gt;Volvo&lt;/option&gt;
    &lt;option value=“</a:t>
            </a:r>
            <a:r>
              <a:rPr lang="en-US" dirty="0" err="1">
                <a:latin typeface="Comic Sans MS"/>
              </a:rPr>
              <a:t>saab</a:t>
            </a:r>
            <a:r>
              <a:rPr lang="en-US" dirty="0">
                <a:latin typeface="Comic Sans MS"/>
              </a:rPr>
              <a:t>”&gt;Saab&lt;/option&gt;
  </a:t>
            </a:r>
            <a:r>
              <a:rPr lang="en-US" dirty="0">
                <a:solidFill>
                  <a:srgbClr val="FF0000"/>
                </a:solidFill>
                <a:latin typeface="Comic Sans MS"/>
              </a:rPr>
              <a:t>&lt;/</a:t>
            </a:r>
            <a:r>
              <a:rPr lang="en-US" dirty="0" err="1">
                <a:solidFill>
                  <a:srgbClr val="FF0000"/>
                </a:solidFill>
                <a:latin typeface="Comic Sans MS"/>
              </a:rPr>
              <a:t>optgroup</a:t>
            </a:r>
            <a:r>
              <a:rPr lang="en-US" dirty="0">
                <a:solidFill>
                  <a:srgbClr val="FF0000"/>
                </a:solidFill>
                <a:latin typeface="Comic Sans MS"/>
              </a:rPr>
              <a:t>&gt;</a:t>
            </a:r>
            <a:r>
              <a:rPr lang="en-US" dirty="0">
                <a:latin typeface="Comic Sans MS"/>
              </a:rPr>
              <a:t>
  </a:t>
            </a:r>
          </a:p>
        </p:txBody>
      </p:sp>
    </p:spTree>
    <p:extLst>
      <p:ext uri="{BB962C8B-B14F-4D97-AF65-F5344CB8AC3E}">
        <p14:creationId xmlns:p14="http://schemas.microsoft.com/office/powerpoint/2010/main" val="194209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Savon</vt:lpstr>
      <vt:lpstr>Web designing </vt:lpstr>
      <vt:lpstr>1.&lt;abbr&gt;</vt:lpstr>
      <vt:lpstr>2.&lt;ul&gt;&lt;ol&gt;</vt:lpstr>
      <vt:lpstr>3.&lt;address&gt;</vt:lpstr>
      <vt:lpstr>4.&lt;cite&gt;</vt:lpstr>
      <vt:lpstr>5.&lt;fieldset&gt;</vt:lpstr>
      <vt:lpstr>6.&lt;ins&gt;</vt:lpstr>
      <vt:lpstr>7.&lt;del&gt;</vt:lpstr>
      <vt:lpstr>8.&lt;optgroup&gt;</vt:lpstr>
      <vt:lpstr>9.&lt;label&gt;</vt:lpstr>
      <vt:lpstr>10.&lt;wbr&gt;</vt:lpstr>
      <vt:lpstr>11.&lt;summary&gt;</vt:lpstr>
      <vt:lpstr>12.&lt;details&gt;</vt:lpstr>
      <vt:lpstr>13.&lt;q&gt;</vt:lpstr>
      <vt:lpstr>14.&lt;s&gt;</vt:lpstr>
      <vt:lpstr>15.&lt;Mark&gt;</vt:lpstr>
      <vt:lpstr>16.&lt;ruby&gt;</vt:lpstr>
      <vt:lpstr>17.&lt;rt&gt;</vt:lpstr>
      <vt:lpstr>18.&lt;rp&gt;</vt:lpstr>
      <vt:lpstr>19.&lt;kbd&gt;</vt:lpstr>
      <vt:lpstr>20.&lt;legend&gt;</vt:lpstr>
      <vt:lpstr>21.&lt;meter&gt;</vt:lpstr>
      <vt:lpstr>22.&lt;base&gt;</vt:lpstr>
      <vt:lpstr>23.&lt;dialog&gt;</vt:lpstr>
      <vt:lpstr>24.&lt;time&gt;</vt:lpstr>
      <vt:lpstr>25.&lt;var&gt;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designing </dc:title>
  <dc:creator>p.swetha128@gmail.com</dc:creator>
  <cp:revision>113</cp:revision>
  <dcterms:created xsi:type="dcterms:W3CDTF">2022-08-15T05:54:54Z</dcterms:created>
  <dcterms:modified xsi:type="dcterms:W3CDTF">2022-08-16T13:33:33Z</dcterms:modified>
</cp:coreProperties>
</file>