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41" autoAdjust="0"/>
  </p:normalViewPr>
  <p:slideViewPr>
    <p:cSldViewPr>
      <p:cViewPr>
        <p:scale>
          <a:sx n="75" d="100"/>
          <a:sy n="75" d="100"/>
        </p:scale>
        <p:origin x="-1152" y="-324"/>
      </p:cViewPr>
      <p:guideLst>
        <p:guide orient="horz" pos="2880"/>
        <p:guide pos="2160"/>
      </p:guideLst>
    </p:cSldViewPr>
  </p:slideViewPr>
  <p:outlineViewPr>
    <p:cViewPr>
      <p:scale>
        <a:sx n="33" d="100"/>
        <a:sy n="33" d="100"/>
      </p:scale>
      <p:origin x="264" y="653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WETHA\Downloads\employee_data%20swet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 swetha.xlsx]Sheet1!PivotTable2</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barChart>
        <c:barDir val="col"/>
        <c:grouping val="clustered"/>
        <c:ser>
          <c:idx val="0"/>
          <c:order val="0"/>
          <c:tx>
            <c:strRef>
              <c:f>Sheet1!$B$3:$B$4</c:f>
              <c:strCache>
                <c:ptCount val="1"/>
                <c:pt idx="0">
                  <c:v>1</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Sheet1!$C$3:$C$4</c:f>
              <c:strCache>
                <c:ptCount val="1"/>
                <c:pt idx="0">
                  <c:v>2</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Sheet1!$D$3:$D$4</c:f>
              <c:strCache>
                <c:ptCount val="1"/>
                <c:pt idx="0">
                  <c:v>3</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Sheet1!$E$3:$E$4</c:f>
              <c:strCache>
                <c:ptCount val="1"/>
                <c:pt idx="0">
                  <c:v>4</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Sheet1!$F$3:$F$4</c:f>
              <c:strCache>
                <c:ptCount val="1"/>
                <c:pt idx="0">
                  <c:v>5</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axId val="68650880"/>
        <c:axId val="68961792"/>
      </c:barChart>
      <c:catAx>
        <c:axId val="68650880"/>
        <c:scaling>
          <c:orientation val="minMax"/>
        </c:scaling>
        <c:axPos val="b"/>
        <c:tickLblPos val="nextTo"/>
        <c:crossAx val="68961792"/>
        <c:crosses val="autoZero"/>
        <c:auto val="1"/>
        <c:lblAlgn val="ctr"/>
        <c:lblOffset val="100"/>
      </c:catAx>
      <c:valAx>
        <c:axId val="68961792"/>
        <c:scaling>
          <c:orientation val="minMax"/>
        </c:scaling>
        <c:axPos val="l"/>
        <c:majorGridlines/>
        <c:numFmt formatCode="General" sourceLinked="1"/>
        <c:tickLblPos val="nextTo"/>
        <c:crossAx val="6865088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SWETHA.S</a:t>
            </a:r>
            <a:endParaRPr lang="en-US" sz="2400" dirty="0"/>
          </a:p>
          <a:p>
            <a:r>
              <a:rPr lang="en-US" sz="2400" dirty="0"/>
              <a:t>REGISTER </a:t>
            </a:r>
            <a:r>
              <a:rPr lang="en-US" sz="2400" dirty="0" smtClean="0"/>
              <a:t>NO:122203911/asunm1621122203911</a:t>
            </a:r>
            <a:endParaRPr lang="en-US" sz="2400" dirty="0"/>
          </a:p>
          <a:p>
            <a:r>
              <a:rPr lang="en-US" sz="2400" dirty="0"/>
              <a:t>DEPARTMENT</a:t>
            </a:r>
            <a:r>
              <a:rPr lang="en-US" sz="2400" dirty="0" smtClean="0"/>
              <a:t>: BCOM CS SHIFT 2</a:t>
            </a:r>
            <a:endParaRPr lang="en-US" sz="2400" dirty="0"/>
          </a:p>
          <a:p>
            <a:r>
              <a:rPr lang="en-US" sz="2400" dirty="0" smtClean="0"/>
              <a:t>COLLEGE: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143000" y="1524000"/>
            <a:ext cx="9372600" cy="4662815"/>
          </a:xfrm>
          <a:prstGeom prst="rect">
            <a:avLst/>
          </a:prstGeom>
        </p:spPr>
        <p:txBody>
          <a:bodyPr wrap="square">
            <a:spAutoFit/>
          </a:bodyPr>
          <a:lstStyle/>
          <a:p>
            <a:pPr>
              <a:lnSpc>
                <a:spcPct val="150000"/>
              </a:lnSpc>
            </a:pPr>
            <a:r>
              <a:rPr lang="en-US" dirty="0" smtClean="0"/>
              <a:t>Employee Performance </a:t>
            </a:r>
            <a:r>
              <a:rPr lang="en-US" dirty="0" smtClean="0"/>
              <a:t>Analysis</a:t>
            </a:r>
          </a:p>
          <a:p>
            <a:pPr marL="342900" indent="-342900">
              <a:lnSpc>
                <a:spcPct val="150000"/>
              </a:lnSpc>
              <a:buAutoNum type="arabicPeriod"/>
            </a:pPr>
            <a:r>
              <a:rPr lang="en-US" b="1" dirty="0" smtClean="0">
                <a:latin typeface="Times New Roman" pitchFamily="18" charset="0"/>
                <a:cs typeface="Times New Roman" pitchFamily="18" charset="0"/>
              </a:rPr>
              <a:t>Data </a:t>
            </a:r>
            <a:r>
              <a:rPr lang="en-US" b="1" dirty="0" smtClean="0">
                <a:latin typeface="Times New Roman" pitchFamily="18" charset="0"/>
                <a:cs typeface="Times New Roman" pitchFamily="18" charset="0"/>
              </a:rPr>
              <a:t>Collection- </a:t>
            </a:r>
            <a:r>
              <a:rPr lang="en-US" dirty="0" smtClean="0"/>
              <a:t>Source: </a:t>
            </a:r>
            <a:r>
              <a:rPr lang="en-US" dirty="0" err="1" smtClean="0"/>
              <a:t>Kaggle</a:t>
            </a:r>
            <a:r>
              <a:rPr lang="en-US" dirty="0" smtClean="0"/>
              <a:t> dataset- Attributes: Employee ID, Full Name, Gender, Department Type, Performance Score, Employee </a:t>
            </a:r>
            <a:r>
              <a:rPr lang="en-US" dirty="0" smtClean="0"/>
              <a:t>Rating</a:t>
            </a:r>
          </a:p>
          <a:p>
            <a:pPr marL="342900" indent="-342900">
              <a:lnSpc>
                <a:spcPct val="150000"/>
              </a:lnSpc>
              <a:buAutoNum type="arabicPeriod"/>
            </a:pPr>
            <a:r>
              <a:rPr lang="en-US" b="1" dirty="0" smtClean="0"/>
              <a:t>Data Cleaning- </a:t>
            </a:r>
            <a:r>
              <a:rPr lang="en-US" dirty="0" smtClean="0"/>
              <a:t>Handled </a:t>
            </a:r>
            <a:r>
              <a:rPr lang="en-US" dirty="0" smtClean="0"/>
              <a:t>missing values through imputation or </a:t>
            </a:r>
            <a:r>
              <a:rPr lang="en-US" dirty="0" smtClean="0"/>
              <a:t>removal</a:t>
            </a:r>
          </a:p>
          <a:p>
            <a:pPr marL="342900" indent="-342900">
              <a:lnSpc>
                <a:spcPct val="150000"/>
              </a:lnSpc>
              <a:buAutoNum type="arabicPeriod"/>
            </a:pPr>
            <a:r>
              <a:rPr lang="en-US" b="1" dirty="0" smtClean="0"/>
              <a:t> </a:t>
            </a:r>
            <a:r>
              <a:rPr lang="en-US" b="1" dirty="0" smtClean="0"/>
              <a:t>Features </a:t>
            </a:r>
            <a:r>
              <a:rPr lang="en-US" b="1" dirty="0" smtClean="0"/>
              <a:t>Considered- </a:t>
            </a:r>
            <a:r>
              <a:rPr lang="en-US" dirty="0" smtClean="0"/>
              <a:t>Employee ID (unique identifier)- Gender (categorical data)- Department Type (key feature for classification)- Performance Score (ordinal data, standardized to numeric scale)- Employee Rating (additional performance metric</a:t>
            </a:r>
            <a:r>
              <a:rPr lang="en-US" dirty="0" smtClean="0"/>
              <a:t>)</a:t>
            </a:r>
          </a:p>
          <a:p>
            <a:pPr marL="342900" indent="-342900">
              <a:lnSpc>
                <a:spcPct val="150000"/>
              </a:lnSpc>
              <a:buAutoNum type="arabicPeriod"/>
            </a:pPr>
            <a:r>
              <a:rPr lang="en-US" b="1" dirty="0" smtClean="0"/>
              <a:t> </a:t>
            </a:r>
            <a:r>
              <a:rPr lang="en-US" b="1" dirty="0" smtClean="0"/>
              <a:t>Techniques Used- </a:t>
            </a:r>
            <a:r>
              <a:rPr lang="en-US" dirty="0" smtClean="0"/>
              <a:t>Pivot Tables (summarize and classify performance data by Department Type)- Multi-Bar Charts (visualize and compare performance ratings across departments</a:t>
            </a:r>
            <a:r>
              <a:rPr lang="en-US" dirty="0" smtClean="0"/>
              <a:t>)</a:t>
            </a:r>
          </a:p>
          <a:p>
            <a:pPr marL="342900" indent="-342900">
              <a:lnSpc>
                <a:spcPct val="150000"/>
              </a:lnSpc>
              <a:buAutoNum type="arabicPeriod"/>
            </a:pPr>
            <a:r>
              <a:rPr lang="en-US" b="1" dirty="0" smtClean="0"/>
              <a:t> </a:t>
            </a:r>
            <a:r>
              <a:rPr lang="en-US" b="1" dirty="0" smtClean="0"/>
              <a:t>Visualizations- </a:t>
            </a:r>
            <a:r>
              <a:rPr lang="en-US" dirty="0" smtClean="0"/>
              <a:t>Pivot Table Views (summary tables and cross-tabulations)- Multi-Bar Charts (visual representations of performance ratings across departments).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524000"/>
            <a:ext cx="9906000" cy="3323987"/>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The employee performance analysis project uncovered valuable insights into departmental performance variations. By leveraging data cleaning, pivot tables, and multi-bar charts, we classified, summarized, and visualized performance data, revealing key trends and patterns. Our findings enable data-driven decisions for HR, department heads, and executives to enhance employee development, optimize strategies, and drive organizational success. By addressing performance gaps and leveraging strengths, the organization can foster a more effective and motivated workforce, driving long-term growth and competitive advantage</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38200" y="2133600"/>
            <a:ext cx="6096000" cy="3046988"/>
          </a:xfrm>
          <a:prstGeom prst="rect">
            <a:avLst/>
          </a:prstGeom>
        </p:spPr>
        <p:txBody>
          <a:bodyPr wrap="square">
            <a:spAutoFit/>
          </a:bodyPr>
          <a:lstStyle/>
          <a:p>
            <a:r>
              <a:rPr lang="en-US" sz="2400" dirty="0" smtClean="0">
                <a:latin typeface="Times New Roman" pitchFamily="18" charset="0"/>
                <a:cs typeface="Times New Roman" pitchFamily="18" charset="0"/>
              </a:rPr>
              <a:t>Regular performance evaluations are vital for recognizing employee strengths, addressing areas for improvement, and driving success. They keep individuals focused on organizational priorities and encourage constant development. Neglecting this process can lead to disengagement and hinder performance growth</a:t>
            </a:r>
            <a:r>
              <a:rPr lang="en-US" sz="2400" dirty="0" smtClean="0"/>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730317"/>
          </a:xfrm>
          <a:prstGeom prst="rect">
            <a:avLst/>
          </a:prstGeom>
          <a:noFill/>
        </p:spPr>
        <p:txBody>
          <a:bodyPr wrap="square" rtlCol="0">
            <a:spAutoFit/>
          </a:bodyPr>
          <a:lstStyle/>
          <a:p>
            <a:pPr>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This project seeks to uncover the relationship between department type and employee performance by examining a comprehensive dataset. By categorizing employees by department, we will investigate trends and correlations between departmental characteristics, performance metrics, and employee ratings. Our analysis will reveal critical factors influencing performance ratings within each department, enabling data-driven decisions to refine departmental strategies, elevate talent development, and boost organizational </a:t>
            </a:r>
            <a:r>
              <a:rPr lang="en-US" sz="2000" dirty="0" smtClean="0">
                <a:solidFill>
                  <a:srgbClr val="0D0D0D"/>
                </a:solidFill>
                <a:latin typeface="Times New Roman" panose="02020603050405020304" pitchFamily="18" charset="0"/>
                <a:cs typeface="Times New Roman" panose="02020603050405020304" pitchFamily="18" charset="0"/>
              </a:rPr>
              <a:t>effectiveness.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685800" y="1828800"/>
            <a:ext cx="8229600" cy="4247317"/>
          </a:xfrm>
          <a:prstGeom prst="rect">
            <a:avLst/>
          </a:prstGeom>
        </p:spPr>
        <p:txBody>
          <a:bodyPr wrap="square">
            <a:spAutoFit/>
          </a:bodyPr>
          <a:lstStyle/>
          <a:p>
            <a:pPr>
              <a:lnSpc>
                <a:spcPct val="150000"/>
              </a:lnSpc>
              <a:buFontTx/>
              <a:buChar char="-"/>
            </a:pPr>
            <a:r>
              <a:rPr lang="en-US" dirty="0" smtClean="0">
                <a:latin typeface="Times New Roman" pitchFamily="18" charset="0"/>
                <a:cs typeface="Times New Roman" pitchFamily="18" charset="0"/>
              </a:rPr>
              <a:t>HR </a:t>
            </a:r>
            <a:r>
              <a:rPr lang="en-US" dirty="0" smtClean="0">
                <a:latin typeface="Times New Roman" pitchFamily="18" charset="0"/>
                <a:cs typeface="Times New Roman" pitchFamily="18" charset="0"/>
              </a:rPr>
              <a:t>Managers: To create personalized development plans, tailored training programs, and informed talent management </a:t>
            </a:r>
            <a:r>
              <a:rPr lang="en-US" dirty="0" smtClean="0">
                <a:latin typeface="Times New Roman" pitchFamily="18" charset="0"/>
                <a:cs typeface="Times New Roman" pitchFamily="18" charset="0"/>
              </a:rPr>
              <a:t>strategies.</a:t>
            </a:r>
          </a:p>
          <a:p>
            <a:pPr>
              <a:lnSpc>
                <a:spcPct val="150000"/>
              </a:lnSpc>
            </a:pP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Department </a:t>
            </a:r>
            <a:r>
              <a:rPr lang="en-US" dirty="0" smtClean="0">
                <a:latin typeface="Times New Roman" pitchFamily="18" charset="0"/>
                <a:cs typeface="Times New Roman" pitchFamily="18" charset="0"/>
              </a:rPr>
              <a:t>Leaders: To address performance gaps, recognize high achievers, and optimize departmental performance</a:t>
            </a:r>
            <a:r>
              <a:rPr lang="en-US" dirty="0" smtClean="0">
                <a:latin typeface="Times New Roman" pitchFamily="18" charset="0"/>
                <a:cs typeface="Times New Roman" pitchFamily="18" charset="0"/>
              </a:rPr>
              <a:t>.</a:t>
            </a:r>
          </a:p>
          <a:p>
            <a:pPr>
              <a:lnSpc>
                <a:spcPct val="150000"/>
              </a:lnSpc>
              <a:buFontTx/>
              <a:buChar char="-"/>
            </a:pPr>
            <a:r>
              <a:rPr lang="en-US" dirty="0" smtClean="0">
                <a:latin typeface="Times New Roman" pitchFamily="18" charset="0"/>
                <a:cs typeface="Times New Roman" pitchFamily="18" charset="0"/>
              </a:rPr>
              <a:t>Executive </a:t>
            </a:r>
            <a:r>
              <a:rPr lang="en-US" dirty="0" smtClean="0">
                <a:latin typeface="Times New Roman" pitchFamily="18" charset="0"/>
                <a:cs typeface="Times New Roman" pitchFamily="18" charset="0"/>
              </a:rPr>
              <a:t>Leadership: To align employee performance with business objectives, drive productivity, and foster engagement</a:t>
            </a:r>
            <a:r>
              <a:rPr lang="en-US" dirty="0" smtClean="0">
                <a:latin typeface="Times New Roman" pitchFamily="18" charset="0"/>
                <a:cs typeface="Times New Roman" pitchFamily="18" charset="0"/>
              </a:rPr>
              <a:t>.</a:t>
            </a:r>
          </a:p>
          <a:p>
            <a:pPr>
              <a:lnSpc>
                <a:spcPct val="150000"/>
              </a:lnSpc>
              <a:buFontTx/>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Performance Review Committees: To ensure fair, data-driven evaluations and effective performance improvement initiatives</a:t>
            </a:r>
            <a:r>
              <a:rPr lang="en-US" dirty="0" smtClean="0">
                <a:latin typeface="Times New Roman" pitchFamily="18" charset="0"/>
                <a:cs typeface="Times New Roman" pitchFamily="18" charset="0"/>
              </a:rPr>
              <a:t>.</a:t>
            </a:r>
          </a:p>
          <a:p>
            <a:pPr>
              <a:lnSpc>
                <a:spcPct val="150000"/>
              </a:lnSpc>
              <a:buFontTx/>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Business Analysts and Data Scientists: To uncover actionable insights, driving predictive analytics and strategic workforce planning</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582341"/>
            <a:ext cx="8153400" cy="4524315"/>
          </a:xfrm>
          <a:prstGeom prst="rect">
            <a:avLst/>
          </a:prstGeom>
        </p:spPr>
        <p:txBody>
          <a:bodyPr wrap="square">
            <a:spAutoFit/>
          </a:bodyPr>
          <a:lstStyle/>
          <a:p>
            <a:pPr>
              <a:lnSpc>
                <a:spcPct val="150000"/>
              </a:lnSpc>
            </a:pPr>
            <a:r>
              <a:rPr lang="en-US" sz="1600" dirty="0" smtClean="0">
                <a:latin typeface="Times New Roman" pitchFamily="18" charset="0"/>
                <a:cs typeface="Times New Roman" pitchFamily="18" charset="0"/>
              </a:rPr>
              <a:t>Unlock the full potential of your workforce with our data analytics solution, designed to uncover hidden insights into employee performance by department. Our methodology includes:- </a:t>
            </a:r>
            <a:endParaRPr lang="en-US" sz="1600" dirty="0" smtClean="0">
              <a:latin typeface="Times New Roman" pitchFamily="18" charset="0"/>
              <a:cs typeface="Times New Roman" pitchFamily="18" charset="0"/>
            </a:endParaRPr>
          </a:p>
          <a:p>
            <a:pPr>
              <a:lnSpc>
                <a:spcPct val="150000"/>
              </a:lnSpc>
              <a:buFont typeface="Wingdings" pitchFamily="2" charset="2"/>
              <a:buChar char="v"/>
            </a:pPr>
            <a:r>
              <a:rPr lang="en-US" sz="1600" b="1" dirty="0" smtClean="0">
                <a:latin typeface="Times New Roman" pitchFamily="18" charset="0"/>
                <a:cs typeface="Times New Roman" pitchFamily="18" charset="0"/>
              </a:rPr>
              <a:t>--Advanced </a:t>
            </a:r>
            <a:r>
              <a:rPr lang="en-US" sz="1600" b="1" dirty="0" smtClean="0">
                <a:latin typeface="Times New Roman" pitchFamily="18" charset="0"/>
                <a:cs typeface="Times New Roman" pitchFamily="18" charset="0"/>
              </a:rPr>
              <a:t>data filtering and </a:t>
            </a:r>
            <a:r>
              <a:rPr lang="en-US" sz="1600" b="1" dirty="0" smtClean="0">
                <a:latin typeface="Times New Roman" pitchFamily="18" charset="0"/>
                <a:cs typeface="Times New Roman" pitchFamily="18" charset="0"/>
              </a:rPr>
              <a:t>classification</a:t>
            </a:r>
          </a:p>
          <a:p>
            <a:pPr>
              <a:lnSpc>
                <a:spcPct val="150000"/>
              </a:lnSpc>
              <a:buFont typeface="Wingdings" pitchFamily="2" charset="2"/>
              <a:buChar char="v"/>
            </a:pPr>
            <a:r>
              <a:rPr lang="en-US" sz="1600" b="1" dirty="0" smtClean="0">
                <a:latin typeface="Times New Roman" pitchFamily="18" charset="0"/>
                <a:cs typeface="Times New Roman" pitchFamily="18" charset="0"/>
              </a:rPr>
              <a:t>Conditional </a:t>
            </a:r>
            <a:r>
              <a:rPr lang="en-US" sz="1600" b="1" dirty="0" smtClean="0">
                <a:latin typeface="Times New Roman" pitchFamily="18" charset="0"/>
                <a:cs typeface="Times New Roman" pitchFamily="18" charset="0"/>
              </a:rPr>
              <a:t>formatting for data </a:t>
            </a:r>
            <a:r>
              <a:rPr lang="en-US" sz="1600" b="1" dirty="0" smtClean="0">
                <a:latin typeface="Times New Roman" pitchFamily="18" charset="0"/>
                <a:cs typeface="Times New Roman" pitchFamily="18" charset="0"/>
              </a:rPr>
              <a:t>integrity</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Pivot tables for efficient data </a:t>
            </a:r>
            <a:r>
              <a:rPr lang="en-US" sz="1600" b="1" dirty="0" smtClean="0">
                <a:latin typeface="Times New Roman" pitchFamily="18" charset="0"/>
                <a:cs typeface="Times New Roman" pitchFamily="18" charset="0"/>
              </a:rPr>
              <a:t>summarization</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Multi-bar graphs for visual performance </a:t>
            </a:r>
            <a:r>
              <a:rPr lang="en-US" sz="1600" b="1" dirty="0" smtClean="0">
                <a:latin typeface="Times New Roman" pitchFamily="18" charset="0"/>
                <a:cs typeface="Times New Roman" pitchFamily="18" charset="0"/>
              </a:rPr>
              <a:t>benchmarking </a:t>
            </a:r>
          </a:p>
          <a:p>
            <a:pPr>
              <a:lnSpc>
                <a:spcPct val="150000"/>
              </a:lnSpc>
            </a:pPr>
            <a:r>
              <a:rPr lang="en-US" sz="1600" dirty="0" smtClean="0">
                <a:latin typeface="Times New Roman" pitchFamily="18" charset="0"/>
                <a:cs typeface="Times New Roman" pitchFamily="18" charset="0"/>
              </a:rPr>
              <a:t>By applying </a:t>
            </a:r>
            <a:r>
              <a:rPr lang="en-US" sz="1600" dirty="0" smtClean="0">
                <a:latin typeface="Times New Roman" pitchFamily="18" charset="0"/>
                <a:cs typeface="Times New Roman" pitchFamily="18" charset="0"/>
              </a:rPr>
              <a:t>these techniques, we reveal actionable patterns and trends, enabling data-driven decisions</a:t>
            </a:r>
            <a:r>
              <a:rPr lang="en-US" sz="1600" dirty="0" smtClean="0">
                <a:latin typeface="Times New Roman" pitchFamily="18" charset="0"/>
                <a:cs typeface="Times New Roman" pitchFamily="18" charset="0"/>
              </a:rPr>
              <a:t>.:-</a:t>
            </a:r>
          </a:p>
          <a:p>
            <a:pPr>
              <a:lnSpc>
                <a:spcPct val="150000"/>
              </a:lnSpc>
              <a:buFont typeface="Wingdings" pitchFamily="2" charset="2"/>
              <a:buChar char="v"/>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-Drive </a:t>
            </a:r>
            <a:r>
              <a:rPr lang="en-US" sz="1600" b="1" dirty="0" smtClean="0">
                <a:latin typeface="Times New Roman" pitchFamily="18" charset="0"/>
                <a:cs typeface="Times New Roman" pitchFamily="18" charset="0"/>
              </a:rPr>
              <a:t>targeted performance </a:t>
            </a:r>
            <a:r>
              <a:rPr lang="en-US" sz="1600" b="1" dirty="0" smtClean="0">
                <a:latin typeface="Times New Roman" pitchFamily="18" charset="0"/>
                <a:cs typeface="Times New Roman" pitchFamily="18" charset="0"/>
              </a:rPr>
              <a:t>enhancements</a:t>
            </a:r>
          </a:p>
          <a:p>
            <a:pPr>
              <a:lnSpc>
                <a:spcPct val="150000"/>
              </a:lnSpc>
              <a:buFont typeface="Wingdings" pitchFamily="2" charset="2"/>
              <a:buChar char="v"/>
            </a:pPr>
            <a:r>
              <a:rPr lang="en-US" sz="1600" b="1" dirty="0" smtClean="0">
                <a:latin typeface="Times New Roman" pitchFamily="18" charset="0"/>
                <a:cs typeface="Times New Roman" pitchFamily="18" charset="0"/>
              </a:rPr>
              <a:t>Elevate </a:t>
            </a:r>
            <a:r>
              <a:rPr lang="en-US" sz="1600" b="1" dirty="0" smtClean="0">
                <a:latin typeface="Times New Roman" pitchFamily="18" charset="0"/>
                <a:cs typeface="Times New Roman" pitchFamily="18" charset="0"/>
              </a:rPr>
              <a:t>talent management </a:t>
            </a:r>
            <a:r>
              <a:rPr lang="en-US" sz="1600" b="1" dirty="0" smtClean="0">
                <a:latin typeface="Times New Roman" pitchFamily="18" charset="0"/>
                <a:cs typeface="Times New Roman" pitchFamily="18" charset="0"/>
              </a:rPr>
              <a:t>strategies</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Optimize resource allocation for maximum </a:t>
            </a:r>
            <a:r>
              <a:rPr lang="en-US" sz="1600" b="1" dirty="0" smtClean="0">
                <a:latin typeface="Times New Roman" pitchFamily="18" charset="0"/>
                <a:cs typeface="Times New Roman" pitchFamily="18" charset="0"/>
              </a:rPr>
              <a:t>ROI</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Foster strategic growth through data-informed planning</a:t>
            </a:r>
            <a:endParaRPr lang="en-US" sz="16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447800"/>
            <a:ext cx="9753600" cy="3416320"/>
          </a:xfrm>
          <a:prstGeom prst="rect">
            <a:avLst/>
          </a:prstGeom>
        </p:spPr>
        <p:txBody>
          <a:bodyPr wrap="square">
            <a:spAutoFit/>
          </a:bodyPr>
          <a:lstStyle/>
          <a:p>
            <a:pPr>
              <a:lnSpc>
                <a:spcPct val="150000"/>
              </a:lnSpc>
            </a:pPr>
            <a:r>
              <a:rPr lang="en-US" sz="1600" dirty="0" smtClean="0"/>
              <a:t>The employee dataset, sourced from </a:t>
            </a:r>
            <a:r>
              <a:rPr lang="en-US" sz="1600" dirty="0" err="1" smtClean="0"/>
              <a:t>Kaggle</a:t>
            </a:r>
            <a:r>
              <a:rPr lang="en-US" sz="1600" dirty="0" smtClean="0"/>
              <a:t>, comprises the following key attributes:- </a:t>
            </a:r>
            <a:endParaRPr lang="en-US" sz="1600" dirty="0" smtClean="0"/>
          </a:p>
          <a:p>
            <a:pPr>
              <a:lnSpc>
                <a:spcPct val="150000"/>
              </a:lnSpc>
              <a:buFont typeface="Wingdings" pitchFamily="2" charset="2"/>
              <a:buChar char="v"/>
            </a:pPr>
            <a:r>
              <a:rPr lang="en-US" sz="1600" dirty="0" smtClean="0"/>
              <a:t>--</a:t>
            </a:r>
            <a:r>
              <a:rPr lang="en-US" sz="1600" b="1" dirty="0" smtClean="0">
                <a:latin typeface="Times New Roman" pitchFamily="18" charset="0"/>
                <a:cs typeface="Times New Roman" pitchFamily="18" charset="0"/>
              </a:rPr>
              <a:t>Employee </a:t>
            </a:r>
            <a:r>
              <a:rPr lang="en-US" sz="1600" b="1" dirty="0" smtClean="0">
                <a:latin typeface="Times New Roman" pitchFamily="18" charset="0"/>
                <a:cs typeface="Times New Roman" pitchFamily="18" charset="0"/>
              </a:rPr>
              <a:t>ID (Unique Identifier</a:t>
            </a:r>
            <a:r>
              <a:rPr lang="en-US" sz="1600" b="1" dirty="0" smtClean="0">
                <a:latin typeface="Times New Roman" pitchFamily="18" charset="0"/>
                <a:cs typeface="Times New Roman" pitchFamily="18" charset="0"/>
              </a:rPr>
              <a:t>)</a:t>
            </a:r>
          </a:p>
          <a:p>
            <a:pPr>
              <a:lnSpc>
                <a:spcPct val="150000"/>
              </a:lnSpc>
              <a:buFont typeface="Wingdings" pitchFamily="2" charset="2"/>
              <a:buChar char="v"/>
            </a:pPr>
            <a:r>
              <a:rPr lang="en-US" sz="1600" b="1" dirty="0" smtClean="0">
                <a:latin typeface="Times New Roman" pitchFamily="18" charset="0"/>
                <a:cs typeface="Times New Roman" pitchFamily="18" charset="0"/>
              </a:rPr>
              <a:t>Full </a:t>
            </a:r>
            <a:r>
              <a:rPr lang="en-US" sz="1600" b="1" dirty="0" smtClean="0">
                <a:latin typeface="Times New Roman" pitchFamily="18" charset="0"/>
                <a:cs typeface="Times New Roman" pitchFamily="18" charset="0"/>
              </a:rPr>
              <a:t>Name (Employee's complete name</a:t>
            </a:r>
            <a:r>
              <a:rPr lang="en-US" sz="1600" b="1" dirty="0" smtClean="0">
                <a:latin typeface="Times New Roman" pitchFamily="18" charset="0"/>
                <a:cs typeface="Times New Roman" pitchFamily="18" charset="0"/>
              </a:rPr>
              <a:t>)</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Gender (Male, Female, Non-binary, etc</a:t>
            </a:r>
            <a:r>
              <a:rPr lang="en-US" sz="1600" b="1" dirty="0" smtClean="0">
                <a:latin typeface="Times New Roman" pitchFamily="18" charset="0"/>
                <a:cs typeface="Times New Roman" pitchFamily="18" charset="0"/>
              </a:rPr>
              <a:t>.)</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Department Type (Sales, Marketing, Engineering, etc</a:t>
            </a:r>
            <a:r>
              <a:rPr lang="en-US" sz="1600" b="1" dirty="0" smtClean="0">
                <a:latin typeface="Times New Roman" pitchFamily="18" charset="0"/>
                <a:cs typeface="Times New Roman" pitchFamily="18" charset="0"/>
              </a:rPr>
              <a:t>.)</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Performance Score (Textual rating: Excellent, Good, Average, Poor</a:t>
            </a:r>
            <a:r>
              <a:rPr lang="en-US" sz="1600" b="1" dirty="0" smtClean="0">
                <a:latin typeface="Times New Roman" pitchFamily="18" charset="0"/>
                <a:cs typeface="Times New Roman" pitchFamily="18" charset="0"/>
              </a:rPr>
              <a:t>)</a:t>
            </a:r>
          </a:p>
          <a:p>
            <a:pPr>
              <a:lnSpc>
                <a:spcPct val="150000"/>
              </a:lnSpc>
              <a:buFont typeface="Wingdings" pitchFamily="2" charset="2"/>
              <a:buChar char="v"/>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Employee Rating (Numerical or categorical performance rating</a:t>
            </a:r>
            <a:r>
              <a:rPr lang="en-US" sz="1600" b="1" dirty="0" smtClean="0">
                <a:latin typeface="Times New Roman" pitchFamily="18" charset="0"/>
                <a:cs typeface="Times New Roman" pitchFamily="18" charset="0"/>
              </a:rPr>
              <a:t>)</a:t>
            </a:r>
          </a:p>
          <a:p>
            <a:pPr>
              <a:lnSpc>
                <a:spcPct val="150000"/>
              </a:lnSpc>
            </a:pPr>
            <a:r>
              <a:rPr lang="en-US" sz="1600" dirty="0" smtClean="0"/>
              <a:t>This </a:t>
            </a:r>
            <a:r>
              <a:rPr lang="en-US" sz="1600" dirty="0" smtClean="0"/>
              <a:t>comprehensive dataset enables a detailed analysis of employee performance, allowing for insights into departmental dynamics, gender disparities, and performance trends.</a:t>
            </a:r>
            <a:endParaRPr lang="en-US" sz="16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667000" y="1752600"/>
            <a:ext cx="6096000" cy="2535566"/>
          </a:xfrm>
          <a:prstGeom prst="rect">
            <a:avLst/>
          </a:prstGeom>
        </p:spPr>
        <p:txBody>
          <a:bodyPr>
            <a:spAutoFit/>
          </a:bodyPr>
          <a:lstStyle/>
          <a:p>
            <a:pPr>
              <a:lnSpc>
                <a:spcPct val="150000"/>
              </a:lnSpc>
              <a:buFont typeface="Wingdings" pitchFamily="2" charset="2"/>
              <a:buChar char="v"/>
            </a:pPr>
            <a:r>
              <a:rPr lang="en-US" dirty="0" smtClean="0">
                <a:latin typeface="Times New Roman" pitchFamily="18" charset="0"/>
                <a:cs typeface="Times New Roman" pitchFamily="18" charset="0"/>
              </a:rPr>
              <a:t>Dynamic Pivot Table </a:t>
            </a:r>
            <a:r>
              <a:rPr lang="en-US" dirty="0" smtClean="0">
                <a:latin typeface="Times New Roman" pitchFamily="18" charset="0"/>
                <a:cs typeface="Times New Roman" pitchFamily="18" charset="0"/>
              </a:rPr>
              <a:t>Analysis</a:t>
            </a:r>
          </a:p>
          <a:p>
            <a:pPr>
              <a:lnSpc>
                <a:spcPct val="150000"/>
              </a:lnSpc>
              <a:buFont typeface="Wingdings" pitchFamily="2" charset="2"/>
              <a:buChar char="v"/>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Advanced Multi-bar chart </a:t>
            </a:r>
            <a:endParaRPr lang="en-US" dirty="0" smtClean="0">
              <a:latin typeface="Times New Roman" pitchFamily="18" charset="0"/>
              <a:cs typeface="Times New Roman" pitchFamily="18" charset="0"/>
            </a:endParaRPr>
          </a:p>
          <a:p>
            <a:pPr>
              <a:lnSpc>
                <a:spcPct val="150000"/>
              </a:lnSpc>
              <a:buFont typeface="Wingdings" pitchFamily="2" charset="2"/>
              <a:buChar char="v"/>
            </a:pPr>
            <a:r>
              <a:rPr lang="en-US" dirty="0" err="1" smtClean="0">
                <a:latin typeface="Times New Roman" pitchFamily="18" charset="0"/>
                <a:cs typeface="Times New Roman" pitchFamily="18" charset="0"/>
              </a:rPr>
              <a:t>Visualisation</a:t>
            </a:r>
            <a:r>
              <a:rPr lang="en-US" dirty="0" smtClean="0">
                <a:latin typeface="Times New Roman" pitchFamily="18" charset="0"/>
                <a:cs typeface="Times New Roman" pitchFamily="18" charset="0"/>
              </a:rPr>
              <a:t> Tailored Performance</a:t>
            </a:r>
          </a:p>
          <a:p>
            <a:pPr>
              <a:lnSpc>
                <a:spcPct val="150000"/>
              </a:lnSpc>
              <a:buFont typeface="Wingdings" pitchFamily="2" charset="2"/>
              <a:buChar char="v"/>
            </a:pPr>
            <a:r>
              <a:rPr lang="en-US" dirty="0" smtClean="0">
                <a:latin typeface="Times New Roman" pitchFamily="18" charset="0"/>
                <a:cs typeface="Times New Roman" pitchFamily="18" charset="0"/>
              </a:rPr>
              <a:t> Insights Interactive</a:t>
            </a:r>
          </a:p>
          <a:p>
            <a:pPr>
              <a:lnSpc>
                <a:spcPct val="150000"/>
              </a:lnSpc>
              <a:buFont typeface="Wingdings" pitchFamily="2" charset="2"/>
              <a:buChar char="v"/>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Data Exploration </a:t>
            </a:r>
            <a:r>
              <a:rPr lang="en-US" dirty="0" smtClean="0">
                <a:latin typeface="Times New Roman" pitchFamily="18" charset="0"/>
                <a:cs typeface="Times New Roman" pitchFamily="18" charset="0"/>
              </a:rPr>
              <a:t>Actionable</a:t>
            </a:r>
          </a:p>
          <a:p>
            <a:pPr>
              <a:lnSpc>
                <a:spcPct val="150000"/>
              </a:lnSpc>
              <a:buFont typeface="Wingdings" pitchFamily="2" charset="2"/>
              <a:buChar char="v"/>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Recommendation</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730</Words>
  <Application>Microsoft Office PowerPoint</Application>
  <PresentationFormat>Custom</PresentationFormat>
  <Paragraphs>78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SWETHA</cp:lastModifiedBy>
  <cp:revision>15</cp:revision>
  <dcterms:created xsi:type="dcterms:W3CDTF">2024-03-29T15:07:22Z</dcterms:created>
  <dcterms:modified xsi:type="dcterms:W3CDTF">2024-09-08T09:36:40Z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