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afcad16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afcad16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afcad16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afcad16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October seventeen. There will be two parts of this hw1, Make sure you will done two thing before deadline. First, finish…, I will introduce Kaggle  later, wh do i mean finish is that you will inference the testing data by your trained model and submit your predictions. Only if you see your student ID and score on leaderboard mean you finish this competition. Mail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33ea9689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3ea9689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9a3d9a4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a3d9a4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9a3d9a4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9a3d9a4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9a3d9a4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a3d9a4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9a3d9a4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a3d9a4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9a3d9a4c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9a3d9a4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75730ac2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75730ac2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e3.nycu.edu.tw/mod/assign/view.php?id=295168"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95168" TargetMode="External"/><Relationship Id="rId4" Type="http://schemas.openxmlformats.org/officeDocument/2006/relationships/hyperlink" Target="https://github.com/NCTU-VRDL/CS_AT0828/tree/main/HW5" TargetMode="External"/><Relationship Id="rId5" Type="http://schemas.openxmlformats.org/officeDocument/2006/relationships/hyperlink" Target="https://docs.google.com/document/d/1vy1Qn894VTzBlKIbetn3GRNMrLP_V0HgaXZv1LFHtcA/edit?usp=sharing" TargetMode="External"/><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hyperlink" Target="https://e3.nycu.edu.tw/mod/assign/view.php?id=2951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github.com/paperswithcode/releasing-research-code"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cs.toronto.edu/~kriz/cifar.html"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drive.google.com/drive/folders/1vI8Bkk5DojitLNkpz-UT30jOEay0XXon?usp=sharing" TargetMode="External"/><Relationship Id="rId4" Type="http://schemas.openxmlformats.org/officeDocument/2006/relationships/hyperlink" Target="https://rodrigob.github.io/are_we_there_yet/build/classification_datasets_results.html#43494641522d3130" TargetMode="External"/><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rodrigob.github.io/are_we_there_yet/build/classification_datasets_results.html#43494641522d31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colab.research.google.com/notebooks/gpu.ipynb" TargetMode="External"/><Relationship Id="rId4" Type="http://schemas.openxmlformats.org/officeDocument/2006/relationships/hyperlink" Target="https://azure.microsoft.com/en-us/pricing/details/virtual-machines/linu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adventuresinmachinelearning.com/convolutional-neural-networks-tutorial-in-pytorch/" TargetMode="External"/><Relationship Id="rId4" Type="http://schemas.openxmlformats.org/officeDocument/2006/relationships/hyperlink" Target="https://towardsdatascience.com/building-a-convolutional-neural-network-cnn-in-keras-329fbbadc5f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5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BiauKai"/>
                <a:ea typeface="BiauKai"/>
                <a:cs typeface="BiauKai"/>
                <a:sym typeface="BiauKai"/>
              </a:rPr>
              <a:t>TA: 楊証琨, Jimmy</a:t>
            </a:r>
            <a:endParaRPr b="1" i="0" sz="1600" u="none" cap="none" strike="noStrike">
              <a:solidFill>
                <a:schemeClr val="dk1"/>
              </a:solidFill>
              <a:latin typeface="BiauKai"/>
              <a:ea typeface="BiauKai"/>
              <a:cs typeface="BiauKai"/>
              <a:sym typeface="BiauKai"/>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800">
                <a:solidFill>
                  <a:schemeClr val="dk1"/>
                </a:solidFill>
                <a:latin typeface="Calibri"/>
                <a:ea typeface="Calibri"/>
                <a:cs typeface="Calibri"/>
                <a:sym typeface="Calibri"/>
              </a:rPr>
              <a:t>d0</a:t>
            </a:r>
            <a:r>
              <a:rPr b="1" lang="zh-TW" sz="1800">
                <a:solidFill>
                  <a:schemeClr val="dk1"/>
                </a:solidFill>
                <a:latin typeface="Calibri"/>
                <a:ea typeface="Calibri"/>
                <a:cs typeface="Calibri"/>
                <a:sym typeface="Calibri"/>
              </a:rPr>
              <a:t>8922002@csie.ntu.edu.tw</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395300" y="1006075"/>
            <a:ext cx="8660100" cy="3476700"/>
          </a:xfrm>
          <a:prstGeom prst="rect">
            <a:avLst/>
          </a:prstGeom>
        </p:spPr>
        <p:txBody>
          <a:bodyPr anchorCtr="0" anchor="t" bIns="45700" lIns="91425" spcFirstLastPara="1" rIns="91425" wrap="square" tIns="45700">
            <a:noAutofit/>
          </a:bodyPr>
          <a:lstStyle/>
          <a:p>
            <a:pPr indent="-412750" lvl="0" marL="457200" rtl="0" algn="l">
              <a:spcBef>
                <a:spcPts val="480"/>
              </a:spcBef>
              <a:spcAft>
                <a:spcPts val="0"/>
              </a:spcAft>
              <a:buSzPts val="2900"/>
              <a:buFont typeface="Calibri"/>
              <a:buChar char="•"/>
            </a:pPr>
            <a:r>
              <a:rPr lang="zh-TW" sz="2900">
                <a:solidFill>
                  <a:srgbClr val="24292E"/>
                </a:solidFill>
                <a:highlight>
                  <a:srgbClr val="FFFFFF"/>
                </a:highlight>
              </a:rPr>
              <a:t>No late policy on homework 5!</a:t>
            </a:r>
            <a:endParaRPr sz="2900">
              <a:solidFill>
                <a:srgbClr val="24292E"/>
              </a:solidFill>
              <a:highlight>
                <a:srgbClr val="FFFFFF"/>
              </a:highlight>
            </a:endParaRPr>
          </a:p>
        </p:txBody>
      </p:sp>
      <p:sp>
        <p:nvSpPr>
          <p:cNvPr id="204" name="Google Shape;204;p36"/>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205" name="Google Shape;205;p36"/>
          <p:cNvPicPr preferRelativeResize="0"/>
          <p:nvPr/>
        </p:nvPicPr>
        <p:blipFill>
          <a:blip r:embed="rId3">
            <a:alphaModFix/>
          </a:blip>
          <a:stretch>
            <a:fillRect/>
          </a:stretch>
        </p:blipFill>
        <p:spPr>
          <a:xfrm>
            <a:off x="3219450" y="2190750"/>
            <a:ext cx="333375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your homework on </a:t>
            </a:r>
            <a:r>
              <a:rPr lang="zh-TW" u="sng">
                <a:solidFill>
                  <a:schemeClr val="hlink"/>
                </a:solidFill>
                <a:hlinkClick r:id="rId3"/>
              </a:rPr>
              <a:t>E3-system</a:t>
            </a:r>
            <a:r>
              <a:rPr lang="zh-TW"/>
              <a:t> !</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TAs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a:p>
        </p:txBody>
      </p:sp>
      <p:sp>
        <p:nvSpPr>
          <p:cNvPr id="211" name="Google Shape;211;p37"/>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17" name="Google Shape;217;p38"/>
          <p:cNvPicPr preferRelativeResize="0"/>
          <p:nvPr/>
        </p:nvPicPr>
        <p:blipFill>
          <a:blip r:embed="rId3">
            <a:alphaModFix/>
          </a:blip>
          <a:stretch>
            <a:fillRect/>
          </a:stretch>
        </p:blipFill>
        <p:spPr>
          <a:xfrm>
            <a:off x="2775250" y="1002572"/>
            <a:ext cx="4876575" cy="275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91788" y="751275"/>
            <a:ext cx="8901000" cy="3738600"/>
          </a:xfrm>
          <a:prstGeom prst="rect">
            <a:avLst/>
          </a:prstGeom>
        </p:spPr>
        <p:txBody>
          <a:bodyPr anchorCtr="0" anchor="t" bIns="45700" lIns="91425" spcFirstLastPara="1" rIns="91425" wrap="square" tIns="45700">
            <a:noAutofit/>
          </a:bodyPr>
          <a:lstStyle/>
          <a:p>
            <a:pPr indent="-393700" lvl="0" marL="457200" rtl="0" algn="l">
              <a:spcBef>
                <a:spcPts val="480"/>
              </a:spcBef>
              <a:spcAft>
                <a:spcPts val="0"/>
              </a:spcAft>
              <a:buSzPts val="2600"/>
              <a:buChar char="•"/>
            </a:pPr>
            <a:r>
              <a:rPr b="1" lang="zh-TW" sz="2600"/>
              <a:t>Deadline: </a:t>
            </a:r>
            <a:r>
              <a:rPr b="1" lang="zh-TW" sz="2600">
                <a:solidFill>
                  <a:srgbClr val="FF0000"/>
                </a:solidFill>
              </a:rPr>
              <a:t>June 12</a:t>
            </a:r>
            <a:r>
              <a:rPr b="1" lang="zh-TW" sz="2600"/>
              <a:t> Sun. at 23:59</a:t>
            </a:r>
            <a:endParaRPr b="1" sz="2600"/>
          </a:p>
          <a:p>
            <a:pPr indent="-381000" lvl="0" marL="914400" rtl="0" algn="l">
              <a:spcBef>
                <a:spcPts val="0"/>
              </a:spcBef>
              <a:spcAft>
                <a:spcPts val="0"/>
              </a:spcAft>
              <a:buSzPts val="2400"/>
              <a:buAutoNum type="arabicPeriod"/>
            </a:pPr>
            <a:r>
              <a:rPr lang="zh-TW"/>
              <a:t>Code assignment (100%): </a:t>
            </a:r>
            <a:r>
              <a:rPr lang="zh-TW" sz="2000"/>
              <a:t>Implement the deep neural network by any deep learning frameworks, e.g., Pytorch, TensorFlow and Keras, and then train DNN model on the Cifar-10 dataset </a:t>
            </a:r>
            <a:endParaRPr/>
          </a:p>
          <a:p>
            <a:pPr indent="-393700" lvl="0" marL="457200" rtl="0" algn="l">
              <a:spcBef>
                <a:spcPts val="0"/>
              </a:spcBef>
              <a:spcAft>
                <a:spcPts val="0"/>
              </a:spcAft>
              <a:buSzPts val="2600"/>
              <a:buChar char="•"/>
            </a:pPr>
            <a:r>
              <a:rPr lang="zh-TW" sz="2600"/>
              <a:t>Submit your </a:t>
            </a:r>
            <a:r>
              <a:rPr b="1" lang="zh-TW" sz="2600"/>
              <a:t>1) code </a:t>
            </a:r>
            <a:r>
              <a:rPr lang="zh-TW" sz="2000"/>
              <a:t>(</a:t>
            </a:r>
            <a:r>
              <a:rPr lang="zh-TW" sz="2000">
                <a:solidFill>
                  <a:srgbClr val="FF0000"/>
                </a:solidFill>
              </a:rPr>
              <a:t>.py/.ipynb</a:t>
            </a:r>
            <a:r>
              <a:rPr lang="zh-TW" sz="2000"/>
              <a:t>)</a:t>
            </a:r>
            <a:r>
              <a:rPr b="1" lang="zh-TW" sz="2600"/>
              <a:t> </a:t>
            </a:r>
            <a:r>
              <a:rPr lang="zh-TW" sz="2600"/>
              <a:t>and </a:t>
            </a:r>
            <a:r>
              <a:rPr b="1" lang="zh-TW" sz="2600"/>
              <a:t>2) reports </a:t>
            </a:r>
            <a:r>
              <a:rPr lang="zh-TW" sz="2000"/>
              <a:t>(</a:t>
            </a:r>
            <a:r>
              <a:rPr lang="zh-TW" sz="2000">
                <a:solidFill>
                  <a:srgbClr val="FF0000"/>
                </a:solidFill>
              </a:rPr>
              <a:t>.pdf</a:t>
            </a:r>
            <a:r>
              <a:rPr lang="zh-TW" sz="2000"/>
              <a:t>)</a:t>
            </a:r>
            <a:r>
              <a:rPr b="1" lang="zh-TW" sz="2600"/>
              <a:t> </a:t>
            </a:r>
            <a:r>
              <a:rPr lang="zh-TW" sz="2600"/>
              <a:t>on </a:t>
            </a:r>
            <a:r>
              <a:rPr lang="zh-TW" sz="2600" u="sng">
                <a:solidFill>
                  <a:schemeClr val="hlink"/>
                </a:solidFill>
                <a:hlinkClick r:id="rId3"/>
              </a:rPr>
              <a:t>E3</a:t>
            </a:r>
            <a:endParaRPr sz="2600"/>
          </a:p>
          <a:p>
            <a:pPr indent="-381000" lvl="1" marL="914400" rtl="0" algn="l">
              <a:spcBef>
                <a:spcPts val="0"/>
              </a:spcBef>
              <a:spcAft>
                <a:spcPts val="0"/>
              </a:spcAft>
              <a:buSzPts val="2400"/>
              <a:buChar char="⮚"/>
            </a:pPr>
            <a:r>
              <a:rPr lang="zh-TW" u="sng">
                <a:solidFill>
                  <a:schemeClr val="hlink"/>
                </a:solidFill>
                <a:hlinkClick r:id="rId4"/>
              </a:rPr>
              <a:t>Sample Code</a:t>
            </a:r>
            <a:endParaRPr b="1" sz="3000"/>
          </a:p>
          <a:p>
            <a:pPr indent="-381000" lvl="1" marL="914400" rtl="0" algn="l">
              <a:spcBef>
                <a:spcPts val="0"/>
              </a:spcBef>
              <a:spcAft>
                <a:spcPts val="0"/>
              </a:spcAft>
              <a:buSzPts val="2400"/>
              <a:buChar char="⮚"/>
            </a:pPr>
            <a:r>
              <a:rPr lang="zh-TW" u="sng">
                <a:solidFill>
                  <a:schemeClr val="hlink"/>
                </a:solidFill>
                <a:hlinkClick r:id="rId5"/>
              </a:rPr>
              <a:t>HW5 questions</a:t>
            </a:r>
            <a:endParaRPr/>
          </a:p>
          <a:p>
            <a:pPr indent="-381000" lvl="0" marL="457200" rtl="0" algn="l">
              <a:spcBef>
                <a:spcPts val="0"/>
              </a:spcBef>
              <a:spcAft>
                <a:spcPts val="0"/>
              </a:spcAft>
              <a:buSzPts val="2400"/>
              <a:buChar char="•"/>
            </a:pPr>
            <a:r>
              <a:rPr lang="zh-TW"/>
              <a:t>Please follow the </a:t>
            </a:r>
            <a:r>
              <a:rPr b="1" lang="zh-TW">
                <a:solidFill>
                  <a:srgbClr val="FF0000"/>
                </a:solidFill>
              </a:rPr>
              <a:t>file naming rules</a:t>
            </a:r>
            <a:r>
              <a:rPr lang="zh-TW"/>
              <a:t> </a:t>
            </a:r>
            <a:r>
              <a:rPr b="1" lang="zh-TW">
                <a:solidFill>
                  <a:srgbClr val="FF0000"/>
                </a:solidFill>
              </a:rPr>
              <a:t>&lt;STUDENT ID&gt;_HW5.pdf,</a:t>
            </a:r>
            <a:r>
              <a:rPr b="1" lang="zh-TW"/>
              <a:t> </a:t>
            </a:r>
            <a:r>
              <a:rPr lang="zh-TW"/>
              <a:t>otherwise, you will get penalty of your scores</a:t>
            </a:r>
            <a:endParaRPr/>
          </a:p>
        </p:txBody>
      </p:sp>
      <p:sp>
        <p:nvSpPr>
          <p:cNvPr id="147" name="Google Shape;147;p28"/>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5</a:t>
            </a:r>
            <a:endParaRPr/>
          </a:p>
        </p:txBody>
      </p:sp>
      <p:pic>
        <p:nvPicPr>
          <p:cNvPr id="148" name="Google Shape;148;p28"/>
          <p:cNvPicPr preferRelativeResize="0"/>
          <p:nvPr/>
        </p:nvPicPr>
        <p:blipFill>
          <a:blip r:embed="rId6">
            <a:alphaModFix/>
          </a:blip>
          <a:stretch>
            <a:fillRect/>
          </a:stretch>
        </p:blipFill>
        <p:spPr>
          <a:xfrm>
            <a:off x="4651475" y="44136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334000"/>
            <a:ext cx="2012175" cy="589550"/>
          </a:xfrm>
          <a:prstGeom prst="rect">
            <a:avLst/>
          </a:prstGeom>
          <a:noFill/>
          <a:ln>
            <a:noFill/>
          </a:ln>
        </p:spPr>
      </p:pic>
      <p:sp>
        <p:nvSpPr>
          <p:cNvPr id="150" name="Google Shape;150;p28"/>
          <p:cNvSpPr/>
          <p:nvPr/>
        </p:nvSpPr>
        <p:spPr>
          <a:xfrm>
            <a:off x="3115525" y="43213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3553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42166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Include the implementation details, model architecture, hyperparameters, and used deep learning framework</a:t>
            </a:r>
            <a:endParaRPr/>
          </a:p>
          <a:p>
            <a:pPr indent="-368300" lvl="1" marL="914400" rtl="0" algn="l">
              <a:spcBef>
                <a:spcPts val="0"/>
              </a:spcBef>
              <a:spcAft>
                <a:spcPts val="0"/>
              </a:spcAft>
              <a:buSzPts val="2200"/>
              <a:buChar char="⮚"/>
            </a:pPr>
            <a:r>
              <a:rPr lang="zh-TW" u="sng">
                <a:solidFill>
                  <a:schemeClr val="hlink"/>
                </a:solidFill>
                <a:hlinkClick r:id="rId3"/>
              </a:rPr>
              <a:t>https://github.com/paperswithcode/releasing-research-code</a:t>
            </a:r>
            <a:endParaRPr/>
          </a:p>
          <a:p>
            <a:pPr indent="-381000" lvl="0" marL="457200" rtl="0" algn="l">
              <a:spcBef>
                <a:spcPts val="0"/>
              </a:spcBef>
              <a:spcAft>
                <a:spcPts val="0"/>
              </a:spcAft>
              <a:buSzPts val="2400"/>
              <a:buChar char="•"/>
            </a:pPr>
            <a:r>
              <a:rPr lang="zh-TW"/>
              <a:t>Include the </a:t>
            </a:r>
            <a:r>
              <a:rPr b="1" lang="zh-TW">
                <a:solidFill>
                  <a:srgbClr val="FF9900"/>
                </a:solidFill>
              </a:rPr>
              <a:t>accuracy </a:t>
            </a:r>
            <a:r>
              <a:rPr lang="zh-TW"/>
              <a:t>of your model in the reports!</a:t>
            </a:r>
            <a:endParaRPr/>
          </a:p>
          <a:p>
            <a:pPr indent="0" lvl="0" marL="0" rtl="0" algn="l">
              <a:spcBef>
                <a:spcPts val="480"/>
              </a:spcBef>
              <a:spcAft>
                <a:spcPts val="0"/>
              </a:spcAft>
              <a:buNone/>
            </a:pPr>
            <a:r>
              <a:t/>
            </a:r>
            <a:endParaRPr/>
          </a:p>
        </p:txBody>
      </p:sp>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Reports</a:t>
            </a:r>
            <a:endParaRPr/>
          </a:p>
        </p:txBody>
      </p:sp>
      <p:pic>
        <p:nvPicPr>
          <p:cNvPr id="159" name="Google Shape;159;p29"/>
          <p:cNvPicPr preferRelativeResize="0"/>
          <p:nvPr/>
        </p:nvPicPr>
        <p:blipFill>
          <a:blip r:embed="rId4">
            <a:alphaModFix/>
          </a:blip>
          <a:stretch>
            <a:fillRect/>
          </a:stretch>
        </p:blipFill>
        <p:spPr>
          <a:xfrm>
            <a:off x="1969150" y="2649950"/>
            <a:ext cx="6322425" cy="230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95300" y="1006075"/>
            <a:ext cx="85806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60,000 (50,000 training + 10,000 testing) samples, 32x32 RGB images in 10 classes</a:t>
            </a:r>
            <a:endParaRPr/>
          </a:p>
          <a:p>
            <a:pPr indent="-368300" lvl="1" marL="914400" rtl="0" algn="l">
              <a:spcBef>
                <a:spcPts val="0"/>
              </a:spcBef>
              <a:spcAft>
                <a:spcPts val="0"/>
              </a:spcAft>
              <a:buSzPts val="2200"/>
              <a:buChar char="⮚"/>
            </a:pPr>
            <a:r>
              <a:rPr lang="zh-TW"/>
              <a:t>airplane, automobile, ship, truck, bird, cat, deer, dog, frog, horse</a:t>
            </a:r>
            <a:endParaRPr/>
          </a:p>
        </p:txBody>
      </p:sp>
      <p:sp>
        <p:nvSpPr>
          <p:cNvPr id="165" name="Google Shape;165;p3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u="sng">
                <a:solidFill>
                  <a:schemeClr val="hlink"/>
                </a:solidFill>
                <a:hlinkClick r:id="rId3"/>
              </a:rPr>
              <a:t>Cifar-10 dataset</a:t>
            </a:r>
            <a:endParaRPr/>
          </a:p>
        </p:txBody>
      </p:sp>
      <p:pic>
        <p:nvPicPr>
          <p:cNvPr id="166" name="Google Shape;166;p30"/>
          <p:cNvPicPr preferRelativeResize="0"/>
          <p:nvPr/>
        </p:nvPicPr>
        <p:blipFill rotWithShape="1">
          <a:blip r:embed="rId4">
            <a:alphaModFix/>
          </a:blip>
          <a:srcRect b="0" l="0" r="0" t="0"/>
          <a:stretch/>
        </p:blipFill>
        <p:spPr>
          <a:xfrm>
            <a:off x="3440275" y="2289125"/>
            <a:ext cx="2772000" cy="278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95295" y="1006075"/>
            <a:ext cx="46851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b="1" lang="zh-TW"/>
              <a:t>Baseline: accuracy over 70%</a:t>
            </a:r>
            <a:endParaRPr b="1"/>
          </a:p>
          <a:p>
            <a:pPr indent="-381000" lvl="0" marL="457200" rtl="0" algn="l">
              <a:spcBef>
                <a:spcPts val="0"/>
              </a:spcBef>
              <a:spcAft>
                <a:spcPts val="0"/>
              </a:spcAft>
              <a:buSzPts val="2400"/>
              <a:buChar char="•"/>
            </a:pPr>
            <a:r>
              <a:rPr lang="zh-TW"/>
              <a:t>Note that you should only train and evaluate your model on the </a:t>
            </a:r>
            <a:r>
              <a:rPr lang="zh-TW" u="sng">
                <a:solidFill>
                  <a:schemeClr val="hlink"/>
                </a:solidFill>
                <a:hlinkClick r:id="rId3"/>
              </a:rPr>
              <a:t>provided dataset HERE</a:t>
            </a:r>
            <a:endParaRPr/>
          </a:p>
          <a:p>
            <a:pPr indent="-381000" lvl="0" marL="457200" rtl="0" algn="l">
              <a:spcBef>
                <a:spcPts val="0"/>
              </a:spcBef>
              <a:spcAft>
                <a:spcPts val="0"/>
              </a:spcAft>
              <a:buSzPts val="2400"/>
              <a:buChar char="•"/>
            </a:pPr>
            <a:r>
              <a:rPr b="1" lang="zh-TW">
                <a:solidFill>
                  <a:srgbClr val="CC0000"/>
                </a:solidFill>
              </a:rPr>
              <a:t>DO NOT</a:t>
            </a:r>
            <a:r>
              <a:rPr lang="zh-TW">
                <a:solidFill>
                  <a:srgbClr val="CC0000"/>
                </a:solidFill>
              </a:rPr>
              <a:t> </a:t>
            </a:r>
            <a:r>
              <a:rPr lang="zh-TW"/>
              <a:t>download the data from other resources.</a:t>
            </a:r>
            <a:endParaRPr/>
          </a:p>
        </p:txBody>
      </p:sp>
      <p:sp>
        <p:nvSpPr>
          <p:cNvPr id="172" name="Google Shape;172;p3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u="sng">
                <a:solidFill>
                  <a:schemeClr val="hlink"/>
                </a:solidFill>
                <a:hlinkClick r:id="rId4"/>
              </a:rPr>
              <a:t>Leaderboard of CIFAR-10</a:t>
            </a:r>
            <a:endParaRPr/>
          </a:p>
        </p:txBody>
      </p:sp>
      <p:pic>
        <p:nvPicPr>
          <p:cNvPr id="173" name="Google Shape;173;p31"/>
          <p:cNvPicPr preferRelativeResize="0"/>
          <p:nvPr/>
        </p:nvPicPr>
        <p:blipFill>
          <a:blip r:embed="rId5">
            <a:alphaModFix/>
          </a:blip>
          <a:stretch>
            <a:fillRect/>
          </a:stretch>
        </p:blipFill>
        <p:spPr>
          <a:xfrm>
            <a:off x="5080319" y="0"/>
            <a:ext cx="4028263"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95300" y="748000"/>
            <a:ext cx="8353500" cy="34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If you are a newbie in a deep learning framework, </a:t>
            </a:r>
            <a:r>
              <a:rPr lang="zh-TW"/>
              <a:t>we recommend you learn Keras or Pytorch.</a:t>
            </a:r>
            <a:endParaRPr/>
          </a:p>
          <a:p>
            <a:pPr indent="-368300" lvl="1" marL="914400" rtl="0" algn="l">
              <a:spcBef>
                <a:spcPts val="0"/>
              </a:spcBef>
              <a:spcAft>
                <a:spcPts val="0"/>
              </a:spcAft>
              <a:buSzPts val="2200"/>
              <a:buChar char="⮚"/>
            </a:pPr>
            <a:r>
              <a:rPr lang="zh-TW"/>
              <a:t>Keras: Only Few lines of code to build a CNN model</a:t>
            </a:r>
            <a:endParaRPr/>
          </a:p>
          <a:p>
            <a:pPr indent="-368300" lvl="1" marL="914400" rtl="0" algn="l">
              <a:spcBef>
                <a:spcPts val="0"/>
              </a:spcBef>
              <a:spcAft>
                <a:spcPts val="0"/>
              </a:spcAft>
              <a:buSzPts val="2200"/>
              <a:buChar char="⮚"/>
            </a:pPr>
            <a:r>
              <a:rPr lang="zh-TW"/>
              <a:t>TensorFlow: Easy for depolyment</a:t>
            </a:r>
            <a:endParaRPr/>
          </a:p>
          <a:p>
            <a:pPr indent="-368300" lvl="1" marL="914400" rtl="0" algn="l">
              <a:spcBef>
                <a:spcPts val="0"/>
              </a:spcBef>
              <a:spcAft>
                <a:spcPts val="0"/>
              </a:spcAft>
              <a:buSzPts val="2200"/>
              <a:buChar char="⮚"/>
            </a:pPr>
            <a:r>
              <a:rPr lang="zh-TW"/>
              <a:t>Pytorch: Flexible for research</a:t>
            </a:r>
            <a:endParaRPr/>
          </a:p>
        </p:txBody>
      </p:sp>
      <p:sp>
        <p:nvSpPr>
          <p:cNvPr id="179" name="Google Shape;179;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Deep learning framework</a:t>
            </a:r>
            <a:endParaRPr/>
          </a:p>
        </p:txBody>
      </p:sp>
      <p:pic>
        <p:nvPicPr>
          <p:cNvPr id="180" name="Google Shape;180;p32"/>
          <p:cNvPicPr preferRelativeResize="0"/>
          <p:nvPr/>
        </p:nvPicPr>
        <p:blipFill>
          <a:blip r:embed="rId3">
            <a:alphaModFix/>
          </a:blip>
          <a:stretch>
            <a:fillRect/>
          </a:stretch>
        </p:blipFill>
        <p:spPr>
          <a:xfrm>
            <a:off x="2260600" y="2666225"/>
            <a:ext cx="5320176" cy="2418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Beat the baseline</a:t>
            </a:r>
            <a:endParaRPr/>
          </a:p>
          <a:p>
            <a:pPr indent="-368300" lvl="1" marL="914400" rtl="0" algn="l">
              <a:spcBef>
                <a:spcPts val="0"/>
              </a:spcBef>
              <a:spcAft>
                <a:spcPts val="0"/>
              </a:spcAft>
              <a:buSzPts val="2200"/>
              <a:buChar char="⮚"/>
            </a:pPr>
            <a:r>
              <a:rPr lang="zh-TW"/>
              <a:t>CNN structure (number of filters, number of CNN layers,...)</a:t>
            </a:r>
            <a:endParaRPr/>
          </a:p>
          <a:p>
            <a:pPr indent="-368300" lvl="1" marL="914400" rtl="0" algn="l">
              <a:spcBef>
                <a:spcPts val="0"/>
              </a:spcBef>
              <a:spcAft>
                <a:spcPts val="0"/>
              </a:spcAft>
              <a:buSzPts val="2200"/>
              <a:buChar char="⮚"/>
            </a:pPr>
            <a:r>
              <a:rPr lang="zh-TW"/>
              <a:t>Data augmentation</a:t>
            </a:r>
            <a:endParaRPr/>
          </a:p>
          <a:p>
            <a:pPr indent="-368300" lvl="1" marL="914400" rtl="0" algn="l">
              <a:spcBef>
                <a:spcPts val="0"/>
              </a:spcBef>
              <a:spcAft>
                <a:spcPts val="0"/>
              </a:spcAft>
              <a:buSzPts val="2200"/>
              <a:buChar char="⮚"/>
            </a:pPr>
            <a:r>
              <a:rPr lang="zh-TW"/>
              <a:t>Regularization </a:t>
            </a:r>
            <a:endParaRPr/>
          </a:p>
          <a:p>
            <a:pPr indent="0" lvl="0" marL="0" rtl="0" algn="l">
              <a:spcBef>
                <a:spcPts val="480"/>
              </a:spcBef>
              <a:spcAft>
                <a:spcPts val="0"/>
              </a:spcAft>
              <a:buNone/>
            </a:pPr>
            <a:r>
              <a:rPr lang="zh-TW"/>
              <a:t> </a:t>
            </a:r>
            <a:endParaRPr/>
          </a:p>
          <a:p>
            <a:pPr indent="-381000" lvl="0" marL="457200" rtl="0" algn="l">
              <a:spcBef>
                <a:spcPts val="480"/>
              </a:spcBef>
              <a:spcAft>
                <a:spcPts val="0"/>
              </a:spcAft>
              <a:buSzPts val="2400"/>
              <a:buChar char="•"/>
            </a:pPr>
            <a:r>
              <a:rPr lang="zh-TW"/>
              <a:t>Score over 90%!</a:t>
            </a:r>
            <a:endParaRPr/>
          </a:p>
          <a:p>
            <a:pPr indent="-368300" lvl="1" marL="914400" rtl="0" algn="l">
              <a:spcBef>
                <a:spcPts val="0"/>
              </a:spcBef>
              <a:spcAft>
                <a:spcPts val="0"/>
              </a:spcAft>
              <a:buSzPts val="2200"/>
              <a:buChar char="⮚"/>
            </a:pPr>
            <a:r>
              <a:rPr lang="zh-TW"/>
              <a:t>Read some papers from </a:t>
            </a:r>
            <a:r>
              <a:rPr lang="zh-TW" u="sng">
                <a:solidFill>
                  <a:schemeClr val="hlink"/>
                </a:solidFill>
                <a:hlinkClick r:id="rId3"/>
              </a:rPr>
              <a:t>leaderboard of Cifar-10</a:t>
            </a:r>
            <a:endParaRPr/>
          </a:p>
        </p:txBody>
      </p:sp>
      <p:sp>
        <p:nvSpPr>
          <p:cNvPr id="186" name="Google Shape;186;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Keyword for boosting your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000000"/>
              </a:buClr>
              <a:buSzPts val="2200"/>
              <a:buFont typeface="Calibri"/>
              <a:buChar char="●"/>
            </a:pPr>
            <a:r>
              <a:rPr lang="zh-TW" sz="2200">
                <a:solidFill>
                  <a:srgbClr val="000000"/>
                </a:solidFill>
                <a:highlight>
                  <a:srgbClr val="FFFFFF"/>
                </a:highlight>
              </a:rPr>
              <a:t>You may need GPU to accelerate the training of deep neural network. We provide several free GPU resources for you, some of resources need registration and limited by usage.</a:t>
            </a:r>
            <a:endParaRPr sz="2200">
              <a:solidFill>
                <a:srgbClr val="000000"/>
              </a:solidFill>
              <a:highlight>
                <a:srgbClr val="FFFFFF"/>
              </a:highlight>
            </a:endParaRPr>
          </a:p>
          <a:p>
            <a:pPr indent="-355600" lvl="1" marL="914400" rtl="0" algn="l">
              <a:lnSpc>
                <a:spcPct val="115000"/>
              </a:lnSpc>
              <a:spcBef>
                <a:spcPts val="0"/>
              </a:spcBef>
              <a:spcAft>
                <a:spcPts val="0"/>
              </a:spcAft>
              <a:buClr>
                <a:srgbClr val="24292E"/>
              </a:buClr>
              <a:buSzPts val="2000"/>
              <a:buFont typeface="Calibri"/>
              <a:buChar char="⮚"/>
            </a:pPr>
            <a:r>
              <a:rPr lang="zh-TW" sz="2000">
                <a:solidFill>
                  <a:srgbClr val="0366D6"/>
                </a:solidFill>
                <a:highlight>
                  <a:srgbClr val="FFFFFF"/>
                </a:highlight>
                <a:uFill>
                  <a:noFill/>
                </a:uFill>
                <a:hlinkClick r:id="rId3">
                  <a:extLst>
                    <a:ext uri="{A12FA001-AC4F-418D-AE19-62706E023703}">
                      <ahyp:hlinkClr val="tx"/>
                    </a:ext>
                  </a:extLst>
                </a:hlinkClick>
              </a:rPr>
              <a:t>Google Colab</a:t>
            </a:r>
            <a:r>
              <a:rPr lang="zh-TW" sz="2000">
                <a:solidFill>
                  <a:srgbClr val="24292E"/>
                </a:solidFill>
                <a:highlight>
                  <a:srgbClr val="FFFFFF"/>
                </a:highlight>
              </a:rPr>
              <a:t>: </a:t>
            </a:r>
            <a:r>
              <a:rPr lang="zh-TW" sz="2000">
                <a:solidFill>
                  <a:srgbClr val="000000"/>
                </a:solidFill>
                <a:highlight>
                  <a:srgbClr val="FFFFFF"/>
                </a:highlight>
              </a:rPr>
              <a:t>Free GPU usage for continuous 24 hours</a:t>
            </a:r>
            <a:endParaRPr sz="2000">
              <a:solidFill>
                <a:srgbClr val="000000"/>
              </a:solidFill>
              <a:highlight>
                <a:srgbClr val="FFFFFF"/>
              </a:highlight>
            </a:endParaRPr>
          </a:p>
          <a:p>
            <a:pPr indent="-355600" lvl="1" marL="914400" rtl="0" algn="l">
              <a:lnSpc>
                <a:spcPct val="115000"/>
              </a:lnSpc>
              <a:spcBef>
                <a:spcPts val="0"/>
              </a:spcBef>
              <a:spcAft>
                <a:spcPts val="0"/>
              </a:spcAft>
              <a:buClr>
                <a:srgbClr val="24292E"/>
              </a:buClr>
              <a:buSzPts val="2000"/>
              <a:buFont typeface="Calibri"/>
              <a:buChar char="⮚"/>
            </a:pPr>
            <a:r>
              <a:rPr lang="zh-TW" sz="2000">
                <a:solidFill>
                  <a:srgbClr val="0366D6"/>
                </a:solidFill>
                <a:highlight>
                  <a:srgbClr val="FFFFFF"/>
                </a:highlight>
                <a:uFill>
                  <a:noFill/>
                </a:uFill>
                <a:hlinkClick r:id="rId4">
                  <a:extLst>
                    <a:ext uri="{A12FA001-AC4F-418D-AE19-62706E023703}">
                      <ahyp:hlinkClr val="tx"/>
                    </a:ext>
                  </a:extLst>
                </a:hlinkClick>
              </a:rPr>
              <a:t>Microsoft Azure</a:t>
            </a:r>
            <a:r>
              <a:rPr lang="zh-TW" sz="2000">
                <a:solidFill>
                  <a:srgbClr val="24292E"/>
                </a:solidFill>
                <a:highlight>
                  <a:srgbClr val="FFFFFF"/>
                </a:highlight>
              </a:rPr>
              <a:t>: </a:t>
            </a:r>
            <a:r>
              <a:rPr lang="zh-TW" sz="2000">
                <a:solidFill>
                  <a:srgbClr val="000000"/>
                </a:solidFill>
                <a:highlight>
                  <a:srgbClr val="FFFFFF"/>
                </a:highlight>
              </a:rPr>
              <a:t>Registration for free GPU trials</a:t>
            </a:r>
            <a:endParaRPr sz="2000">
              <a:solidFill>
                <a:srgbClr val="000000"/>
              </a:solidFill>
              <a:highlight>
                <a:srgbClr val="FFFFFF"/>
              </a:highlight>
            </a:endParaRPr>
          </a:p>
          <a:p>
            <a:pPr indent="0" lvl="0" marL="0" rtl="0" algn="l">
              <a:spcBef>
                <a:spcPts val="1200"/>
              </a:spcBef>
              <a:spcAft>
                <a:spcPts val="0"/>
              </a:spcAft>
              <a:buNone/>
            </a:pPr>
            <a:r>
              <a:t/>
            </a:r>
            <a:endParaRPr/>
          </a:p>
        </p:txBody>
      </p:sp>
      <p:sp>
        <p:nvSpPr>
          <p:cNvPr id="192" name="Google Shape;192;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Accelerate your training by GPU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u="sng">
                <a:solidFill>
                  <a:schemeClr val="hlink"/>
                </a:solidFill>
                <a:hlinkClick r:id="rId3"/>
              </a:rPr>
              <a:t>Convolutional Neural Networks Tutorial in PyTorch</a:t>
            </a:r>
            <a:endParaRPr/>
          </a:p>
          <a:p>
            <a:pPr indent="-381000" lvl="0" marL="457200" rtl="0" algn="l">
              <a:spcBef>
                <a:spcPts val="0"/>
              </a:spcBef>
              <a:spcAft>
                <a:spcPts val="0"/>
              </a:spcAft>
              <a:buSzPts val="2400"/>
              <a:buChar char="•"/>
            </a:pPr>
            <a:r>
              <a:rPr lang="zh-TW" u="sng">
                <a:solidFill>
                  <a:schemeClr val="hlink"/>
                </a:solidFill>
                <a:hlinkClick r:id="rId4"/>
              </a:rPr>
              <a:t>Building a Convolutional Neural Network (CNN) in Keras</a:t>
            </a:r>
            <a:endParaRPr/>
          </a:p>
        </p:txBody>
      </p:sp>
      <p:sp>
        <p:nvSpPr>
          <p:cNvPr id="198" name="Google Shape;198;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