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61dd2f3d9d_2_83:notes"/>
          <p:cNvSpPr txBox="1"/>
          <p:nvPr/>
        </p:nvSpPr>
        <p:spPr>
          <a:xfrm>
            <a:off x="3885453" y="8686373"/>
            <a:ext cx="2970947" cy="456177"/>
          </a:xfrm>
          <a:prstGeom prst="rect">
            <a:avLst/>
          </a:prstGeom>
          <a:noFill/>
          <a:ln>
            <a:noFill/>
          </a:ln>
        </p:spPr>
        <p:txBody>
          <a:bodyPr anchorCtr="0" anchor="b" bIns="44700" lIns="89375" spcFirstLastPara="1" rIns="89375" wrap="square" tIns="44700">
            <a:noAutofit/>
          </a:bodyPr>
          <a:lstStyle/>
          <a:p>
            <a:pPr indent="0" lvl="0" marL="0" marR="0" rtl="0" algn="r">
              <a:spcBef>
                <a:spcPts val="0"/>
              </a:spcBef>
              <a:spcAft>
                <a:spcPts val="0"/>
              </a:spcAft>
              <a:buNone/>
            </a:pPr>
            <a:fld id="{00000000-1234-1234-1234-123412341234}" type="slidenum">
              <a:rPr lang="zh-TW" sz="1100">
                <a:solidFill>
                  <a:schemeClr val="dk1"/>
                </a:solidFill>
                <a:latin typeface="Arial"/>
                <a:ea typeface="Arial"/>
                <a:cs typeface="Arial"/>
                <a:sym typeface="Arial"/>
              </a:rPr>
              <a:t>‹#›</a:t>
            </a:fld>
            <a:endParaRPr sz="1100">
              <a:solidFill>
                <a:schemeClr val="dk1"/>
              </a:solidFill>
              <a:latin typeface="Arial"/>
              <a:ea typeface="Arial"/>
              <a:cs typeface="Arial"/>
              <a:sym typeface="Arial"/>
            </a:endParaRPr>
          </a:p>
        </p:txBody>
      </p:sp>
      <p:sp>
        <p:nvSpPr>
          <p:cNvPr id="135" name="Google Shape;135;g61dd2f3d9d_2_83:notes"/>
          <p:cNvSpPr/>
          <p:nvPr>
            <p:ph idx="2" type="sldImg"/>
          </p:nvPr>
        </p:nvSpPr>
        <p:spPr>
          <a:xfrm>
            <a:off x="130863" y="685057"/>
            <a:ext cx="6596276" cy="3430954"/>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6" name="Google Shape;136;g61dd2f3d9d_2_83:notes"/>
          <p:cNvSpPr txBox="1"/>
          <p:nvPr>
            <p:ph idx="1" type="body"/>
          </p:nvPr>
        </p:nvSpPr>
        <p:spPr>
          <a:xfrm>
            <a:off x="685480" y="4343918"/>
            <a:ext cx="5487040" cy="4114367"/>
          </a:xfrm>
          <a:prstGeom prst="rect">
            <a:avLst/>
          </a:prstGeom>
          <a:noFill/>
          <a:ln>
            <a:noFill/>
          </a:ln>
        </p:spPr>
        <p:txBody>
          <a:bodyPr anchorCtr="0" anchor="t" bIns="44700" lIns="89375" spcFirstLastPara="1" rIns="89375" wrap="square" tIns="44700">
            <a:noAutofit/>
          </a:bodyPr>
          <a:lstStyle/>
          <a:p>
            <a:pPr indent="0" lvl="0" marL="0" rtl="0" algn="l">
              <a:spcBef>
                <a:spcPts val="0"/>
              </a:spcBef>
              <a:spcAft>
                <a:spcPts val="0"/>
              </a:spcAft>
              <a:buNone/>
            </a:pPr>
            <a:r>
              <a:t/>
            </a:r>
            <a:endParaRPr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61dd2f3d9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61dd2f3d9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Here I list some questions you may want to ask.</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63b65356a5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63b65356a5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61dd2f3d9d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61dd2f3d9d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61dd2f3d9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1dd2f3d9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The deadline of HW1 is march </a:t>
            </a:r>
            <a:r>
              <a:rPr lang="zh-TW"/>
              <a:t>twenty</a:t>
            </a:r>
            <a:r>
              <a:rPr lang="zh-TW"/>
              <a:t> three. There will be two parts of this hw1, Make sure you will done two thing before deadline.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818a210b2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18a210b2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This HW request you to implement linear regression, A simple regression model contains two weights, our targets is trying to find a weights than get minimize the error of all data points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818a210b2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18a210b2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So the questions here is how to find the best value of weights, suppose we randomly generate lots pairs of  beta0 and beta 1, then we calculate the loss and find the weighs with lowest error, the problem is that we can’t granruantee the weights we found is the best weights since those weights are randomly generated . The other solution is closed form solution, we can use this formula to directly calculate the weights, the problem is that when you have a high demensional data, this matrixs consume lots of memory, also, it will took lots of time cacluating the inverse matrix.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818a210b2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18a210b2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We can create a loss curve plot depend on the combination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818a210b2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18a210b2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818a210b2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18a210b2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61dd2f3d9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1dd2f3d9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your Python code should follow PEP8 guidelines for readability, for this HW, the base and only requirements is use whitespace correctly,  for example, when you are writigin funcitno, there shoule be no whitespace between default value of argument. Check the guidelines to correctly use whitespace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63b65356a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63b65356a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17.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0.png"/><Relationship Id="rId3"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gradFill>
          <a:gsLst>
            <a:gs pos="0">
              <a:srgbClr val="9A9ADF"/>
            </a:gs>
            <a:gs pos="31000">
              <a:srgbClr val="9A9ADF"/>
            </a:gs>
            <a:gs pos="100000">
              <a:srgbClr val="212167"/>
            </a:gs>
          </a:gsLst>
          <a:lin ang="10800000" scaled="0"/>
        </a:gradFill>
      </p:bgPr>
    </p:bg>
    <p:spTree>
      <p:nvGrpSpPr>
        <p:cNvPr id="56" name="Shape 56"/>
        <p:cNvGrpSpPr/>
        <p:nvPr/>
      </p:nvGrpSpPr>
      <p:grpSpPr>
        <a:xfrm>
          <a:off x="0" y="0"/>
          <a:ext cx="0" cy="0"/>
          <a:chOff x="0" y="0"/>
          <a:chExt cx="0" cy="0"/>
        </a:xfrm>
      </p:grpSpPr>
      <p:sp>
        <p:nvSpPr>
          <p:cNvPr id="57" name="Google Shape;57;p14"/>
          <p:cNvSpPr/>
          <p:nvPr/>
        </p:nvSpPr>
        <p:spPr>
          <a:xfrm>
            <a:off x="2107787" y="1400997"/>
            <a:ext cx="7036214" cy="2408932"/>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 name="Google Shape;58;p14"/>
          <p:cNvSpPr/>
          <p:nvPr/>
        </p:nvSpPr>
        <p:spPr>
          <a:xfrm rot="10800000">
            <a:off x="395537" y="1400997"/>
            <a:ext cx="3331069" cy="2408932"/>
          </a:xfrm>
          <a:prstGeom prst="flowChartDelay">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59" name="Google Shape;59;p14"/>
          <p:cNvGrpSpPr/>
          <p:nvPr/>
        </p:nvGrpSpPr>
        <p:grpSpPr>
          <a:xfrm>
            <a:off x="3216275" y="4331494"/>
            <a:ext cx="1643063" cy="740569"/>
            <a:chOff x="-196" y="3137"/>
            <a:chExt cx="1352" cy="813"/>
          </a:xfrm>
        </p:grpSpPr>
        <p:sp>
          <p:nvSpPr>
            <p:cNvPr id="60" name="Google Shape;60;p14"/>
            <p:cNvSpPr/>
            <p:nvPr/>
          </p:nvSpPr>
          <p:spPr>
            <a:xfrm>
              <a:off x="600" y="3137"/>
              <a:ext cx="136" cy="136"/>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1" name="Google Shape;61;p14"/>
            <p:cNvSpPr/>
            <p:nvPr/>
          </p:nvSpPr>
          <p:spPr>
            <a:xfrm>
              <a:off x="1028" y="3476"/>
              <a:ext cx="128" cy="12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2" name="Google Shape;62;p14"/>
            <p:cNvSpPr/>
            <p:nvPr/>
          </p:nvSpPr>
          <p:spPr>
            <a:xfrm>
              <a:off x="731" y="3627"/>
              <a:ext cx="128" cy="12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3" name="Google Shape;63;p14"/>
            <p:cNvSpPr/>
            <p:nvPr/>
          </p:nvSpPr>
          <p:spPr>
            <a:xfrm>
              <a:off x="296" y="3859"/>
              <a:ext cx="90" cy="91"/>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4" name="Google Shape;64;p14"/>
            <p:cNvSpPr/>
            <p:nvPr/>
          </p:nvSpPr>
          <p:spPr>
            <a:xfrm>
              <a:off x="-196" y="3265"/>
              <a:ext cx="90" cy="9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5" name="Google Shape;65;p14"/>
            <p:cNvSpPr/>
            <p:nvPr/>
          </p:nvSpPr>
          <p:spPr>
            <a:xfrm>
              <a:off x="-60" y="3438"/>
              <a:ext cx="182" cy="183"/>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66" name="Google Shape;66;p14"/>
            <p:cNvCxnSpPr/>
            <p:nvPr/>
          </p:nvCxnSpPr>
          <p:spPr>
            <a:xfrm rot="10800000">
              <a:off x="567" y="3521"/>
              <a:ext cx="453" cy="0"/>
            </a:xfrm>
            <a:prstGeom prst="straightConnector1">
              <a:avLst/>
            </a:prstGeom>
            <a:noFill/>
            <a:ln cap="flat" cmpd="sng" w="22225">
              <a:solidFill>
                <a:schemeClr val="accent1"/>
              </a:solidFill>
              <a:prstDash val="solid"/>
              <a:round/>
              <a:headEnd len="med" w="med" type="none"/>
              <a:tailEnd len="med" w="med" type="none"/>
            </a:ln>
          </p:spPr>
        </p:cxnSp>
        <p:cxnSp>
          <p:nvCxnSpPr>
            <p:cNvPr id="67" name="Google Shape;67;p14"/>
            <p:cNvCxnSpPr/>
            <p:nvPr/>
          </p:nvCxnSpPr>
          <p:spPr>
            <a:xfrm rot="10800000">
              <a:off x="-106" y="3310"/>
              <a:ext cx="453" cy="0"/>
            </a:xfrm>
            <a:prstGeom prst="straightConnector1">
              <a:avLst/>
            </a:prstGeom>
            <a:noFill/>
            <a:ln cap="flat" cmpd="sng" w="22225">
              <a:solidFill>
                <a:schemeClr val="accent1"/>
              </a:solidFill>
              <a:prstDash val="solid"/>
              <a:round/>
              <a:headEnd len="med" w="med" type="none"/>
              <a:tailEnd len="med" w="med" type="none"/>
            </a:ln>
          </p:spPr>
        </p:cxnSp>
        <p:cxnSp>
          <p:nvCxnSpPr>
            <p:cNvPr id="68" name="Google Shape;68;p14"/>
            <p:cNvCxnSpPr/>
            <p:nvPr/>
          </p:nvCxnSpPr>
          <p:spPr>
            <a:xfrm>
              <a:off x="347" y="3302"/>
              <a:ext cx="226" cy="227"/>
            </a:xfrm>
            <a:prstGeom prst="straightConnector1">
              <a:avLst/>
            </a:prstGeom>
            <a:noFill/>
            <a:ln cap="flat" cmpd="sng" w="22225">
              <a:solidFill>
                <a:schemeClr val="accent1"/>
              </a:solidFill>
              <a:prstDash val="solid"/>
              <a:round/>
              <a:headEnd len="med" w="med" type="none"/>
              <a:tailEnd len="med" w="med" type="none"/>
            </a:ln>
          </p:spPr>
        </p:cxnSp>
        <p:cxnSp>
          <p:nvCxnSpPr>
            <p:cNvPr id="69" name="Google Shape;69;p14"/>
            <p:cNvCxnSpPr/>
            <p:nvPr/>
          </p:nvCxnSpPr>
          <p:spPr>
            <a:xfrm flipH="1">
              <a:off x="340" y="3249"/>
              <a:ext cx="273" cy="272"/>
            </a:xfrm>
            <a:prstGeom prst="straightConnector1">
              <a:avLst/>
            </a:prstGeom>
            <a:noFill/>
            <a:ln cap="flat" cmpd="sng" w="22225">
              <a:solidFill>
                <a:schemeClr val="accent1"/>
              </a:solidFill>
              <a:prstDash val="solid"/>
              <a:round/>
              <a:headEnd len="med" w="med" type="none"/>
              <a:tailEnd len="med" w="med" type="none"/>
            </a:ln>
          </p:spPr>
        </p:cxnSp>
        <p:cxnSp>
          <p:nvCxnSpPr>
            <p:cNvPr id="70" name="Google Shape;70;p14"/>
            <p:cNvCxnSpPr/>
            <p:nvPr/>
          </p:nvCxnSpPr>
          <p:spPr>
            <a:xfrm>
              <a:off x="0" y="3521"/>
              <a:ext cx="340" cy="0"/>
            </a:xfrm>
            <a:prstGeom prst="straightConnector1">
              <a:avLst/>
            </a:prstGeom>
            <a:noFill/>
            <a:ln cap="flat" cmpd="sng" w="22225">
              <a:solidFill>
                <a:schemeClr val="accent1"/>
              </a:solidFill>
              <a:prstDash val="solid"/>
              <a:round/>
              <a:headEnd len="med" w="med" type="none"/>
              <a:tailEnd len="med" w="med" type="none"/>
            </a:ln>
          </p:spPr>
        </p:cxnSp>
        <p:cxnSp>
          <p:nvCxnSpPr>
            <p:cNvPr id="71" name="Google Shape;71;p14"/>
            <p:cNvCxnSpPr/>
            <p:nvPr/>
          </p:nvCxnSpPr>
          <p:spPr>
            <a:xfrm>
              <a:off x="340" y="3521"/>
              <a:ext cx="0" cy="408"/>
            </a:xfrm>
            <a:prstGeom prst="straightConnector1">
              <a:avLst/>
            </a:prstGeom>
            <a:noFill/>
            <a:ln cap="flat" cmpd="sng" w="22225">
              <a:solidFill>
                <a:schemeClr val="accent1"/>
              </a:solidFill>
              <a:prstDash val="solid"/>
              <a:round/>
              <a:headEnd len="med" w="med" type="none"/>
              <a:tailEnd len="med" w="med" type="none"/>
            </a:ln>
          </p:spPr>
        </p:cxnSp>
        <p:cxnSp>
          <p:nvCxnSpPr>
            <p:cNvPr id="72" name="Google Shape;72;p14"/>
            <p:cNvCxnSpPr/>
            <p:nvPr/>
          </p:nvCxnSpPr>
          <p:spPr>
            <a:xfrm rot="10800000">
              <a:off x="340" y="3686"/>
              <a:ext cx="409" cy="0"/>
            </a:xfrm>
            <a:prstGeom prst="straightConnector1">
              <a:avLst/>
            </a:prstGeom>
            <a:noFill/>
            <a:ln cap="flat" cmpd="sng" w="22225">
              <a:solidFill>
                <a:schemeClr val="accent1"/>
              </a:solidFill>
              <a:prstDash val="solid"/>
              <a:round/>
              <a:headEnd len="med" w="med" type="none"/>
              <a:tailEnd len="med" w="med" type="none"/>
            </a:ln>
          </p:spPr>
        </p:cxnSp>
      </p:grpSp>
      <p:pic>
        <p:nvPicPr>
          <p:cNvPr descr="圖片1" id="73" name="Google Shape;73;p14"/>
          <p:cNvPicPr preferRelativeResize="0"/>
          <p:nvPr/>
        </p:nvPicPr>
        <p:blipFill rotWithShape="1">
          <a:blip r:embed="rId2">
            <a:alphaModFix/>
          </a:blip>
          <a:srcRect b="24275" l="0" r="15596" t="8401"/>
          <a:stretch/>
        </p:blipFill>
        <p:spPr>
          <a:xfrm>
            <a:off x="5303838" y="0"/>
            <a:ext cx="2880121" cy="1383506"/>
          </a:xfrm>
          <a:prstGeom prst="rect">
            <a:avLst/>
          </a:prstGeom>
          <a:noFill/>
          <a:ln>
            <a:noFill/>
          </a:ln>
        </p:spPr>
      </p:pic>
      <p:pic>
        <p:nvPicPr>
          <p:cNvPr descr="圖片1" id="74" name="Google Shape;74;p14"/>
          <p:cNvPicPr preferRelativeResize="0"/>
          <p:nvPr/>
        </p:nvPicPr>
        <p:blipFill rotWithShape="1">
          <a:blip r:embed="rId3">
            <a:alphaModFix/>
          </a:blip>
          <a:srcRect b="0" l="0" r="21906" t="28891"/>
          <a:stretch/>
        </p:blipFill>
        <p:spPr>
          <a:xfrm>
            <a:off x="6659563" y="3813572"/>
            <a:ext cx="1863328" cy="1022747"/>
          </a:xfrm>
          <a:prstGeom prst="rect">
            <a:avLst/>
          </a:prstGeom>
          <a:noFill/>
          <a:ln>
            <a:noFill/>
          </a:ln>
        </p:spPr>
      </p:pic>
      <p:pic>
        <p:nvPicPr>
          <p:cNvPr descr="圖片2" id="75" name="Google Shape;75;p14"/>
          <p:cNvPicPr preferRelativeResize="0"/>
          <p:nvPr/>
        </p:nvPicPr>
        <p:blipFill rotWithShape="1">
          <a:blip r:embed="rId4">
            <a:alphaModFix/>
          </a:blip>
          <a:srcRect b="0" l="14632" r="0" t="0"/>
          <a:stretch/>
        </p:blipFill>
        <p:spPr>
          <a:xfrm>
            <a:off x="0" y="3734991"/>
            <a:ext cx="1382316" cy="977503"/>
          </a:xfrm>
          <a:prstGeom prst="rect">
            <a:avLst/>
          </a:prstGeom>
          <a:noFill/>
          <a:ln>
            <a:noFill/>
          </a:ln>
        </p:spPr>
      </p:pic>
      <p:pic>
        <p:nvPicPr>
          <p:cNvPr descr="圖片2" id="76" name="Google Shape;76;p14"/>
          <p:cNvPicPr preferRelativeResize="0"/>
          <p:nvPr/>
        </p:nvPicPr>
        <p:blipFill rotWithShape="1">
          <a:blip r:embed="rId5">
            <a:alphaModFix/>
          </a:blip>
          <a:srcRect b="21786" l="0" r="0" t="0"/>
          <a:stretch/>
        </p:blipFill>
        <p:spPr>
          <a:xfrm>
            <a:off x="1044575" y="4455319"/>
            <a:ext cx="1457325" cy="688181"/>
          </a:xfrm>
          <a:prstGeom prst="rect">
            <a:avLst/>
          </a:prstGeom>
          <a:noFill/>
          <a:ln>
            <a:noFill/>
          </a:ln>
        </p:spPr>
      </p:pic>
      <p:pic>
        <p:nvPicPr>
          <p:cNvPr id="77" name="Google Shape;77;p14"/>
          <p:cNvPicPr preferRelativeResize="0"/>
          <p:nvPr/>
        </p:nvPicPr>
        <p:blipFill rotWithShape="1">
          <a:blip r:embed="rId6">
            <a:alphaModFix/>
          </a:blip>
          <a:srcRect b="0" l="0" r="0" t="0"/>
          <a:stretch/>
        </p:blipFill>
        <p:spPr>
          <a:xfrm>
            <a:off x="591709" y="1529023"/>
            <a:ext cx="2178186" cy="2178186"/>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spTree>
      <p:nvGrpSpPr>
        <p:cNvPr id="78" name="Shape 78"/>
        <p:cNvGrpSpPr/>
        <p:nvPr/>
      </p:nvGrpSpPr>
      <p:grpSpPr>
        <a:xfrm>
          <a:off x="0" y="0"/>
          <a:ext cx="0" cy="0"/>
          <a:chOff x="0" y="0"/>
          <a:chExt cx="0" cy="0"/>
        </a:xfrm>
      </p:grpSpPr>
      <p:sp>
        <p:nvSpPr>
          <p:cNvPr id="79" name="Google Shape;79;p15"/>
          <p:cNvSpPr txBox="1"/>
          <p:nvPr>
            <p:ph idx="1" type="body"/>
          </p:nvPr>
        </p:nvSpPr>
        <p:spPr>
          <a:xfrm>
            <a:off x="395288" y="1006078"/>
            <a:ext cx="8353425" cy="3476625"/>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atin typeface="Calibri"/>
                <a:ea typeface="Calibri"/>
                <a:cs typeface="Calibri"/>
                <a:sym typeface="Calibri"/>
              </a:defRPr>
            </a:lvl1pPr>
            <a:lvl2pPr indent="-368300" lvl="1" marL="914400" algn="l">
              <a:spcBef>
                <a:spcPts val="440"/>
              </a:spcBef>
              <a:spcAft>
                <a:spcPts val="0"/>
              </a:spcAft>
              <a:buSzPts val="2200"/>
              <a:buChar char="⮚"/>
              <a:defRPr sz="2200">
                <a:latin typeface="Calibri"/>
                <a:ea typeface="Calibri"/>
                <a:cs typeface="Calibri"/>
                <a:sym typeface="Calibri"/>
              </a:defRPr>
            </a:lvl2pPr>
            <a:lvl3pPr indent="-355600" lvl="2" marL="1371600" algn="l">
              <a:spcBef>
                <a:spcPts val="400"/>
              </a:spcBef>
              <a:spcAft>
                <a:spcPts val="0"/>
              </a:spcAft>
              <a:buSzPts val="2000"/>
              <a:buChar char="◆"/>
              <a:defRPr sz="2000">
                <a:latin typeface="Calibri"/>
                <a:ea typeface="Calibri"/>
                <a:cs typeface="Calibri"/>
                <a:sym typeface="Calibri"/>
              </a:defRPr>
            </a:lvl3pPr>
            <a:lvl4pPr indent="-355600" lvl="3" marL="1828800" algn="l">
              <a:spcBef>
                <a:spcPts val="400"/>
              </a:spcBef>
              <a:spcAft>
                <a:spcPts val="0"/>
              </a:spcAft>
              <a:buSzPts val="2000"/>
              <a:buChar char="🞐"/>
              <a:defRPr>
                <a:latin typeface="Calibri"/>
                <a:ea typeface="Calibri"/>
                <a:cs typeface="Calibri"/>
                <a:sym typeface="Calibri"/>
              </a:defRPr>
            </a:lvl4pPr>
            <a:lvl5pPr indent="-355600" lvl="4" marL="2286000" algn="l">
              <a:spcBef>
                <a:spcPts val="400"/>
              </a:spcBef>
              <a:spcAft>
                <a:spcPts val="0"/>
              </a:spcAft>
              <a:buSzPts val="2000"/>
              <a:buChar char="»"/>
              <a:defRPr>
                <a:latin typeface="Calibri"/>
                <a:ea typeface="Calibri"/>
                <a:cs typeface="Calibri"/>
                <a:sym typeface="Calibri"/>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0" name="Google Shape;80;p15"/>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Calibri"/>
                <a:ea typeface="Calibri"/>
                <a:cs typeface="Calibri"/>
                <a:sym typeface="Calibri"/>
              </a:defRPr>
            </a:lvl1pPr>
            <a:lvl2pPr indent="0" lvl="1" marL="0" marR="0" algn="r">
              <a:spcBef>
                <a:spcPts val="0"/>
              </a:spcBef>
              <a:spcAft>
                <a:spcPts val="0"/>
              </a:spcAft>
              <a:buNone/>
              <a:defRPr sz="1400">
                <a:solidFill>
                  <a:schemeClr val="dk1"/>
                </a:solidFill>
                <a:latin typeface="Calibri"/>
                <a:ea typeface="Calibri"/>
                <a:cs typeface="Calibri"/>
                <a:sym typeface="Calibri"/>
              </a:defRPr>
            </a:lvl2pPr>
            <a:lvl3pPr indent="0" lvl="2" marL="0" marR="0" algn="r">
              <a:spcBef>
                <a:spcPts val="0"/>
              </a:spcBef>
              <a:spcAft>
                <a:spcPts val="0"/>
              </a:spcAft>
              <a:buNone/>
              <a:defRPr sz="1400">
                <a:solidFill>
                  <a:schemeClr val="dk1"/>
                </a:solidFill>
                <a:latin typeface="Calibri"/>
                <a:ea typeface="Calibri"/>
                <a:cs typeface="Calibri"/>
                <a:sym typeface="Calibri"/>
              </a:defRPr>
            </a:lvl3pPr>
            <a:lvl4pPr indent="0" lvl="3" marL="0" marR="0" algn="r">
              <a:spcBef>
                <a:spcPts val="0"/>
              </a:spcBef>
              <a:spcAft>
                <a:spcPts val="0"/>
              </a:spcAft>
              <a:buNone/>
              <a:defRPr sz="1400">
                <a:solidFill>
                  <a:schemeClr val="dk1"/>
                </a:solidFill>
                <a:latin typeface="Calibri"/>
                <a:ea typeface="Calibri"/>
                <a:cs typeface="Calibri"/>
                <a:sym typeface="Calibri"/>
              </a:defRPr>
            </a:lvl4pPr>
            <a:lvl5pPr indent="0" lvl="4" marL="0" marR="0" algn="r">
              <a:spcBef>
                <a:spcPts val="0"/>
              </a:spcBef>
              <a:spcAft>
                <a:spcPts val="0"/>
              </a:spcAft>
              <a:buNone/>
              <a:defRPr sz="1400">
                <a:solidFill>
                  <a:schemeClr val="dk1"/>
                </a:solidFill>
                <a:latin typeface="Calibri"/>
                <a:ea typeface="Calibri"/>
                <a:cs typeface="Calibri"/>
                <a:sym typeface="Calibri"/>
              </a:defRPr>
            </a:lvl5pPr>
            <a:lvl6pPr indent="0" lvl="5" marL="0" marR="0" algn="r">
              <a:spcBef>
                <a:spcPts val="0"/>
              </a:spcBef>
              <a:spcAft>
                <a:spcPts val="0"/>
              </a:spcAft>
              <a:buNone/>
              <a:defRPr sz="1400">
                <a:solidFill>
                  <a:schemeClr val="dk1"/>
                </a:solidFill>
                <a:latin typeface="Calibri"/>
                <a:ea typeface="Calibri"/>
                <a:cs typeface="Calibri"/>
                <a:sym typeface="Calibri"/>
              </a:defRPr>
            </a:lvl6pPr>
            <a:lvl7pPr indent="0" lvl="6" marL="0" marR="0" algn="r">
              <a:spcBef>
                <a:spcPts val="0"/>
              </a:spcBef>
              <a:spcAft>
                <a:spcPts val="0"/>
              </a:spcAft>
              <a:buNone/>
              <a:defRPr sz="1400">
                <a:solidFill>
                  <a:schemeClr val="dk1"/>
                </a:solidFill>
                <a:latin typeface="Calibri"/>
                <a:ea typeface="Calibri"/>
                <a:cs typeface="Calibri"/>
                <a:sym typeface="Calibri"/>
              </a:defRPr>
            </a:lvl7pPr>
            <a:lvl8pPr indent="0" lvl="7" marL="0" marR="0" algn="r">
              <a:spcBef>
                <a:spcPts val="0"/>
              </a:spcBef>
              <a:spcAft>
                <a:spcPts val="0"/>
              </a:spcAft>
              <a:buNone/>
              <a:defRPr sz="1400">
                <a:solidFill>
                  <a:schemeClr val="dk1"/>
                </a:solidFill>
                <a:latin typeface="Calibri"/>
                <a:ea typeface="Calibri"/>
                <a:cs typeface="Calibri"/>
                <a:sym typeface="Calibri"/>
              </a:defRPr>
            </a:lvl8pPr>
            <a:lvl9pPr indent="0" lvl="8" marL="0" marR="0" algn="r">
              <a:spcBef>
                <a:spcPts val="0"/>
              </a:spcBef>
              <a:spcAft>
                <a:spcPts val="0"/>
              </a:spcAft>
              <a:buNone/>
              <a:defRPr sz="14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
        <p:nvSpPr>
          <p:cNvPr id="81" name="Google Shape;81;p15"/>
          <p:cNvSpPr txBox="1"/>
          <p:nvPr>
            <p:ph type="title"/>
          </p:nvPr>
        </p:nvSpPr>
        <p:spPr>
          <a:xfrm>
            <a:off x="395288" y="141685"/>
            <a:ext cx="8353425" cy="685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sz="280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82" name="Google Shape;82;p15"/>
          <p:cNvPicPr preferRelativeResize="0"/>
          <p:nvPr/>
        </p:nvPicPr>
        <p:blipFill rotWithShape="1">
          <a:blip r:embed="rId2">
            <a:alphaModFix/>
          </a:blip>
          <a:srcRect b="0" l="0" r="0" t="0"/>
          <a:stretch/>
        </p:blipFill>
        <p:spPr>
          <a:xfrm>
            <a:off x="143136" y="4678357"/>
            <a:ext cx="378228" cy="378228"/>
          </a:xfrm>
          <a:prstGeom prst="rect">
            <a:avLst/>
          </a:prstGeom>
          <a:noFill/>
          <a:ln>
            <a:noFill/>
          </a:ln>
        </p:spPr>
      </p:pic>
      <p:pic>
        <p:nvPicPr>
          <p:cNvPr id="83" name="Google Shape;83;p15"/>
          <p:cNvPicPr preferRelativeResize="0"/>
          <p:nvPr/>
        </p:nvPicPr>
        <p:blipFill rotWithShape="1">
          <a:blip r:embed="rId3">
            <a:alphaModFix/>
          </a:blip>
          <a:srcRect b="0" l="0" r="0" t="0"/>
          <a:stretch/>
        </p:blipFill>
        <p:spPr>
          <a:xfrm>
            <a:off x="755577" y="4754434"/>
            <a:ext cx="972108" cy="268011"/>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sp>
        <p:nvSpPr>
          <p:cNvPr id="85" name="Google Shape;85;p16"/>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6"/>
          <p:cNvSpPr txBox="1"/>
          <p:nvPr>
            <p:ph idx="1" type="body"/>
          </p:nvPr>
        </p:nvSpPr>
        <p:spPr>
          <a:xfrm>
            <a:off x="457200" y="1200151"/>
            <a:ext cx="8229600" cy="3725699"/>
          </a:xfrm>
          <a:prstGeom prst="rect">
            <a:avLst/>
          </a:prstGeom>
          <a:noFill/>
          <a:ln>
            <a:noFill/>
          </a:ln>
        </p:spPr>
        <p:txBody>
          <a:bodyPr anchorCtr="0" anchor="t" bIns="91425" lIns="91425" spcFirstLastPara="1" rIns="91425" wrap="square" tIns="91425">
            <a:noAutofit/>
          </a:bodyPr>
          <a:lstStyle>
            <a:lvl1pPr indent="-381000" lvl="0" marL="457200" algn="l">
              <a:spcBef>
                <a:spcPts val="0"/>
              </a:spcBef>
              <a:spcAft>
                <a:spcPts val="0"/>
              </a:spcAft>
              <a:buSzPts val="2400"/>
              <a:buChar char="•"/>
              <a:defRPr sz="2400"/>
            </a:lvl1pPr>
            <a:lvl2pPr indent="-342900" lvl="1" marL="914400" algn="l">
              <a:spcBef>
                <a:spcPts val="0"/>
              </a:spcBef>
              <a:spcAft>
                <a:spcPts val="0"/>
              </a:spcAft>
              <a:buSzPts val="1800"/>
              <a:buChar char="⮚"/>
              <a:defRPr sz="1800"/>
            </a:lvl2pPr>
            <a:lvl3pPr indent="-317500" lvl="2" marL="1371600" algn="l">
              <a:spcBef>
                <a:spcPts val="0"/>
              </a:spcBef>
              <a:spcAft>
                <a:spcPts val="0"/>
              </a:spcAft>
              <a:buSzPts val="1400"/>
              <a:buChar char="◆"/>
              <a:defRPr sz="1400"/>
            </a:lvl3pPr>
            <a:lvl4pPr indent="-304800" lvl="3" marL="1828800" algn="l">
              <a:spcBef>
                <a:spcPts val="0"/>
              </a:spcBef>
              <a:spcAft>
                <a:spcPts val="0"/>
              </a:spcAft>
              <a:buSzPts val="1200"/>
              <a:buChar char="🞐"/>
              <a:defRPr sz="1200"/>
            </a:lvl4pPr>
            <a:lvl5pPr indent="-298450" lvl="4" marL="2286000" algn="l">
              <a:spcBef>
                <a:spcPts val="0"/>
              </a:spcBef>
              <a:spcAft>
                <a:spcPts val="0"/>
              </a:spcAft>
              <a:buSzPts val="1100"/>
              <a:buChar char="»"/>
              <a:defRPr sz="1100"/>
            </a:lvl5pPr>
            <a:lvl6pPr indent="-292100" lvl="5" marL="2743200" algn="l">
              <a:spcBef>
                <a:spcPts val="0"/>
              </a:spcBef>
              <a:spcAft>
                <a:spcPts val="0"/>
              </a:spcAft>
              <a:buSzPts val="1000"/>
              <a:buChar char="»"/>
              <a:defRPr sz="1000"/>
            </a:lvl6pPr>
            <a:lvl7pPr indent="-285750" lvl="6" marL="3200400" algn="l">
              <a:spcBef>
                <a:spcPts val="0"/>
              </a:spcBef>
              <a:spcAft>
                <a:spcPts val="0"/>
              </a:spcAft>
              <a:buSzPts val="900"/>
              <a:buChar char="»"/>
              <a:defRPr sz="900"/>
            </a:lvl7pPr>
            <a:lvl8pPr indent="-279400" lvl="7" marL="3657600" algn="l">
              <a:spcBef>
                <a:spcPts val="0"/>
              </a:spcBef>
              <a:spcAft>
                <a:spcPts val="0"/>
              </a:spcAft>
              <a:buSzPts val="800"/>
              <a:buChar char="»"/>
              <a:defRPr sz="800"/>
            </a:lvl8pPr>
            <a:lvl9pPr indent="-273050" lvl="8" marL="4114800" algn="l">
              <a:spcBef>
                <a:spcPts val="0"/>
              </a:spcBef>
              <a:spcAft>
                <a:spcPts val="0"/>
              </a:spcAft>
              <a:buSzPts val="700"/>
              <a:buChar char="»"/>
              <a:defRPr sz="7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7" name="Shape 87"/>
        <p:cNvGrpSpPr/>
        <p:nvPr/>
      </p:nvGrpSpPr>
      <p:grpSpPr>
        <a:xfrm>
          <a:off x="0" y="0"/>
          <a:ext cx="0" cy="0"/>
          <a:chOff x="0" y="0"/>
          <a:chExt cx="0" cy="0"/>
        </a:xfrm>
      </p:grpSpPr>
      <p:sp>
        <p:nvSpPr>
          <p:cNvPr id="88" name="Google Shape;88;p17"/>
          <p:cNvSpPr txBox="1"/>
          <p:nvPr>
            <p:ph type="title"/>
          </p:nvPr>
        </p:nvSpPr>
        <p:spPr>
          <a:xfrm>
            <a:off x="722313" y="3305175"/>
            <a:ext cx="7772400" cy="102155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7"/>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600"/>
              <a:buNone/>
              <a:defRPr sz="1600"/>
            </a:lvl3pPr>
            <a:lvl4pPr indent="-228600" lvl="3" marL="1828800" algn="l">
              <a:spcBef>
                <a:spcPts val="280"/>
              </a:spcBef>
              <a:spcAft>
                <a:spcPts val="0"/>
              </a:spcAft>
              <a:buSzPts val="1400"/>
              <a:buNone/>
              <a:defRPr sz="1400"/>
            </a:lvl4pPr>
            <a:lvl5pPr indent="-228600" lvl="4" marL="2286000" algn="l">
              <a:spcBef>
                <a:spcPts val="280"/>
              </a:spcBef>
              <a:spcAft>
                <a:spcPts val="0"/>
              </a:spcAft>
              <a:buSzPts val="1400"/>
              <a:buNone/>
              <a:defRPr sz="1400"/>
            </a:lvl5pPr>
            <a:lvl6pPr indent="-228600" lvl="5" marL="2743200" algn="l">
              <a:spcBef>
                <a:spcPts val="280"/>
              </a:spcBef>
              <a:spcAft>
                <a:spcPts val="0"/>
              </a:spcAft>
              <a:buSzPts val="1400"/>
              <a:buNone/>
              <a:defRPr sz="1400"/>
            </a:lvl6pPr>
            <a:lvl7pPr indent="-228600" lvl="6" marL="3200400" algn="l">
              <a:spcBef>
                <a:spcPts val="280"/>
              </a:spcBef>
              <a:spcAft>
                <a:spcPts val="0"/>
              </a:spcAft>
              <a:buSzPts val="1400"/>
              <a:buNone/>
              <a:defRPr sz="1400"/>
            </a:lvl7pPr>
            <a:lvl8pPr indent="-228600" lvl="7" marL="3657600" algn="l">
              <a:spcBef>
                <a:spcPts val="280"/>
              </a:spcBef>
              <a:spcAft>
                <a:spcPts val="0"/>
              </a:spcAft>
              <a:buSzPts val="1400"/>
              <a:buNone/>
              <a:defRPr sz="1400"/>
            </a:lvl8pPr>
            <a:lvl9pPr indent="-228600" lvl="8" marL="4114800" algn="l">
              <a:spcBef>
                <a:spcPts val="280"/>
              </a:spcBef>
              <a:spcAft>
                <a:spcPts val="0"/>
              </a:spcAft>
              <a:buSzPts val="1400"/>
              <a:buNone/>
              <a:defRPr sz="1400"/>
            </a:lvl9pPr>
          </a:lstStyle>
          <a:p/>
        </p:txBody>
      </p:sp>
      <p:sp>
        <p:nvSpPr>
          <p:cNvPr id="90" name="Google Shape;90;p17"/>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1" name="Shape 91"/>
        <p:cNvGrpSpPr/>
        <p:nvPr/>
      </p:nvGrpSpPr>
      <p:grpSpPr>
        <a:xfrm>
          <a:off x="0" y="0"/>
          <a:ext cx="0" cy="0"/>
          <a:chOff x="0" y="0"/>
          <a:chExt cx="0" cy="0"/>
        </a:xfrm>
      </p:grpSpPr>
      <p:sp>
        <p:nvSpPr>
          <p:cNvPr id="92" name="Google Shape;92;p18"/>
          <p:cNvSpPr txBox="1"/>
          <p:nvPr>
            <p:ph type="title"/>
          </p:nvPr>
        </p:nvSpPr>
        <p:spPr>
          <a:xfrm>
            <a:off x="539750" y="141685"/>
            <a:ext cx="7654925" cy="685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8"/>
          <p:cNvSpPr txBox="1"/>
          <p:nvPr>
            <p:ph idx="1" type="body"/>
          </p:nvPr>
        </p:nvSpPr>
        <p:spPr>
          <a:xfrm>
            <a:off x="609600" y="1221581"/>
            <a:ext cx="3886200" cy="33147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94" name="Google Shape;94;p18"/>
          <p:cNvSpPr txBox="1"/>
          <p:nvPr>
            <p:ph idx="2" type="body"/>
          </p:nvPr>
        </p:nvSpPr>
        <p:spPr>
          <a:xfrm>
            <a:off x="4648200" y="1221581"/>
            <a:ext cx="3886200" cy="33147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95" name="Google Shape;95;p18"/>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6" name="Shape 96"/>
        <p:cNvGrpSpPr/>
        <p:nvPr/>
      </p:nvGrpSpPr>
      <p:grpSpPr>
        <a:xfrm>
          <a:off x="0" y="0"/>
          <a:ext cx="0" cy="0"/>
          <a:chOff x="0" y="0"/>
          <a:chExt cx="0" cy="0"/>
        </a:xfrm>
      </p:grpSpPr>
      <p:sp>
        <p:nvSpPr>
          <p:cNvPr id="97" name="Google Shape;97;p19"/>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9"/>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99" name="Google Shape;99;p19"/>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100" name="Google Shape;100;p19"/>
          <p:cNvSpPr txBox="1"/>
          <p:nvPr>
            <p:ph idx="3" type="body"/>
          </p:nvPr>
        </p:nvSpPr>
        <p:spPr>
          <a:xfrm>
            <a:off x="4645025" y="1151335"/>
            <a:ext cx="4041775" cy="47982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101" name="Google Shape;101;p19"/>
          <p:cNvSpPr txBox="1"/>
          <p:nvPr>
            <p:ph idx="4" type="body"/>
          </p:nvPr>
        </p:nvSpPr>
        <p:spPr>
          <a:xfrm>
            <a:off x="4645025" y="1631156"/>
            <a:ext cx="4041775" cy="2963466"/>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102" name="Google Shape;102;p19"/>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3" name="Shape 103"/>
        <p:cNvGrpSpPr/>
        <p:nvPr/>
      </p:nvGrpSpPr>
      <p:grpSpPr>
        <a:xfrm>
          <a:off x="0" y="0"/>
          <a:ext cx="0" cy="0"/>
          <a:chOff x="0" y="0"/>
          <a:chExt cx="0" cy="0"/>
        </a:xfrm>
      </p:grpSpPr>
      <p:sp>
        <p:nvSpPr>
          <p:cNvPr id="104" name="Google Shape;104;p20"/>
          <p:cNvSpPr txBox="1"/>
          <p:nvPr>
            <p:ph type="title"/>
          </p:nvPr>
        </p:nvSpPr>
        <p:spPr>
          <a:xfrm>
            <a:off x="539750" y="141685"/>
            <a:ext cx="7654925" cy="685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0"/>
          <p:cNvSpPr txBox="1"/>
          <p:nvPr>
            <p:ph idx="11" type="ftr"/>
          </p:nvPr>
        </p:nvSpPr>
        <p:spPr>
          <a:xfrm>
            <a:off x="395288" y="4677966"/>
            <a:ext cx="2895600" cy="357187"/>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6" name="Google Shape;106;p20"/>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7" name="Shape 107"/>
        <p:cNvGrpSpPr/>
        <p:nvPr/>
      </p:nvGrpSpPr>
      <p:grpSpPr>
        <a:xfrm>
          <a:off x="0" y="0"/>
          <a:ext cx="0" cy="0"/>
          <a:chOff x="0" y="0"/>
          <a:chExt cx="0" cy="0"/>
        </a:xfrm>
      </p:grpSpPr>
      <p:sp>
        <p:nvSpPr>
          <p:cNvPr id="108" name="Google Shape;108;p21"/>
          <p:cNvSpPr txBox="1"/>
          <p:nvPr>
            <p:ph idx="11" type="ftr"/>
          </p:nvPr>
        </p:nvSpPr>
        <p:spPr>
          <a:xfrm>
            <a:off x="395288" y="4677966"/>
            <a:ext cx="2895600" cy="357187"/>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9" name="Google Shape;109;p21"/>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0" name="Shape 110"/>
        <p:cNvGrpSpPr/>
        <p:nvPr/>
      </p:nvGrpSpPr>
      <p:grpSpPr>
        <a:xfrm>
          <a:off x="0" y="0"/>
          <a:ext cx="0" cy="0"/>
          <a:chOff x="0" y="0"/>
          <a:chExt cx="0" cy="0"/>
        </a:xfrm>
      </p:grpSpPr>
      <p:sp>
        <p:nvSpPr>
          <p:cNvPr id="111" name="Google Shape;111;p22"/>
          <p:cNvSpPr txBox="1"/>
          <p:nvPr>
            <p:ph type="title"/>
          </p:nvPr>
        </p:nvSpPr>
        <p:spPr>
          <a:xfrm>
            <a:off x="457200" y="204788"/>
            <a:ext cx="3008313" cy="8715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2"/>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113" name="Google Shape;113;p22"/>
          <p:cNvSpPr txBox="1"/>
          <p:nvPr>
            <p:ph idx="2" type="body"/>
          </p:nvPr>
        </p:nvSpPr>
        <p:spPr>
          <a:xfrm>
            <a:off x="457200" y="1076325"/>
            <a:ext cx="3008313" cy="3518297"/>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114" name="Google Shape;114;p22"/>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5" name="Shape 115"/>
        <p:cNvGrpSpPr/>
        <p:nvPr/>
      </p:nvGrpSpPr>
      <p:grpSpPr>
        <a:xfrm>
          <a:off x="0" y="0"/>
          <a:ext cx="0" cy="0"/>
          <a:chOff x="0" y="0"/>
          <a:chExt cx="0" cy="0"/>
        </a:xfrm>
      </p:grpSpPr>
      <p:sp>
        <p:nvSpPr>
          <p:cNvPr id="116" name="Google Shape;116;p23"/>
          <p:cNvSpPr txBox="1"/>
          <p:nvPr>
            <p:ph type="title"/>
          </p:nvPr>
        </p:nvSpPr>
        <p:spPr>
          <a:xfrm>
            <a:off x="1792288" y="3600450"/>
            <a:ext cx="5486400" cy="425053"/>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3"/>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rgbClr val="0066FF"/>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rgbClr val="003399"/>
              </a:buClr>
              <a:buSzPts val="2800"/>
              <a:buFont typeface="Noto Sans Symbols"/>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rgbClr val="00CCFF"/>
              </a:buClr>
              <a:buSzPts val="2400"/>
              <a:buFont typeface="Noto Sans Symbols"/>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folHlink"/>
              </a:buClr>
              <a:buSzPts val="2000"/>
              <a:buFont typeface="Noto Sans Symbols"/>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rgbClr val="CC3300"/>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rgbClr val="CC3300"/>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rgbClr val="CC3300"/>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rgbClr val="CC3300"/>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rgbClr val="CC3300"/>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18" name="Google Shape;118;p23"/>
          <p:cNvSpPr txBox="1"/>
          <p:nvPr>
            <p:ph idx="1" type="body"/>
          </p:nvPr>
        </p:nvSpPr>
        <p:spPr>
          <a:xfrm>
            <a:off x="1792288" y="4025503"/>
            <a:ext cx="5486400" cy="603646"/>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119" name="Google Shape;119;p23"/>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0" name="Shape 120"/>
        <p:cNvGrpSpPr/>
        <p:nvPr/>
      </p:nvGrpSpPr>
      <p:grpSpPr>
        <a:xfrm>
          <a:off x="0" y="0"/>
          <a:ext cx="0" cy="0"/>
          <a:chOff x="0" y="0"/>
          <a:chExt cx="0" cy="0"/>
        </a:xfrm>
      </p:grpSpPr>
      <p:sp>
        <p:nvSpPr>
          <p:cNvPr id="121" name="Google Shape;121;p24"/>
          <p:cNvSpPr txBox="1"/>
          <p:nvPr>
            <p:ph type="title"/>
          </p:nvPr>
        </p:nvSpPr>
        <p:spPr>
          <a:xfrm>
            <a:off x="539750" y="141685"/>
            <a:ext cx="7654925" cy="685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4"/>
          <p:cNvSpPr txBox="1"/>
          <p:nvPr>
            <p:ph idx="1" type="body"/>
          </p:nvPr>
        </p:nvSpPr>
        <p:spPr>
          <a:xfrm rot="5400000">
            <a:off x="2833688" y="-1432322"/>
            <a:ext cx="3476625" cy="835342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3" name="Google Shape;123;p24"/>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4" name="Shape 124"/>
        <p:cNvGrpSpPr/>
        <p:nvPr/>
      </p:nvGrpSpPr>
      <p:grpSpPr>
        <a:xfrm>
          <a:off x="0" y="0"/>
          <a:ext cx="0" cy="0"/>
          <a:chOff x="0" y="0"/>
          <a:chExt cx="0" cy="0"/>
        </a:xfrm>
      </p:grpSpPr>
      <p:sp>
        <p:nvSpPr>
          <p:cNvPr id="125" name="Google Shape;125;p25"/>
          <p:cNvSpPr txBox="1"/>
          <p:nvPr>
            <p:ph type="title"/>
          </p:nvPr>
        </p:nvSpPr>
        <p:spPr>
          <a:xfrm rot="5400000">
            <a:off x="5337771" y="1339652"/>
            <a:ext cx="4394596" cy="19986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5"/>
          <p:cNvSpPr txBox="1"/>
          <p:nvPr>
            <p:ph idx="1" type="body"/>
          </p:nvPr>
        </p:nvSpPr>
        <p:spPr>
          <a:xfrm rot="5400000">
            <a:off x="1264246" y="-582811"/>
            <a:ext cx="4394596" cy="5843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7" name="Google Shape;127;p25"/>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128" name="Shape 128"/>
        <p:cNvGrpSpPr/>
        <p:nvPr/>
      </p:nvGrpSpPr>
      <p:grpSpPr>
        <a:xfrm>
          <a:off x="0" y="0"/>
          <a:ext cx="0" cy="0"/>
          <a:chOff x="0" y="0"/>
          <a:chExt cx="0" cy="0"/>
        </a:xfrm>
      </p:grpSpPr>
      <p:sp>
        <p:nvSpPr>
          <p:cNvPr id="129" name="Google Shape;129;p26"/>
          <p:cNvSpPr txBox="1"/>
          <p:nvPr>
            <p:ph type="title"/>
          </p:nvPr>
        </p:nvSpPr>
        <p:spPr>
          <a:xfrm>
            <a:off x="539750" y="141685"/>
            <a:ext cx="7654925" cy="685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6"/>
          <p:cNvSpPr txBox="1"/>
          <p:nvPr>
            <p:ph idx="1" type="body"/>
          </p:nvPr>
        </p:nvSpPr>
        <p:spPr>
          <a:xfrm>
            <a:off x="609600" y="1221581"/>
            <a:ext cx="3886200" cy="33147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31" name="Google Shape;131;p26"/>
          <p:cNvSpPr txBox="1"/>
          <p:nvPr>
            <p:ph idx="2" type="body"/>
          </p:nvPr>
        </p:nvSpPr>
        <p:spPr>
          <a:xfrm>
            <a:off x="4648200" y="1221581"/>
            <a:ext cx="3886200" cy="33147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32" name="Google Shape;132;p26"/>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3.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theme" Target="../theme/theme3.xml"/><Relationship Id="rId14" Type="http://schemas.openxmlformats.org/officeDocument/2006/relationships/slideLayout" Target="../slideLayouts/slideLayout2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cxnSp>
        <p:nvCxnSpPr>
          <p:cNvPr id="51" name="Google Shape;51;p13"/>
          <p:cNvCxnSpPr/>
          <p:nvPr/>
        </p:nvCxnSpPr>
        <p:spPr>
          <a:xfrm>
            <a:off x="0" y="894160"/>
            <a:ext cx="8077200" cy="0"/>
          </a:xfrm>
          <a:prstGeom prst="straightConnector1">
            <a:avLst/>
          </a:prstGeom>
          <a:noFill/>
          <a:ln cap="flat" cmpd="sng" w="38100">
            <a:solidFill>
              <a:schemeClr val="lt1"/>
            </a:solidFill>
            <a:prstDash val="solid"/>
            <a:round/>
            <a:headEnd len="med" w="med" type="none"/>
            <a:tailEnd len="med" w="med" type="none"/>
          </a:ln>
        </p:spPr>
      </p:cxnSp>
      <p:sp>
        <p:nvSpPr>
          <p:cNvPr id="52" name="Google Shape;52;p13"/>
          <p:cNvSpPr txBox="1"/>
          <p:nvPr>
            <p:ph type="title"/>
          </p:nvPr>
        </p:nvSpPr>
        <p:spPr>
          <a:xfrm>
            <a:off x="539750" y="141685"/>
            <a:ext cx="7654925" cy="6858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4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4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4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4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44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lt1"/>
                </a:solidFill>
                <a:latin typeface="Arial"/>
                <a:ea typeface="Arial"/>
                <a:cs typeface="Arial"/>
                <a:sym typeface="Arial"/>
              </a:defRPr>
            </a:lvl9pPr>
          </a:lstStyle>
          <a:p/>
        </p:txBody>
      </p:sp>
      <p:sp>
        <p:nvSpPr>
          <p:cNvPr id="53" name="Google Shape;53;p13"/>
          <p:cNvSpPr txBox="1"/>
          <p:nvPr>
            <p:ph idx="1" type="body"/>
          </p:nvPr>
        </p:nvSpPr>
        <p:spPr>
          <a:xfrm>
            <a:off x="395288" y="1006078"/>
            <a:ext cx="8353425" cy="3476625"/>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rgbClr val="0066FF"/>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rgbClr val="003399"/>
              </a:buClr>
              <a:buSzPts val="2800"/>
              <a:buFont typeface="Noto Sans Symbols"/>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rgbClr val="00CCFF"/>
              </a:buClr>
              <a:buSzPts val="2400"/>
              <a:buFont typeface="Noto Sans Symbols"/>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folHlink"/>
              </a:buClr>
              <a:buSzPts val="2000"/>
              <a:buFont typeface="Noto Sans Symbols"/>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rgbClr val="CC3300"/>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rgbClr val="CC3300"/>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rgbClr val="CC3300"/>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rgbClr val="CC3300"/>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rgbClr val="CC3300"/>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4" name="Google Shape;54;p13"/>
          <p:cNvSpPr txBox="1"/>
          <p:nvPr>
            <p:ph idx="12" type="sldNum"/>
          </p:nvPr>
        </p:nvSpPr>
        <p:spPr>
          <a:xfrm>
            <a:off x="8243888" y="4786313"/>
            <a:ext cx="792162" cy="270272"/>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pic>
        <p:nvPicPr>
          <p:cNvPr descr="C:\Documents and Settings\yuchiaw\Desktop\citi-template-for-Prof.-frank-wang.png" id="55" name="Google Shape;55;p13"/>
          <p:cNvPicPr preferRelativeResize="0"/>
          <p:nvPr/>
        </p:nvPicPr>
        <p:blipFill rotWithShape="1">
          <a:blip r:embed="rId1">
            <a:alphaModFix/>
          </a:blip>
          <a:srcRect b="0" l="0" r="0" t="0"/>
          <a:stretch/>
        </p:blipFill>
        <p:spPr>
          <a:xfrm>
            <a:off x="-36512" y="4667541"/>
            <a:ext cx="6102679" cy="47595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hyperlink" Target="https://e3.nycu.edu.tw/mod/assign/view.php?id=268995" TargetMode="External"/><Relationship Id="rId4" Type="http://schemas.openxmlformats.org/officeDocument/2006/relationships/hyperlink" Target="mailto:d08922002@ntu.edu.tw" TargetMode="External"/><Relationship Id="rId5" Type="http://schemas.openxmlformats.org/officeDocument/2006/relationships/hyperlink" Target="mailto:d08922002@csie.ntu.edu.tw" TargetMode="External"/><Relationship Id="rId6" Type="http://schemas.openxmlformats.org/officeDocument/2006/relationships/hyperlink" Target="mailto:derekt.cs06@nctu.edu.tw" TargetMode="External"/><Relationship Id="rId7" Type="http://schemas.openxmlformats.org/officeDocument/2006/relationships/hyperlink" Target="mailto:ace52751208@gmail.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hyperlink" Target="https://e3.nycu.edu.tw/mod/assign/view.php?id=268995" TargetMode="External"/><Relationship Id="rId4" Type="http://schemas.openxmlformats.org/officeDocument/2006/relationships/hyperlink" Target="https://docs.google.com/document/d/1h2yOmAaO1Q932Xl4r2KmDTTHFbw0Nz6DtGSBorJS_Fw/edit?usp=sharing" TargetMode="External"/><Relationship Id="rId5" Type="http://schemas.openxmlformats.org/officeDocument/2006/relationships/hyperlink" Target="https://github.com/NCTU-VRDL/CS_AT0828/tree/main/HW1" TargetMode="External"/><Relationship Id="rId6" Type="http://schemas.openxmlformats.org/officeDocument/2006/relationships/image" Target="../media/image7.png"/><Relationship Id="rId7" Type="http://schemas.openxmlformats.org/officeDocument/2006/relationships/image" Target="../media/image6.png"/><Relationship Id="rId8" Type="http://schemas.openxmlformats.org/officeDocument/2006/relationships/hyperlink" Target="https://e3.nycu.edu.tw/mod/assign/view.php?id=268995"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4.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hyperlink" Target="https://www.coursera.org/lecture/machine-learning/gradient-descent-intuition-GFFPB"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hyperlink" Target="https://realpython.com/python-pep8/" TargetMode="External"/><Relationship Id="rId4" Type="http://schemas.openxmlformats.org/officeDocument/2006/relationships/image" Target="../media/image9.png"/><Relationship Id="rId5" Type="http://schemas.openxmlformats.org/officeDocument/2006/relationships/image" Target="../media/image12.png"/><Relationship Id="rId6"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p:nvPr/>
        </p:nvSpPr>
        <p:spPr>
          <a:xfrm>
            <a:off x="3187080" y="1506063"/>
            <a:ext cx="5652000" cy="715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zh-TW" sz="2800">
                <a:solidFill>
                  <a:srgbClr val="C00000"/>
                </a:solidFill>
                <a:latin typeface="Calibri"/>
                <a:ea typeface="Calibri"/>
                <a:cs typeface="Calibri"/>
                <a:sym typeface="Calibri"/>
              </a:rPr>
              <a:t>Pattern Recognition</a:t>
            </a:r>
            <a:endParaRPr b="1" sz="2800">
              <a:solidFill>
                <a:srgbClr val="C00000"/>
              </a:solidFill>
              <a:latin typeface="Calibri"/>
              <a:ea typeface="Calibri"/>
              <a:cs typeface="Calibri"/>
              <a:sym typeface="Calibri"/>
            </a:endParaRPr>
          </a:p>
          <a:p>
            <a:pPr indent="0" lvl="0" marL="0" marR="0" rtl="0" algn="ctr">
              <a:spcBef>
                <a:spcPts val="0"/>
              </a:spcBef>
              <a:spcAft>
                <a:spcPts val="0"/>
              </a:spcAft>
              <a:buNone/>
            </a:pPr>
            <a:r>
              <a:rPr b="1" i="0" lang="zh-TW" sz="2800" u="none" cap="none" strike="noStrike">
                <a:solidFill>
                  <a:srgbClr val="C00000"/>
                </a:solidFill>
                <a:latin typeface="Calibri"/>
                <a:ea typeface="Calibri"/>
                <a:cs typeface="Calibri"/>
                <a:sym typeface="Calibri"/>
              </a:rPr>
              <a:t>H</a:t>
            </a:r>
            <a:r>
              <a:rPr b="1" lang="zh-TW" sz="2800">
                <a:solidFill>
                  <a:srgbClr val="C00000"/>
                </a:solidFill>
                <a:latin typeface="Calibri"/>
                <a:ea typeface="Calibri"/>
                <a:cs typeface="Calibri"/>
                <a:sym typeface="Calibri"/>
              </a:rPr>
              <a:t>omework 1 announcement</a:t>
            </a:r>
            <a:endParaRPr b="1" i="1" sz="2800" u="none" cap="none" strike="noStrike">
              <a:solidFill>
                <a:srgbClr val="FF0000"/>
              </a:solidFill>
              <a:latin typeface="Calibri"/>
              <a:ea typeface="Calibri"/>
              <a:cs typeface="Calibri"/>
              <a:sym typeface="Calibri"/>
            </a:endParaRPr>
          </a:p>
        </p:txBody>
      </p:sp>
      <p:sp>
        <p:nvSpPr>
          <p:cNvPr id="139" name="Google Shape;139;p27"/>
          <p:cNvSpPr/>
          <p:nvPr/>
        </p:nvSpPr>
        <p:spPr>
          <a:xfrm>
            <a:off x="4644898" y="3135424"/>
            <a:ext cx="4427400" cy="259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zh-TW" sz="1600">
                <a:solidFill>
                  <a:schemeClr val="dk1"/>
                </a:solidFill>
                <a:latin typeface="Calibri"/>
                <a:ea typeface="Calibri"/>
                <a:cs typeface="Calibri"/>
                <a:sym typeface="Calibri"/>
              </a:rPr>
              <a:t> Ph.D. student at National Taiwan Universitiy</a:t>
            </a:r>
            <a:endParaRPr/>
          </a:p>
        </p:txBody>
      </p:sp>
      <p:sp>
        <p:nvSpPr>
          <p:cNvPr id="140" name="Google Shape;140;p27"/>
          <p:cNvSpPr/>
          <p:nvPr/>
        </p:nvSpPr>
        <p:spPr>
          <a:xfrm>
            <a:off x="7020272" y="2852227"/>
            <a:ext cx="2071200" cy="253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zh-TW" sz="1600">
                <a:solidFill>
                  <a:schemeClr val="dk1"/>
                </a:solidFill>
                <a:latin typeface="Times New Roman"/>
                <a:ea typeface="Times New Roman"/>
                <a:cs typeface="Times New Roman"/>
                <a:sym typeface="Times New Roman"/>
              </a:rPr>
              <a:t>TA: 楊証琨 Jimmy</a:t>
            </a:r>
            <a:endParaRPr b="1" i="0" sz="1600" u="none" cap="none" strike="noStrike">
              <a:solidFill>
                <a:schemeClr val="dk1"/>
              </a:solidFill>
              <a:latin typeface="Times New Roman"/>
              <a:ea typeface="Times New Roman"/>
              <a:cs typeface="Times New Roman"/>
              <a:sym typeface="Times New Roman"/>
            </a:endParaRPr>
          </a:p>
        </p:txBody>
      </p:sp>
      <p:sp>
        <p:nvSpPr>
          <p:cNvPr id="141" name="Google Shape;141;p27"/>
          <p:cNvSpPr/>
          <p:nvPr/>
        </p:nvSpPr>
        <p:spPr>
          <a:xfrm>
            <a:off x="4648198" y="3281000"/>
            <a:ext cx="4427400" cy="259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zh-TW" sz="3000">
                <a:solidFill>
                  <a:schemeClr val="dk1"/>
                </a:solidFill>
                <a:latin typeface="Calibri"/>
                <a:ea typeface="Calibri"/>
                <a:cs typeface="Calibri"/>
                <a:sym typeface="Calibri"/>
              </a:rPr>
              <a:t> </a:t>
            </a:r>
            <a:r>
              <a:rPr b="1" lang="zh-TW" sz="1700">
                <a:solidFill>
                  <a:schemeClr val="dk1"/>
                </a:solidFill>
                <a:latin typeface="Calibri"/>
                <a:ea typeface="Calibri"/>
                <a:cs typeface="Calibri"/>
                <a:sym typeface="Calibri"/>
              </a:rPr>
              <a:t>d0</a:t>
            </a:r>
            <a:r>
              <a:rPr b="1" lang="zh-TW" sz="1700">
                <a:solidFill>
                  <a:schemeClr val="dk1"/>
                </a:solidFill>
                <a:latin typeface="Calibri"/>
                <a:ea typeface="Calibri"/>
                <a:cs typeface="Calibri"/>
                <a:sym typeface="Calibri"/>
              </a:rPr>
              <a:t>8922002@csie.ntu.edu.tw</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395288" y="1416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FAQ</a:t>
            </a:r>
            <a:endParaRPr/>
          </a:p>
        </p:txBody>
      </p:sp>
      <p:sp>
        <p:nvSpPr>
          <p:cNvPr id="229" name="Google Shape;229;p36"/>
          <p:cNvSpPr txBox="1"/>
          <p:nvPr/>
        </p:nvSpPr>
        <p:spPr>
          <a:xfrm>
            <a:off x="327050" y="1013600"/>
            <a:ext cx="8896500" cy="3872100"/>
          </a:xfrm>
          <a:prstGeom prst="rect">
            <a:avLst/>
          </a:prstGeom>
          <a:noFill/>
          <a:ln>
            <a:noFill/>
          </a:ln>
        </p:spPr>
        <p:txBody>
          <a:bodyPr anchorCtr="0" anchor="t" bIns="45700" lIns="91425" spcFirstLastPara="1" rIns="91425" wrap="square" tIns="45700">
            <a:noAutofit/>
          </a:bodyPr>
          <a:lstStyle/>
          <a:p>
            <a:pPr indent="-381000" lvl="0" marL="457200" rtl="0" algn="l">
              <a:spcBef>
                <a:spcPts val="480"/>
              </a:spcBef>
              <a:spcAft>
                <a:spcPts val="0"/>
              </a:spcAft>
              <a:buClr>
                <a:srgbClr val="0066FF"/>
              </a:buClr>
              <a:buSzPts val="2400"/>
              <a:buFont typeface="Calibri"/>
              <a:buChar char="•"/>
            </a:pPr>
            <a:r>
              <a:rPr lang="zh-TW" sz="2400">
                <a:latin typeface="Calibri"/>
                <a:ea typeface="Calibri"/>
                <a:cs typeface="Calibri"/>
                <a:sym typeface="Calibri"/>
              </a:rPr>
              <a:t>Why my loss is high and the training can not converge</a:t>
            </a:r>
            <a:endParaRPr sz="2400">
              <a:latin typeface="Calibri"/>
              <a:ea typeface="Calibri"/>
              <a:cs typeface="Calibri"/>
              <a:sym typeface="Calibri"/>
            </a:endParaRPr>
          </a:p>
          <a:p>
            <a:pPr indent="-381000" lvl="1" marL="914400" rtl="0" algn="l">
              <a:spcBef>
                <a:spcPts val="0"/>
              </a:spcBef>
              <a:spcAft>
                <a:spcPts val="0"/>
              </a:spcAft>
              <a:buClr>
                <a:srgbClr val="003399"/>
              </a:buClr>
              <a:buSzPts val="2400"/>
              <a:buFont typeface="Calibri"/>
              <a:buChar char="○"/>
            </a:pPr>
            <a:r>
              <a:rPr lang="zh-TW" sz="2400">
                <a:latin typeface="Calibri"/>
                <a:ea typeface="Calibri"/>
                <a:cs typeface="Calibri"/>
                <a:sym typeface="Calibri"/>
              </a:rPr>
              <a:t>Make sure you calculate the gradients correctly</a:t>
            </a:r>
            <a:endParaRPr sz="2400">
              <a:latin typeface="Calibri"/>
              <a:ea typeface="Calibri"/>
              <a:cs typeface="Calibri"/>
              <a:sym typeface="Calibri"/>
            </a:endParaRPr>
          </a:p>
          <a:p>
            <a:pPr indent="-381000" lvl="1" marL="914400" rtl="0" algn="l">
              <a:spcBef>
                <a:spcPts val="0"/>
              </a:spcBef>
              <a:spcAft>
                <a:spcPts val="0"/>
              </a:spcAft>
              <a:buClr>
                <a:srgbClr val="003399"/>
              </a:buClr>
              <a:buSzPts val="2400"/>
              <a:buFont typeface="Calibri"/>
              <a:buChar char="○"/>
            </a:pPr>
            <a:r>
              <a:rPr lang="zh-TW" sz="2400">
                <a:latin typeface="Calibri"/>
                <a:ea typeface="Calibri"/>
                <a:cs typeface="Calibri"/>
                <a:sym typeface="Calibri"/>
              </a:rPr>
              <a:t>Use smaller learning rate</a:t>
            </a:r>
            <a:endParaRPr sz="2400">
              <a:latin typeface="Calibri"/>
              <a:ea typeface="Calibri"/>
              <a:cs typeface="Calibri"/>
              <a:sym typeface="Calibri"/>
            </a:endParaRPr>
          </a:p>
          <a:p>
            <a:pPr indent="-381000" lvl="0" marL="457200" rtl="0" algn="l">
              <a:spcBef>
                <a:spcPts val="0"/>
              </a:spcBef>
              <a:spcAft>
                <a:spcPts val="0"/>
              </a:spcAft>
              <a:buClr>
                <a:srgbClr val="0066FF"/>
              </a:buClr>
              <a:buSzPts val="2400"/>
              <a:buChar char="•"/>
            </a:pPr>
            <a:r>
              <a:rPr lang="zh-TW" sz="2400">
                <a:latin typeface="Calibri"/>
                <a:ea typeface="Calibri"/>
                <a:cs typeface="Calibri"/>
                <a:sym typeface="Calibri"/>
              </a:rPr>
              <a:t>Can I use deep learning frameworks such as TensorFlow, Pytorch?</a:t>
            </a:r>
            <a:endParaRPr sz="2400">
              <a:solidFill>
                <a:srgbClr val="000000"/>
              </a:solidFill>
              <a:latin typeface="Calibri"/>
              <a:ea typeface="Calibri"/>
              <a:cs typeface="Calibri"/>
              <a:sym typeface="Calibri"/>
            </a:endParaRPr>
          </a:p>
          <a:p>
            <a:pPr indent="-368300" lvl="1" marL="914400" rtl="0" algn="l">
              <a:spcBef>
                <a:spcPts val="0"/>
              </a:spcBef>
              <a:spcAft>
                <a:spcPts val="0"/>
              </a:spcAft>
              <a:buClr>
                <a:srgbClr val="003399"/>
              </a:buClr>
              <a:buSzPts val="2200"/>
              <a:buFont typeface="Noto Sans Symbols"/>
              <a:buChar char="○"/>
            </a:pPr>
            <a:r>
              <a:rPr b="1" lang="zh-TW" sz="2200">
                <a:latin typeface="Calibri"/>
                <a:ea typeface="Calibri"/>
                <a:cs typeface="Calibri"/>
                <a:sym typeface="Calibri"/>
              </a:rPr>
              <a:t>No!</a:t>
            </a:r>
            <a:r>
              <a:rPr lang="zh-TW" sz="2200">
                <a:latin typeface="Calibri"/>
                <a:ea typeface="Calibri"/>
                <a:cs typeface="Calibri"/>
                <a:sym typeface="Calibri"/>
              </a:rPr>
              <a:t> In HW1, you are request using </a:t>
            </a:r>
            <a:r>
              <a:rPr lang="zh-TW" sz="2200">
                <a:solidFill>
                  <a:srgbClr val="FF9900"/>
                </a:solidFill>
                <a:latin typeface="Calibri"/>
                <a:ea typeface="Calibri"/>
                <a:cs typeface="Calibri"/>
                <a:sym typeface="Calibri"/>
              </a:rPr>
              <a:t>only Numpy</a:t>
            </a:r>
            <a:r>
              <a:rPr lang="zh-TW" sz="2200">
                <a:latin typeface="Calibri"/>
                <a:ea typeface="Calibri"/>
                <a:cs typeface="Calibri"/>
                <a:sym typeface="Calibri"/>
              </a:rPr>
              <a:t> to implement linear regression and gradien descent. You can use matplotlib to plot the results.</a:t>
            </a:r>
            <a:endParaRPr sz="2200">
              <a:latin typeface="Calibri"/>
              <a:ea typeface="Calibri"/>
              <a:cs typeface="Calibri"/>
              <a:sym typeface="Calibri"/>
            </a:endParaRPr>
          </a:p>
          <a:p>
            <a:pPr indent="-368300" lvl="0" marL="457200" rtl="0" algn="l">
              <a:spcBef>
                <a:spcPts val="0"/>
              </a:spcBef>
              <a:spcAft>
                <a:spcPts val="0"/>
              </a:spcAft>
              <a:buClr>
                <a:srgbClr val="0066FF"/>
              </a:buClr>
              <a:buSzPts val="2200"/>
              <a:buFont typeface="Calibri"/>
              <a:buChar char="•"/>
            </a:pPr>
            <a:r>
              <a:rPr b="1" lang="zh-TW" sz="2200">
                <a:latin typeface="Calibri"/>
                <a:ea typeface="Calibri"/>
                <a:cs typeface="Calibri"/>
                <a:sym typeface="Calibri"/>
              </a:rPr>
              <a:t>DO NOT</a:t>
            </a:r>
            <a:r>
              <a:rPr lang="zh-TW" sz="2200">
                <a:latin typeface="Calibri"/>
                <a:ea typeface="Calibri"/>
                <a:cs typeface="Calibri"/>
                <a:sym typeface="Calibri"/>
              </a:rPr>
              <a:t> copy homework from others! Otherwise, both of you will get 0 points for the homework</a:t>
            </a:r>
            <a:endParaRPr sz="22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txBox="1"/>
          <p:nvPr>
            <p:ph idx="1" type="body"/>
          </p:nvPr>
        </p:nvSpPr>
        <p:spPr>
          <a:xfrm>
            <a:off x="395288" y="1006078"/>
            <a:ext cx="8353500" cy="34767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
            </a:pPr>
            <a:r>
              <a:rPr lang="zh-TW"/>
              <a:t>Submit your homework on </a:t>
            </a:r>
            <a:r>
              <a:rPr lang="zh-TW" u="sng">
                <a:solidFill>
                  <a:schemeClr val="hlink"/>
                </a:solidFill>
                <a:hlinkClick r:id="rId3"/>
              </a:rPr>
              <a:t>E3-system</a:t>
            </a:r>
            <a:r>
              <a:rPr lang="zh-TW"/>
              <a:t> </a:t>
            </a:r>
            <a:r>
              <a:rPr lang="zh-TW"/>
              <a:t>!</a:t>
            </a:r>
            <a:endParaRPr/>
          </a:p>
          <a:p>
            <a:pPr indent="-381000" lvl="0" marL="457200" rtl="0" algn="l">
              <a:spcBef>
                <a:spcPts val="0"/>
              </a:spcBef>
              <a:spcAft>
                <a:spcPts val="0"/>
              </a:spcAft>
              <a:buSzPts val="2400"/>
              <a:buChar char="•"/>
            </a:pPr>
            <a:r>
              <a:rPr lang="zh-TW"/>
              <a:t>Check your email regularly, we will mail you if there are any  updates or problems of the homework</a:t>
            </a:r>
            <a:endParaRPr/>
          </a:p>
          <a:p>
            <a:pPr indent="-381000" lvl="0" marL="457200" rtl="0" algn="l">
              <a:spcBef>
                <a:spcPts val="0"/>
              </a:spcBef>
              <a:spcAft>
                <a:spcPts val="0"/>
              </a:spcAft>
              <a:buSzPts val="2400"/>
              <a:buChar char="•"/>
            </a:pPr>
            <a:r>
              <a:rPr lang="zh-TW"/>
              <a:t>If you have any questions or comments for the homework, please mail me and cc Prof. Lin</a:t>
            </a:r>
            <a:endParaRPr/>
          </a:p>
          <a:p>
            <a:pPr indent="-355600" lvl="1" marL="914400" rtl="0" algn="l">
              <a:spcBef>
                <a:spcPts val="0"/>
              </a:spcBef>
              <a:spcAft>
                <a:spcPts val="0"/>
              </a:spcAft>
              <a:buSzPts val="2000"/>
              <a:buChar char="⮚"/>
            </a:pPr>
            <a:r>
              <a:rPr lang="zh-TW" sz="2000"/>
              <a:t>Prof. Lin, </a:t>
            </a:r>
            <a:r>
              <a:rPr b="1" lang="zh-TW" sz="2000" u="sng">
                <a:solidFill>
                  <a:schemeClr val="hlink"/>
                </a:solidFill>
                <a:hlinkClick r:id="rId4"/>
              </a:rPr>
              <a:t>lin@cs.nctu.edu.tw</a:t>
            </a:r>
            <a:r>
              <a:rPr b="1" lang="zh-TW" sz="2000"/>
              <a:t> </a:t>
            </a:r>
            <a:endParaRPr sz="2000"/>
          </a:p>
          <a:p>
            <a:pPr indent="-355600" lvl="1" marL="914400" rtl="0" algn="l">
              <a:spcBef>
                <a:spcPts val="0"/>
              </a:spcBef>
              <a:spcAft>
                <a:spcPts val="0"/>
              </a:spcAft>
              <a:buSzPts val="2000"/>
              <a:buChar char="⮚"/>
            </a:pPr>
            <a:r>
              <a:rPr lang="zh-TW" sz="2000"/>
              <a:t>TA Jimmy, </a:t>
            </a:r>
            <a:r>
              <a:rPr b="1" lang="zh-TW" sz="2000" u="sng">
                <a:solidFill>
                  <a:schemeClr val="hlink"/>
                </a:solidFill>
                <a:hlinkClick r:id="rId5"/>
              </a:rPr>
              <a:t>d08922002@csie.ntu.edu.tw</a:t>
            </a:r>
            <a:r>
              <a:rPr b="1" lang="zh-TW" sz="2000"/>
              <a:t> </a:t>
            </a:r>
            <a:endParaRPr b="1" sz="2000"/>
          </a:p>
          <a:p>
            <a:pPr indent="-355600" lvl="1" marL="914400" rtl="0" algn="l">
              <a:spcBef>
                <a:spcPts val="0"/>
              </a:spcBef>
              <a:spcAft>
                <a:spcPts val="0"/>
              </a:spcAft>
              <a:buSzPts val="2000"/>
              <a:buChar char="⮚"/>
            </a:pPr>
            <a:r>
              <a:rPr lang="zh-TW" sz="2000"/>
              <a:t>TA 晨軒,</a:t>
            </a:r>
            <a:r>
              <a:rPr b="1" lang="zh-TW" sz="2000"/>
              <a:t> </a:t>
            </a:r>
            <a:r>
              <a:rPr b="1" lang="zh-TW" sz="2000" u="sng">
                <a:solidFill>
                  <a:schemeClr val="hlink"/>
                </a:solidFill>
                <a:hlinkClick r:id="rId6"/>
              </a:rPr>
              <a:t>derekt.cs06@nctu.edu.tw</a:t>
            </a:r>
            <a:endParaRPr b="1" sz="2000"/>
          </a:p>
          <a:p>
            <a:pPr indent="-355600" lvl="1" marL="914400" rtl="0" algn="l">
              <a:spcBef>
                <a:spcPts val="0"/>
              </a:spcBef>
              <a:spcAft>
                <a:spcPts val="0"/>
              </a:spcAft>
              <a:buSzPts val="2000"/>
              <a:buChar char="⮚"/>
            </a:pPr>
            <a:r>
              <a:rPr lang="zh-TW" sz="2000"/>
              <a:t>TA 政儒,</a:t>
            </a:r>
            <a:r>
              <a:rPr b="1" lang="zh-TW" sz="2000"/>
              <a:t> </a:t>
            </a:r>
            <a:r>
              <a:rPr b="1" lang="zh-TW" sz="2000" u="sng">
                <a:solidFill>
                  <a:schemeClr val="hlink"/>
                </a:solidFill>
                <a:hlinkClick r:id="rId7"/>
              </a:rPr>
              <a:t>ace52751208@gmail.com</a:t>
            </a:r>
            <a:endParaRPr sz="2000"/>
          </a:p>
          <a:p>
            <a:pPr indent="0" lvl="0" marL="0" rtl="0" algn="l">
              <a:spcBef>
                <a:spcPts val="480"/>
              </a:spcBef>
              <a:spcAft>
                <a:spcPts val="0"/>
              </a:spcAft>
              <a:buNone/>
            </a:pPr>
            <a:r>
              <a:t/>
            </a:r>
            <a:endParaRPr b="1" sz="2000"/>
          </a:p>
        </p:txBody>
      </p:sp>
      <p:sp>
        <p:nvSpPr>
          <p:cNvPr id="235" name="Google Shape;235;p37"/>
          <p:cNvSpPr txBox="1"/>
          <p:nvPr>
            <p:ph type="title"/>
          </p:nvPr>
        </p:nvSpPr>
        <p:spPr>
          <a:xfrm>
            <a:off x="395288" y="1416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Notice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395288" y="1416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Have fun!</a:t>
            </a:r>
            <a:endParaRPr/>
          </a:p>
        </p:txBody>
      </p:sp>
      <p:pic>
        <p:nvPicPr>
          <p:cNvPr id="241" name="Google Shape;241;p38"/>
          <p:cNvPicPr preferRelativeResize="0"/>
          <p:nvPr/>
        </p:nvPicPr>
        <p:blipFill>
          <a:blip r:embed="rId3">
            <a:alphaModFix/>
          </a:blip>
          <a:stretch>
            <a:fillRect/>
          </a:stretch>
        </p:blipFill>
        <p:spPr>
          <a:xfrm>
            <a:off x="2882600" y="250161"/>
            <a:ext cx="4649801" cy="4643176"/>
          </a:xfrm>
          <a:prstGeom prst="rect">
            <a:avLst/>
          </a:prstGeom>
          <a:noFill/>
          <a:ln>
            <a:noFill/>
          </a:ln>
        </p:spPr>
      </p:pic>
      <p:sp>
        <p:nvSpPr>
          <p:cNvPr id="242" name="Google Shape;242;p38"/>
          <p:cNvSpPr txBox="1"/>
          <p:nvPr/>
        </p:nvSpPr>
        <p:spPr>
          <a:xfrm>
            <a:off x="3109025" y="1412777"/>
            <a:ext cx="1064400" cy="528000"/>
          </a:xfrm>
          <a:prstGeom prst="rect">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TW">
                <a:latin typeface="Calibri"/>
                <a:ea typeface="Calibri"/>
                <a:cs typeface="Calibri"/>
                <a:sym typeface="Calibri"/>
              </a:rPr>
              <a:t>Linear Regression</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idx="1" type="body"/>
          </p:nvPr>
        </p:nvSpPr>
        <p:spPr>
          <a:xfrm>
            <a:off x="242900" y="827475"/>
            <a:ext cx="8993100" cy="3738600"/>
          </a:xfrm>
          <a:prstGeom prst="rect">
            <a:avLst/>
          </a:prstGeom>
        </p:spPr>
        <p:txBody>
          <a:bodyPr anchorCtr="0" anchor="t" bIns="45700" lIns="91425" spcFirstLastPara="1" rIns="91425" wrap="square" tIns="45700">
            <a:noAutofit/>
          </a:bodyPr>
          <a:lstStyle/>
          <a:p>
            <a:pPr indent="-419100" lvl="0" marL="457200" rtl="0" algn="l">
              <a:spcBef>
                <a:spcPts val="480"/>
              </a:spcBef>
              <a:spcAft>
                <a:spcPts val="0"/>
              </a:spcAft>
              <a:buSzPts val="3000"/>
              <a:buChar char="•"/>
            </a:pPr>
            <a:r>
              <a:rPr b="1" lang="zh-TW" sz="3000"/>
              <a:t>Deadline: </a:t>
            </a:r>
            <a:r>
              <a:rPr b="1" lang="zh-TW" sz="3000">
                <a:solidFill>
                  <a:srgbClr val="FF9900"/>
                </a:solidFill>
              </a:rPr>
              <a:t>March. 23</a:t>
            </a:r>
            <a:r>
              <a:rPr b="1" lang="zh-TW" sz="3000"/>
              <a:t>, Wed at 23:59</a:t>
            </a:r>
            <a:endParaRPr b="1" sz="3000"/>
          </a:p>
          <a:p>
            <a:pPr indent="-381000" lvl="0" marL="914400" rtl="0" algn="l">
              <a:spcBef>
                <a:spcPts val="0"/>
              </a:spcBef>
              <a:spcAft>
                <a:spcPts val="0"/>
              </a:spcAft>
              <a:buSzPts val="2400"/>
              <a:buAutoNum type="arabicPeriod"/>
            </a:pPr>
            <a:r>
              <a:rPr lang="zh-TW" sz="2300"/>
              <a:t>Code assigment (60%):</a:t>
            </a:r>
            <a:r>
              <a:rPr lang="zh-TW"/>
              <a:t> </a:t>
            </a:r>
            <a:r>
              <a:rPr lang="zh-TW" sz="2000"/>
              <a:t>Implementing linear regression using only numpy</a:t>
            </a:r>
            <a:endParaRPr sz="2000"/>
          </a:p>
          <a:p>
            <a:pPr indent="-381000" lvl="0" marL="914400" rtl="0" algn="l">
              <a:spcBef>
                <a:spcPts val="0"/>
              </a:spcBef>
              <a:spcAft>
                <a:spcPts val="0"/>
              </a:spcAft>
              <a:buSzPts val="2400"/>
              <a:buAutoNum type="arabicPeriod"/>
            </a:pPr>
            <a:r>
              <a:rPr lang="zh-TW"/>
              <a:t>Short answer questions (40%): </a:t>
            </a:r>
            <a:r>
              <a:rPr lang="zh-TW" sz="2100"/>
              <a:t>W</a:t>
            </a:r>
            <a:r>
              <a:rPr lang="zh-TW" sz="2100"/>
              <a:t>rite your answer on </a:t>
            </a:r>
            <a:r>
              <a:rPr b="1" lang="zh-TW" sz="2100"/>
              <a:t>pdf</a:t>
            </a:r>
            <a:endParaRPr b="1" sz="2100"/>
          </a:p>
          <a:p>
            <a:pPr indent="-419100" lvl="0" marL="457200" rtl="0" algn="l">
              <a:spcBef>
                <a:spcPts val="0"/>
              </a:spcBef>
              <a:spcAft>
                <a:spcPts val="0"/>
              </a:spcAft>
              <a:buSzPts val="3000"/>
              <a:buChar char="●"/>
            </a:pPr>
            <a:r>
              <a:rPr lang="zh-TW" sz="3000"/>
              <a:t>Submit the </a:t>
            </a:r>
            <a:r>
              <a:rPr b="1" lang="zh-TW" sz="3000"/>
              <a:t>code</a:t>
            </a:r>
            <a:r>
              <a:rPr b="1" lang="zh-TW" sz="2000"/>
              <a:t> (.py/.ipynb)</a:t>
            </a:r>
            <a:r>
              <a:rPr lang="zh-TW" sz="3000"/>
              <a:t> and </a:t>
            </a:r>
            <a:r>
              <a:rPr b="1" lang="zh-TW" sz="3000"/>
              <a:t>answers </a:t>
            </a:r>
            <a:r>
              <a:rPr b="1" lang="zh-TW" sz="2000"/>
              <a:t>(.pdf)</a:t>
            </a:r>
            <a:r>
              <a:rPr lang="zh-TW" sz="3000"/>
              <a:t> on </a:t>
            </a:r>
            <a:r>
              <a:rPr lang="zh-TW" sz="3000" u="sng">
                <a:solidFill>
                  <a:schemeClr val="hlink"/>
                </a:solidFill>
                <a:hlinkClick r:id="rId3"/>
              </a:rPr>
              <a:t>E3</a:t>
            </a:r>
            <a:endParaRPr sz="3000"/>
          </a:p>
          <a:p>
            <a:pPr indent="-400050" lvl="1" marL="914400" rtl="0" algn="l">
              <a:spcBef>
                <a:spcPts val="0"/>
              </a:spcBef>
              <a:spcAft>
                <a:spcPts val="0"/>
              </a:spcAft>
              <a:buSzPts val="2700"/>
              <a:buChar char="○"/>
            </a:pPr>
            <a:r>
              <a:rPr lang="zh-TW" sz="2700"/>
              <a:t>Include your answers of code/question in the pdf</a:t>
            </a:r>
            <a:endParaRPr sz="2700"/>
          </a:p>
          <a:p>
            <a:pPr indent="-368300" lvl="1" marL="914400" rtl="0" algn="l">
              <a:spcBef>
                <a:spcPts val="0"/>
              </a:spcBef>
              <a:spcAft>
                <a:spcPts val="0"/>
              </a:spcAft>
              <a:buSzPts val="2200"/>
              <a:buChar char="○"/>
            </a:pPr>
            <a:r>
              <a:rPr lang="zh-TW" u="sng">
                <a:solidFill>
                  <a:schemeClr val="hlink"/>
                </a:solidFill>
                <a:hlinkClick r:id="rId4"/>
              </a:rPr>
              <a:t>HW1 questions</a:t>
            </a:r>
            <a:endParaRPr/>
          </a:p>
          <a:p>
            <a:pPr indent="-368300" lvl="1" marL="914400" rtl="0" algn="l">
              <a:spcBef>
                <a:spcPts val="0"/>
              </a:spcBef>
              <a:spcAft>
                <a:spcPts val="0"/>
              </a:spcAft>
              <a:buSzPts val="2200"/>
              <a:buChar char="○"/>
            </a:pPr>
            <a:r>
              <a:rPr lang="zh-TW" u="sng">
                <a:solidFill>
                  <a:schemeClr val="hlink"/>
                </a:solidFill>
                <a:hlinkClick r:id="rId5"/>
              </a:rPr>
              <a:t>Sample Code</a:t>
            </a:r>
            <a:endParaRPr/>
          </a:p>
        </p:txBody>
      </p:sp>
      <p:sp>
        <p:nvSpPr>
          <p:cNvPr id="147" name="Google Shape;147;p28"/>
          <p:cNvSpPr txBox="1"/>
          <p:nvPr>
            <p:ph type="title"/>
          </p:nvPr>
        </p:nvSpPr>
        <p:spPr>
          <a:xfrm>
            <a:off x="395288" y="1416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Homework 1</a:t>
            </a:r>
            <a:endParaRPr/>
          </a:p>
        </p:txBody>
      </p:sp>
      <p:pic>
        <p:nvPicPr>
          <p:cNvPr id="148" name="Google Shape;148;p28"/>
          <p:cNvPicPr preferRelativeResize="0"/>
          <p:nvPr/>
        </p:nvPicPr>
        <p:blipFill>
          <a:blip r:embed="rId6">
            <a:alphaModFix/>
          </a:blip>
          <a:stretch>
            <a:fillRect/>
          </a:stretch>
        </p:blipFill>
        <p:spPr>
          <a:xfrm>
            <a:off x="4651475" y="4108800"/>
            <a:ext cx="1943700" cy="412300"/>
          </a:xfrm>
          <a:prstGeom prst="rect">
            <a:avLst/>
          </a:prstGeom>
          <a:noFill/>
          <a:ln>
            <a:noFill/>
          </a:ln>
        </p:spPr>
      </p:pic>
      <p:pic>
        <p:nvPicPr>
          <p:cNvPr id="149" name="Google Shape;149;p28"/>
          <p:cNvPicPr preferRelativeResize="0"/>
          <p:nvPr/>
        </p:nvPicPr>
        <p:blipFill>
          <a:blip r:embed="rId7">
            <a:alphaModFix/>
          </a:blip>
          <a:stretch>
            <a:fillRect/>
          </a:stretch>
        </p:blipFill>
        <p:spPr>
          <a:xfrm>
            <a:off x="958300" y="4029200"/>
            <a:ext cx="2012175" cy="589550"/>
          </a:xfrm>
          <a:prstGeom prst="rect">
            <a:avLst/>
          </a:prstGeom>
          <a:noFill/>
          <a:ln>
            <a:noFill/>
          </a:ln>
        </p:spPr>
      </p:pic>
      <p:sp>
        <p:nvSpPr>
          <p:cNvPr id="150" name="Google Shape;150;p28"/>
          <p:cNvSpPr/>
          <p:nvPr/>
        </p:nvSpPr>
        <p:spPr>
          <a:xfrm>
            <a:off x="3115525" y="4016550"/>
            <a:ext cx="1359000" cy="5289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Compress</a:t>
            </a:r>
            <a:endParaRPr/>
          </a:p>
        </p:txBody>
      </p:sp>
      <p:sp>
        <p:nvSpPr>
          <p:cNvPr id="151" name="Google Shape;151;p28"/>
          <p:cNvSpPr/>
          <p:nvPr/>
        </p:nvSpPr>
        <p:spPr>
          <a:xfrm>
            <a:off x="6906550" y="4050500"/>
            <a:ext cx="904200" cy="5289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submit</a:t>
            </a:r>
            <a:endParaRPr/>
          </a:p>
        </p:txBody>
      </p:sp>
      <p:sp>
        <p:nvSpPr>
          <p:cNvPr id="152" name="Google Shape;152;p28"/>
          <p:cNvSpPr txBox="1"/>
          <p:nvPr/>
        </p:nvSpPr>
        <p:spPr>
          <a:xfrm>
            <a:off x="7892000" y="3911850"/>
            <a:ext cx="617700" cy="685800"/>
          </a:xfrm>
          <a:prstGeom prst="rect">
            <a:avLst/>
          </a:prstGeom>
          <a:noFill/>
          <a:ln>
            <a:noFill/>
          </a:ln>
        </p:spPr>
        <p:txBody>
          <a:bodyPr anchorCtr="0" anchor="t" bIns="91425" lIns="91425" spcFirstLastPara="1" rIns="91425" wrap="square" tIns="91425">
            <a:noAutofit/>
          </a:bodyPr>
          <a:lstStyle/>
          <a:p>
            <a:pPr indent="0" lvl="0" marL="0" rtl="0" algn="l">
              <a:spcBef>
                <a:spcPts val="480"/>
              </a:spcBef>
              <a:spcAft>
                <a:spcPts val="0"/>
              </a:spcAft>
              <a:buNone/>
            </a:pPr>
            <a:r>
              <a:rPr b="1" lang="zh-TW" sz="3000" u="sng">
                <a:solidFill>
                  <a:schemeClr val="hlink"/>
                </a:solidFill>
                <a:latin typeface="Calibri"/>
                <a:ea typeface="Calibri"/>
                <a:cs typeface="Calibri"/>
                <a:sym typeface="Calibri"/>
                <a:hlinkClick r:id="rId8"/>
              </a:rPr>
              <a:t>E3</a:t>
            </a:r>
            <a:endParaRPr/>
          </a:p>
        </p:txBody>
      </p:sp>
      <p:sp>
        <p:nvSpPr>
          <p:cNvPr id="153" name="Google Shape;153;p28"/>
          <p:cNvSpPr txBox="1"/>
          <p:nvPr/>
        </p:nvSpPr>
        <p:spPr>
          <a:xfrm>
            <a:off x="879075" y="3679250"/>
            <a:ext cx="3152400" cy="4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Calibri"/>
                <a:ea typeface="Calibri"/>
                <a:cs typeface="Calibri"/>
                <a:sym typeface="Calibri"/>
              </a:rPr>
              <a:t>Naming rules: &lt;STUDENT ID&gt;_HW1</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95288" y="1416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Linear Regression</a:t>
            </a:r>
            <a:endParaRPr/>
          </a:p>
        </p:txBody>
      </p:sp>
      <p:pic>
        <p:nvPicPr>
          <p:cNvPr id="159" name="Google Shape;159;p29"/>
          <p:cNvPicPr preferRelativeResize="0"/>
          <p:nvPr/>
        </p:nvPicPr>
        <p:blipFill>
          <a:blip r:embed="rId3">
            <a:alphaModFix/>
          </a:blip>
          <a:stretch>
            <a:fillRect/>
          </a:stretch>
        </p:blipFill>
        <p:spPr>
          <a:xfrm>
            <a:off x="1573475" y="1314350"/>
            <a:ext cx="7443049" cy="3905350"/>
          </a:xfrm>
          <a:prstGeom prst="rect">
            <a:avLst/>
          </a:prstGeom>
          <a:noFill/>
          <a:ln>
            <a:noFill/>
          </a:ln>
        </p:spPr>
      </p:pic>
      <p:sp>
        <p:nvSpPr>
          <p:cNvPr id="160" name="Google Shape;160;p29"/>
          <p:cNvSpPr txBox="1"/>
          <p:nvPr>
            <p:ph idx="1" type="body"/>
          </p:nvPr>
        </p:nvSpPr>
        <p:spPr>
          <a:xfrm>
            <a:off x="291875" y="764925"/>
            <a:ext cx="8748600" cy="37386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
            </a:pPr>
            <a:r>
              <a:rPr lang="zh-TW" sz="3000"/>
              <a:t>Find the value of </a:t>
            </a:r>
            <a:r>
              <a:rPr lang="zh-TW" sz="3000">
                <a:highlight>
                  <a:schemeClr val="lt1"/>
                </a:highlight>
              </a:rPr>
              <a:t>β</a:t>
            </a:r>
            <a:r>
              <a:rPr baseline="-25000" lang="zh-TW" sz="3000">
                <a:highlight>
                  <a:schemeClr val="lt1"/>
                </a:highlight>
              </a:rPr>
              <a:t>0</a:t>
            </a:r>
            <a:r>
              <a:rPr lang="zh-TW" sz="3000"/>
              <a:t> </a:t>
            </a:r>
            <a:r>
              <a:rPr lang="zh-TW" sz="3000">
                <a:highlight>
                  <a:srgbClr val="FFFFFF"/>
                </a:highlight>
              </a:rPr>
              <a:t>and</a:t>
            </a:r>
            <a:r>
              <a:rPr i="1" lang="zh-TW" sz="3000">
                <a:highlight>
                  <a:srgbClr val="FFFFFF"/>
                </a:highlight>
              </a:rPr>
              <a:t> </a:t>
            </a:r>
            <a:r>
              <a:rPr lang="zh-TW" sz="3000">
                <a:highlight>
                  <a:schemeClr val="lt1"/>
                </a:highlight>
              </a:rPr>
              <a:t>β</a:t>
            </a:r>
            <a:r>
              <a:rPr baseline="-25000" lang="zh-TW" sz="3000">
                <a:highlight>
                  <a:schemeClr val="lt1"/>
                </a:highlight>
              </a:rPr>
              <a:t>1</a:t>
            </a:r>
            <a:r>
              <a:rPr lang="zh-TW" sz="3000"/>
              <a:t> </a:t>
            </a:r>
            <a:endParaRPr sz="3000">
              <a:solidFill>
                <a:srgbClr val="000000"/>
              </a:solidFill>
              <a:highlight>
                <a:srgbClr val="EFEFEF"/>
              </a:highlight>
            </a:endParaRPr>
          </a:p>
        </p:txBody>
      </p:sp>
      <p:cxnSp>
        <p:nvCxnSpPr>
          <p:cNvPr id="161" name="Google Shape;161;p29"/>
          <p:cNvCxnSpPr/>
          <p:nvPr/>
        </p:nvCxnSpPr>
        <p:spPr>
          <a:xfrm>
            <a:off x="3389714" y="3449275"/>
            <a:ext cx="8400" cy="126600"/>
          </a:xfrm>
          <a:prstGeom prst="straightConnector1">
            <a:avLst/>
          </a:prstGeom>
          <a:noFill/>
          <a:ln cap="flat" cmpd="sng" w="28575">
            <a:solidFill>
              <a:schemeClr val="dk2"/>
            </a:solidFill>
            <a:prstDash val="solid"/>
            <a:round/>
            <a:headEnd len="med" w="med" type="none"/>
            <a:tailEnd len="med" w="med" type="none"/>
          </a:ln>
        </p:spPr>
      </p:cxnSp>
      <p:cxnSp>
        <p:nvCxnSpPr>
          <p:cNvPr id="162" name="Google Shape;162;p29"/>
          <p:cNvCxnSpPr/>
          <p:nvPr/>
        </p:nvCxnSpPr>
        <p:spPr>
          <a:xfrm>
            <a:off x="3187350" y="3693800"/>
            <a:ext cx="600" cy="68100"/>
          </a:xfrm>
          <a:prstGeom prst="straightConnector1">
            <a:avLst/>
          </a:prstGeom>
          <a:noFill/>
          <a:ln cap="flat" cmpd="sng" w="28575">
            <a:solidFill>
              <a:schemeClr val="dk2"/>
            </a:solidFill>
            <a:prstDash val="solid"/>
            <a:round/>
            <a:headEnd len="med" w="med" type="none"/>
            <a:tailEnd len="med" w="med" type="none"/>
          </a:ln>
        </p:spPr>
      </p:cxnSp>
      <p:cxnSp>
        <p:nvCxnSpPr>
          <p:cNvPr id="163" name="Google Shape;163;p29"/>
          <p:cNvCxnSpPr/>
          <p:nvPr/>
        </p:nvCxnSpPr>
        <p:spPr>
          <a:xfrm>
            <a:off x="3828814" y="3483625"/>
            <a:ext cx="7800" cy="218700"/>
          </a:xfrm>
          <a:prstGeom prst="straightConnector1">
            <a:avLst/>
          </a:prstGeom>
          <a:noFill/>
          <a:ln cap="flat" cmpd="sng" w="28575">
            <a:solidFill>
              <a:schemeClr val="dk2"/>
            </a:solidFill>
            <a:prstDash val="solid"/>
            <a:round/>
            <a:headEnd len="med" w="med" type="none"/>
            <a:tailEnd len="med" w="med" type="none"/>
          </a:ln>
        </p:spPr>
      </p:cxnSp>
      <p:cxnSp>
        <p:nvCxnSpPr>
          <p:cNvPr id="164" name="Google Shape;164;p29"/>
          <p:cNvCxnSpPr/>
          <p:nvPr/>
        </p:nvCxnSpPr>
        <p:spPr>
          <a:xfrm>
            <a:off x="6709335" y="2229850"/>
            <a:ext cx="0" cy="317100"/>
          </a:xfrm>
          <a:prstGeom prst="straightConnector1">
            <a:avLst/>
          </a:prstGeom>
          <a:noFill/>
          <a:ln cap="flat" cmpd="sng" w="28575">
            <a:solidFill>
              <a:schemeClr val="dk2"/>
            </a:solidFill>
            <a:prstDash val="solid"/>
            <a:round/>
            <a:headEnd len="med" w="med" type="none"/>
            <a:tailEnd len="med" w="med" type="none"/>
          </a:ln>
        </p:spPr>
      </p:cxnSp>
      <p:cxnSp>
        <p:nvCxnSpPr>
          <p:cNvPr id="165" name="Google Shape;165;p29"/>
          <p:cNvCxnSpPr/>
          <p:nvPr/>
        </p:nvCxnSpPr>
        <p:spPr>
          <a:xfrm flipH="1">
            <a:off x="6382300" y="2675800"/>
            <a:ext cx="9900" cy="2379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95288" y="1416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How to find </a:t>
            </a:r>
            <a:r>
              <a:rPr lang="zh-TW" sz="3000">
                <a:highlight>
                  <a:srgbClr val="FFFFFF"/>
                </a:highlight>
              </a:rPr>
              <a:t>β0</a:t>
            </a:r>
            <a:r>
              <a:rPr i="1" lang="zh-TW" sz="3000">
                <a:highlight>
                  <a:srgbClr val="FFFFFF"/>
                </a:highlight>
              </a:rPr>
              <a:t> </a:t>
            </a:r>
            <a:r>
              <a:rPr lang="zh-TW" sz="3000">
                <a:highlight>
                  <a:srgbClr val="FFFFFF"/>
                </a:highlight>
              </a:rPr>
              <a:t>and</a:t>
            </a:r>
            <a:r>
              <a:rPr i="1" lang="zh-TW" sz="3000">
                <a:highlight>
                  <a:srgbClr val="FFFFFF"/>
                </a:highlight>
              </a:rPr>
              <a:t> </a:t>
            </a:r>
            <a:r>
              <a:rPr lang="zh-TW" sz="3000">
                <a:highlight>
                  <a:srgbClr val="FFFFFF"/>
                </a:highlight>
              </a:rPr>
              <a:t>β1?</a:t>
            </a:r>
            <a:endParaRPr/>
          </a:p>
        </p:txBody>
      </p:sp>
      <p:pic>
        <p:nvPicPr>
          <p:cNvPr id="171" name="Google Shape;171;p30"/>
          <p:cNvPicPr preferRelativeResize="0"/>
          <p:nvPr/>
        </p:nvPicPr>
        <p:blipFill>
          <a:blip r:embed="rId3">
            <a:alphaModFix/>
          </a:blip>
          <a:stretch>
            <a:fillRect/>
          </a:stretch>
        </p:blipFill>
        <p:spPr>
          <a:xfrm>
            <a:off x="2161400" y="2234550"/>
            <a:ext cx="3355875" cy="2860350"/>
          </a:xfrm>
          <a:prstGeom prst="rect">
            <a:avLst/>
          </a:prstGeom>
          <a:noFill/>
          <a:ln>
            <a:noFill/>
          </a:ln>
        </p:spPr>
      </p:pic>
      <p:pic>
        <p:nvPicPr>
          <p:cNvPr id="172" name="Google Shape;172;p30"/>
          <p:cNvPicPr preferRelativeResize="0"/>
          <p:nvPr/>
        </p:nvPicPr>
        <p:blipFill>
          <a:blip r:embed="rId4">
            <a:alphaModFix/>
          </a:blip>
          <a:stretch>
            <a:fillRect/>
          </a:stretch>
        </p:blipFill>
        <p:spPr>
          <a:xfrm>
            <a:off x="6178122" y="3603400"/>
            <a:ext cx="1954700" cy="1457750"/>
          </a:xfrm>
          <a:prstGeom prst="rect">
            <a:avLst/>
          </a:prstGeom>
          <a:noFill/>
          <a:ln>
            <a:noFill/>
          </a:ln>
        </p:spPr>
      </p:pic>
      <p:pic>
        <p:nvPicPr>
          <p:cNvPr id="173" name="Google Shape;173;p30"/>
          <p:cNvPicPr preferRelativeResize="0"/>
          <p:nvPr/>
        </p:nvPicPr>
        <p:blipFill>
          <a:blip r:embed="rId5">
            <a:alphaModFix/>
          </a:blip>
          <a:stretch>
            <a:fillRect/>
          </a:stretch>
        </p:blipFill>
        <p:spPr>
          <a:xfrm>
            <a:off x="5611050" y="2464125"/>
            <a:ext cx="3452150" cy="1011825"/>
          </a:xfrm>
          <a:prstGeom prst="rect">
            <a:avLst/>
          </a:prstGeom>
          <a:noFill/>
          <a:ln>
            <a:noFill/>
          </a:ln>
        </p:spPr>
      </p:pic>
      <p:pic>
        <p:nvPicPr>
          <p:cNvPr id="174" name="Google Shape;174;p30"/>
          <p:cNvPicPr preferRelativeResize="0"/>
          <p:nvPr/>
        </p:nvPicPr>
        <p:blipFill rotWithShape="1">
          <a:blip r:embed="rId3">
            <a:alphaModFix/>
          </a:blip>
          <a:srcRect b="49553" l="0" r="0" t="0"/>
          <a:stretch/>
        </p:blipFill>
        <p:spPr>
          <a:xfrm>
            <a:off x="2161400" y="675075"/>
            <a:ext cx="3355875" cy="1594575"/>
          </a:xfrm>
          <a:prstGeom prst="rect">
            <a:avLst/>
          </a:prstGeom>
          <a:noFill/>
          <a:ln>
            <a:noFill/>
          </a:ln>
        </p:spPr>
      </p:pic>
      <p:sp>
        <p:nvSpPr>
          <p:cNvPr id="175" name="Google Shape;175;p30"/>
          <p:cNvSpPr txBox="1"/>
          <p:nvPr/>
        </p:nvSpPr>
        <p:spPr>
          <a:xfrm>
            <a:off x="3973425" y="734175"/>
            <a:ext cx="1438200" cy="1295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TW" sz="3000">
                <a:latin typeface="Calibri"/>
                <a:ea typeface="Calibri"/>
                <a:cs typeface="Calibri"/>
                <a:sym typeface="Calibri"/>
              </a:rPr>
              <a:t>TRY </a:t>
            </a:r>
            <a:endParaRPr sz="3000">
              <a:latin typeface="Calibri"/>
              <a:ea typeface="Calibri"/>
              <a:cs typeface="Calibri"/>
              <a:sym typeface="Calibri"/>
            </a:endParaRPr>
          </a:p>
          <a:p>
            <a:pPr indent="0" lvl="0" marL="0" rtl="0" algn="ctr">
              <a:spcBef>
                <a:spcPts val="0"/>
              </a:spcBef>
              <a:spcAft>
                <a:spcPts val="0"/>
              </a:spcAft>
              <a:buNone/>
            </a:pPr>
            <a:r>
              <a:rPr lang="zh-TW" sz="3000">
                <a:latin typeface="Calibri"/>
                <a:ea typeface="Calibri"/>
                <a:cs typeface="Calibri"/>
                <a:sym typeface="Calibri"/>
              </a:rPr>
              <a:t>and </a:t>
            </a:r>
            <a:endParaRPr sz="3000">
              <a:latin typeface="Calibri"/>
              <a:ea typeface="Calibri"/>
              <a:cs typeface="Calibri"/>
              <a:sym typeface="Calibri"/>
            </a:endParaRPr>
          </a:p>
          <a:p>
            <a:pPr indent="0" lvl="0" marL="0" rtl="0" algn="ctr">
              <a:spcBef>
                <a:spcPts val="0"/>
              </a:spcBef>
              <a:spcAft>
                <a:spcPts val="0"/>
              </a:spcAft>
              <a:buNone/>
            </a:pPr>
            <a:r>
              <a:rPr lang="zh-TW" sz="3000">
                <a:latin typeface="Calibri"/>
                <a:ea typeface="Calibri"/>
                <a:cs typeface="Calibri"/>
                <a:sym typeface="Calibri"/>
              </a:rPr>
              <a:t>Error</a:t>
            </a:r>
            <a:endParaRPr sz="3000">
              <a:latin typeface="Calibri"/>
              <a:ea typeface="Calibri"/>
              <a:cs typeface="Calibri"/>
              <a:sym typeface="Calibri"/>
            </a:endParaRPr>
          </a:p>
        </p:txBody>
      </p:sp>
      <p:sp>
        <p:nvSpPr>
          <p:cNvPr id="176" name="Google Shape;176;p30"/>
          <p:cNvSpPr txBox="1"/>
          <p:nvPr/>
        </p:nvSpPr>
        <p:spPr>
          <a:xfrm>
            <a:off x="5873775" y="1063850"/>
            <a:ext cx="3022800" cy="93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TW" sz="1800">
                <a:solidFill>
                  <a:schemeClr val="dk1"/>
                </a:solidFill>
                <a:highlight>
                  <a:srgbClr val="FFFFFF"/>
                </a:highlight>
                <a:latin typeface="Calibri"/>
                <a:ea typeface="Calibri"/>
                <a:cs typeface="Calibri"/>
                <a:sym typeface="Calibri"/>
              </a:rPr>
              <a:t>β0 = -2, -1, 0, 1, 2,...</a:t>
            </a:r>
            <a:endParaRPr b="1" sz="1800">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zh-TW" sz="1800">
                <a:solidFill>
                  <a:schemeClr val="dk1"/>
                </a:solidFill>
                <a:highlight>
                  <a:srgbClr val="FFFFFF"/>
                </a:highlight>
                <a:latin typeface="Calibri"/>
                <a:ea typeface="Calibri"/>
                <a:cs typeface="Calibri"/>
                <a:sym typeface="Calibri"/>
              </a:rPr>
              <a:t>β1 =  1,  2,  3, 4, 5,...</a:t>
            </a:r>
            <a:endParaRPr b="1" sz="1800">
              <a:solidFill>
                <a:schemeClr val="dk1"/>
              </a:solidFill>
              <a:highlight>
                <a:srgbClr val="FFFFFF"/>
              </a:highlight>
              <a:latin typeface="Calibri"/>
              <a:ea typeface="Calibri"/>
              <a:cs typeface="Calibri"/>
              <a:sym typeface="Calibri"/>
            </a:endParaRPr>
          </a:p>
        </p:txBody>
      </p:sp>
      <p:sp>
        <p:nvSpPr>
          <p:cNvPr id="177" name="Google Shape;177;p30"/>
          <p:cNvSpPr/>
          <p:nvPr/>
        </p:nvSpPr>
        <p:spPr>
          <a:xfrm>
            <a:off x="6399949" y="1181075"/>
            <a:ext cx="227700" cy="5901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0"/>
          <p:cNvSpPr/>
          <p:nvPr/>
        </p:nvSpPr>
        <p:spPr>
          <a:xfrm>
            <a:off x="6687885" y="1181075"/>
            <a:ext cx="227700" cy="5901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idx="1" type="body"/>
          </p:nvPr>
        </p:nvSpPr>
        <p:spPr>
          <a:xfrm>
            <a:off x="395288" y="777478"/>
            <a:ext cx="8353500" cy="34767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
            </a:pPr>
            <a:r>
              <a:rPr lang="zh-TW"/>
              <a:t>x-axis and y-axis represent the value of </a:t>
            </a:r>
            <a:r>
              <a:rPr lang="zh-TW">
                <a:solidFill>
                  <a:srgbClr val="FF9900"/>
                </a:solidFill>
              </a:rPr>
              <a:t>weights</a:t>
            </a:r>
            <a:endParaRPr>
              <a:solidFill>
                <a:srgbClr val="FF9900"/>
              </a:solidFill>
            </a:endParaRPr>
          </a:p>
          <a:p>
            <a:pPr indent="-381000" lvl="0" marL="457200" rtl="0" algn="l">
              <a:spcBef>
                <a:spcPts val="0"/>
              </a:spcBef>
              <a:spcAft>
                <a:spcPts val="0"/>
              </a:spcAft>
              <a:buSzPts val="2400"/>
              <a:buChar char="•"/>
            </a:pPr>
            <a:r>
              <a:rPr lang="zh-TW"/>
              <a:t>z-axis represents the </a:t>
            </a:r>
            <a:r>
              <a:rPr lang="zh-TW">
                <a:solidFill>
                  <a:srgbClr val="FF9900"/>
                </a:solidFill>
              </a:rPr>
              <a:t>loss </a:t>
            </a:r>
            <a:r>
              <a:rPr lang="zh-TW"/>
              <a:t>of the corresponding weights</a:t>
            </a:r>
            <a:endParaRPr/>
          </a:p>
          <a:p>
            <a:pPr indent="0" lvl="0" marL="0" rtl="0" algn="l">
              <a:spcBef>
                <a:spcPts val="480"/>
              </a:spcBef>
              <a:spcAft>
                <a:spcPts val="0"/>
              </a:spcAft>
              <a:buNone/>
            </a:pPr>
            <a:r>
              <a:t/>
            </a:r>
            <a:endParaRPr/>
          </a:p>
          <a:p>
            <a:pPr indent="-381000" lvl="0" marL="457200" rtl="0" algn="l">
              <a:spcBef>
                <a:spcPts val="480"/>
              </a:spcBef>
              <a:spcAft>
                <a:spcPts val="0"/>
              </a:spcAft>
              <a:buSzPts val="2400"/>
              <a:buChar char="•"/>
            </a:pPr>
            <a:r>
              <a:rPr lang="zh-TW"/>
              <a:t>Targets: Find the weights that </a:t>
            </a:r>
            <a:r>
              <a:rPr lang="zh-TW">
                <a:solidFill>
                  <a:srgbClr val="FF9900"/>
                </a:solidFill>
              </a:rPr>
              <a:t>minimize </a:t>
            </a:r>
            <a:r>
              <a:rPr lang="zh-TW"/>
              <a:t>the loss </a:t>
            </a:r>
            <a:endParaRPr/>
          </a:p>
        </p:txBody>
      </p:sp>
      <p:sp>
        <p:nvSpPr>
          <p:cNvPr id="184" name="Google Shape;184;p31"/>
          <p:cNvSpPr txBox="1"/>
          <p:nvPr>
            <p:ph type="title"/>
          </p:nvPr>
        </p:nvSpPr>
        <p:spPr>
          <a:xfrm>
            <a:off x="395288" y="1416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Gradient Descent</a:t>
            </a:r>
            <a:endParaRPr/>
          </a:p>
        </p:txBody>
      </p:sp>
      <p:pic>
        <p:nvPicPr>
          <p:cNvPr id="185" name="Google Shape;185;p31"/>
          <p:cNvPicPr preferRelativeResize="0"/>
          <p:nvPr/>
        </p:nvPicPr>
        <p:blipFill>
          <a:blip r:embed="rId3">
            <a:alphaModFix/>
          </a:blip>
          <a:stretch>
            <a:fillRect/>
          </a:stretch>
        </p:blipFill>
        <p:spPr>
          <a:xfrm>
            <a:off x="2816975" y="2487650"/>
            <a:ext cx="4409175" cy="2521849"/>
          </a:xfrm>
          <a:prstGeom prst="rect">
            <a:avLst/>
          </a:prstGeom>
          <a:noFill/>
          <a:ln>
            <a:noFill/>
          </a:ln>
        </p:spPr>
      </p:pic>
      <p:sp>
        <p:nvSpPr>
          <p:cNvPr id="186" name="Google Shape;186;p31"/>
          <p:cNvSpPr txBox="1"/>
          <p:nvPr/>
        </p:nvSpPr>
        <p:spPr>
          <a:xfrm>
            <a:off x="5990600" y="4629700"/>
            <a:ext cx="434700" cy="3036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480"/>
              </a:spcBef>
              <a:spcAft>
                <a:spcPts val="0"/>
              </a:spcAft>
              <a:buNone/>
            </a:pPr>
            <a:r>
              <a:rPr lang="zh-TW">
                <a:solidFill>
                  <a:schemeClr val="dk1"/>
                </a:solidFill>
                <a:highlight>
                  <a:schemeClr val="lt1"/>
                </a:highlight>
                <a:latin typeface="Calibri"/>
                <a:ea typeface="Calibri"/>
                <a:cs typeface="Calibri"/>
                <a:sym typeface="Calibri"/>
              </a:rPr>
              <a:t>β1</a:t>
            </a:r>
            <a:endParaRPr/>
          </a:p>
        </p:txBody>
      </p:sp>
      <p:sp>
        <p:nvSpPr>
          <p:cNvPr id="187" name="Google Shape;187;p31"/>
          <p:cNvSpPr txBox="1"/>
          <p:nvPr/>
        </p:nvSpPr>
        <p:spPr>
          <a:xfrm>
            <a:off x="3478550" y="4326100"/>
            <a:ext cx="434700" cy="3036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480"/>
              </a:spcBef>
              <a:spcAft>
                <a:spcPts val="0"/>
              </a:spcAft>
              <a:buNone/>
            </a:pPr>
            <a:r>
              <a:rPr lang="zh-TW">
                <a:solidFill>
                  <a:schemeClr val="dk1"/>
                </a:solidFill>
                <a:highlight>
                  <a:schemeClr val="lt1"/>
                </a:highlight>
                <a:latin typeface="Calibri"/>
                <a:ea typeface="Calibri"/>
                <a:cs typeface="Calibri"/>
                <a:sym typeface="Calibri"/>
              </a:rPr>
              <a:t>β0</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32"/>
          <p:cNvPicPr preferRelativeResize="0"/>
          <p:nvPr/>
        </p:nvPicPr>
        <p:blipFill>
          <a:blip r:embed="rId3">
            <a:alphaModFix/>
          </a:blip>
          <a:stretch>
            <a:fillRect/>
          </a:stretch>
        </p:blipFill>
        <p:spPr>
          <a:xfrm>
            <a:off x="1654400" y="688700"/>
            <a:ext cx="6179974" cy="3940625"/>
          </a:xfrm>
          <a:prstGeom prst="rect">
            <a:avLst/>
          </a:prstGeom>
          <a:noFill/>
          <a:ln>
            <a:noFill/>
          </a:ln>
        </p:spPr>
      </p:pic>
      <p:sp>
        <p:nvSpPr>
          <p:cNvPr id="193" name="Google Shape;193;p32"/>
          <p:cNvSpPr txBox="1"/>
          <p:nvPr/>
        </p:nvSpPr>
        <p:spPr>
          <a:xfrm>
            <a:off x="3555200" y="2426900"/>
            <a:ext cx="222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94" name="Google Shape;194;p32"/>
          <p:cNvSpPr/>
          <p:nvPr/>
        </p:nvSpPr>
        <p:spPr>
          <a:xfrm>
            <a:off x="4813825" y="1197831"/>
            <a:ext cx="1258500" cy="198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2"/>
          <p:cNvSpPr/>
          <p:nvPr/>
        </p:nvSpPr>
        <p:spPr>
          <a:xfrm>
            <a:off x="6205025" y="1508799"/>
            <a:ext cx="1363800" cy="198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2"/>
          <p:cNvSpPr/>
          <p:nvPr/>
        </p:nvSpPr>
        <p:spPr>
          <a:xfrm>
            <a:off x="3555200" y="2426900"/>
            <a:ext cx="2140500" cy="287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solidFill>
                  <a:srgbClr val="38761D"/>
                </a:solidFill>
              </a:rPr>
              <a:t>reverse the direction</a:t>
            </a:r>
            <a:endParaRPr>
              <a:solidFill>
                <a:srgbClr val="38761D"/>
              </a:solidFill>
            </a:endParaRPr>
          </a:p>
        </p:txBody>
      </p:sp>
      <p:sp>
        <p:nvSpPr>
          <p:cNvPr id="197" name="Google Shape;197;p32"/>
          <p:cNvSpPr/>
          <p:nvPr/>
        </p:nvSpPr>
        <p:spPr>
          <a:xfrm>
            <a:off x="1775850" y="782170"/>
            <a:ext cx="2562300" cy="348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2"/>
          <p:cNvSpPr txBox="1"/>
          <p:nvPr>
            <p:ph idx="1" type="body"/>
          </p:nvPr>
        </p:nvSpPr>
        <p:spPr>
          <a:xfrm>
            <a:off x="395288" y="625078"/>
            <a:ext cx="8353500" cy="34767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
            </a:pPr>
            <a:r>
              <a:rPr lang="zh-TW"/>
              <a:t>Gradient tells the direction </a:t>
            </a:r>
            <a:endParaRPr/>
          </a:p>
        </p:txBody>
      </p:sp>
      <p:sp>
        <p:nvSpPr>
          <p:cNvPr id="199" name="Google Shape;199;p32"/>
          <p:cNvSpPr txBox="1"/>
          <p:nvPr>
            <p:ph type="title"/>
          </p:nvPr>
        </p:nvSpPr>
        <p:spPr>
          <a:xfrm>
            <a:off x="395288" y="1416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Gradient Descent</a:t>
            </a:r>
            <a:endParaRPr/>
          </a:p>
        </p:txBody>
      </p:sp>
      <p:sp>
        <p:nvSpPr>
          <p:cNvPr id="200" name="Google Shape;200;p32"/>
          <p:cNvSpPr txBox="1"/>
          <p:nvPr/>
        </p:nvSpPr>
        <p:spPr>
          <a:xfrm>
            <a:off x="-537150" y="-94100"/>
            <a:ext cx="4687800" cy="5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395288" y="1416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Gradient Descent pseudo code</a:t>
            </a:r>
            <a:endParaRPr/>
          </a:p>
        </p:txBody>
      </p:sp>
      <p:pic>
        <p:nvPicPr>
          <p:cNvPr id="206" name="Google Shape;206;p33"/>
          <p:cNvPicPr preferRelativeResize="0"/>
          <p:nvPr/>
        </p:nvPicPr>
        <p:blipFill>
          <a:blip r:embed="rId3">
            <a:alphaModFix/>
          </a:blip>
          <a:stretch>
            <a:fillRect/>
          </a:stretch>
        </p:blipFill>
        <p:spPr>
          <a:xfrm>
            <a:off x="2169250" y="875975"/>
            <a:ext cx="4682275" cy="2765850"/>
          </a:xfrm>
          <a:prstGeom prst="rect">
            <a:avLst/>
          </a:prstGeom>
          <a:noFill/>
          <a:ln>
            <a:noFill/>
          </a:ln>
        </p:spPr>
      </p:pic>
      <p:sp>
        <p:nvSpPr>
          <p:cNvPr id="207" name="Google Shape;207;p33"/>
          <p:cNvSpPr txBox="1"/>
          <p:nvPr>
            <p:ph idx="1" type="body"/>
          </p:nvPr>
        </p:nvSpPr>
        <p:spPr>
          <a:xfrm>
            <a:off x="264175" y="3690325"/>
            <a:ext cx="8968800" cy="11949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
            </a:pPr>
            <a:r>
              <a:rPr lang="zh-TW"/>
              <a:t>Supplementary materials: </a:t>
            </a:r>
            <a:r>
              <a:rPr lang="zh-TW" sz="1800" u="sng">
                <a:solidFill>
                  <a:schemeClr val="hlink"/>
                </a:solidFill>
                <a:latin typeface="Arial"/>
                <a:ea typeface="Arial"/>
                <a:cs typeface="Arial"/>
                <a:sym typeface="Arial"/>
                <a:hlinkClick r:id="rId4"/>
              </a:rPr>
              <a:t>Andrew NG: Gradient Descent</a:t>
            </a:r>
            <a:endParaRPr sz="1800"/>
          </a:p>
          <a:p>
            <a:pPr indent="0" lvl="0" marL="0" rtl="0" algn="l">
              <a:spcBef>
                <a:spcPts val="480"/>
              </a:spcBef>
              <a:spcAft>
                <a:spcPts val="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idx="1" type="body"/>
          </p:nvPr>
        </p:nvSpPr>
        <p:spPr>
          <a:xfrm>
            <a:off x="395288" y="777478"/>
            <a:ext cx="8353500" cy="34767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
            </a:pPr>
            <a:r>
              <a:rPr lang="zh-TW">
                <a:solidFill>
                  <a:srgbClr val="24292E"/>
                </a:solidFill>
                <a:highlight>
                  <a:srgbClr val="FFFFFF"/>
                </a:highlight>
              </a:rPr>
              <a:t>Write beautiful Python code with </a:t>
            </a:r>
            <a:r>
              <a:rPr lang="zh-TW" u="sng">
                <a:solidFill>
                  <a:schemeClr val="hlink"/>
                </a:solidFill>
                <a:highlight>
                  <a:srgbClr val="FFFFFF"/>
                </a:highlight>
                <a:hlinkClick r:id="rId3"/>
              </a:rPr>
              <a:t>PEP8 guidelines</a:t>
            </a:r>
            <a:r>
              <a:rPr lang="zh-TW">
                <a:solidFill>
                  <a:srgbClr val="24292E"/>
                </a:solidFill>
                <a:highlight>
                  <a:srgbClr val="FFFFFF"/>
                </a:highlight>
              </a:rPr>
              <a:t> for readability</a:t>
            </a:r>
            <a:endParaRPr>
              <a:solidFill>
                <a:srgbClr val="24292E"/>
              </a:solidFill>
              <a:highlight>
                <a:srgbClr val="FFFFFF"/>
              </a:highlight>
            </a:endParaRPr>
          </a:p>
          <a:p>
            <a:pPr indent="-381000" lvl="0" marL="457200" rtl="0" algn="l">
              <a:spcBef>
                <a:spcPts val="0"/>
              </a:spcBef>
              <a:spcAft>
                <a:spcPts val="0"/>
              </a:spcAft>
              <a:buSzPts val="2400"/>
              <a:buChar char="•"/>
            </a:pPr>
            <a:r>
              <a:rPr lang="zh-TW">
                <a:solidFill>
                  <a:srgbClr val="24292E"/>
                </a:solidFill>
                <a:highlight>
                  <a:srgbClr val="FFFFFF"/>
                </a:highlight>
              </a:rPr>
              <a:t>Base requirement: use </a:t>
            </a:r>
            <a:r>
              <a:rPr lang="zh-TW">
                <a:solidFill>
                  <a:srgbClr val="FF9900"/>
                </a:solidFill>
                <a:highlight>
                  <a:srgbClr val="FFFFFF"/>
                </a:highlight>
              </a:rPr>
              <a:t>whitespace</a:t>
            </a:r>
            <a:r>
              <a:rPr lang="zh-TW">
                <a:solidFill>
                  <a:srgbClr val="24292E"/>
                </a:solidFill>
                <a:highlight>
                  <a:srgbClr val="FFFFFF"/>
                </a:highlight>
              </a:rPr>
              <a:t> correctly!</a:t>
            </a:r>
            <a:endParaRPr>
              <a:solidFill>
                <a:srgbClr val="24292E"/>
              </a:solidFill>
              <a:highlight>
                <a:srgbClr val="FFFFFF"/>
              </a:highlight>
            </a:endParaRPr>
          </a:p>
        </p:txBody>
      </p:sp>
      <p:sp>
        <p:nvSpPr>
          <p:cNvPr id="213" name="Google Shape;213;p34"/>
          <p:cNvSpPr txBox="1"/>
          <p:nvPr>
            <p:ph type="title"/>
          </p:nvPr>
        </p:nvSpPr>
        <p:spPr>
          <a:xfrm>
            <a:off x="395288" y="1416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Code readability </a:t>
            </a:r>
            <a:endParaRPr/>
          </a:p>
        </p:txBody>
      </p:sp>
      <p:pic>
        <p:nvPicPr>
          <p:cNvPr id="214" name="Google Shape;214;p34"/>
          <p:cNvPicPr preferRelativeResize="0"/>
          <p:nvPr/>
        </p:nvPicPr>
        <p:blipFill>
          <a:blip r:embed="rId4">
            <a:alphaModFix/>
          </a:blip>
          <a:stretch>
            <a:fillRect/>
          </a:stretch>
        </p:blipFill>
        <p:spPr>
          <a:xfrm>
            <a:off x="719188" y="2425000"/>
            <a:ext cx="3419475" cy="1962150"/>
          </a:xfrm>
          <a:prstGeom prst="rect">
            <a:avLst/>
          </a:prstGeom>
          <a:noFill/>
          <a:ln>
            <a:noFill/>
          </a:ln>
        </p:spPr>
      </p:pic>
      <p:pic>
        <p:nvPicPr>
          <p:cNvPr id="215" name="Google Shape;215;p34"/>
          <p:cNvPicPr preferRelativeResize="0"/>
          <p:nvPr/>
        </p:nvPicPr>
        <p:blipFill>
          <a:blip r:embed="rId5">
            <a:alphaModFix/>
          </a:blip>
          <a:stretch>
            <a:fillRect/>
          </a:stretch>
        </p:blipFill>
        <p:spPr>
          <a:xfrm>
            <a:off x="4399245" y="2383962"/>
            <a:ext cx="2209800" cy="1571625"/>
          </a:xfrm>
          <a:prstGeom prst="rect">
            <a:avLst/>
          </a:prstGeom>
          <a:noFill/>
          <a:ln>
            <a:noFill/>
          </a:ln>
        </p:spPr>
      </p:pic>
      <p:pic>
        <p:nvPicPr>
          <p:cNvPr id="216" name="Google Shape;216;p34"/>
          <p:cNvPicPr preferRelativeResize="0"/>
          <p:nvPr/>
        </p:nvPicPr>
        <p:blipFill>
          <a:blip r:embed="rId6">
            <a:alphaModFix/>
          </a:blip>
          <a:stretch>
            <a:fillRect/>
          </a:stretch>
        </p:blipFill>
        <p:spPr>
          <a:xfrm>
            <a:off x="6869616" y="2348810"/>
            <a:ext cx="1714500" cy="2038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ph idx="1" type="body"/>
          </p:nvPr>
        </p:nvSpPr>
        <p:spPr>
          <a:xfrm>
            <a:off x="395300" y="1006075"/>
            <a:ext cx="8648400" cy="34767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Font typeface="Calibri"/>
              <a:buChar char="•"/>
            </a:pPr>
            <a:r>
              <a:rPr lang="zh-TW">
                <a:solidFill>
                  <a:srgbClr val="24292E"/>
                </a:solidFill>
                <a:highlight>
                  <a:srgbClr val="FFFFFF"/>
                </a:highlight>
              </a:rPr>
              <a:t>We will deduct a late penalty of </a:t>
            </a:r>
            <a:r>
              <a:rPr lang="zh-TW">
                <a:solidFill>
                  <a:srgbClr val="FF9900"/>
                </a:solidFill>
                <a:highlight>
                  <a:srgbClr val="FFFFFF"/>
                </a:highlight>
              </a:rPr>
              <a:t>20 points</a:t>
            </a:r>
            <a:r>
              <a:rPr lang="zh-TW">
                <a:solidFill>
                  <a:srgbClr val="24292E"/>
                </a:solidFill>
                <a:highlight>
                  <a:srgbClr val="FFFFFF"/>
                </a:highlight>
              </a:rPr>
              <a:t> per additional late day</a:t>
            </a:r>
            <a:endParaRPr>
              <a:solidFill>
                <a:srgbClr val="24292E"/>
              </a:solidFill>
              <a:highlight>
                <a:srgbClr val="FFFFFF"/>
              </a:highlight>
            </a:endParaRPr>
          </a:p>
          <a:p>
            <a:pPr indent="-381000" lvl="0" marL="457200" rtl="0" algn="l">
              <a:spcBef>
                <a:spcPts val="0"/>
              </a:spcBef>
              <a:spcAft>
                <a:spcPts val="0"/>
              </a:spcAft>
              <a:buSzPts val="2400"/>
              <a:buFont typeface="Calibri"/>
              <a:buChar char="•"/>
            </a:pPr>
            <a:r>
              <a:rPr lang="zh-TW">
                <a:solidFill>
                  <a:srgbClr val="24292E"/>
                </a:solidFill>
                <a:highlight>
                  <a:srgbClr val="FFFFFF"/>
                </a:highlight>
              </a:rPr>
              <a:t>For example, If you get 90 points of HW but delay for two days, your will get only 90- (20 x 2) = 50 points! </a:t>
            </a:r>
            <a:endParaRPr>
              <a:solidFill>
                <a:srgbClr val="24292E"/>
              </a:solidFill>
              <a:highlight>
                <a:srgbClr val="FFFFFF"/>
              </a:highlight>
            </a:endParaRPr>
          </a:p>
        </p:txBody>
      </p:sp>
      <p:sp>
        <p:nvSpPr>
          <p:cNvPr id="222" name="Google Shape;222;p35"/>
          <p:cNvSpPr txBox="1"/>
          <p:nvPr>
            <p:ph type="title"/>
          </p:nvPr>
        </p:nvSpPr>
        <p:spPr>
          <a:xfrm>
            <a:off x="395288" y="141685"/>
            <a:ext cx="8353500" cy="68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zh-TW"/>
              <a:t>Late policy    </a:t>
            </a:r>
            <a:endParaRPr/>
          </a:p>
        </p:txBody>
      </p:sp>
      <p:pic>
        <p:nvPicPr>
          <p:cNvPr id="223" name="Google Shape;223;p35"/>
          <p:cNvPicPr preferRelativeResize="0"/>
          <p:nvPr/>
        </p:nvPicPr>
        <p:blipFill>
          <a:blip r:embed="rId3">
            <a:alphaModFix/>
          </a:blip>
          <a:stretch>
            <a:fillRect/>
          </a:stretch>
        </p:blipFill>
        <p:spPr>
          <a:xfrm>
            <a:off x="4741100" y="2378875"/>
            <a:ext cx="3514750" cy="2636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template-2(靜態)">
  <a:themeElements>
    <a:clrScheme name="1_template-2(靜態)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