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1dd2f3d9d_2_83:notes"/>
          <p:cNvSpPr txBox="1"/>
          <p:nvPr/>
        </p:nvSpPr>
        <p:spPr>
          <a:xfrm>
            <a:off x="3885453" y="8686373"/>
            <a:ext cx="2970947" cy="456177"/>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135" name="Google Shape;135;g61dd2f3d9d_2_83:notes"/>
          <p:cNvSpPr/>
          <p:nvPr>
            <p:ph idx="2" type="sldImg"/>
          </p:nvPr>
        </p:nvSpPr>
        <p:spPr>
          <a:xfrm>
            <a:off x="130863" y="685057"/>
            <a:ext cx="6596276" cy="3430954"/>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61dd2f3d9d_2_83:notes"/>
          <p:cNvSpPr txBox="1"/>
          <p:nvPr>
            <p:ph idx="1" type="body"/>
          </p:nvPr>
        </p:nvSpPr>
        <p:spPr>
          <a:xfrm>
            <a:off x="685480" y="4343918"/>
            <a:ext cx="5487040" cy="4114367"/>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542a5ff7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542a5ff7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511de0f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511de0f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542a5ff7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542a5ff7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your Python code should follow PEP8 guidelines for readability, for this HW, the base and only requirements is use whitespace correctly,  for example, when you are writigin funcitno, there shoule be no whitespace between default value of argument. Check the guidelines to correctly use whitespace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3b65356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3b65356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bdc3c3b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bdc3c3b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61dd2f3d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1dd2f3d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1dd2f3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dd2f3d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deadline of HW1 is October seventeen. There will be two parts of this hw1, Make sure you will done two thing before deadline. First, finish…, I will introduce Kaggle  later, wh do i mean finish is that you will inference the testing data by your trained model and submit your predictions. Only if you see your student ID and score on leaderboard mean you finish this competition. Mail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542a5f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542a5f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542a5ff7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542a5ff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42a5ff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42a5ff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542a5ff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542a5ff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42a5ff7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542a5ff7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542a5ff7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542a5ff7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542a5ff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542a5ff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9A9ADF"/>
            </a:gs>
            <a:gs pos="31000">
              <a:srgbClr val="9A9ADF"/>
            </a:gs>
            <a:gs pos="100000">
              <a:srgbClr val="212167"/>
            </a:gs>
          </a:gsLst>
          <a:lin ang="10800000" scaled="0"/>
        </a:gradFill>
      </p:bgPr>
    </p:bg>
    <p:spTree>
      <p:nvGrpSpPr>
        <p:cNvPr id="56" name="Shape 56"/>
        <p:cNvGrpSpPr/>
        <p:nvPr/>
      </p:nvGrpSpPr>
      <p:grpSpPr>
        <a:xfrm>
          <a:off x="0" y="0"/>
          <a:ext cx="0" cy="0"/>
          <a:chOff x="0" y="0"/>
          <a:chExt cx="0" cy="0"/>
        </a:xfrm>
      </p:grpSpPr>
      <p:sp>
        <p:nvSpPr>
          <p:cNvPr id="57" name="Google Shape;57;p14"/>
          <p:cNvSpPr/>
          <p:nvPr/>
        </p:nvSpPr>
        <p:spPr>
          <a:xfrm>
            <a:off x="2107787" y="1400997"/>
            <a:ext cx="7036214" cy="2408932"/>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4"/>
          <p:cNvSpPr/>
          <p:nvPr/>
        </p:nvSpPr>
        <p:spPr>
          <a:xfrm rot="10800000">
            <a:off x="395537" y="1400997"/>
            <a:ext cx="3331069" cy="2408932"/>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9" name="Google Shape;59;p14"/>
          <p:cNvGrpSpPr/>
          <p:nvPr/>
        </p:nvGrpSpPr>
        <p:grpSpPr>
          <a:xfrm>
            <a:off x="3216275" y="4331494"/>
            <a:ext cx="1643063" cy="740569"/>
            <a:chOff x="-196" y="3137"/>
            <a:chExt cx="1352" cy="813"/>
          </a:xfrm>
        </p:grpSpPr>
        <p:sp>
          <p:nvSpPr>
            <p:cNvPr id="60" name="Google Shape;60;p14"/>
            <p:cNvSpPr/>
            <p:nvPr/>
          </p:nvSpPr>
          <p:spPr>
            <a:xfrm>
              <a:off x="600" y="3137"/>
              <a:ext cx="136" cy="1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p14"/>
            <p:cNvSpPr/>
            <p:nvPr/>
          </p:nvSpPr>
          <p:spPr>
            <a:xfrm>
              <a:off x="1028" y="3476"/>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14"/>
            <p:cNvSpPr/>
            <p:nvPr/>
          </p:nvSpPr>
          <p:spPr>
            <a:xfrm>
              <a:off x="731" y="3627"/>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 name="Google Shape;63;p14"/>
            <p:cNvSpPr/>
            <p:nvPr/>
          </p:nvSpPr>
          <p:spPr>
            <a:xfrm>
              <a:off x="296" y="3859"/>
              <a:ext cx="90" cy="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 name="Google Shape;64;p14"/>
            <p:cNvSpPr/>
            <p:nvPr/>
          </p:nvSpPr>
          <p:spPr>
            <a:xfrm>
              <a:off x="-196" y="3265"/>
              <a:ext cx="90" cy="9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 name="Google Shape;65;p14"/>
            <p:cNvSpPr/>
            <p:nvPr/>
          </p:nvSpPr>
          <p:spPr>
            <a:xfrm>
              <a:off x="-60" y="3438"/>
              <a:ext cx="182" cy="18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6" name="Google Shape;66;p14"/>
            <p:cNvCxnSpPr/>
            <p:nvPr/>
          </p:nvCxnSpPr>
          <p:spPr>
            <a:xfrm rot="10800000">
              <a:off x="567" y="3521"/>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7" name="Google Shape;67;p14"/>
            <p:cNvCxnSpPr/>
            <p:nvPr/>
          </p:nvCxnSpPr>
          <p:spPr>
            <a:xfrm rot="10800000">
              <a:off x="-106" y="3310"/>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8" name="Google Shape;68;p14"/>
            <p:cNvCxnSpPr/>
            <p:nvPr/>
          </p:nvCxnSpPr>
          <p:spPr>
            <a:xfrm>
              <a:off x="347" y="3302"/>
              <a:ext cx="226" cy="227"/>
            </a:xfrm>
            <a:prstGeom prst="straightConnector1">
              <a:avLst/>
            </a:prstGeom>
            <a:noFill/>
            <a:ln cap="flat" cmpd="sng" w="22225">
              <a:solidFill>
                <a:schemeClr val="accent1"/>
              </a:solidFill>
              <a:prstDash val="solid"/>
              <a:round/>
              <a:headEnd len="med" w="med" type="none"/>
              <a:tailEnd len="med" w="med" type="none"/>
            </a:ln>
          </p:spPr>
        </p:cxnSp>
        <p:cxnSp>
          <p:nvCxnSpPr>
            <p:cNvPr id="69" name="Google Shape;69;p14"/>
            <p:cNvCxnSpPr/>
            <p:nvPr/>
          </p:nvCxnSpPr>
          <p:spPr>
            <a:xfrm flipH="1">
              <a:off x="340" y="3249"/>
              <a:ext cx="273" cy="272"/>
            </a:xfrm>
            <a:prstGeom prst="straightConnector1">
              <a:avLst/>
            </a:prstGeom>
            <a:noFill/>
            <a:ln cap="flat" cmpd="sng" w="22225">
              <a:solidFill>
                <a:schemeClr val="accent1"/>
              </a:solidFill>
              <a:prstDash val="solid"/>
              <a:round/>
              <a:headEnd len="med" w="med" type="none"/>
              <a:tailEnd len="med" w="med" type="none"/>
            </a:ln>
          </p:spPr>
        </p:cxnSp>
        <p:cxnSp>
          <p:nvCxnSpPr>
            <p:cNvPr id="70" name="Google Shape;70;p14"/>
            <p:cNvCxnSpPr/>
            <p:nvPr/>
          </p:nvCxnSpPr>
          <p:spPr>
            <a:xfrm>
              <a:off x="0" y="3521"/>
              <a:ext cx="340" cy="0"/>
            </a:xfrm>
            <a:prstGeom prst="straightConnector1">
              <a:avLst/>
            </a:prstGeom>
            <a:noFill/>
            <a:ln cap="flat" cmpd="sng" w="22225">
              <a:solidFill>
                <a:schemeClr val="accent1"/>
              </a:solidFill>
              <a:prstDash val="solid"/>
              <a:round/>
              <a:headEnd len="med" w="med" type="none"/>
              <a:tailEnd len="med" w="med" type="none"/>
            </a:ln>
          </p:spPr>
        </p:cxnSp>
        <p:cxnSp>
          <p:nvCxnSpPr>
            <p:cNvPr id="71" name="Google Shape;71;p14"/>
            <p:cNvCxnSpPr/>
            <p:nvPr/>
          </p:nvCxnSpPr>
          <p:spPr>
            <a:xfrm>
              <a:off x="340" y="3521"/>
              <a:ext cx="0" cy="408"/>
            </a:xfrm>
            <a:prstGeom prst="straightConnector1">
              <a:avLst/>
            </a:prstGeom>
            <a:noFill/>
            <a:ln cap="flat" cmpd="sng" w="22225">
              <a:solidFill>
                <a:schemeClr val="accent1"/>
              </a:solidFill>
              <a:prstDash val="solid"/>
              <a:round/>
              <a:headEnd len="med" w="med" type="none"/>
              <a:tailEnd len="med" w="med" type="none"/>
            </a:ln>
          </p:spPr>
        </p:cxnSp>
        <p:cxnSp>
          <p:nvCxnSpPr>
            <p:cNvPr id="72" name="Google Shape;72;p14"/>
            <p:cNvCxnSpPr/>
            <p:nvPr/>
          </p:nvCxnSpPr>
          <p:spPr>
            <a:xfrm rot="10800000">
              <a:off x="340" y="3686"/>
              <a:ext cx="409"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73" name="Google Shape;73;p14"/>
          <p:cNvPicPr preferRelativeResize="0"/>
          <p:nvPr/>
        </p:nvPicPr>
        <p:blipFill rotWithShape="1">
          <a:blip r:embed="rId2">
            <a:alphaModFix/>
          </a:blip>
          <a:srcRect b="24275" l="0" r="15596" t="8401"/>
          <a:stretch/>
        </p:blipFill>
        <p:spPr>
          <a:xfrm>
            <a:off x="5303838" y="0"/>
            <a:ext cx="2880121" cy="1383506"/>
          </a:xfrm>
          <a:prstGeom prst="rect">
            <a:avLst/>
          </a:prstGeom>
          <a:noFill/>
          <a:ln>
            <a:noFill/>
          </a:ln>
        </p:spPr>
      </p:pic>
      <p:pic>
        <p:nvPicPr>
          <p:cNvPr descr="圖片1" id="74" name="Google Shape;74;p14"/>
          <p:cNvPicPr preferRelativeResize="0"/>
          <p:nvPr/>
        </p:nvPicPr>
        <p:blipFill rotWithShape="1">
          <a:blip r:embed="rId3">
            <a:alphaModFix/>
          </a:blip>
          <a:srcRect b="0" l="0" r="21906" t="28891"/>
          <a:stretch/>
        </p:blipFill>
        <p:spPr>
          <a:xfrm>
            <a:off x="6659563" y="3813572"/>
            <a:ext cx="1863328" cy="1022747"/>
          </a:xfrm>
          <a:prstGeom prst="rect">
            <a:avLst/>
          </a:prstGeom>
          <a:noFill/>
          <a:ln>
            <a:noFill/>
          </a:ln>
        </p:spPr>
      </p:pic>
      <p:pic>
        <p:nvPicPr>
          <p:cNvPr descr="圖片2" id="75" name="Google Shape;75;p14"/>
          <p:cNvPicPr preferRelativeResize="0"/>
          <p:nvPr/>
        </p:nvPicPr>
        <p:blipFill rotWithShape="1">
          <a:blip r:embed="rId4">
            <a:alphaModFix/>
          </a:blip>
          <a:srcRect b="0" l="14632" r="0" t="0"/>
          <a:stretch/>
        </p:blipFill>
        <p:spPr>
          <a:xfrm>
            <a:off x="0" y="3734991"/>
            <a:ext cx="1382316" cy="977503"/>
          </a:xfrm>
          <a:prstGeom prst="rect">
            <a:avLst/>
          </a:prstGeom>
          <a:noFill/>
          <a:ln>
            <a:noFill/>
          </a:ln>
        </p:spPr>
      </p:pic>
      <p:pic>
        <p:nvPicPr>
          <p:cNvPr descr="圖片2" id="76" name="Google Shape;76;p14"/>
          <p:cNvPicPr preferRelativeResize="0"/>
          <p:nvPr/>
        </p:nvPicPr>
        <p:blipFill rotWithShape="1">
          <a:blip r:embed="rId5">
            <a:alphaModFix/>
          </a:blip>
          <a:srcRect b="21786" l="0" r="0" t="0"/>
          <a:stretch/>
        </p:blipFill>
        <p:spPr>
          <a:xfrm>
            <a:off x="1044575" y="4455319"/>
            <a:ext cx="1457325" cy="688181"/>
          </a:xfrm>
          <a:prstGeom prst="rect">
            <a:avLst/>
          </a:prstGeom>
          <a:noFill/>
          <a:ln>
            <a:noFill/>
          </a:ln>
        </p:spPr>
      </p:pic>
      <p:pic>
        <p:nvPicPr>
          <p:cNvPr id="77" name="Google Shape;77;p14"/>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78" name="Shape 78"/>
        <p:cNvGrpSpPr/>
        <p:nvPr/>
      </p:nvGrpSpPr>
      <p:grpSpPr>
        <a:xfrm>
          <a:off x="0" y="0"/>
          <a:ext cx="0" cy="0"/>
          <a:chOff x="0" y="0"/>
          <a:chExt cx="0" cy="0"/>
        </a:xfrm>
      </p:grpSpPr>
      <p:sp>
        <p:nvSpPr>
          <p:cNvPr id="79" name="Google Shape;79;p15"/>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atin typeface="Calibri"/>
                <a:ea typeface="Calibri"/>
                <a:cs typeface="Calibri"/>
                <a:sym typeface="Calibri"/>
              </a:defRPr>
            </a:lvl1pPr>
            <a:lvl2pPr indent="-368300" lvl="1" marL="914400" algn="l">
              <a:spcBef>
                <a:spcPts val="440"/>
              </a:spcBef>
              <a:spcAft>
                <a:spcPts val="0"/>
              </a:spcAft>
              <a:buSzPts val="2200"/>
              <a:buChar char="⮚"/>
              <a:defRPr sz="2200">
                <a:latin typeface="Calibri"/>
                <a:ea typeface="Calibri"/>
                <a:cs typeface="Calibri"/>
                <a:sym typeface="Calibri"/>
              </a:defRPr>
            </a:lvl2pPr>
            <a:lvl3pPr indent="-355600" lvl="2" marL="1371600" algn="l">
              <a:spcBef>
                <a:spcPts val="400"/>
              </a:spcBef>
              <a:spcAft>
                <a:spcPts val="0"/>
              </a:spcAft>
              <a:buSzPts val="2000"/>
              <a:buChar char="◆"/>
              <a:defRPr sz="2000">
                <a:latin typeface="Calibri"/>
                <a:ea typeface="Calibri"/>
                <a:cs typeface="Calibri"/>
                <a:sym typeface="Calibri"/>
              </a:defRPr>
            </a:lvl3pPr>
            <a:lvl4pPr indent="-355600" lvl="3" marL="1828800" algn="l">
              <a:spcBef>
                <a:spcPts val="400"/>
              </a:spcBef>
              <a:spcAft>
                <a:spcPts val="0"/>
              </a:spcAft>
              <a:buSzPts val="2000"/>
              <a:buChar char="🞐"/>
              <a:defRPr>
                <a:latin typeface="Calibri"/>
                <a:ea typeface="Calibri"/>
                <a:cs typeface="Calibri"/>
                <a:sym typeface="Calibri"/>
              </a:defRPr>
            </a:lvl4pPr>
            <a:lvl5pPr indent="-355600" lvl="4" marL="2286000" algn="l">
              <a:spcBef>
                <a:spcPts val="400"/>
              </a:spcBef>
              <a:spcAft>
                <a:spcPts val="0"/>
              </a:spcAft>
              <a:buSzPts val="2000"/>
              <a:buChar char="»"/>
              <a:defRPr>
                <a:latin typeface="Calibri"/>
                <a:ea typeface="Calibri"/>
                <a:cs typeface="Calibri"/>
                <a:sym typeface="Calibri"/>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81" name="Google Shape;81;p15"/>
          <p:cNvSpPr txBox="1"/>
          <p:nvPr>
            <p:ph type="title"/>
          </p:nvPr>
        </p:nvSpPr>
        <p:spPr>
          <a:xfrm>
            <a:off x="395288" y="141685"/>
            <a:ext cx="83534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8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2" name="Google Shape;82;p15"/>
          <p:cNvPicPr preferRelativeResize="0"/>
          <p:nvPr/>
        </p:nvPicPr>
        <p:blipFill rotWithShape="1">
          <a:blip r:embed="rId2">
            <a:alphaModFix/>
          </a:blip>
          <a:srcRect b="0" l="0" r="0" t="0"/>
          <a:stretch/>
        </p:blipFill>
        <p:spPr>
          <a:xfrm>
            <a:off x="143136" y="4678357"/>
            <a:ext cx="378228" cy="378228"/>
          </a:xfrm>
          <a:prstGeom prst="rect">
            <a:avLst/>
          </a:prstGeom>
          <a:noFill/>
          <a:ln>
            <a:noFill/>
          </a:ln>
        </p:spPr>
      </p:pic>
      <p:pic>
        <p:nvPicPr>
          <p:cNvPr id="83" name="Google Shape;83;p15"/>
          <p:cNvPicPr preferRelativeResize="0"/>
          <p:nvPr/>
        </p:nvPicPr>
        <p:blipFill rotWithShape="1">
          <a:blip r:embed="rId3">
            <a:alphaModFix/>
          </a:blip>
          <a:srcRect b="0" l="0" r="0" t="0"/>
          <a:stretch/>
        </p:blipFill>
        <p:spPr>
          <a:xfrm>
            <a:off x="755577" y="4754434"/>
            <a:ext cx="972108" cy="2680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 type="body"/>
          </p:nvPr>
        </p:nvSpPr>
        <p:spPr>
          <a:xfrm>
            <a:off x="457200" y="1200151"/>
            <a:ext cx="8229600" cy="3725699"/>
          </a:xfrm>
          <a:prstGeom prst="rect">
            <a:avLst/>
          </a:prstGeom>
          <a:noFill/>
          <a:ln>
            <a:noFill/>
          </a:ln>
        </p:spPr>
        <p:txBody>
          <a:bodyPr anchorCtr="0" anchor="t" bIns="91425" lIns="91425" spcFirstLastPara="1" rIns="91425" wrap="square" tIns="91425">
            <a:noAutofit/>
          </a:bodyPr>
          <a:lstStyle>
            <a:lvl1pPr indent="-381000" lvl="0" marL="457200" algn="l">
              <a:spcBef>
                <a:spcPts val="0"/>
              </a:spcBef>
              <a:spcAft>
                <a:spcPts val="0"/>
              </a:spcAft>
              <a:buSzPts val="2400"/>
              <a:buChar char="•"/>
              <a:defRPr sz="2400"/>
            </a:lvl1pPr>
            <a:lvl2pPr indent="-342900" lvl="1" marL="914400" algn="l">
              <a:spcBef>
                <a:spcPts val="0"/>
              </a:spcBef>
              <a:spcAft>
                <a:spcPts val="0"/>
              </a:spcAft>
              <a:buSzPts val="1800"/>
              <a:buChar char="⮚"/>
              <a:defRPr sz="1800"/>
            </a:lvl2pPr>
            <a:lvl3pPr indent="-317500" lvl="2" marL="1371600" algn="l">
              <a:spcBef>
                <a:spcPts val="0"/>
              </a:spcBef>
              <a:spcAft>
                <a:spcPts val="0"/>
              </a:spcAft>
              <a:buSzPts val="1400"/>
              <a:buChar char="◆"/>
              <a:defRPr sz="1400"/>
            </a:lvl3pPr>
            <a:lvl4pPr indent="-304800" lvl="3" marL="1828800" algn="l">
              <a:spcBef>
                <a:spcPts val="0"/>
              </a:spcBef>
              <a:spcAft>
                <a:spcPts val="0"/>
              </a:spcAft>
              <a:buSzPts val="1200"/>
              <a:buChar char="🞐"/>
              <a:defRPr sz="1200"/>
            </a:lvl4pPr>
            <a:lvl5pPr indent="-298450" lvl="4" marL="2286000" algn="l">
              <a:spcBef>
                <a:spcPts val="0"/>
              </a:spcBef>
              <a:spcAft>
                <a:spcPts val="0"/>
              </a:spcAft>
              <a:buSzPts val="1100"/>
              <a:buChar char="»"/>
              <a:defRPr sz="1100"/>
            </a:lvl5pPr>
            <a:lvl6pPr indent="-292100" lvl="5" marL="2743200" algn="l">
              <a:spcBef>
                <a:spcPts val="0"/>
              </a:spcBef>
              <a:spcAft>
                <a:spcPts val="0"/>
              </a:spcAft>
              <a:buSzPts val="1000"/>
              <a:buChar char="»"/>
              <a:defRPr sz="1000"/>
            </a:lvl6pPr>
            <a:lvl7pPr indent="-285750" lvl="6" marL="3200400" algn="l">
              <a:spcBef>
                <a:spcPts val="0"/>
              </a:spcBef>
              <a:spcAft>
                <a:spcPts val="0"/>
              </a:spcAft>
              <a:buSzPts val="900"/>
              <a:buChar char="»"/>
              <a:defRPr sz="900"/>
            </a:lvl7pPr>
            <a:lvl8pPr indent="-279400" lvl="7" marL="3657600" algn="l">
              <a:spcBef>
                <a:spcPts val="0"/>
              </a:spcBef>
              <a:spcAft>
                <a:spcPts val="0"/>
              </a:spcAft>
              <a:buSzPts val="800"/>
              <a:buChar char="»"/>
              <a:defRPr sz="800"/>
            </a:lvl8pPr>
            <a:lvl9pPr indent="-273050" lvl="8" marL="4114800" algn="l">
              <a:spcBef>
                <a:spcPts val="0"/>
              </a:spcBef>
              <a:spcAft>
                <a:spcPts val="0"/>
              </a:spcAft>
              <a:buSzPts val="700"/>
              <a:buChar char="»"/>
              <a:defRPr sz="7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0" name="Google Shape;90;p17"/>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4" name="Google Shape;94;p18"/>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5" name="Google Shape;95;p18"/>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9" name="Google Shape;99;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0" name="Google Shape;100;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1" name="Google Shape;101;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2" name="Google Shape;102;p19"/>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20"/>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1"/>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21"/>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3" name="Google Shape;113;p22"/>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4" name="Google Shape;114;p22"/>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3"/>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66FF"/>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rgbClr val="003399"/>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rgbClr val="00CCFF"/>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folHlink"/>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8" name="Google Shape;118;p23"/>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2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 type="body"/>
          </p:nvPr>
        </p:nvSpPr>
        <p:spPr>
          <a:xfrm rot="5400000">
            <a:off x="2833688" y="-1432322"/>
            <a:ext cx="3476625" cy="8353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24"/>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5"/>
          <p:cNvSpPr txBox="1"/>
          <p:nvPr>
            <p:ph type="title"/>
          </p:nvPr>
        </p:nvSpPr>
        <p:spPr>
          <a:xfrm rot="5400000">
            <a:off x="5337771" y="1339652"/>
            <a:ext cx="4394596" cy="19986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 type="body"/>
          </p:nvPr>
        </p:nvSpPr>
        <p:spPr>
          <a:xfrm rot="5400000">
            <a:off x="1264246" y="-582811"/>
            <a:ext cx="4394596" cy="5843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2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8" name="Shape 128"/>
        <p:cNvGrpSpPr/>
        <p:nvPr/>
      </p:nvGrpSpPr>
      <p:grpSpPr>
        <a:xfrm>
          <a:off x="0" y="0"/>
          <a:ext cx="0" cy="0"/>
          <a:chOff x="0" y="0"/>
          <a:chExt cx="0" cy="0"/>
        </a:xfrm>
      </p:grpSpPr>
      <p:sp>
        <p:nvSpPr>
          <p:cNvPr id="129" name="Google Shape;129;p26"/>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1" name="Google Shape;131;p26"/>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26"/>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0" y="894160"/>
            <a:ext cx="8077200" cy="0"/>
          </a:xfrm>
          <a:prstGeom prst="straightConnector1">
            <a:avLst/>
          </a:prstGeom>
          <a:noFill/>
          <a:ln cap="flat" cmpd="sng" w="38100">
            <a:solidFill>
              <a:schemeClr val="lt1"/>
            </a:solidFill>
            <a:prstDash val="solid"/>
            <a:round/>
            <a:headEnd len="med" w="med" type="none"/>
            <a:tailEnd len="med" w="med" type="none"/>
          </a:ln>
        </p:spPr>
      </p:cxnSp>
      <p:sp>
        <p:nvSpPr>
          <p:cNvPr id="52" name="Google Shape;52;p13"/>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lt1"/>
                </a:solidFill>
                <a:latin typeface="Arial"/>
                <a:ea typeface="Arial"/>
                <a:cs typeface="Arial"/>
                <a:sym typeface="Arial"/>
              </a:defRPr>
            </a:lvl9pPr>
          </a:lstStyle>
          <a:p/>
        </p:txBody>
      </p:sp>
      <p:sp>
        <p:nvSpPr>
          <p:cNvPr id="53" name="Google Shape;53;p13"/>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66FF"/>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rgbClr val="00CCFF"/>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descr="C:\Documents and Settings\yuchiaw\Desktop\citi-template-for-Prof.-frank-wang.png" id="55" name="Google Shape;55;p13"/>
          <p:cNvPicPr preferRelativeResize="0"/>
          <p:nvPr/>
        </p:nvPicPr>
        <p:blipFill rotWithShape="1">
          <a:blip r:embed="rId1">
            <a:alphaModFix/>
          </a:blip>
          <a:srcRect b="0" l="0" r="0" t="0"/>
          <a:stretch/>
        </p:blipFill>
        <p:spPr>
          <a:xfrm>
            <a:off x="-36512" y="4667541"/>
            <a:ext cx="6102679" cy="4759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pep8online.com/" TargetMode="Externa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e3.nycu.edu.tw/mod/assign/view.php?id=279848" TargetMode="External"/><Relationship Id="rId4" Type="http://schemas.openxmlformats.org/officeDocument/2006/relationships/hyperlink" Target="mailto:d08922002@ntu.edu.tw" TargetMode="External"/><Relationship Id="rId5" Type="http://schemas.openxmlformats.org/officeDocument/2006/relationships/hyperlink" Target="mailto:d08922002@csie.ntu.edu.tw" TargetMode="External"/><Relationship Id="rId6" Type="http://schemas.openxmlformats.org/officeDocument/2006/relationships/hyperlink" Target="mailto:derekt.cs06@nctu.edu.tw" TargetMode="External"/><Relationship Id="rId7" Type="http://schemas.openxmlformats.org/officeDocument/2006/relationships/hyperlink" Target="mailto:ace52751208@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3.nycu.edu.tw/mod/assign/view.php?id=279848" TargetMode="External"/><Relationship Id="rId4" Type="http://schemas.openxmlformats.org/officeDocument/2006/relationships/hyperlink" Target="https://github.com/NCTU-VRDL/CS_AT0828/tree/main/HW3" TargetMode="External"/><Relationship Id="rId5" Type="http://schemas.openxmlformats.org/officeDocument/2006/relationships/hyperlink" Target="https://docs.google.com/document/d/1nBCGSAPUGdOFVOq-btIb5CNOcDrptEeiY7eIWWuOl-8/edit" TargetMode="External"/><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hyperlink" Target="https://e3.nycu.edu.tw/mod/assign/view.php?id=2798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p:nvPr/>
        </p:nvSpPr>
        <p:spPr>
          <a:xfrm>
            <a:off x="3187080" y="1506063"/>
            <a:ext cx="5652000" cy="715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TW" sz="2800">
                <a:solidFill>
                  <a:srgbClr val="C00000"/>
                </a:solidFill>
                <a:latin typeface="Calibri"/>
                <a:ea typeface="Calibri"/>
                <a:cs typeface="Calibri"/>
                <a:sym typeface="Calibri"/>
              </a:rPr>
              <a:t>Pattern Recognition</a:t>
            </a:r>
            <a:endParaRPr b="1" sz="2800">
              <a:solidFill>
                <a:srgbClr val="C00000"/>
              </a:solidFill>
              <a:latin typeface="Calibri"/>
              <a:ea typeface="Calibri"/>
              <a:cs typeface="Calibri"/>
              <a:sym typeface="Calibri"/>
            </a:endParaRPr>
          </a:p>
          <a:p>
            <a:pPr indent="0" lvl="0" marL="0" marR="0" rtl="0" algn="ctr">
              <a:spcBef>
                <a:spcPts val="0"/>
              </a:spcBef>
              <a:spcAft>
                <a:spcPts val="0"/>
              </a:spcAft>
              <a:buNone/>
            </a:pPr>
            <a:r>
              <a:rPr b="1" i="0" lang="zh-TW" sz="2800" u="none" cap="none" strike="noStrike">
                <a:solidFill>
                  <a:srgbClr val="C00000"/>
                </a:solidFill>
                <a:latin typeface="Calibri"/>
                <a:ea typeface="Calibri"/>
                <a:cs typeface="Calibri"/>
                <a:sym typeface="Calibri"/>
              </a:rPr>
              <a:t>H</a:t>
            </a:r>
            <a:r>
              <a:rPr b="1" lang="zh-TW" sz="2800">
                <a:solidFill>
                  <a:srgbClr val="C00000"/>
                </a:solidFill>
                <a:latin typeface="Calibri"/>
                <a:ea typeface="Calibri"/>
                <a:cs typeface="Calibri"/>
                <a:sym typeface="Calibri"/>
              </a:rPr>
              <a:t>omework 3 announcement</a:t>
            </a:r>
            <a:endParaRPr b="1" i="1" sz="2800" u="none" cap="none" strike="noStrike">
              <a:solidFill>
                <a:srgbClr val="FF0000"/>
              </a:solidFill>
              <a:latin typeface="Calibri"/>
              <a:ea typeface="Calibri"/>
              <a:cs typeface="Calibri"/>
              <a:sym typeface="Calibri"/>
            </a:endParaRPr>
          </a:p>
        </p:txBody>
      </p:sp>
      <p:sp>
        <p:nvSpPr>
          <p:cNvPr id="139" name="Google Shape;139;p27"/>
          <p:cNvSpPr/>
          <p:nvPr/>
        </p:nvSpPr>
        <p:spPr>
          <a:xfrm>
            <a:off x="4644898" y="3135424"/>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Calibri"/>
                <a:ea typeface="Calibri"/>
                <a:cs typeface="Calibri"/>
                <a:sym typeface="Calibri"/>
              </a:rPr>
              <a:t> Ph.D. student at National Taiwan Universitiy</a:t>
            </a:r>
            <a:endParaRPr/>
          </a:p>
        </p:txBody>
      </p:sp>
      <p:sp>
        <p:nvSpPr>
          <p:cNvPr id="140" name="Google Shape;140;p27"/>
          <p:cNvSpPr/>
          <p:nvPr/>
        </p:nvSpPr>
        <p:spPr>
          <a:xfrm>
            <a:off x="7020272" y="2852227"/>
            <a:ext cx="2071200" cy="253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BiauKai"/>
                <a:ea typeface="BiauKai"/>
                <a:cs typeface="BiauKai"/>
                <a:sym typeface="BiauKai"/>
              </a:rPr>
              <a:t>TA: 楊証琨 Jimmy</a:t>
            </a:r>
            <a:endParaRPr b="1" i="0" sz="1600" u="none" cap="none" strike="noStrike">
              <a:solidFill>
                <a:schemeClr val="dk1"/>
              </a:solidFill>
              <a:latin typeface="BiauKai"/>
              <a:ea typeface="BiauKai"/>
              <a:cs typeface="BiauKai"/>
              <a:sym typeface="BiauKai"/>
            </a:endParaRPr>
          </a:p>
        </p:txBody>
      </p:sp>
      <p:sp>
        <p:nvSpPr>
          <p:cNvPr id="141" name="Google Shape;141;p27"/>
          <p:cNvSpPr/>
          <p:nvPr/>
        </p:nvSpPr>
        <p:spPr>
          <a:xfrm>
            <a:off x="4648198" y="3281000"/>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3000">
                <a:solidFill>
                  <a:schemeClr val="dk1"/>
                </a:solidFill>
                <a:latin typeface="Calibri"/>
                <a:ea typeface="Calibri"/>
                <a:cs typeface="Calibri"/>
                <a:sym typeface="Calibri"/>
              </a:rPr>
              <a:t> </a:t>
            </a:r>
            <a:r>
              <a:rPr b="1" lang="zh-TW" sz="1800">
                <a:solidFill>
                  <a:schemeClr val="dk1"/>
                </a:solidFill>
                <a:latin typeface="Calibri"/>
                <a:ea typeface="Calibri"/>
                <a:cs typeface="Calibri"/>
                <a:sym typeface="Calibri"/>
              </a:rPr>
              <a:t>d0</a:t>
            </a:r>
            <a:r>
              <a:rPr b="1" lang="zh-TW" sz="1800">
                <a:solidFill>
                  <a:schemeClr val="dk1"/>
                </a:solidFill>
                <a:latin typeface="Calibri"/>
                <a:ea typeface="Calibri"/>
                <a:cs typeface="Calibri"/>
                <a:sym typeface="Calibri"/>
              </a:rPr>
              <a:t>8922002@csie.ntu.edu.tw</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Bootstraped dataset</a:t>
            </a:r>
            <a:endParaRPr/>
          </a:p>
          <a:p>
            <a:pPr indent="-381000" lvl="0" marL="457200" rtl="0" algn="l">
              <a:spcBef>
                <a:spcPts val="0"/>
              </a:spcBef>
              <a:spcAft>
                <a:spcPts val="0"/>
              </a:spcAft>
              <a:buSzPts val="2400"/>
              <a:buChar char="•"/>
            </a:pPr>
            <a:r>
              <a:rPr lang="zh-TW"/>
              <a:t>Each tree in the forest may grow with different data and features</a:t>
            </a:r>
            <a:endParaRPr/>
          </a:p>
          <a:p>
            <a:pPr indent="-381000" lvl="0" marL="457200" rtl="0" algn="l">
              <a:spcBef>
                <a:spcPts val="0"/>
              </a:spcBef>
              <a:spcAft>
                <a:spcPts val="0"/>
              </a:spcAft>
              <a:buSzPts val="2400"/>
              <a:buChar char="•"/>
            </a:pPr>
            <a:r>
              <a:rPr lang="zh-TW"/>
              <a:t>Which features or data to be used are </a:t>
            </a:r>
            <a:r>
              <a:rPr b="1" lang="zh-TW"/>
              <a:t>randomly </a:t>
            </a:r>
            <a:r>
              <a:rPr lang="zh-TW"/>
              <a:t>sampled to grow the tree</a:t>
            </a:r>
            <a:endParaRPr/>
          </a:p>
        </p:txBody>
      </p:sp>
      <p:sp>
        <p:nvSpPr>
          <p:cNvPr id="219" name="Google Shape;219;p36"/>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a:t>Random forest: Where is the “randomness”?</a:t>
            </a:r>
            <a:endParaRPr b="0" sz="3000">
              <a:latin typeface="Arial"/>
              <a:ea typeface="Arial"/>
              <a:cs typeface="Arial"/>
              <a:sym typeface="Arial"/>
            </a:endParaRPr>
          </a:p>
        </p:txBody>
      </p:sp>
      <p:pic>
        <p:nvPicPr>
          <p:cNvPr id="220" name="Google Shape;220;p36"/>
          <p:cNvPicPr preferRelativeResize="0"/>
          <p:nvPr/>
        </p:nvPicPr>
        <p:blipFill>
          <a:blip r:embed="rId3">
            <a:alphaModFix/>
          </a:blip>
          <a:stretch>
            <a:fillRect/>
          </a:stretch>
        </p:blipFill>
        <p:spPr>
          <a:xfrm>
            <a:off x="3942750" y="2751550"/>
            <a:ext cx="4468250" cy="233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zh-TW" sz="2000">
                <a:latin typeface="Arial"/>
                <a:ea typeface="Arial"/>
                <a:cs typeface="Arial"/>
                <a:sym typeface="Arial"/>
              </a:rPr>
              <a:t>Boosting</a:t>
            </a:r>
            <a:r>
              <a:rPr lang="zh-TW" sz="2000">
                <a:latin typeface="Arial"/>
                <a:ea typeface="Arial"/>
                <a:cs typeface="Arial"/>
                <a:sym typeface="Arial"/>
              </a:rPr>
              <a:t>: </a:t>
            </a:r>
            <a:r>
              <a:rPr lang="zh-TW" sz="2000">
                <a:latin typeface="Arial"/>
                <a:ea typeface="Arial"/>
                <a:cs typeface="Arial"/>
                <a:sym typeface="Arial"/>
              </a:rPr>
              <a:t>Iteratively</a:t>
            </a:r>
            <a:r>
              <a:rPr lang="zh-TW" sz="2000">
                <a:latin typeface="Arial"/>
                <a:ea typeface="Arial"/>
                <a:cs typeface="Arial"/>
                <a:sym typeface="Arial"/>
              </a:rPr>
              <a:t> fit many </a:t>
            </a:r>
            <a:r>
              <a:rPr b="1" lang="zh-TW" sz="2000">
                <a:latin typeface="Arial"/>
                <a:ea typeface="Arial"/>
                <a:cs typeface="Arial"/>
                <a:sym typeface="Arial"/>
              </a:rPr>
              <a:t>shallow </a:t>
            </a:r>
            <a:r>
              <a:rPr lang="zh-TW" sz="2000">
                <a:latin typeface="Arial"/>
                <a:ea typeface="Arial"/>
                <a:cs typeface="Arial"/>
                <a:sym typeface="Arial"/>
              </a:rPr>
              <a:t>trees and get the results by weighting those classifiers</a:t>
            </a:r>
            <a:endParaRPr/>
          </a:p>
        </p:txBody>
      </p:sp>
      <p:sp>
        <p:nvSpPr>
          <p:cNvPr id="226" name="Google Shape;226;p37"/>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Ensemble method: Boosting</a:t>
            </a:r>
            <a:endParaRPr/>
          </a:p>
        </p:txBody>
      </p:sp>
      <p:pic>
        <p:nvPicPr>
          <p:cNvPr id="227" name="Google Shape;227;p37"/>
          <p:cNvPicPr preferRelativeResize="0"/>
          <p:nvPr/>
        </p:nvPicPr>
        <p:blipFill>
          <a:blip r:embed="rId3">
            <a:alphaModFix/>
          </a:blip>
          <a:stretch>
            <a:fillRect/>
          </a:stretch>
        </p:blipFill>
        <p:spPr>
          <a:xfrm>
            <a:off x="2456175" y="1896425"/>
            <a:ext cx="5541825" cy="293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idx="1" type="body"/>
          </p:nvPr>
        </p:nvSpPr>
        <p:spPr>
          <a:xfrm>
            <a:off x="395288" y="7774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b="1" lang="zh-TW">
                <a:solidFill>
                  <a:srgbClr val="24292E"/>
                </a:solidFill>
                <a:highlight>
                  <a:srgbClr val="FFFFFF"/>
                </a:highlight>
              </a:rPr>
              <a:t>Make sure to comment your code!</a:t>
            </a:r>
            <a:endParaRPr b="1">
              <a:solidFill>
                <a:srgbClr val="24292E"/>
              </a:solidFill>
              <a:highlight>
                <a:srgbClr val="FFFFFF"/>
              </a:highlight>
            </a:endParaRPr>
          </a:p>
          <a:p>
            <a:pPr indent="-368300" lvl="1" marL="914400" rtl="0" algn="l">
              <a:spcBef>
                <a:spcPts val="0"/>
              </a:spcBef>
              <a:spcAft>
                <a:spcPts val="0"/>
              </a:spcAft>
              <a:buClr>
                <a:srgbClr val="24292E"/>
              </a:buClr>
              <a:buSzPts val="2200"/>
              <a:buChar char="⮚"/>
            </a:pPr>
            <a:r>
              <a:rPr lang="zh-TW">
                <a:solidFill>
                  <a:srgbClr val="24292E"/>
                </a:solidFill>
                <a:highlight>
                  <a:srgbClr val="FFFFFF"/>
                </a:highlight>
              </a:rPr>
              <a:t>Document each step of your model</a:t>
            </a:r>
            <a:endParaRPr>
              <a:solidFill>
                <a:srgbClr val="24292E"/>
              </a:solidFill>
              <a:highlight>
                <a:srgbClr val="FFFFFF"/>
              </a:highlight>
            </a:endParaRPr>
          </a:p>
          <a:p>
            <a:pPr indent="-381000" lvl="0" marL="457200" rtl="0" algn="l">
              <a:spcBef>
                <a:spcPts val="0"/>
              </a:spcBef>
              <a:spcAft>
                <a:spcPts val="0"/>
              </a:spcAft>
              <a:buClr>
                <a:srgbClr val="24292E"/>
              </a:buClr>
              <a:buSzPts val="2400"/>
              <a:buChar char="•"/>
            </a:pPr>
            <a:r>
              <a:rPr lang="zh-TW" u="sng">
                <a:solidFill>
                  <a:schemeClr val="hlink"/>
                </a:solidFill>
                <a:highlight>
                  <a:srgbClr val="FFFFFF"/>
                </a:highlight>
                <a:hlinkClick r:id="rId3"/>
              </a:rPr>
              <a:t>PEP8 online checker</a:t>
            </a:r>
            <a:endParaRPr>
              <a:solidFill>
                <a:srgbClr val="24292E"/>
              </a:solidFill>
              <a:highlight>
                <a:srgbClr val="FFFFFF"/>
              </a:highlight>
            </a:endParaRPr>
          </a:p>
        </p:txBody>
      </p:sp>
      <p:sp>
        <p:nvSpPr>
          <p:cNvPr id="233" name="Google Shape;233;p38"/>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Coding</a:t>
            </a:r>
            <a:endParaRPr/>
          </a:p>
        </p:txBody>
      </p:sp>
      <p:pic>
        <p:nvPicPr>
          <p:cNvPr id="234" name="Google Shape;234;p38"/>
          <p:cNvPicPr preferRelativeResize="0"/>
          <p:nvPr/>
        </p:nvPicPr>
        <p:blipFill>
          <a:blip r:embed="rId4">
            <a:alphaModFix/>
          </a:blip>
          <a:stretch>
            <a:fillRect/>
          </a:stretch>
        </p:blipFill>
        <p:spPr>
          <a:xfrm>
            <a:off x="4145725" y="1705875"/>
            <a:ext cx="4414550" cy="3310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idx="1" type="body"/>
          </p:nvPr>
        </p:nvSpPr>
        <p:spPr>
          <a:xfrm>
            <a:off x="395300" y="1006075"/>
            <a:ext cx="86601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solidFill>
                  <a:srgbClr val="24292E"/>
                </a:solidFill>
                <a:highlight>
                  <a:srgbClr val="FFFFFF"/>
                </a:highlight>
              </a:rPr>
              <a:t>We will deduct a late penalty of 20 points per additional late day</a:t>
            </a:r>
            <a:endParaRPr>
              <a:solidFill>
                <a:srgbClr val="24292E"/>
              </a:solidFill>
              <a:highlight>
                <a:srgbClr val="FFFFFF"/>
              </a:highlight>
            </a:endParaRPr>
          </a:p>
          <a:p>
            <a:pPr indent="-381000" lvl="0" marL="457200" rtl="0" algn="l">
              <a:spcBef>
                <a:spcPts val="0"/>
              </a:spcBef>
              <a:spcAft>
                <a:spcPts val="0"/>
              </a:spcAft>
              <a:buSzPts val="2400"/>
              <a:buFont typeface="Calibri"/>
              <a:buChar char="•"/>
            </a:pPr>
            <a:r>
              <a:rPr lang="zh-TW">
                <a:solidFill>
                  <a:srgbClr val="24292E"/>
                </a:solidFill>
                <a:highlight>
                  <a:srgbClr val="FFFFFF"/>
                </a:highlight>
              </a:rPr>
              <a:t>For example, If you get 90 points of HW but delay for two days, your will get only 90- (20 x 2) = 50 points! </a:t>
            </a:r>
            <a:endParaRPr>
              <a:solidFill>
                <a:srgbClr val="24292E"/>
              </a:solidFill>
              <a:highlight>
                <a:srgbClr val="FFFFFF"/>
              </a:highlight>
            </a:endParaRPr>
          </a:p>
        </p:txBody>
      </p:sp>
      <p:sp>
        <p:nvSpPr>
          <p:cNvPr id="240" name="Google Shape;240;p39"/>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Late policy    </a:t>
            </a:r>
            <a:endParaRPr/>
          </a:p>
        </p:txBody>
      </p:sp>
      <p:pic>
        <p:nvPicPr>
          <p:cNvPr id="241" name="Google Shape;241;p39"/>
          <p:cNvPicPr preferRelativeResize="0"/>
          <p:nvPr/>
        </p:nvPicPr>
        <p:blipFill>
          <a:blip r:embed="rId3">
            <a:alphaModFix/>
          </a:blip>
          <a:stretch>
            <a:fillRect/>
          </a:stretch>
        </p:blipFill>
        <p:spPr>
          <a:xfrm>
            <a:off x="4741100" y="2378875"/>
            <a:ext cx="3514750" cy="263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b="1" lang="zh-TW"/>
              <a:t>All of your model should get the accuracy over 0.7 </a:t>
            </a:r>
            <a:br>
              <a:rPr b="1" lang="zh-TW"/>
            </a:br>
            <a:r>
              <a:rPr b="1" lang="zh-TW" sz="1800"/>
              <a:t>(Deicision tree may suffer from overfitting and need to tune the hyperparameter)</a:t>
            </a:r>
            <a:endParaRPr b="1" sz="1800"/>
          </a:p>
          <a:p>
            <a:pPr indent="-381000" lvl="0" marL="457200" rtl="0" algn="l">
              <a:spcBef>
                <a:spcPts val="0"/>
              </a:spcBef>
              <a:spcAft>
                <a:spcPts val="0"/>
              </a:spcAft>
              <a:buSzPts val="2400"/>
              <a:buChar char="•"/>
            </a:pPr>
            <a:r>
              <a:rPr lang="zh-TW"/>
              <a:t>Submit your homework on </a:t>
            </a:r>
            <a:r>
              <a:rPr lang="zh-TW" u="sng">
                <a:solidFill>
                  <a:schemeClr val="hlink"/>
                </a:solidFill>
                <a:hlinkClick r:id="rId3"/>
              </a:rPr>
              <a:t>E3-system</a:t>
            </a:r>
            <a:r>
              <a:rPr lang="zh-TW"/>
              <a:t> </a:t>
            </a:r>
            <a:endParaRPr/>
          </a:p>
          <a:p>
            <a:pPr indent="-381000" lvl="0" marL="457200" rtl="0" algn="l">
              <a:spcBef>
                <a:spcPts val="0"/>
              </a:spcBef>
              <a:spcAft>
                <a:spcPts val="0"/>
              </a:spcAft>
              <a:buSzPts val="2400"/>
              <a:buChar char="•"/>
            </a:pPr>
            <a:r>
              <a:rPr lang="zh-TW"/>
              <a:t>Check your email regularly, we will mail you if there are any  updates or problems of the homework</a:t>
            </a:r>
            <a:endParaRPr/>
          </a:p>
          <a:p>
            <a:pPr indent="-381000" lvl="0" marL="457200" rtl="0" algn="l">
              <a:spcBef>
                <a:spcPts val="0"/>
              </a:spcBef>
              <a:spcAft>
                <a:spcPts val="0"/>
              </a:spcAft>
              <a:buSzPts val="2400"/>
              <a:buChar char="•"/>
            </a:pPr>
            <a:r>
              <a:rPr lang="zh-TW"/>
              <a:t>If you have any questions or comments for the homework, please mail me and cc Prof. Lin</a:t>
            </a:r>
            <a:endParaRPr/>
          </a:p>
          <a:p>
            <a:pPr indent="-355600" lvl="1" marL="914400" rtl="0" algn="l">
              <a:spcBef>
                <a:spcPts val="0"/>
              </a:spcBef>
              <a:spcAft>
                <a:spcPts val="0"/>
              </a:spcAft>
              <a:buSzPts val="2000"/>
              <a:buChar char="⮚"/>
            </a:pPr>
            <a:r>
              <a:rPr lang="zh-TW" sz="2000"/>
              <a:t>Prof. Lin, </a:t>
            </a:r>
            <a:r>
              <a:rPr b="1" lang="zh-TW" sz="2000" u="sng">
                <a:solidFill>
                  <a:schemeClr val="hlink"/>
                </a:solidFill>
                <a:hlinkClick r:id="rId4"/>
              </a:rPr>
              <a:t>lin@cs.nctu.edu.tw</a:t>
            </a:r>
            <a:r>
              <a:rPr b="1" lang="zh-TW" sz="2000"/>
              <a:t> </a:t>
            </a:r>
            <a:endParaRPr sz="2000"/>
          </a:p>
          <a:p>
            <a:pPr indent="-355600" lvl="1" marL="914400" rtl="0" algn="l">
              <a:spcBef>
                <a:spcPts val="0"/>
              </a:spcBef>
              <a:spcAft>
                <a:spcPts val="0"/>
              </a:spcAft>
              <a:buSzPts val="2000"/>
              <a:buChar char="⮚"/>
            </a:pPr>
            <a:r>
              <a:rPr lang="zh-TW" sz="2000"/>
              <a:t>TA Jimmy, </a:t>
            </a:r>
            <a:r>
              <a:rPr b="1" lang="zh-TW" sz="2000" u="sng">
                <a:solidFill>
                  <a:schemeClr val="hlink"/>
                </a:solidFill>
                <a:hlinkClick r:id="rId5"/>
              </a:rPr>
              <a:t>d08922002@csie.ntu.edu.tw</a:t>
            </a:r>
            <a:r>
              <a:rPr b="1" lang="zh-TW" sz="2000"/>
              <a:t> </a:t>
            </a:r>
            <a:endParaRPr b="1" sz="2000"/>
          </a:p>
          <a:p>
            <a:pPr indent="-355600" lvl="1" marL="914400" rtl="0" algn="l">
              <a:spcBef>
                <a:spcPts val="0"/>
              </a:spcBef>
              <a:spcAft>
                <a:spcPts val="0"/>
              </a:spcAft>
              <a:buSzPts val="2000"/>
              <a:buChar char="⮚"/>
            </a:pPr>
            <a:r>
              <a:rPr lang="zh-TW" sz="2000"/>
              <a:t>TA 晨軒,</a:t>
            </a:r>
            <a:r>
              <a:rPr b="1" lang="zh-TW" sz="2000"/>
              <a:t> </a:t>
            </a:r>
            <a:r>
              <a:rPr b="1" lang="zh-TW" sz="2000" u="sng">
                <a:solidFill>
                  <a:schemeClr val="hlink"/>
                </a:solidFill>
                <a:hlinkClick r:id="rId6"/>
              </a:rPr>
              <a:t>derekt.cs06@nctu.edu.tw</a:t>
            </a:r>
            <a:endParaRPr b="1" sz="2000"/>
          </a:p>
          <a:p>
            <a:pPr indent="-355600" lvl="1" marL="914400" rtl="0" algn="l">
              <a:spcBef>
                <a:spcPts val="0"/>
              </a:spcBef>
              <a:spcAft>
                <a:spcPts val="0"/>
              </a:spcAft>
              <a:buSzPts val="2000"/>
              <a:buChar char="⮚"/>
            </a:pPr>
            <a:r>
              <a:rPr lang="zh-TW" sz="2000"/>
              <a:t>TA 政儒,</a:t>
            </a:r>
            <a:r>
              <a:rPr b="1" lang="zh-TW" sz="2000"/>
              <a:t> </a:t>
            </a:r>
            <a:r>
              <a:rPr b="1" lang="zh-TW" sz="2000" u="sng">
                <a:solidFill>
                  <a:schemeClr val="hlink"/>
                </a:solidFill>
                <a:hlinkClick r:id="rId7"/>
              </a:rPr>
              <a:t>ace52751208@gmail.com</a:t>
            </a:r>
            <a:endParaRPr sz="2000"/>
          </a:p>
          <a:p>
            <a:pPr indent="0" lvl="0" marL="0" rtl="0" algn="l">
              <a:spcBef>
                <a:spcPts val="480"/>
              </a:spcBef>
              <a:spcAft>
                <a:spcPts val="0"/>
              </a:spcAft>
              <a:buNone/>
            </a:pPr>
            <a:r>
              <a:t/>
            </a:r>
            <a:endParaRPr b="1" sz="2000"/>
          </a:p>
        </p:txBody>
      </p:sp>
      <p:sp>
        <p:nvSpPr>
          <p:cNvPr id="247" name="Google Shape;247;p40"/>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Notice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Have fun!</a:t>
            </a:r>
            <a:endParaRPr/>
          </a:p>
        </p:txBody>
      </p:sp>
      <p:pic>
        <p:nvPicPr>
          <p:cNvPr id="253" name="Google Shape;253;p41"/>
          <p:cNvPicPr preferRelativeResize="0"/>
          <p:nvPr/>
        </p:nvPicPr>
        <p:blipFill>
          <a:blip r:embed="rId3">
            <a:alphaModFix/>
          </a:blip>
          <a:stretch>
            <a:fillRect/>
          </a:stretch>
        </p:blipFill>
        <p:spPr>
          <a:xfrm>
            <a:off x="3266525" y="525096"/>
            <a:ext cx="3445675" cy="399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242900" y="751275"/>
            <a:ext cx="8748600" cy="3738600"/>
          </a:xfrm>
          <a:prstGeom prst="rect">
            <a:avLst/>
          </a:prstGeom>
        </p:spPr>
        <p:txBody>
          <a:bodyPr anchorCtr="0" anchor="t" bIns="45700" lIns="91425" spcFirstLastPara="1" rIns="91425" wrap="square" tIns="45700">
            <a:noAutofit/>
          </a:bodyPr>
          <a:lstStyle/>
          <a:p>
            <a:pPr indent="-419100" lvl="0" marL="457200" rtl="0" algn="l">
              <a:spcBef>
                <a:spcPts val="480"/>
              </a:spcBef>
              <a:spcAft>
                <a:spcPts val="0"/>
              </a:spcAft>
              <a:buSzPts val="3000"/>
              <a:buChar char="•"/>
            </a:pPr>
            <a:r>
              <a:rPr b="1" lang="zh-TW" sz="3000"/>
              <a:t>Deadline: </a:t>
            </a:r>
            <a:r>
              <a:rPr b="1" lang="zh-TW" sz="3000">
                <a:solidFill>
                  <a:srgbClr val="FF0000"/>
                </a:solidFill>
              </a:rPr>
              <a:t>May. 4,</a:t>
            </a:r>
            <a:r>
              <a:rPr b="1" lang="zh-TW" sz="3000"/>
              <a:t> 23:59</a:t>
            </a:r>
            <a:endParaRPr b="1" sz="3000"/>
          </a:p>
          <a:p>
            <a:pPr indent="-381000" lvl="0" marL="914400" rtl="0" algn="l">
              <a:spcBef>
                <a:spcPts val="0"/>
              </a:spcBef>
              <a:spcAft>
                <a:spcPts val="0"/>
              </a:spcAft>
              <a:buSzPts val="2400"/>
              <a:buAutoNum type="arabicPeriod"/>
            </a:pPr>
            <a:r>
              <a:rPr lang="zh-TW"/>
              <a:t>Code assignment (80%): </a:t>
            </a:r>
            <a:r>
              <a:rPr lang="zh-TW" sz="2000"/>
              <a:t>Implementing decision tree, adaboost and r</a:t>
            </a:r>
            <a:r>
              <a:rPr lang="zh-TW" sz="2000"/>
              <a:t>andom forest by only </a:t>
            </a:r>
            <a:r>
              <a:rPr b="1" lang="zh-TW" sz="2000"/>
              <a:t>NumPy</a:t>
            </a:r>
            <a:endParaRPr b="1" sz="2000"/>
          </a:p>
          <a:p>
            <a:pPr indent="-381000" lvl="0" marL="914400" rtl="0" algn="l">
              <a:spcBef>
                <a:spcPts val="0"/>
              </a:spcBef>
              <a:spcAft>
                <a:spcPts val="0"/>
              </a:spcAft>
              <a:buSzPts val="2400"/>
              <a:buAutoNum type="arabicPeriod"/>
            </a:pPr>
            <a:r>
              <a:rPr lang="zh-TW"/>
              <a:t>Short answer questions (20%)</a:t>
            </a:r>
            <a:endParaRPr/>
          </a:p>
          <a:p>
            <a:pPr indent="-419100" lvl="0" marL="457200" rtl="0" algn="l">
              <a:spcBef>
                <a:spcPts val="0"/>
              </a:spcBef>
              <a:spcAft>
                <a:spcPts val="0"/>
              </a:spcAft>
              <a:buSzPts val="3000"/>
              <a:buChar char="•"/>
            </a:pPr>
            <a:r>
              <a:rPr b="1" lang="zh-TW" sz="3000"/>
              <a:t>Submit your code</a:t>
            </a:r>
            <a:r>
              <a:rPr b="1" lang="zh-TW" sz="2000"/>
              <a:t> (</a:t>
            </a:r>
            <a:r>
              <a:rPr b="1" lang="zh-TW" sz="2000">
                <a:solidFill>
                  <a:srgbClr val="FF0000"/>
                </a:solidFill>
              </a:rPr>
              <a:t>.py/.ipynb</a:t>
            </a:r>
            <a:r>
              <a:rPr b="1" lang="zh-TW" sz="2000"/>
              <a:t>)</a:t>
            </a:r>
            <a:r>
              <a:rPr b="1" lang="zh-TW" sz="3000"/>
              <a:t> and reports </a:t>
            </a:r>
            <a:r>
              <a:rPr b="1" lang="zh-TW" sz="2000"/>
              <a:t>(</a:t>
            </a:r>
            <a:r>
              <a:rPr b="1" lang="zh-TW" sz="2000">
                <a:solidFill>
                  <a:srgbClr val="FF0000"/>
                </a:solidFill>
              </a:rPr>
              <a:t>.pdf</a:t>
            </a:r>
            <a:r>
              <a:rPr b="1" lang="zh-TW" sz="2000"/>
              <a:t>)</a:t>
            </a:r>
            <a:r>
              <a:rPr b="1" lang="zh-TW" sz="3000"/>
              <a:t> on </a:t>
            </a:r>
            <a:r>
              <a:rPr b="1" lang="zh-TW" sz="3000" u="sng">
                <a:solidFill>
                  <a:schemeClr val="hlink"/>
                </a:solidFill>
                <a:hlinkClick r:id="rId3"/>
              </a:rPr>
              <a:t>E3</a:t>
            </a:r>
            <a:endParaRPr b="1" sz="3000"/>
          </a:p>
          <a:p>
            <a:pPr indent="-381000" lvl="1" marL="914400" rtl="0" algn="l">
              <a:spcBef>
                <a:spcPts val="0"/>
              </a:spcBef>
              <a:spcAft>
                <a:spcPts val="0"/>
              </a:spcAft>
              <a:buSzPts val="2400"/>
              <a:buChar char="⮚"/>
            </a:pPr>
            <a:r>
              <a:rPr lang="zh-TW" u="sng">
                <a:solidFill>
                  <a:schemeClr val="hlink"/>
                </a:solidFill>
                <a:hlinkClick r:id="rId4"/>
              </a:rPr>
              <a:t>Sample Code</a:t>
            </a:r>
            <a:endParaRPr b="1" sz="3000"/>
          </a:p>
          <a:p>
            <a:pPr indent="-381000" lvl="1" marL="914400" rtl="0" algn="l">
              <a:spcBef>
                <a:spcPts val="0"/>
              </a:spcBef>
              <a:spcAft>
                <a:spcPts val="0"/>
              </a:spcAft>
              <a:buSzPts val="2400"/>
              <a:buChar char="⮚"/>
            </a:pPr>
            <a:r>
              <a:rPr lang="zh-TW" u="sng">
                <a:solidFill>
                  <a:schemeClr val="hlink"/>
                </a:solidFill>
                <a:hlinkClick r:id="rId5"/>
              </a:rPr>
              <a:t>HW3 questions</a:t>
            </a:r>
            <a:endParaRPr/>
          </a:p>
          <a:p>
            <a:pPr indent="-381000" lvl="0" marL="457200" rtl="0" algn="l">
              <a:spcBef>
                <a:spcPts val="0"/>
              </a:spcBef>
              <a:spcAft>
                <a:spcPts val="0"/>
              </a:spcAft>
              <a:buSzPts val="2400"/>
              <a:buChar char="•"/>
            </a:pPr>
            <a:r>
              <a:rPr lang="zh-TW"/>
              <a:t>Please follow the </a:t>
            </a:r>
            <a:r>
              <a:rPr b="1" lang="zh-TW">
                <a:solidFill>
                  <a:srgbClr val="FF0000"/>
                </a:solidFill>
              </a:rPr>
              <a:t>file naming rules</a:t>
            </a:r>
            <a:r>
              <a:rPr lang="zh-TW"/>
              <a:t> </a:t>
            </a:r>
            <a:r>
              <a:rPr b="1" lang="zh-TW">
                <a:solidFill>
                  <a:srgbClr val="FF0000"/>
                </a:solidFill>
              </a:rPr>
              <a:t>&lt;STUDENT ID&gt;_HW3.pdf,</a:t>
            </a:r>
            <a:r>
              <a:rPr b="1" lang="zh-TW"/>
              <a:t> </a:t>
            </a:r>
            <a:r>
              <a:rPr lang="zh-TW"/>
              <a:t>otherwise, you will get penalty of your scores</a:t>
            </a:r>
            <a:endParaRPr/>
          </a:p>
        </p:txBody>
      </p:sp>
      <p:sp>
        <p:nvSpPr>
          <p:cNvPr id="147" name="Google Shape;147;p28"/>
          <p:cNvSpPr txBox="1"/>
          <p:nvPr>
            <p:ph type="title"/>
          </p:nvPr>
        </p:nvSpPr>
        <p:spPr>
          <a:xfrm>
            <a:off x="395288" y="654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Homework 3</a:t>
            </a:r>
            <a:endParaRPr/>
          </a:p>
        </p:txBody>
      </p:sp>
      <p:pic>
        <p:nvPicPr>
          <p:cNvPr id="148" name="Google Shape;148;p28"/>
          <p:cNvPicPr preferRelativeResize="0"/>
          <p:nvPr/>
        </p:nvPicPr>
        <p:blipFill>
          <a:blip r:embed="rId6">
            <a:alphaModFix/>
          </a:blip>
          <a:stretch>
            <a:fillRect/>
          </a:stretch>
        </p:blipFill>
        <p:spPr>
          <a:xfrm>
            <a:off x="4651475" y="4413600"/>
            <a:ext cx="1943700" cy="412300"/>
          </a:xfrm>
          <a:prstGeom prst="rect">
            <a:avLst/>
          </a:prstGeom>
          <a:noFill/>
          <a:ln>
            <a:noFill/>
          </a:ln>
        </p:spPr>
      </p:pic>
      <p:pic>
        <p:nvPicPr>
          <p:cNvPr id="149" name="Google Shape;149;p28"/>
          <p:cNvPicPr preferRelativeResize="0"/>
          <p:nvPr/>
        </p:nvPicPr>
        <p:blipFill>
          <a:blip r:embed="rId7">
            <a:alphaModFix/>
          </a:blip>
          <a:stretch>
            <a:fillRect/>
          </a:stretch>
        </p:blipFill>
        <p:spPr>
          <a:xfrm>
            <a:off x="958300" y="4334000"/>
            <a:ext cx="2012175" cy="589550"/>
          </a:xfrm>
          <a:prstGeom prst="rect">
            <a:avLst/>
          </a:prstGeom>
          <a:noFill/>
          <a:ln>
            <a:noFill/>
          </a:ln>
        </p:spPr>
      </p:pic>
      <p:sp>
        <p:nvSpPr>
          <p:cNvPr id="150" name="Google Shape;150;p28"/>
          <p:cNvSpPr/>
          <p:nvPr/>
        </p:nvSpPr>
        <p:spPr>
          <a:xfrm>
            <a:off x="3115525" y="4321350"/>
            <a:ext cx="13590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Compress</a:t>
            </a:r>
            <a:endParaRPr/>
          </a:p>
        </p:txBody>
      </p:sp>
      <p:sp>
        <p:nvSpPr>
          <p:cNvPr id="151" name="Google Shape;151;p28"/>
          <p:cNvSpPr/>
          <p:nvPr/>
        </p:nvSpPr>
        <p:spPr>
          <a:xfrm>
            <a:off x="6906550" y="4355300"/>
            <a:ext cx="9042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submit</a:t>
            </a:r>
            <a:endParaRPr/>
          </a:p>
        </p:txBody>
      </p:sp>
      <p:sp>
        <p:nvSpPr>
          <p:cNvPr id="152" name="Google Shape;152;p28"/>
          <p:cNvSpPr txBox="1"/>
          <p:nvPr/>
        </p:nvSpPr>
        <p:spPr>
          <a:xfrm>
            <a:off x="7892000" y="4216650"/>
            <a:ext cx="617700" cy="685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zh-TW" sz="3000" u="sng">
                <a:solidFill>
                  <a:schemeClr val="hlink"/>
                </a:solidFill>
                <a:latin typeface="Calibri"/>
                <a:ea typeface="Calibri"/>
                <a:cs typeface="Calibri"/>
                <a:sym typeface="Calibri"/>
                <a:hlinkClick r:id="rId8"/>
              </a:rPr>
              <a:t>E3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95288" y="7774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Whether to approve the loan for a customer?</a:t>
            </a:r>
            <a:endParaRPr/>
          </a:p>
        </p:txBody>
      </p:sp>
      <p:sp>
        <p:nvSpPr>
          <p:cNvPr id="158" name="Google Shape;158;p29"/>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Decision tree algorithm</a:t>
            </a:r>
            <a:endParaRPr/>
          </a:p>
        </p:txBody>
      </p:sp>
      <p:pic>
        <p:nvPicPr>
          <p:cNvPr id="159" name="Google Shape;159;p29"/>
          <p:cNvPicPr preferRelativeResize="0"/>
          <p:nvPr/>
        </p:nvPicPr>
        <p:blipFill>
          <a:blip r:embed="rId3">
            <a:alphaModFix/>
          </a:blip>
          <a:stretch>
            <a:fillRect/>
          </a:stretch>
        </p:blipFill>
        <p:spPr>
          <a:xfrm>
            <a:off x="1556475" y="1411235"/>
            <a:ext cx="7620001" cy="3711405"/>
          </a:xfrm>
          <a:prstGeom prst="rect">
            <a:avLst/>
          </a:prstGeom>
          <a:noFill/>
          <a:ln>
            <a:noFill/>
          </a:ln>
        </p:spPr>
      </p:pic>
      <p:sp>
        <p:nvSpPr>
          <p:cNvPr id="160" name="Google Shape;160;p29"/>
          <p:cNvSpPr/>
          <p:nvPr/>
        </p:nvSpPr>
        <p:spPr>
          <a:xfrm>
            <a:off x="4168675" y="1339625"/>
            <a:ext cx="2280000" cy="825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txBox="1"/>
          <p:nvPr/>
        </p:nvSpPr>
        <p:spPr>
          <a:xfrm>
            <a:off x="6448675" y="1483075"/>
            <a:ext cx="20277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t>node</a:t>
            </a:r>
            <a:endParaRPr sz="2400"/>
          </a:p>
        </p:txBody>
      </p:sp>
      <p:sp>
        <p:nvSpPr>
          <p:cNvPr id="162" name="Google Shape;162;p29"/>
          <p:cNvSpPr txBox="1"/>
          <p:nvPr/>
        </p:nvSpPr>
        <p:spPr>
          <a:xfrm>
            <a:off x="4628425" y="4487325"/>
            <a:ext cx="20277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t>leaf</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395288" y="7012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How to find the feature to make the decisions? </a:t>
            </a:r>
            <a:endParaRPr/>
          </a:p>
          <a:p>
            <a:pPr indent="-381000" lvl="0" marL="457200" rtl="0" algn="l">
              <a:spcBef>
                <a:spcPts val="0"/>
              </a:spcBef>
              <a:spcAft>
                <a:spcPts val="0"/>
              </a:spcAft>
              <a:buSzPts val="2400"/>
              <a:buChar char="•"/>
            </a:pPr>
            <a:r>
              <a:rPr lang="zh-TW"/>
              <a:t>Find the </a:t>
            </a:r>
            <a:r>
              <a:rPr lang="zh-TW">
                <a:highlight>
                  <a:srgbClr val="FFFFFF"/>
                </a:highlight>
              </a:rPr>
              <a:t>feature to split data that the class at the resulting nodes are as </a:t>
            </a:r>
            <a:r>
              <a:rPr b="1" lang="zh-TW">
                <a:highlight>
                  <a:srgbClr val="FFFFFF"/>
                </a:highlight>
              </a:rPr>
              <a:t>pure </a:t>
            </a:r>
            <a:r>
              <a:rPr lang="zh-TW">
                <a:highlight>
                  <a:srgbClr val="FFFFFF"/>
                </a:highlight>
              </a:rPr>
              <a:t>as possible</a:t>
            </a:r>
            <a:endParaRPr/>
          </a:p>
        </p:txBody>
      </p:sp>
      <p:sp>
        <p:nvSpPr>
          <p:cNvPr id="168" name="Google Shape;168;p30"/>
          <p:cNvSpPr txBox="1"/>
          <p:nvPr>
            <p:ph type="title"/>
          </p:nvPr>
        </p:nvSpPr>
        <p:spPr>
          <a:xfrm>
            <a:off x="395288" y="654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Decision tree algorithm</a:t>
            </a:r>
            <a:endParaRPr/>
          </a:p>
        </p:txBody>
      </p:sp>
      <p:pic>
        <p:nvPicPr>
          <p:cNvPr id="169" name="Google Shape;169;p30"/>
          <p:cNvPicPr preferRelativeResize="0"/>
          <p:nvPr/>
        </p:nvPicPr>
        <p:blipFill>
          <a:blip r:embed="rId3">
            <a:alphaModFix/>
          </a:blip>
          <a:stretch>
            <a:fillRect/>
          </a:stretch>
        </p:blipFill>
        <p:spPr>
          <a:xfrm>
            <a:off x="3326450" y="2272873"/>
            <a:ext cx="5893749" cy="2870626"/>
          </a:xfrm>
          <a:prstGeom prst="rect">
            <a:avLst/>
          </a:prstGeom>
          <a:noFill/>
          <a:ln>
            <a:noFill/>
          </a:ln>
        </p:spPr>
      </p:pic>
      <p:sp>
        <p:nvSpPr>
          <p:cNvPr id="170" name="Google Shape;170;p30"/>
          <p:cNvSpPr/>
          <p:nvPr/>
        </p:nvSpPr>
        <p:spPr>
          <a:xfrm>
            <a:off x="3645925" y="2477650"/>
            <a:ext cx="102000" cy="1529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txBox="1"/>
          <p:nvPr/>
        </p:nvSpPr>
        <p:spPr>
          <a:xfrm>
            <a:off x="2916700" y="3042100"/>
            <a:ext cx="6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Calibri"/>
                <a:ea typeface="Calibri"/>
                <a:cs typeface="Calibri"/>
                <a:sym typeface="Calibri"/>
              </a:rPr>
              <a:t>depth</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95288" y="654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How to measure “pure”?</a:t>
            </a:r>
            <a:endParaRPr/>
          </a:p>
        </p:txBody>
      </p:sp>
      <p:pic>
        <p:nvPicPr>
          <p:cNvPr id="177" name="Google Shape;177;p31"/>
          <p:cNvPicPr preferRelativeResize="0"/>
          <p:nvPr/>
        </p:nvPicPr>
        <p:blipFill>
          <a:blip r:embed="rId3">
            <a:alphaModFix/>
          </a:blip>
          <a:stretch>
            <a:fillRect/>
          </a:stretch>
        </p:blipFill>
        <p:spPr>
          <a:xfrm>
            <a:off x="-7125" y="2745125"/>
            <a:ext cx="4144050" cy="1144600"/>
          </a:xfrm>
          <a:prstGeom prst="rect">
            <a:avLst/>
          </a:prstGeom>
          <a:noFill/>
          <a:ln>
            <a:noFill/>
          </a:ln>
        </p:spPr>
      </p:pic>
      <p:pic>
        <p:nvPicPr>
          <p:cNvPr id="178" name="Google Shape;178;p31"/>
          <p:cNvPicPr preferRelativeResize="0"/>
          <p:nvPr/>
        </p:nvPicPr>
        <p:blipFill>
          <a:blip r:embed="rId4">
            <a:alphaModFix/>
          </a:blip>
          <a:stretch>
            <a:fillRect/>
          </a:stretch>
        </p:blipFill>
        <p:spPr>
          <a:xfrm>
            <a:off x="786076" y="1861525"/>
            <a:ext cx="2550331" cy="881350"/>
          </a:xfrm>
          <a:prstGeom prst="rect">
            <a:avLst/>
          </a:prstGeom>
          <a:noFill/>
          <a:ln>
            <a:noFill/>
          </a:ln>
        </p:spPr>
      </p:pic>
      <p:pic>
        <p:nvPicPr>
          <p:cNvPr id="179" name="Google Shape;179;p31"/>
          <p:cNvPicPr preferRelativeResize="0"/>
          <p:nvPr/>
        </p:nvPicPr>
        <p:blipFill>
          <a:blip r:embed="rId5">
            <a:alphaModFix/>
          </a:blip>
          <a:stretch>
            <a:fillRect/>
          </a:stretch>
        </p:blipFill>
        <p:spPr>
          <a:xfrm>
            <a:off x="4485800" y="1836900"/>
            <a:ext cx="4295525" cy="982175"/>
          </a:xfrm>
          <a:prstGeom prst="rect">
            <a:avLst/>
          </a:prstGeom>
          <a:noFill/>
          <a:ln>
            <a:noFill/>
          </a:ln>
        </p:spPr>
      </p:pic>
      <p:sp>
        <p:nvSpPr>
          <p:cNvPr id="180" name="Google Shape;180;p31"/>
          <p:cNvSpPr txBox="1"/>
          <p:nvPr/>
        </p:nvSpPr>
        <p:spPr>
          <a:xfrm>
            <a:off x="4182825" y="2689500"/>
            <a:ext cx="5005200" cy="2082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zh-TW" sz="2000">
                <a:latin typeface="Calibri"/>
                <a:ea typeface="Calibri"/>
                <a:cs typeface="Calibri"/>
                <a:sym typeface="Calibri"/>
              </a:rPr>
              <a:t>If all classes are the same in one node</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zh-TW" sz="2000">
                <a:latin typeface="Calibri"/>
                <a:ea typeface="Calibri"/>
                <a:cs typeface="Calibri"/>
                <a:sym typeface="Calibri"/>
              </a:rPr>
              <a:t>If the classes are half-and-half</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p:txBody>
      </p:sp>
      <p:pic>
        <p:nvPicPr>
          <p:cNvPr id="181" name="Google Shape;181;p31"/>
          <p:cNvPicPr preferRelativeResize="0"/>
          <p:nvPr/>
        </p:nvPicPr>
        <p:blipFill>
          <a:blip r:embed="rId6">
            <a:alphaModFix/>
          </a:blip>
          <a:stretch>
            <a:fillRect/>
          </a:stretch>
        </p:blipFill>
        <p:spPr>
          <a:xfrm>
            <a:off x="4874950" y="3168022"/>
            <a:ext cx="3873850" cy="452203"/>
          </a:xfrm>
          <a:prstGeom prst="rect">
            <a:avLst/>
          </a:prstGeom>
          <a:noFill/>
          <a:ln>
            <a:noFill/>
          </a:ln>
        </p:spPr>
      </p:pic>
      <p:pic>
        <p:nvPicPr>
          <p:cNvPr id="182" name="Google Shape;182;p31"/>
          <p:cNvPicPr preferRelativeResize="0"/>
          <p:nvPr/>
        </p:nvPicPr>
        <p:blipFill>
          <a:blip r:embed="rId7">
            <a:alphaModFix/>
          </a:blip>
          <a:stretch>
            <a:fillRect/>
          </a:stretch>
        </p:blipFill>
        <p:spPr>
          <a:xfrm>
            <a:off x="4182825" y="4121570"/>
            <a:ext cx="5005201" cy="360003"/>
          </a:xfrm>
          <a:prstGeom prst="rect">
            <a:avLst/>
          </a:prstGeom>
          <a:noFill/>
          <a:ln>
            <a:noFill/>
          </a:ln>
        </p:spPr>
      </p:pic>
      <p:sp>
        <p:nvSpPr>
          <p:cNvPr id="183" name="Google Shape;183;p31"/>
          <p:cNvSpPr txBox="1"/>
          <p:nvPr>
            <p:ph idx="1" type="body"/>
          </p:nvPr>
        </p:nvSpPr>
        <p:spPr>
          <a:xfrm>
            <a:off x="395300" y="701278"/>
            <a:ext cx="8353500" cy="9822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AutoNum type="arabicPeriod"/>
            </a:pPr>
            <a:r>
              <a:rPr lang="zh-TW"/>
              <a:t>Entropy: the smaller, the purer</a:t>
            </a:r>
            <a:endParaRPr/>
          </a:p>
          <a:p>
            <a:pPr indent="-381000" lvl="0" marL="457200" rtl="0" algn="l">
              <a:spcBef>
                <a:spcPts val="0"/>
              </a:spcBef>
              <a:spcAft>
                <a:spcPts val="0"/>
              </a:spcAft>
              <a:buSzPts val="2400"/>
              <a:buAutoNum type="arabicPeriod"/>
            </a:pPr>
            <a:r>
              <a:rPr lang="zh-TW"/>
              <a:t>Gini-index: the smaller, the purer</a:t>
            </a:r>
            <a:endParaRPr/>
          </a:p>
        </p:txBody>
      </p:sp>
      <p:sp>
        <p:nvSpPr>
          <p:cNvPr id="184" name="Google Shape;184;p31"/>
          <p:cNvSpPr txBox="1"/>
          <p:nvPr/>
        </p:nvSpPr>
        <p:spPr>
          <a:xfrm>
            <a:off x="4182825" y="1759950"/>
            <a:ext cx="4961400" cy="2887800"/>
          </a:xfrm>
          <a:prstGeom prst="rect">
            <a:avLst/>
          </a:prstGeom>
          <a:noFill/>
          <a:ln cap="flat" cmpd="sng" w="38100">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5" name="Google Shape;185;p31"/>
          <p:cNvSpPr txBox="1"/>
          <p:nvPr/>
        </p:nvSpPr>
        <p:spPr>
          <a:xfrm>
            <a:off x="-6200" y="1759950"/>
            <a:ext cx="4144200" cy="2887800"/>
          </a:xfrm>
          <a:prstGeom prst="rect">
            <a:avLst/>
          </a:prstGeom>
          <a:noFill/>
          <a:ln cap="flat" cmpd="sng" w="38100">
            <a:solidFill>
              <a:srgbClr val="F4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91" name="Google Shape;191;p32"/>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How to find best split?</a:t>
            </a:r>
            <a:endParaRPr/>
          </a:p>
        </p:txBody>
      </p:sp>
      <p:pic>
        <p:nvPicPr>
          <p:cNvPr id="192" name="Google Shape;192;p32"/>
          <p:cNvPicPr preferRelativeResize="0"/>
          <p:nvPr/>
        </p:nvPicPr>
        <p:blipFill>
          <a:blip r:embed="rId3">
            <a:alphaModFix/>
          </a:blip>
          <a:stretch>
            <a:fillRect/>
          </a:stretch>
        </p:blipFill>
        <p:spPr>
          <a:xfrm>
            <a:off x="1060238" y="1010000"/>
            <a:ext cx="7023527" cy="346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idx="1" type="body"/>
          </p:nvPr>
        </p:nvSpPr>
        <p:spPr>
          <a:xfrm>
            <a:off x="395300" y="625075"/>
            <a:ext cx="8353500" cy="3860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Until stopped</a:t>
            </a:r>
            <a:endParaRPr/>
          </a:p>
          <a:p>
            <a:pPr indent="-368300" lvl="1" marL="914400" rtl="0" algn="l">
              <a:spcBef>
                <a:spcPts val="0"/>
              </a:spcBef>
              <a:spcAft>
                <a:spcPts val="0"/>
              </a:spcAft>
              <a:buSzPts val="2200"/>
              <a:buAutoNum type="alphaLcPeriod"/>
            </a:pPr>
            <a:r>
              <a:rPr lang="zh-TW"/>
              <a:t>Select a node</a:t>
            </a:r>
            <a:endParaRPr/>
          </a:p>
          <a:p>
            <a:pPr indent="-368300" lvl="1" marL="914400" rtl="0" algn="l">
              <a:spcBef>
                <a:spcPts val="0"/>
              </a:spcBef>
              <a:spcAft>
                <a:spcPts val="0"/>
              </a:spcAft>
              <a:buSzPts val="2200"/>
              <a:buAutoNum type="alphaLcPeriod"/>
            </a:pPr>
            <a:r>
              <a:rPr lang="zh-TW"/>
              <a:t>loop all values of all features</a:t>
            </a:r>
            <a:endParaRPr/>
          </a:p>
          <a:p>
            <a:pPr indent="-355600" lvl="2" marL="1371600" rtl="0" algn="l">
              <a:spcBef>
                <a:spcPts val="0"/>
              </a:spcBef>
              <a:spcAft>
                <a:spcPts val="0"/>
              </a:spcAft>
              <a:buSzPts val="2000"/>
              <a:buChar char="◆"/>
            </a:pPr>
            <a:r>
              <a:rPr lang="zh-TW"/>
              <a:t>partition the node and calculate the purity of data</a:t>
            </a:r>
            <a:endParaRPr/>
          </a:p>
          <a:p>
            <a:pPr indent="-355600" lvl="2" marL="1371600" rtl="0" algn="l">
              <a:spcBef>
                <a:spcPts val="0"/>
              </a:spcBef>
              <a:spcAft>
                <a:spcPts val="0"/>
              </a:spcAft>
              <a:buSzPts val="2000"/>
              <a:buChar char="◆"/>
            </a:pPr>
            <a:r>
              <a:rPr lang="zh-TW"/>
              <a:t>find the value of feature can yield lowest value of gini or entropy</a:t>
            </a:r>
            <a:endParaRPr/>
          </a:p>
          <a:p>
            <a:pPr indent="-368300" lvl="1" marL="914400" rtl="0" algn="l">
              <a:spcBef>
                <a:spcPts val="0"/>
              </a:spcBef>
              <a:spcAft>
                <a:spcPts val="0"/>
              </a:spcAft>
              <a:buSzPts val="2200"/>
              <a:buAutoNum type="alphaLcPeriod"/>
            </a:pPr>
            <a:r>
              <a:rPr lang="zh-TW"/>
              <a:t>Split the node using the feature value found in step b.</a:t>
            </a:r>
            <a:endParaRPr/>
          </a:p>
          <a:p>
            <a:pPr indent="-368300" lvl="1" marL="914400" rtl="0" algn="l">
              <a:spcBef>
                <a:spcPts val="0"/>
              </a:spcBef>
              <a:spcAft>
                <a:spcPts val="0"/>
              </a:spcAft>
              <a:buSzPts val="2200"/>
              <a:buAutoNum type="alphaLcPeriod"/>
            </a:pPr>
            <a:r>
              <a:rPr lang="zh-TW"/>
              <a:t>Go to next node and repeat step a to c.</a:t>
            </a:r>
            <a:endParaRPr/>
          </a:p>
          <a:p>
            <a:pPr indent="0" lvl="0" marL="457200" rtl="0" algn="l">
              <a:spcBef>
                <a:spcPts val="480"/>
              </a:spcBef>
              <a:spcAft>
                <a:spcPts val="0"/>
              </a:spcAft>
              <a:buNone/>
            </a:pPr>
            <a:r>
              <a:t/>
            </a:r>
            <a:endParaRPr/>
          </a:p>
        </p:txBody>
      </p:sp>
      <p:sp>
        <p:nvSpPr>
          <p:cNvPr id="198" name="Google Shape;198;p33"/>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Decision tree pseudo code</a:t>
            </a:r>
            <a:endParaRPr/>
          </a:p>
        </p:txBody>
      </p:sp>
      <p:sp>
        <p:nvSpPr>
          <p:cNvPr id="199" name="Google Shape;199;p33"/>
          <p:cNvSpPr txBox="1"/>
          <p:nvPr>
            <p:ph idx="1" type="body"/>
          </p:nvPr>
        </p:nvSpPr>
        <p:spPr>
          <a:xfrm>
            <a:off x="395250" y="2912901"/>
            <a:ext cx="8353500" cy="26253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Stopping criteria</a:t>
            </a:r>
            <a:endParaRPr/>
          </a:p>
          <a:p>
            <a:pPr indent="-368300" lvl="1" marL="914400" rtl="0" algn="l">
              <a:spcBef>
                <a:spcPts val="0"/>
              </a:spcBef>
              <a:spcAft>
                <a:spcPts val="0"/>
              </a:spcAft>
              <a:buSzPts val="2200"/>
              <a:buChar char="⮚"/>
            </a:pPr>
            <a:r>
              <a:rPr lang="zh-TW"/>
              <a:t>The data in each leaf-node </a:t>
            </a:r>
            <a:r>
              <a:rPr lang="zh-TW"/>
              <a:t>belongs to </a:t>
            </a:r>
            <a:r>
              <a:rPr lang="zh-TW"/>
              <a:t>the same class</a:t>
            </a:r>
            <a:endParaRPr/>
          </a:p>
          <a:p>
            <a:pPr indent="-368300" lvl="1" marL="914400" rtl="0" algn="l">
              <a:spcBef>
                <a:spcPts val="0"/>
              </a:spcBef>
              <a:spcAft>
                <a:spcPts val="0"/>
              </a:spcAft>
              <a:buSzPts val="2200"/>
              <a:buChar char="⮚"/>
            </a:pPr>
            <a:r>
              <a:rPr b="1" lang="zh-TW">
                <a:highlight>
                  <a:srgbClr val="FFFFFF"/>
                </a:highlight>
              </a:rPr>
              <a:t>Depth of the tree is equal to some pre-specified limit</a:t>
            </a:r>
            <a:endParaRPr b="1"/>
          </a:p>
          <a:p>
            <a:pPr indent="0" lvl="0" marL="457200" rtl="0" algn="l">
              <a:spcBef>
                <a:spcPts val="48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 type="body"/>
          </p:nvPr>
        </p:nvSpPr>
        <p:spPr>
          <a:xfrm>
            <a:off x="119425" y="1006075"/>
            <a:ext cx="8629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Decision tree can find a unique path for each data if we don’t pre-specified any limits, such as the </a:t>
            </a:r>
            <a:r>
              <a:rPr b="1" lang="zh-TW"/>
              <a:t>depth of the node</a:t>
            </a:r>
            <a:endParaRPr b="1"/>
          </a:p>
          <a:p>
            <a:pPr indent="0" lvl="0" marL="457200" rtl="0" algn="l">
              <a:spcBef>
                <a:spcPts val="480"/>
              </a:spcBef>
              <a:spcAft>
                <a:spcPts val="0"/>
              </a:spcAft>
              <a:buNone/>
            </a:pPr>
            <a:r>
              <a:t/>
            </a:r>
            <a:endParaRPr/>
          </a:p>
        </p:txBody>
      </p:sp>
      <p:sp>
        <p:nvSpPr>
          <p:cNvPr id="205" name="Google Shape;205;p34"/>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Overfitting</a:t>
            </a:r>
            <a:endParaRPr/>
          </a:p>
        </p:txBody>
      </p:sp>
      <p:pic>
        <p:nvPicPr>
          <p:cNvPr id="206" name="Google Shape;206;p34"/>
          <p:cNvPicPr preferRelativeResize="0"/>
          <p:nvPr/>
        </p:nvPicPr>
        <p:blipFill>
          <a:blip r:embed="rId3">
            <a:alphaModFix/>
          </a:blip>
          <a:stretch>
            <a:fillRect/>
          </a:stretch>
        </p:blipFill>
        <p:spPr>
          <a:xfrm>
            <a:off x="2744000" y="2072400"/>
            <a:ext cx="3808875" cy="295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zh-TW" sz="2000">
                <a:latin typeface="Arial"/>
                <a:ea typeface="Arial"/>
                <a:cs typeface="Arial"/>
                <a:sym typeface="Arial"/>
              </a:rPr>
              <a:t>Bagging (Bootstrap aggregating)</a:t>
            </a:r>
            <a:r>
              <a:rPr lang="zh-TW" sz="2000">
                <a:latin typeface="Arial"/>
                <a:ea typeface="Arial"/>
                <a:cs typeface="Arial"/>
                <a:sym typeface="Arial"/>
              </a:rPr>
              <a:t>: Fit many </a:t>
            </a:r>
            <a:r>
              <a:rPr b="1" lang="zh-TW" sz="2000">
                <a:latin typeface="Arial"/>
                <a:ea typeface="Arial"/>
                <a:cs typeface="Arial"/>
                <a:sym typeface="Arial"/>
              </a:rPr>
              <a:t>deep </a:t>
            </a:r>
            <a:r>
              <a:rPr lang="zh-TW" sz="2000">
                <a:latin typeface="Arial"/>
                <a:ea typeface="Arial"/>
                <a:cs typeface="Arial"/>
                <a:sym typeface="Arial"/>
              </a:rPr>
              <a:t>trees to bootstrap-resampled versions of the training data, and classify data by majority voting</a:t>
            </a:r>
            <a:endParaRPr/>
          </a:p>
        </p:txBody>
      </p:sp>
      <p:sp>
        <p:nvSpPr>
          <p:cNvPr id="212" name="Google Shape;212;p35"/>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Ensemble method of decision trees: Bagging</a:t>
            </a:r>
            <a:endParaRPr/>
          </a:p>
        </p:txBody>
      </p:sp>
      <p:pic>
        <p:nvPicPr>
          <p:cNvPr id="213" name="Google Shape;213;p35"/>
          <p:cNvPicPr preferRelativeResize="0"/>
          <p:nvPr/>
        </p:nvPicPr>
        <p:blipFill rotWithShape="1">
          <a:blip r:embed="rId3">
            <a:alphaModFix/>
          </a:blip>
          <a:srcRect b="10329" l="3263" r="2128" t="0"/>
          <a:stretch/>
        </p:blipFill>
        <p:spPr>
          <a:xfrm>
            <a:off x="3169925" y="1919325"/>
            <a:ext cx="5330900" cy="307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plate-2(靜態)">
  <a:themeElements>
    <a:clrScheme name="1_template-2(靜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