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C42EB9-D97F-4736-B33C-67782EFF83D5}">
  <a:tblStyle styleId="{DFC42EB9-D97F-4736-B33C-67782EFF83D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61dd2f3d9d_2_83:notes"/>
          <p:cNvSpPr txBox="1"/>
          <p:nvPr/>
        </p:nvSpPr>
        <p:spPr>
          <a:xfrm>
            <a:off x="3885453" y="8686373"/>
            <a:ext cx="2970947" cy="456177"/>
          </a:xfrm>
          <a:prstGeom prst="rect">
            <a:avLst/>
          </a:prstGeom>
          <a:noFill/>
          <a:ln>
            <a:noFill/>
          </a:ln>
        </p:spPr>
        <p:txBody>
          <a:bodyPr anchorCtr="0" anchor="b" bIns="44700" lIns="89375" spcFirstLastPara="1" rIns="89375" wrap="square" tIns="44700">
            <a:noAutofit/>
          </a:bodyPr>
          <a:lstStyle/>
          <a:p>
            <a:pPr indent="0" lvl="0" marL="0" marR="0" rtl="0" algn="r">
              <a:spcBef>
                <a:spcPts val="0"/>
              </a:spcBef>
              <a:spcAft>
                <a:spcPts val="0"/>
              </a:spcAft>
              <a:buNone/>
            </a:pPr>
            <a:fld id="{00000000-1234-1234-1234-123412341234}" type="slidenum">
              <a:rPr lang="zh-TW" sz="1100">
                <a:solidFill>
                  <a:schemeClr val="dk1"/>
                </a:solidFill>
                <a:latin typeface="Arial"/>
                <a:ea typeface="Arial"/>
                <a:cs typeface="Arial"/>
                <a:sym typeface="Arial"/>
              </a:rPr>
              <a:t>‹#›</a:t>
            </a:fld>
            <a:endParaRPr sz="1100">
              <a:solidFill>
                <a:schemeClr val="dk1"/>
              </a:solidFill>
              <a:latin typeface="Arial"/>
              <a:ea typeface="Arial"/>
              <a:cs typeface="Arial"/>
              <a:sym typeface="Arial"/>
            </a:endParaRPr>
          </a:p>
        </p:txBody>
      </p:sp>
      <p:sp>
        <p:nvSpPr>
          <p:cNvPr id="135" name="Google Shape;135;g61dd2f3d9d_2_83:notes"/>
          <p:cNvSpPr/>
          <p:nvPr>
            <p:ph idx="2" type="sldImg"/>
          </p:nvPr>
        </p:nvSpPr>
        <p:spPr>
          <a:xfrm>
            <a:off x="130863" y="685057"/>
            <a:ext cx="6596276" cy="3430954"/>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g61dd2f3d9d_2_83:notes"/>
          <p:cNvSpPr txBox="1"/>
          <p:nvPr>
            <p:ph idx="1" type="body"/>
          </p:nvPr>
        </p:nvSpPr>
        <p:spPr>
          <a:xfrm>
            <a:off x="685480" y="4343918"/>
            <a:ext cx="5487040" cy="4114367"/>
          </a:xfrm>
          <a:prstGeom prst="rect">
            <a:avLst/>
          </a:prstGeom>
          <a:noFill/>
          <a:ln>
            <a:noFill/>
          </a:ln>
        </p:spPr>
        <p:txBody>
          <a:bodyPr anchorCtr="0" anchor="t" bIns="44700" lIns="89375" spcFirstLastPara="1" rIns="89375" wrap="square" tIns="44700">
            <a:noAutofit/>
          </a:bodyPr>
          <a:lstStyle/>
          <a:p>
            <a:pPr indent="0" lvl="0" marL="0" rtl="0" algn="l">
              <a:spcBef>
                <a:spcPts val="0"/>
              </a:spcBef>
              <a:spcAft>
                <a:spcPts val="0"/>
              </a:spcAft>
              <a:buNone/>
            </a:pPr>
            <a:r>
              <a:t/>
            </a:r>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875730ac2f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75730ac2f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85c1d98ed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5c1d98ed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875730ac2f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75730ac2f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63b65356a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3b65356a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63b65356a5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63b65356a5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61dd2f3d9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1dd2f3d9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61dd2f3d9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1dd2f3d9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deadline of HW1 is October seventeen. There will be two parts of this hw1, Make sure you will done two thing before deadline. First, finish…, I will introduce Kaggle  later, wh do i mean finish is that you will inference the testing data by your trained model and submit your predictions. Only if you see your student ID and score on leaderboard mean you finish this competition. Mail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5c1d98e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5c1d98e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5c1d98ed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5c1d98ed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5c1d98ed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5c1d98ed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875730ac2f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75730ac2f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Gamma is </a:t>
            </a:r>
            <a:r>
              <a:rPr lang="zh-TW" sz="1200">
                <a:solidFill>
                  <a:schemeClr val="dk1"/>
                </a:solidFill>
                <a:highlight>
                  <a:srgbClr val="FFFFFF"/>
                </a:highlight>
              </a:rPr>
              <a:t>inverse proportion to sigma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5c1d98ed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5c1d98ed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875730ac2f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75730ac2f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85c1d98ed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5c1d98ed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9A9ADF"/>
            </a:gs>
            <a:gs pos="31000">
              <a:srgbClr val="9A9ADF"/>
            </a:gs>
            <a:gs pos="100000">
              <a:srgbClr val="212167"/>
            </a:gs>
          </a:gsLst>
          <a:lin ang="10800000" scaled="0"/>
        </a:gradFill>
      </p:bgPr>
    </p:bg>
    <p:spTree>
      <p:nvGrpSpPr>
        <p:cNvPr id="56" name="Shape 56"/>
        <p:cNvGrpSpPr/>
        <p:nvPr/>
      </p:nvGrpSpPr>
      <p:grpSpPr>
        <a:xfrm>
          <a:off x="0" y="0"/>
          <a:ext cx="0" cy="0"/>
          <a:chOff x="0" y="0"/>
          <a:chExt cx="0" cy="0"/>
        </a:xfrm>
      </p:grpSpPr>
      <p:sp>
        <p:nvSpPr>
          <p:cNvPr id="57" name="Google Shape;57;p14"/>
          <p:cNvSpPr/>
          <p:nvPr/>
        </p:nvSpPr>
        <p:spPr>
          <a:xfrm>
            <a:off x="2107787" y="1400997"/>
            <a:ext cx="7036214" cy="2408932"/>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 name="Google Shape;58;p14"/>
          <p:cNvSpPr/>
          <p:nvPr/>
        </p:nvSpPr>
        <p:spPr>
          <a:xfrm rot="10800000">
            <a:off x="395537" y="1400997"/>
            <a:ext cx="3331069" cy="2408932"/>
          </a:xfrm>
          <a:prstGeom prst="flowChartDelay">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59" name="Google Shape;59;p14"/>
          <p:cNvGrpSpPr/>
          <p:nvPr/>
        </p:nvGrpSpPr>
        <p:grpSpPr>
          <a:xfrm>
            <a:off x="3216275" y="4331494"/>
            <a:ext cx="1643063" cy="740569"/>
            <a:chOff x="-196" y="3137"/>
            <a:chExt cx="1352" cy="813"/>
          </a:xfrm>
        </p:grpSpPr>
        <p:sp>
          <p:nvSpPr>
            <p:cNvPr id="60" name="Google Shape;60;p14"/>
            <p:cNvSpPr/>
            <p:nvPr/>
          </p:nvSpPr>
          <p:spPr>
            <a:xfrm>
              <a:off x="600" y="3137"/>
              <a:ext cx="136" cy="13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1" name="Google Shape;61;p14"/>
            <p:cNvSpPr/>
            <p:nvPr/>
          </p:nvSpPr>
          <p:spPr>
            <a:xfrm>
              <a:off x="1028" y="3476"/>
              <a:ext cx="128"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2" name="Google Shape;62;p14"/>
            <p:cNvSpPr/>
            <p:nvPr/>
          </p:nvSpPr>
          <p:spPr>
            <a:xfrm>
              <a:off x="731" y="3627"/>
              <a:ext cx="128"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3" name="Google Shape;63;p14"/>
            <p:cNvSpPr/>
            <p:nvPr/>
          </p:nvSpPr>
          <p:spPr>
            <a:xfrm>
              <a:off x="296" y="3859"/>
              <a:ext cx="90" cy="91"/>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4" name="Google Shape;64;p14"/>
            <p:cNvSpPr/>
            <p:nvPr/>
          </p:nvSpPr>
          <p:spPr>
            <a:xfrm>
              <a:off x="-196" y="3265"/>
              <a:ext cx="90" cy="9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5" name="Google Shape;65;p14"/>
            <p:cNvSpPr/>
            <p:nvPr/>
          </p:nvSpPr>
          <p:spPr>
            <a:xfrm>
              <a:off x="-60" y="3438"/>
              <a:ext cx="182" cy="183"/>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66" name="Google Shape;66;p14"/>
            <p:cNvCxnSpPr/>
            <p:nvPr/>
          </p:nvCxnSpPr>
          <p:spPr>
            <a:xfrm rot="10800000">
              <a:off x="567" y="3521"/>
              <a:ext cx="453" cy="0"/>
            </a:xfrm>
            <a:prstGeom prst="straightConnector1">
              <a:avLst/>
            </a:prstGeom>
            <a:noFill/>
            <a:ln cap="flat" cmpd="sng" w="22225">
              <a:solidFill>
                <a:schemeClr val="accent1"/>
              </a:solidFill>
              <a:prstDash val="solid"/>
              <a:round/>
              <a:headEnd len="med" w="med" type="none"/>
              <a:tailEnd len="med" w="med" type="none"/>
            </a:ln>
          </p:spPr>
        </p:cxnSp>
        <p:cxnSp>
          <p:nvCxnSpPr>
            <p:cNvPr id="67" name="Google Shape;67;p14"/>
            <p:cNvCxnSpPr/>
            <p:nvPr/>
          </p:nvCxnSpPr>
          <p:spPr>
            <a:xfrm rot="10800000">
              <a:off x="-106" y="3310"/>
              <a:ext cx="453" cy="0"/>
            </a:xfrm>
            <a:prstGeom prst="straightConnector1">
              <a:avLst/>
            </a:prstGeom>
            <a:noFill/>
            <a:ln cap="flat" cmpd="sng" w="22225">
              <a:solidFill>
                <a:schemeClr val="accent1"/>
              </a:solidFill>
              <a:prstDash val="solid"/>
              <a:round/>
              <a:headEnd len="med" w="med" type="none"/>
              <a:tailEnd len="med" w="med" type="none"/>
            </a:ln>
          </p:spPr>
        </p:cxnSp>
        <p:cxnSp>
          <p:nvCxnSpPr>
            <p:cNvPr id="68" name="Google Shape;68;p14"/>
            <p:cNvCxnSpPr/>
            <p:nvPr/>
          </p:nvCxnSpPr>
          <p:spPr>
            <a:xfrm>
              <a:off x="347" y="3302"/>
              <a:ext cx="226" cy="227"/>
            </a:xfrm>
            <a:prstGeom prst="straightConnector1">
              <a:avLst/>
            </a:prstGeom>
            <a:noFill/>
            <a:ln cap="flat" cmpd="sng" w="22225">
              <a:solidFill>
                <a:schemeClr val="accent1"/>
              </a:solidFill>
              <a:prstDash val="solid"/>
              <a:round/>
              <a:headEnd len="med" w="med" type="none"/>
              <a:tailEnd len="med" w="med" type="none"/>
            </a:ln>
          </p:spPr>
        </p:cxnSp>
        <p:cxnSp>
          <p:nvCxnSpPr>
            <p:cNvPr id="69" name="Google Shape;69;p14"/>
            <p:cNvCxnSpPr/>
            <p:nvPr/>
          </p:nvCxnSpPr>
          <p:spPr>
            <a:xfrm flipH="1">
              <a:off x="340" y="3249"/>
              <a:ext cx="273" cy="272"/>
            </a:xfrm>
            <a:prstGeom prst="straightConnector1">
              <a:avLst/>
            </a:prstGeom>
            <a:noFill/>
            <a:ln cap="flat" cmpd="sng" w="22225">
              <a:solidFill>
                <a:schemeClr val="accent1"/>
              </a:solidFill>
              <a:prstDash val="solid"/>
              <a:round/>
              <a:headEnd len="med" w="med" type="none"/>
              <a:tailEnd len="med" w="med" type="none"/>
            </a:ln>
          </p:spPr>
        </p:cxnSp>
        <p:cxnSp>
          <p:nvCxnSpPr>
            <p:cNvPr id="70" name="Google Shape;70;p14"/>
            <p:cNvCxnSpPr/>
            <p:nvPr/>
          </p:nvCxnSpPr>
          <p:spPr>
            <a:xfrm>
              <a:off x="0" y="3521"/>
              <a:ext cx="340" cy="0"/>
            </a:xfrm>
            <a:prstGeom prst="straightConnector1">
              <a:avLst/>
            </a:prstGeom>
            <a:noFill/>
            <a:ln cap="flat" cmpd="sng" w="22225">
              <a:solidFill>
                <a:schemeClr val="accent1"/>
              </a:solidFill>
              <a:prstDash val="solid"/>
              <a:round/>
              <a:headEnd len="med" w="med" type="none"/>
              <a:tailEnd len="med" w="med" type="none"/>
            </a:ln>
          </p:spPr>
        </p:cxnSp>
        <p:cxnSp>
          <p:nvCxnSpPr>
            <p:cNvPr id="71" name="Google Shape;71;p14"/>
            <p:cNvCxnSpPr/>
            <p:nvPr/>
          </p:nvCxnSpPr>
          <p:spPr>
            <a:xfrm>
              <a:off x="340" y="3521"/>
              <a:ext cx="0" cy="408"/>
            </a:xfrm>
            <a:prstGeom prst="straightConnector1">
              <a:avLst/>
            </a:prstGeom>
            <a:noFill/>
            <a:ln cap="flat" cmpd="sng" w="22225">
              <a:solidFill>
                <a:schemeClr val="accent1"/>
              </a:solidFill>
              <a:prstDash val="solid"/>
              <a:round/>
              <a:headEnd len="med" w="med" type="none"/>
              <a:tailEnd len="med" w="med" type="none"/>
            </a:ln>
          </p:spPr>
        </p:cxnSp>
        <p:cxnSp>
          <p:nvCxnSpPr>
            <p:cNvPr id="72" name="Google Shape;72;p14"/>
            <p:cNvCxnSpPr/>
            <p:nvPr/>
          </p:nvCxnSpPr>
          <p:spPr>
            <a:xfrm rot="10800000">
              <a:off x="340" y="3686"/>
              <a:ext cx="409" cy="0"/>
            </a:xfrm>
            <a:prstGeom prst="straightConnector1">
              <a:avLst/>
            </a:prstGeom>
            <a:noFill/>
            <a:ln cap="flat" cmpd="sng" w="22225">
              <a:solidFill>
                <a:schemeClr val="accent1"/>
              </a:solidFill>
              <a:prstDash val="solid"/>
              <a:round/>
              <a:headEnd len="med" w="med" type="none"/>
              <a:tailEnd len="med" w="med" type="none"/>
            </a:ln>
          </p:spPr>
        </p:cxnSp>
      </p:grpSp>
      <p:pic>
        <p:nvPicPr>
          <p:cNvPr descr="圖片1" id="73" name="Google Shape;73;p14"/>
          <p:cNvPicPr preferRelativeResize="0"/>
          <p:nvPr/>
        </p:nvPicPr>
        <p:blipFill rotWithShape="1">
          <a:blip r:embed="rId2">
            <a:alphaModFix/>
          </a:blip>
          <a:srcRect b="24275" l="0" r="15596" t="8401"/>
          <a:stretch/>
        </p:blipFill>
        <p:spPr>
          <a:xfrm>
            <a:off x="5303838" y="0"/>
            <a:ext cx="2880121" cy="1383506"/>
          </a:xfrm>
          <a:prstGeom prst="rect">
            <a:avLst/>
          </a:prstGeom>
          <a:noFill/>
          <a:ln>
            <a:noFill/>
          </a:ln>
        </p:spPr>
      </p:pic>
      <p:pic>
        <p:nvPicPr>
          <p:cNvPr descr="圖片1" id="74" name="Google Shape;74;p14"/>
          <p:cNvPicPr preferRelativeResize="0"/>
          <p:nvPr/>
        </p:nvPicPr>
        <p:blipFill rotWithShape="1">
          <a:blip r:embed="rId3">
            <a:alphaModFix/>
          </a:blip>
          <a:srcRect b="0" l="0" r="21906" t="28891"/>
          <a:stretch/>
        </p:blipFill>
        <p:spPr>
          <a:xfrm>
            <a:off x="6659563" y="3813572"/>
            <a:ext cx="1863328" cy="1022747"/>
          </a:xfrm>
          <a:prstGeom prst="rect">
            <a:avLst/>
          </a:prstGeom>
          <a:noFill/>
          <a:ln>
            <a:noFill/>
          </a:ln>
        </p:spPr>
      </p:pic>
      <p:pic>
        <p:nvPicPr>
          <p:cNvPr descr="圖片2" id="75" name="Google Shape;75;p14"/>
          <p:cNvPicPr preferRelativeResize="0"/>
          <p:nvPr/>
        </p:nvPicPr>
        <p:blipFill rotWithShape="1">
          <a:blip r:embed="rId4">
            <a:alphaModFix/>
          </a:blip>
          <a:srcRect b="0" l="14632" r="0" t="0"/>
          <a:stretch/>
        </p:blipFill>
        <p:spPr>
          <a:xfrm>
            <a:off x="0" y="3734991"/>
            <a:ext cx="1382316" cy="977503"/>
          </a:xfrm>
          <a:prstGeom prst="rect">
            <a:avLst/>
          </a:prstGeom>
          <a:noFill/>
          <a:ln>
            <a:noFill/>
          </a:ln>
        </p:spPr>
      </p:pic>
      <p:pic>
        <p:nvPicPr>
          <p:cNvPr descr="圖片2" id="76" name="Google Shape;76;p14"/>
          <p:cNvPicPr preferRelativeResize="0"/>
          <p:nvPr/>
        </p:nvPicPr>
        <p:blipFill rotWithShape="1">
          <a:blip r:embed="rId5">
            <a:alphaModFix/>
          </a:blip>
          <a:srcRect b="21786" l="0" r="0" t="0"/>
          <a:stretch/>
        </p:blipFill>
        <p:spPr>
          <a:xfrm>
            <a:off x="1044575" y="4455319"/>
            <a:ext cx="1457325" cy="688181"/>
          </a:xfrm>
          <a:prstGeom prst="rect">
            <a:avLst/>
          </a:prstGeom>
          <a:noFill/>
          <a:ln>
            <a:noFill/>
          </a:ln>
        </p:spPr>
      </p:pic>
      <p:pic>
        <p:nvPicPr>
          <p:cNvPr id="77" name="Google Shape;77;p14"/>
          <p:cNvPicPr preferRelativeResize="0"/>
          <p:nvPr/>
        </p:nvPicPr>
        <p:blipFill rotWithShape="1">
          <a:blip r:embed="rId6">
            <a:alphaModFix/>
          </a:blip>
          <a:srcRect b="0" l="0" r="0" t="0"/>
          <a:stretch/>
        </p:blipFill>
        <p:spPr>
          <a:xfrm>
            <a:off x="591709" y="1529023"/>
            <a:ext cx="2178186" cy="217818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78" name="Shape 78"/>
        <p:cNvGrpSpPr/>
        <p:nvPr/>
      </p:nvGrpSpPr>
      <p:grpSpPr>
        <a:xfrm>
          <a:off x="0" y="0"/>
          <a:ext cx="0" cy="0"/>
          <a:chOff x="0" y="0"/>
          <a:chExt cx="0" cy="0"/>
        </a:xfrm>
      </p:grpSpPr>
      <p:sp>
        <p:nvSpPr>
          <p:cNvPr id="79" name="Google Shape;79;p15"/>
          <p:cNvSpPr txBox="1"/>
          <p:nvPr>
            <p:ph idx="1" type="body"/>
          </p:nvPr>
        </p:nvSpPr>
        <p:spPr>
          <a:xfrm>
            <a:off x="395288" y="1006078"/>
            <a:ext cx="8353425" cy="3476625"/>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atin typeface="Calibri"/>
                <a:ea typeface="Calibri"/>
                <a:cs typeface="Calibri"/>
                <a:sym typeface="Calibri"/>
              </a:defRPr>
            </a:lvl1pPr>
            <a:lvl2pPr indent="-368300" lvl="1" marL="914400" algn="l">
              <a:spcBef>
                <a:spcPts val="440"/>
              </a:spcBef>
              <a:spcAft>
                <a:spcPts val="0"/>
              </a:spcAft>
              <a:buSzPts val="2200"/>
              <a:buChar char="⮚"/>
              <a:defRPr sz="2200">
                <a:latin typeface="Calibri"/>
                <a:ea typeface="Calibri"/>
                <a:cs typeface="Calibri"/>
                <a:sym typeface="Calibri"/>
              </a:defRPr>
            </a:lvl2pPr>
            <a:lvl3pPr indent="-355600" lvl="2" marL="1371600" algn="l">
              <a:spcBef>
                <a:spcPts val="400"/>
              </a:spcBef>
              <a:spcAft>
                <a:spcPts val="0"/>
              </a:spcAft>
              <a:buSzPts val="2000"/>
              <a:buChar char="◆"/>
              <a:defRPr sz="2000">
                <a:latin typeface="Calibri"/>
                <a:ea typeface="Calibri"/>
                <a:cs typeface="Calibri"/>
                <a:sym typeface="Calibri"/>
              </a:defRPr>
            </a:lvl3pPr>
            <a:lvl4pPr indent="-355600" lvl="3" marL="1828800" algn="l">
              <a:spcBef>
                <a:spcPts val="400"/>
              </a:spcBef>
              <a:spcAft>
                <a:spcPts val="0"/>
              </a:spcAft>
              <a:buSzPts val="2000"/>
              <a:buChar char="🞐"/>
              <a:defRPr>
                <a:latin typeface="Calibri"/>
                <a:ea typeface="Calibri"/>
                <a:cs typeface="Calibri"/>
                <a:sym typeface="Calibri"/>
              </a:defRPr>
            </a:lvl4pPr>
            <a:lvl5pPr indent="-355600" lvl="4" marL="2286000" algn="l">
              <a:spcBef>
                <a:spcPts val="400"/>
              </a:spcBef>
              <a:spcAft>
                <a:spcPts val="0"/>
              </a:spcAft>
              <a:buSzPts val="2000"/>
              <a:buChar char="»"/>
              <a:defRPr>
                <a:latin typeface="Calibri"/>
                <a:ea typeface="Calibri"/>
                <a:cs typeface="Calibri"/>
                <a:sym typeface="Calibri"/>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15"/>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Calibri"/>
                <a:ea typeface="Calibri"/>
                <a:cs typeface="Calibri"/>
                <a:sym typeface="Calibri"/>
              </a:defRPr>
            </a:lvl1pPr>
            <a:lvl2pPr indent="0" lvl="1" marL="0" marR="0" algn="r">
              <a:spcBef>
                <a:spcPts val="0"/>
              </a:spcBef>
              <a:spcAft>
                <a:spcPts val="0"/>
              </a:spcAft>
              <a:buNone/>
              <a:defRPr sz="1400">
                <a:solidFill>
                  <a:schemeClr val="dk1"/>
                </a:solidFill>
                <a:latin typeface="Calibri"/>
                <a:ea typeface="Calibri"/>
                <a:cs typeface="Calibri"/>
                <a:sym typeface="Calibri"/>
              </a:defRPr>
            </a:lvl2pPr>
            <a:lvl3pPr indent="0" lvl="2" marL="0" marR="0" algn="r">
              <a:spcBef>
                <a:spcPts val="0"/>
              </a:spcBef>
              <a:spcAft>
                <a:spcPts val="0"/>
              </a:spcAft>
              <a:buNone/>
              <a:defRPr sz="1400">
                <a:solidFill>
                  <a:schemeClr val="dk1"/>
                </a:solidFill>
                <a:latin typeface="Calibri"/>
                <a:ea typeface="Calibri"/>
                <a:cs typeface="Calibri"/>
                <a:sym typeface="Calibri"/>
              </a:defRPr>
            </a:lvl3pPr>
            <a:lvl4pPr indent="0" lvl="3" marL="0" marR="0" algn="r">
              <a:spcBef>
                <a:spcPts val="0"/>
              </a:spcBef>
              <a:spcAft>
                <a:spcPts val="0"/>
              </a:spcAft>
              <a:buNone/>
              <a:defRPr sz="1400">
                <a:solidFill>
                  <a:schemeClr val="dk1"/>
                </a:solidFill>
                <a:latin typeface="Calibri"/>
                <a:ea typeface="Calibri"/>
                <a:cs typeface="Calibri"/>
                <a:sym typeface="Calibri"/>
              </a:defRPr>
            </a:lvl4pPr>
            <a:lvl5pPr indent="0" lvl="4" marL="0" marR="0" algn="r">
              <a:spcBef>
                <a:spcPts val="0"/>
              </a:spcBef>
              <a:spcAft>
                <a:spcPts val="0"/>
              </a:spcAft>
              <a:buNone/>
              <a:defRPr sz="1400">
                <a:solidFill>
                  <a:schemeClr val="dk1"/>
                </a:solidFill>
                <a:latin typeface="Calibri"/>
                <a:ea typeface="Calibri"/>
                <a:cs typeface="Calibri"/>
                <a:sym typeface="Calibri"/>
              </a:defRPr>
            </a:lvl5pPr>
            <a:lvl6pPr indent="0" lvl="5" marL="0" marR="0" algn="r">
              <a:spcBef>
                <a:spcPts val="0"/>
              </a:spcBef>
              <a:spcAft>
                <a:spcPts val="0"/>
              </a:spcAft>
              <a:buNone/>
              <a:defRPr sz="1400">
                <a:solidFill>
                  <a:schemeClr val="dk1"/>
                </a:solidFill>
                <a:latin typeface="Calibri"/>
                <a:ea typeface="Calibri"/>
                <a:cs typeface="Calibri"/>
                <a:sym typeface="Calibri"/>
              </a:defRPr>
            </a:lvl6pPr>
            <a:lvl7pPr indent="0" lvl="6" marL="0" marR="0" algn="r">
              <a:spcBef>
                <a:spcPts val="0"/>
              </a:spcBef>
              <a:spcAft>
                <a:spcPts val="0"/>
              </a:spcAft>
              <a:buNone/>
              <a:defRPr sz="1400">
                <a:solidFill>
                  <a:schemeClr val="dk1"/>
                </a:solidFill>
                <a:latin typeface="Calibri"/>
                <a:ea typeface="Calibri"/>
                <a:cs typeface="Calibri"/>
                <a:sym typeface="Calibri"/>
              </a:defRPr>
            </a:lvl7pPr>
            <a:lvl8pPr indent="0" lvl="7" marL="0" marR="0" algn="r">
              <a:spcBef>
                <a:spcPts val="0"/>
              </a:spcBef>
              <a:spcAft>
                <a:spcPts val="0"/>
              </a:spcAft>
              <a:buNone/>
              <a:defRPr sz="1400">
                <a:solidFill>
                  <a:schemeClr val="dk1"/>
                </a:solidFill>
                <a:latin typeface="Calibri"/>
                <a:ea typeface="Calibri"/>
                <a:cs typeface="Calibri"/>
                <a:sym typeface="Calibri"/>
              </a:defRPr>
            </a:lvl8pPr>
            <a:lvl9pPr indent="0" lvl="8" marL="0" marR="0" algn="r">
              <a:spcBef>
                <a:spcPts val="0"/>
              </a:spcBef>
              <a:spcAft>
                <a:spcPts val="0"/>
              </a:spcAft>
              <a:buNone/>
              <a:defRPr sz="14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
        <p:nvSpPr>
          <p:cNvPr id="81" name="Google Shape;81;p15"/>
          <p:cNvSpPr txBox="1"/>
          <p:nvPr>
            <p:ph type="title"/>
          </p:nvPr>
        </p:nvSpPr>
        <p:spPr>
          <a:xfrm>
            <a:off x="395288" y="141685"/>
            <a:ext cx="83534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280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82" name="Google Shape;82;p15"/>
          <p:cNvPicPr preferRelativeResize="0"/>
          <p:nvPr/>
        </p:nvPicPr>
        <p:blipFill rotWithShape="1">
          <a:blip r:embed="rId2">
            <a:alphaModFix/>
          </a:blip>
          <a:srcRect b="0" l="0" r="0" t="0"/>
          <a:stretch/>
        </p:blipFill>
        <p:spPr>
          <a:xfrm>
            <a:off x="143136" y="4678357"/>
            <a:ext cx="378228" cy="378228"/>
          </a:xfrm>
          <a:prstGeom prst="rect">
            <a:avLst/>
          </a:prstGeom>
          <a:noFill/>
          <a:ln>
            <a:noFill/>
          </a:ln>
        </p:spPr>
      </p:pic>
      <p:pic>
        <p:nvPicPr>
          <p:cNvPr id="83" name="Google Shape;83;p15"/>
          <p:cNvPicPr preferRelativeResize="0"/>
          <p:nvPr/>
        </p:nvPicPr>
        <p:blipFill rotWithShape="1">
          <a:blip r:embed="rId3">
            <a:alphaModFix/>
          </a:blip>
          <a:srcRect b="0" l="0" r="0" t="0"/>
          <a:stretch/>
        </p:blipFill>
        <p:spPr>
          <a:xfrm>
            <a:off x="755577" y="4754434"/>
            <a:ext cx="972108" cy="26801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p1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p:nvPr>
            <p:ph idx="1" type="body"/>
          </p:nvPr>
        </p:nvSpPr>
        <p:spPr>
          <a:xfrm>
            <a:off x="457200" y="1200151"/>
            <a:ext cx="8229600" cy="3725699"/>
          </a:xfrm>
          <a:prstGeom prst="rect">
            <a:avLst/>
          </a:prstGeom>
          <a:noFill/>
          <a:ln>
            <a:noFill/>
          </a:ln>
        </p:spPr>
        <p:txBody>
          <a:bodyPr anchorCtr="0" anchor="t" bIns="91425" lIns="91425" spcFirstLastPara="1" rIns="91425" wrap="square" tIns="91425">
            <a:noAutofit/>
          </a:bodyPr>
          <a:lstStyle>
            <a:lvl1pPr indent="-381000" lvl="0" marL="457200" algn="l">
              <a:spcBef>
                <a:spcPts val="0"/>
              </a:spcBef>
              <a:spcAft>
                <a:spcPts val="0"/>
              </a:spcAft>
              <a:buSzPts val="2400"/>
              <a:buChar char="•"/>
              <a:defRPr sz="2400"/>
            </a:lvl1pPr>
            <a:lvl2pPr indent="-342900" lvl="1" marL="914400" algn="l">
              <a:spcBef>
                <a:spcPts val="0"/>
              </a:spcBef>
              <a:spcAft>
                <a:spcPts val="0"/>
              </a:spcAft>
              <a:buSzPts val="1800"/>
              <a:buChar char="⮚"/>
              <a:defRPr sz="1800"/>
            </a:lvl2pPr>
            <a:lvl3pPr indent="-317500" lvl="2" marL="1371600" algn="l">
              <a:spcBef>
                <a:spcPts val="0"/>
              </a:spcBef>
              <a:spcAft>
                <a:spcPts val="0"/>
              </a:spcAft>
              <a:buSzPts val="1400"/>
              <a:buChar char="◆"/>
              <a:defRPr sz="1400"/>
            </a:lvl3pPr>
            <a:lvl4pPr indent="-304800" lvl="3" marL="1828800" algn="l">
              <a:spcBef>
                <a:spcPts val="0"/>
              </a:spcBef>
              <a:spcAft>
                <a:spcPts val="0"/>
              </a:spcAft>
              <a:buSzPts val="1200"/>
              <a:buChar char="🞐"/>
              <a:defRPr sz="1200"/>
            </a:lvl4pPr>
            <a:lvl5pPr indent="-298450" lvl="4" marL="2286000" algn="l">
              <a:spcBef>
                <a:spcPts val="0"/>
              </a:spcBef>
              <a:spcAft>
                <a:spcPts val="0"/>
              </a:spcAft>
              <a:buSzPts val="1100"/>
              <a:buChar char="»"/>
              <a:defRPr sz="1100"/>
            </a:lvl5pPr>
            <a:lvl6pPr indent="-292100" lvl="5" marL="2743200" algn="l">
              <a:spcBef>
                <a:spcPts val="0"/>
              </a:spcBef>
              <a:spcAft>
                <a:spcPts val="0"/>
              </a:spcAft>
              <a:buSzPts val="1000"/>
              <a:buChar char="»"/>
              <a:defRPr sz="1000"/>
            </a:lvl6pPr>
            <a:lvl7pPr indent="-285750" lvl="6" marL="3200400" algn="l">
              <a:spcBef>
                <a:spcPts val="0"/>
              </a:spcBef>
              <a:spcAft>
                <a:spcPts val="0"/>
              </a:spcAft>
              <a:buSzPts val="900"/>
              <a:buChar char="»"/>
              <a:defRPr sz="900"/>
            </a:lvl7pPr>
            <a:lvl8pPr indent="-279400" lvl="7" marL="3657600" algn="l">
              <a:spcBef>
                <a:spcPts val="0"/>
              </a:spcBef>
              <a:spcAft>
                <a:spcPts val="0"/>
              </a:spcAft>
              <a:buSzPts val="800"/>
              <a:buChar char="»"/>
              <a:defRPr sz="800"/>
            </a:lvl8pPr>
            <a:lvl9pPr indent="-273050" lvl="8" marL="4114800" algn="l">
              <a:spcBef>
                <a:spcPts val="0"/>
              </a:spcBef>
              <a:spcAft>
                <a:spcPts val="0"/>
              </a:spcAft>
              <a:buSzPts val="700"/>
              <a:buChar char="»"/>
              <a:defRPr sz="7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7" name="Shape 87"/>
        <p:cNvGrpSpPr/>
        <p:nvPr/>
      </p:nvGrpSpPr>
      <p:grpSpPr>
        <a:xfrm>
          <a:off x="0" y="0"/>
          <a:ext cx="0" cy="0"/>
          <a:chOff x="0" y="0"/>
          <a:chExt cx="0" cy="0"/>
        </a:xfrm>
      </p:grpSpPr>
      <p:sp>
        <p:nvSpPr>
          <p:cNvPr id="88" name="Google Shape;88;p17"/>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7"/>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90" name="Google Shape;90;p17"/>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1" name="Shape 91"/>
        <p:cNvGrpSpPr/>
        <p:nvPr/>
      </p:nvGrpSpPr>
      <p:grpSpPr>
        <a:xfrm>
          <a:off x="0" y="0"/>
          <a:ext cx="0" cy="0"/>
          <a:chOff x="0" y="0"/>
          <a:chExt cx="0" cy="0"/>
        </a:xfrm>
      </p:grpSpPr>
      <p:sp>
        <p:nvSpPr>
          <p:cNvPr id="92" name="Google Shape;92;p18"/>
          <p:cNvSpPr txBox="1"/>
          <p:nvPr>
            <p:ph type="title"/>
          </p:nvPr>
        </p:nvSpPr>
        <p:spPr>
          <a:xfrm>
            <a:off x="539750" y="141685"/>
            <a:ext cx="76549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8"/>
          <p:cNvSpPr txBox="1"/>
          <p:nvPr>
            <p:ph idx="1" type="body"/>
          </p:nvPr>
        </p:nvSpPr>
        <p:spPr>
          <a:xfrm>
            <a:off x="609600" y="1221581"/>
            <a:ext cx="3886200" cy="33147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94" name="Google Shape;94;p18"/>
          <p:cNvSpPr txBox="1"/>
          <p:nvPr>
            <p:ph idx="2" type="body"/>
          </p:nvPr>
        </p:nvSpPr>
        <p:spPr>
          <a:xfrm>
            <a:off x="4648200" y="1221581"/>
            <a:ext cx="3886200" cy="33147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95" name="Google Shape;95;p18"/>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6" name="Shape 96"/>
        <p:cNvGrpSpPr/>
        <p:nvPr/>
      </p:nvGrpSpPr>
      <p:grpSpPr>
        <a:xfrm>
          <a:off x="0" y="0"/>
          <a:ext cx="0" cy="0"/>
          <a:chOff x="0" y="0"/>
          <a:chExt cx="0" cy="0"/>
        </a:xfrm>
      </p:grpSpPr>
      <p:sp>
        <p:nvSpPr>
          <p:cNvPr id="97" name="Google Shape;97;p1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9"/>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99" name="Google Shape;99;p19"/>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00" name="Google Shape;100;p19"/>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01" name="Google Shape;101;p19"/>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02" name="Google Shape;102;p19"/>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p20"/>
          <p:cNvSpPr txBox="1"/>
          <p:nvPr>
            <p:ph type="title"/>
          </p:nvPr>
        </p:nvSpPr>
        <p:spPr>
          <a:xfrm>
            <a:off x="539750" y="141685"/>
            <a:ext cx="76549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0"/>
          <p:cNvSpPr txBox="1"/>
          <p:nvPr>
            <p:ph idx="11" type="ftr"/>
          </p:nvPr>
        </p:nvSpPr>
        <p:spPr>
          <a:xfrm>
            <a:off x="395288" y="4677966"/>
            <a:ext cx="2895600" cy="35718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6" name="Google Shape;106;p20"/>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
        <p:nvSpPr>
          <p:cNvPr id="108" name="Google Shape;108;p21"/>
          <p:cNvSpPr txBox="1"/>
          <p:nvPr>
            <p:ph idx="11" type="ftr"/>
          </p:nvPr>
        </p:nvSpPr>
        <p:spPr>
          <a:xfrm>
            <a:off x="395288" y="4677966"/>
            <a:ext cx="2895600" cy="35718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9" name="Google Shape;109;p21"/>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0" name="Shape 110"/>
        <p:cNvGrpSpPr/>
        <p:nvPr/>
      </p:nvGrpSpPr>
      <p:grpSpPr>
        <a:xfrm>
          <a:off x="0" y="0"/>
          <a:ext cx="0" cy="0"/>
          <a:chOff x="0" y="0"/>
          <a:chExt cx="0" cy="0"/>
        </a:xfrm>
      </p:grpSpPr>
      <p:sp>
        <p:nvSpPr>
          <p:cNvPr id="111" name="Google Shape;111;p22"/>
          <p:cNvSpPr txBox="1"/>
          <p:nvPr>
            <p:ph type="title"/>
          </p:nvPr>
        </p:nvSpPr>
        <p:spPr>
          <a:xfrm>
            <a:off x="457200" y="204788"/>
            <a:ext cx="3008313" cy="8715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113" name="Google Shape;113;p22"/>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14" name="Google Shape;114;p22"/>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5" name="Shape 115"/>
        <p:cNvGrpSpPr/>
        <p:nvPr/>
      </p:nvGrpSpPr>
      <p:grpSpPr>
        <a:xfrm>
          <a:off x="0" y="0"/>
          <a:ext cx="0" cy="0"/>
          <a:chOff x="0" y="0"/>
          <a:chExt cx="0" cy="0"/>
        </a:xfrm>
      </p:grpSpPr>
      <p:sp>
        <p:nvSpPr>
          <p:cNvPr id="116" name="Google Shape;116;p23"/>
          <p:cNvSpPr txBox="1"/>
          <p:nvPr>
            <p:ph type="title"/>
          </p:nvPr>
        </p:nvSpPr>
        <p:spPr>
          <a:xfrm>
            <a:off x="1792288" y="3600450"/>
            <a:ext cx="5486400" cy="42505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0066FF"/>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rgbClr val="003399"/>
              </a:buClr>
              <a:buSzPts val="2800"/>
              <a:buFont typeface="Noto Sans Symbols"/>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rgbClr val="00CCFF"/>
              </a:buClr>
              <a:buSzPts val="2400"/>
              <a:buFont typeface="Noto Sans Symbols"/>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folHlink"/>
              </a:buClr>
              <a:buSzPts val="2000"/>
              <a:buFont typeface="Noto Sans Symbols"/>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rgbClr val="CC3300"/>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rgbClr val="CC3300"/>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rgbClr val="CC3300"/>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rgbClr val="CC3300"/>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rgbClr val="CC3300"/>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18" name="Google Shape;118;p23"/>
          <p:cNvSpPr txBox="1"/>
          <p:nvPr>
            <p:ph idx="1" type="body"/>
          </p:nvPr>
        </p:nvSpPr>
        <p:spPr>
          <a:xfrm>
            <a:off x="1792288" y="4025503"/>
            <a:ext cx="5486400" cy="603646"/>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19" name="Google Shape;119;p23"/>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0" name="Shape 120"/>
        <p:cNvGrpSpPr/>
        <p:nvPr/>
      </p:nvGrpSpPr>
      <p:grpSpPr>
        <a:xfrm>
          <a:off x="0" y="0"/>
          <a:ext cx="0" cy="0"/>
          <a:chOff x="0" y="0"/>
          <a:chExt cx="0" cy="0"/>
        </a:xfrm>
      </p:grpSpPr>
      <p:sp>
        <p:nvSpPr>
          <p:cNvPr id="121" name="Google Shape;121;p24"/>
          <p:cNvSpPr txBox="1"/>
          <p:nvPr>
            <p:ph type="title"/>
          </p:nvPr>
        </p:nvSpPr>
        <p:spPr>
          <a:xfrm>
            <a:off x="539750" y="141685"/>
            <a:ext cx="76549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4"/>
          <p:cNvSpPr txBox="1"/>
          <p:nvPr>
            <p:ph idx="1" type="body"/>
          </p:nvPr>
        </p:nvSpPr>
        <p:spPr>
          <a:xfrm rot="5400000">
            <a:off x="2833688" y="-1432322"/>
            <a:ext cx="3476625" cy="83534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3" name="Google Shape;123;p24"/>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4" name="Shape 124"/>
        <p:cNvGrpSpPr/>
        <p:nvPr/>
      </p:nvGrpSpPr>
      <p:grpSpPr>
        <a:xfrm>
          <a:off x="0" y="0"/>
          <a:ext cx="0" cy="0"/>
          <a:chOff x="0" y="0"/>
          <a:chExt cx="0" cy="0"/>
        </a:xfrm>
      </p:grpSpPr>
      <p:sp>
        <p:nvSpPr>
          <p:cNvPr id="125" name="Google Shape;125;p25"/>
          <p:cNvSpPr txBox="1"/>
          <p:nvPr>
            <p:ph type="title"/>
          </p:nvPr>
        </p:nvSpPr>
        <p:spPr>
          <a:xfrm rot="5400000">
            <a:off x="5337771" y="1339652"/>
            <a:ext cx="4394596" cy="19986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5"/>
          <p:cNvSpPr txBox="1"/>
          <p:nvPr>
            <p:ph idx="1" type="body"/>
          </p:nvPr>
        </p:nvSpPr>
        <p:spPr>
          <a:xfrm rot="5400000">
            <a:off x="1264246" y="-582811"/>
            <a:ext cx="4394596" cy="5843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7" name="Google Shape;127;p25"/>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28" name="Shape 128"/>
        <p:cNvGrpSpPr/>
        <p:nvPr/>
      </p:nvGrpSpPr>
      <p:grpSpPr>
        <a:xfrm>
          <a:off x="0" y="0"/>
          <a:ext cx="0" cy="0"/>
          <a:chOff x="0" y="0"/>
          <a:chExt cx="0" cy="0"/>
        </a:xfrm>
      </p:grpSpPr>
      <p:sp>
        <p:nvSpPr>
          <p:cNvPr id="129" name="Google Shape;129;p26"/>
          <p:cNvSpPr txBox="1"/>
          <p:nvPr>
            <p:ph type="title"/>
          </p:nvPr>
        </p:nvSpPr>
        <p:spPr>
          <a:xfrm>
            <a:off x="539750" y="141685"/>
            <a:ext cx="76549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6"/>
          <p:cNvSpPr txBox="1"/>
          <p:nvPr>
            <p:ph idx="1" type="body"/>
          </p:nvPr>
        </p:nvSpPr>
        <p:spPr>
          <a:xfrm>
            <a:off x="609600" y="1221581"/>
            <a:ext cx="3886200" cy="33147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1" name="Google Shape;131;p26"/>
          <p:cNvSpPr txBox="1"/>
          <p:nvPr>
            <p:ph idx="2" type="body"/>
          </p:nvPr>
        </p:nvSpPr>
        <p:spPr>
          <a:xfrm>
            <a:off x="4648200" y="1221581"/>
            <a:ext cx="3886200" cy="33147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2" name="Google Shape;132;p26"/>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1.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cxnSp>
        <p:nvCxnSpPr>
          <p:cNvPr id="51" name="Google Shape;51;p13"/>
          <p:cNvCxnSpPr/>
          <p:nvPr/>
        </p:nvCxnSpPr>
        <p:spPr>
          <a:xfrm>
            <a:off x="0" y="894160"/>
            <a:ext cx="8077200" cy="0"/>
          </a:xfrm>
          <a:prstGeom prst="straightConnector1">
            <a:avLst/>
          </a:prstGeom>
          <a:noFill/>
          <a:ln cap="flat" cmpd="sng" w="38100">
            <a:solidFill>
              <a:schemeClr val="lt1"/>
            </a:solidFill>
            <a:prstDash val="solid"/>
            <a:round/>
            <a:headEnd len="med" w="med" type="none"/>
            <a:tailEnd len="med" w="med" type="none"/>
          </a:ln>
        </p:spPr>
      </p:cxnSp>
      <p:sp>
        <p:nvSpPr>
          <p:cNvPr id="52" name="Google Shape;52;p13"/>
          <p:cNvSpPr txBox="1"/>
          <p:nvPr>
            <p:ph type="title"/>
          </p:nvPr>
        </p:nvSpPr>
        <p:spPr>
          <a:xfrm>
            <a:off x="539750" y="141685"/>
            <a:ext cx="7654925" cy="6858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lt1"/>
                </a:solidFill>
                <a:latin typeface="Arial"/>
                <a:ea typeface="Arial"/>
                <a:cs typeface="Arial"/>
                <a:sym typeface="Arial"/>
              </a:defRPr>
            </a:lvl9pPr>
          </a:lstStyle>
          <a:p/>
        </p:txBody>
      </p:sp>
      <p:sp>
        <p:nvSpPr>
          <p:cNvPr id="53" name="Google Shape;53;p13"/>
          <p:cNvSpPr txBox="1"/>
          <p:nvPr>
            <p:ph idx="1" type="body"/>
          </p:nvPr>
        </p:nvSpPr>
        <p:spPr>
          <a:xfrm>
            <a:off x="395288" y="1006078"/>
            <a:ext cx="8353425" cy="3476625"/>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0066FF"/>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rgbClr val="003399"/>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rgbClr val="00CCFF"/>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folHlink"/>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rgbClr val="CC3300"/>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rgbClr val="CC3300"/>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rgbClr val="CC3300"/>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rgbClr val="CC3300"/>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rgbClr val="CC3300"/>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4" name="Google Shape;54;p13"/>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pic>
        <p:nvPicPr>
          <p:cNvPr descr="C:\Documents and Settings\yuchiaw\Desktop\citi-template-for-Prof.-frank-wang.png" id="55" name="Google Shape;55;p13"/>
          <p:cNvPicPr preferRelativeResize="0"/>
          <p:nvPr/>
        </p:nvPicPr>
        <p:blipFill rotWithShape="1">
          <a:blip r:embed="rId1">
            <a:alphaModFix/>
          </a:blip>
          <a:srcRect b="0" l="0" r="0" t="0"/>
          <a:stretch/>
        </p:blipFill>
        <p:spPr>
          <a:xfrm>
            <a:off x="-36512" y="4667541"/>
            <a:ext cx="6102679" cy="47595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ethen8181.github.io/machine-learning/model_selection/model_selection.html" TargetMode="External"/><Relationship Id="rId4" Type="http://schemas.openxmlformats.org/officeDocument/2006/relationships/hyperlink" Target="https://www.hackerearth.com/blog/developers/simple-tutorial-svm-parameter-tuning-python-r/" TargetMode="External"/><Relationship Id="rId5" Type="http://schemas.openxmlformats.org/officeDocument/2006/relationships/hyperlink" Target="https://www.hackerearth.com/blog/developers/simple-tutorial-svm-parameter-tuning-python-r/" TargetMode="External"/><Relationship Id="rId6" Type="http://schemas.openxmlformats.org/officeDocument/2006/relationships/hyperlink" Target="https://www.hackerearth.com/blog/developers/simple-tutorial-svm-parameter-tuning-python-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s://e3.nycu.edu.tw/mod/assign/view.php?id=286605" TargetMode="External"/><Relationship Id="rId4" Type="http://schemas.openxmlformats.org/officeDocument/2006/relationships/hyperlink" Target="mailto:d08922002@ntu.edu.tw" TargetMode="External"/><Relationship Id="rId5" Type="http://schemas.openxmlformats.org/officeDocument/2006/relationships/hyperlink" Target="mailto:d08922002@csie.ntu.edu.tw" TargetMode="External"/><Relationship Id="rId6" Type="http://schemas.openxmlformats.org/officeDocument/2006/relationships/hyperlink" Target="mailto:derekt.cs06@nctu.edu.tw" TargetMode="External"/><Relationship Id="rId7" Type="http://schemas.openxmlformats.org/officeDocument/2006/relationships/hyperlink" Target="mailto:ace52751208@gmail.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e3.nycu.edu.tw/mod/assign/view.php?id=286605" TargetMode="External"/><Relationship Id="rId4" Type="http://schemas.openxmlformats.org/officeDocument/2006/relationships/hyperlink" Target="https://github.com/NCTU-VRDL/CS_AT0828/tree/main/HW4" TargetMode="External"/><Relationship Id="rId5" Type="http://schemas.openxmlformats.org/officeDocument/2006/relationships/hyperlink" Target="https://docs.google.com/document/d/17S5CtegQoW_xmpYygrei9h-p0q86lS412Et8r3nEEpY/edit?usp=sharing" TargetMode="External"/><Relationship Id="rId6" Type="http://schemas.openxmlformats.org/officeDocument/2006/relationships/image" Target="../media/image13.png"/><Relationship Id="rId7" Type="http://schemas.openxmlformats.org/officeDocument/2006/relationships/image" Target="../media/image10.png"/><Relationship Id="rId8" Type="http://schemas.openxmlformats.org/officeDocument/2006/relationships/hyperlink" Target="https://e3.nycu.edu.tw/mod/assign/view.php?id=28660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s://cs.stanford.edu/people/karpathy/svmjs/demo/" TargetMode="External"/><Relationship Id="rId4" Type="http://schemas.openxmlformats.org/officeDocument/2006/relationships/hyperlink" Target="https://scikit-learn.org/stable/auto_examples/svm/plot_rbf_parameters.html#sphx-glr-auto-examples-svm-plot-rbf-parameters-py" TargetMode="External"/><Relationship Id="rId5" Type="http://schemas.openxmlformats.org/officeDocument/2006/relationships/image" Target="../media/image17.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4.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p:nvPr/>
        </p:nvSpPr>
        <p:spPr>
          <a:xfrm>
            <a:off x="3187080" y="1506063"/>
            <a:ext cx="5652000" cy="715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TW" sz="2800">
                <a:solidFill>
                  <a:srgbClr val="C00000"/>
                </a:solidFill>
                <a:latin typeface="Calibri"/>
                <a:ea typeface="Calibri"/>
                <a:cs typeface="Calibri"/>
                <a:sym typeface="Calibri"/>
              </a:rPr>
              <a:t>Pattern Recognition</a:t>
            </a:r>
            <a:endParaRPr b="1" sz="2800">
              <a:solidFill>
                <a:srgbClr val="C00000"/>
              </a:solidFill>
              <a:latin typeface="Calibri"/>
              <a:ea typeface="Calibri"/>
              <a:cs typeface="Calibri"/>
              <a:sym typeface="Calibri"/>
            </a:endParaRPr>
          </a:p>
          <a:p>
            <a:pPr indent="0" lvl="0" marL="0" marR="0" rtl="0" algn="ctr">
              <a:spcBef>
                <a:spcPts val="0"/>
              </a:spcBef>
              <a:spcAft>
                <a:spcPts val="0"/>
              </a:spcAft>
              <a:buNone/>
            </a:pPr>
            <a:r>
              <a:rPr b="1" i="0" lang="zh-TW" sz="2800" u="none" cap="none" strike="noStrike">
                <a:solidFill>
                  <a:srgbClr val="C00000"/>
                </a:solidFill>
                <a:latin typeface="Calibri"/>
                <a:ea typeface="Calibri"/>
                <a:cs typeface="Calibri"/>
                <a:sym typeface="Calibri"/>
              </a:rPr>
              <a:t>H</a:t>
            </a:r>
            <a:r>
              <a:rPr b="1" lang="zh-TW" sz="2800">
                <a:solidFill>
                  <a:srgbClr val="C00000"/>
                </a:solidFill>
                <a:latin typeface="Calibri"/>
                <a:ea typeface="Calibri"/>
                <a:cs typeface="Calibri"/>
                <a:sym typeface="Calibri"/>
              </a:rPr>
              <a:t>omework 4 announcement</a:t>
            </a:r>
            <a:endParaRPr b="1" i="1" sz="2800" u="none" cap="none" strike="noStrike">
              <a:solidFill>
                <a:srgbClr val="FF0000"/>
              </a:solidFill>
              <a:latin typeface="Calibri"/>
              <a:ea typeface="Calibri"/>
              <a:cs typeface="Calibri"/>
              <a:sym typeface="Calibri"/>
            </a:endParaRPr>
          </a:p>
        </p:txBody>
      </p:sp>
      <p:sp>
        <p:nvSpPr>
          <p:cNvPr id="139" name="Google Shape;139;p27"/>
          <p:cNvSpPr/>
          <p:nvPr/>
        </p:nvSpPr>
        <p:spPr>
          <a:xfrm>
            <a:off x="4644898" y="3135424"/>
            <a:ext cx="4427400" cy="259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zh-TW" sz="1600">
                <a:solidFill>
                  <a:schemeClr val="dk1"/>
                </a:solidFill>
                <a:latin typeface="Calibri"/>
                <a:ea typeface="Calibri"/>
                <a:cs typeface="Calibri"/>
                <a:sym typeface="Calibri"/>
              </a:rPr>
              <a:t> Ph.D. student at National Taiwan Universitiy</a:t>
            </a:r>
            <a:endParaRPr/>
          </a:p>
        </p:txBody>
      </p:sp>
      <p:sp>
        <p:nvSpPr>
          <p:cNvPr id="140" name="Google Shape;140;p27"/>
          <p:cNvSpPr/>
          <p:nvPr/>
        </p:nvSpPr>
        <p:spPr>
          <a:xfrm>
            <a:off x="7020272" y="2852227"/>
            <a:ext cx="2071200" cy="253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zh-TW" sz="1600">
                <a:solidFill>
                  <a:schemeClr val="dk1"/>
                </a:solidFill>
                <a:latin typeface="BiauKai"/>
                <a:ea typeface="BiauKai"/>
                <a:cs typeface="BiauKai"/>
                <a:sym typeface="BiauKai"/>
              </a:rPr>
              <a:t>TA: 楊証琨, Jimmy</a:t>
            </a:r>
            <a:endParaRPr b="1" i="0" sz="1600" u="none" cap="none" strike="noStrike">
              <a:solidFill>
                <a:schemeClr val="dk1"/>
              </a:solidFill>
              <a:latin typeface="BiauKai"/>
              <a:ea typeface="BiauKai"/>
              <a:cs typeface="BiauKai"/>
              <a:sym typeface="BiauKai"/>
            </a:endParaRPr>
          </a:p>
        </p:txBody>
      </p:sp>
      <p:sp>
        <p:nvSpPr>
          <p:cNvPr id="141" name="Google Shape;141;p27"/>
          <p:cNvSpPr/>
          <p:nvPr/>
        </p:nvSpPr>
        <p:spPr>
          <a:xfrm>
            <a:off x="4648198" y="3281000"/>
            <a:ext cx="4427400" cy="259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zh-TW" sz="3000">
                <a:solidFill>
                  <a:schemeClr val="dk1"/>
                </a:solidFill>
                <a:latin typeface="Calibri"/>
                <a:ea typeface="Calibri"/>
                <a:cs typeface="Calibri"/>
                <a:sym typeface="Calibri"/>
              </a:rPr>
              <a:t> </a:t>
            </a:r>
            <a:r>
              <a:rPr b="1" lang="zh-TW" sz="1800">
                <a:solidFill>
                  <a:schemeClr val="dk1"/>
                </a:solidFill>
                <a:latin typeface="Calibri"/>
                <a:ea typeface="Calibri"/>
                <a:cs typeface="Calibri"/>
                <a:sym typeface="Calibri"/>
              </a:rPr>
              <a:t>d0</a:t>
            </a:r>
            <a:r>
              <a:rPr b="1" lang="zh-TW" sz="1800">
                <a:solidFill>
                  <a:schemeClr val="dk1"/>
                </a:solidFill>
                <a:latin typeface="Calibri"/>
                <a:ea typeface="Calibri"/>
                <a:cs typeface="Calibri"/>
                <a:sym typeface="Calibri"/>
              </a:rPr>
              <a:t>8922002@csie.ntu.edu.tw</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grpSp>
        <p:nvGrpSpPr>
          <p:cNvPr id="210" name="Google Shape;210;p36"/>
          <p:cNvGrpSpPr/>
          <p:nvPr/>
        </p:nvGrpSpPr>
        <p:grpSpPr>
          <a:xfrm>
            <a:off x="2920825" y="3004813"/>
            <a:ext cx="2680849" cy="2057426"/>
            <a:chOff x="600200" y="2938525"/>
            <a:chExt cx="2680849" cy="2057426"/>
          </a:xfrm>
        </p:grpSpPr>
        <p:pic>
          <p:nvPicPr>
            <p:cNvPr id="211" name="Google Shape;211;p36"/>
            <p:cNvPicPr preferRelativeResize="0"/>
            <p:nvPr/>
          </p:nvPicPr>
          <p:blipFill>
            <a:blip r:embed="rId3">
              <a:alphaModFix/>
            </a:blip>
            <a:stretch>
              <a:fillRect/>
            </a:stretch>
          </p:blipFill>
          <p:spPr>
            <a:xfrm>
              <a:off x="600200" y="3065243"/>
              <a:ext cx="2680849" cy="1930707"/>
            </a:xfrm>
            <a:prstGeom prst="rect">
              <a:avLst/>
            </a:prstGeom>
            <a:noFill/>
            <a:ln>
              <a:noFill/>
            </a:ln>
          </p:spPr>
        </p:pic>
        <p:sp>
          <p:nvSpPr>
            <p:cNvPr id="212" name="Google Shape;212;p36"/>
            <p:cNvSpPr txBox="1"/>
            <p:nvPr/>
          </p:nvSpPr>
          <p:spPr>
            <a:xfrm>
              <a:off x="1045285" y="2938525"/>
              <a:ext cx="707100" cy="1908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800">
                  <a:latin typeface="Calibri"/>
                  <a:ea typeface="Calibri"/>
                  <a:cs typeface="Calibri"/>
                  <a:sym typeface="Calibri"/>
                </a:rPr>
                <a:t>Training set</a:t>
              </a:r>
              <a:endParaRPr sz="800">
                <a:latin typeface="Calibri"/>
                <a:ea typeface="Calibri"/>
                <a:cs typeface="Calibri"/>
                <a:sym typeface="Calibri"/>
              </a:endParaRPr>
            </a:p>
          </p:txBody>
        </p:sp>
      </p:grpSp>
      <p:grpSp>
        <p:nvGrpSpPr>
          <p:cNvPr id="213" name="Google Shape;213;p36"/>
          <p:cNvGrpSpPr/>
          <p:nvPr/>
        </p:nvGrpSpPr>
        <p:grpSpPr>
          <a:xfrm>
            <a:off x="6274425" y="3018650"/>
            <a:ext cx="2680849" cy="2057426"/>
            <a:chOff x="600200" y="2938525"/>
            <a:chExt cx="2680849" cy="2057426"/>
          </a:xfrm>
        </p:grpSpPr>
        <p:pic>
          <p:nvPicPr>
            <p:cNvPr id="214" name="Google Shape;214;p36"/>
            <p:cNvPicPr preferRelativeResize="0"/>
            <p:nvPr/>
          </p:nvPicPr>
          <p:blipFill>
            <a:blip r:embed="rId3">
              <a:alphaModFix/>
            </a:blip>
            <a:stretch>
              <a:fillRect/>
            </a:stretch>
          </p:blipFill>
          <p:spPr>
            <a:xfrm>
              <a:off x="600200" y="3065243"/>
              <a:ext cx="2680849" cy="1930707"/>
            </a:xfrm>
            <a:prstGeom prst="rect">
              <a:avLst/>
            </a:prstGeom>
            <a:noFill/>
            <a:ln>
              <a:noFill/>
            </a:ln>
          </p:spPr>
        </p:pic>
        <p:sp>
          <p:nvSpPr>
            <p:cNvPr id="215" name="Google Shape;215;p36"/>
            <p:cNvSpPr txBox="1"/>
            <p:nvPr/>
          </p:nvSpPr>
          <p:spPr>
            <a:xfrm>
              <a:off x="1045285" y="2938525"/>
              <a:ext cx="707100" cy="1908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800">
                  <a:latin typeface="Calibri"/>
                  <a:ea typeface="Calibri"/>
                  <a:cs typeface="Calibri"/>
                  <a:sym typeface="Calibri"/>
                </a:rPr>
                <a:t>Training set</a:t>
              </a:r>
              <a:endParaRPr sz="800">
                <a:latin typeface="Calibri"/>
                <a:ea typeface="Calibri"/>
                <a:cs typeface="Calibri"/>
                <a:sym typeface="Calibri"/>
              </a:endParaRPr>
            </a:p>
          </p:txBody>
        </p:sp>
      </p:grpSp>
      <p:sp>
        <p:nvSpPr>
          <p:cNvPr id="216" name="Google Shape;216;p36"/>
          <p:cNvSpPr/>
          <p:nvPr/>
        </p:nvSpPr>
        <p:spPr>
          <a:xfrm>
            <a:off x="2920825" y="2975775"/>
            <a:ext cx="2626200" cy="2143200"/>
          </a:xfrm>
          <a:prstGeom prst="rect">
            <a:avLst/>
          </a:prstGeom>
          <a:noFill/>
          <a:ln cap="flat" cmpd="sng" w="38100">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6"/>
          <p:cNvSpPr txBox="1"/>
          <p:nvPr>
            <p:ph idx="1" type="body"/>
          </p:nvPr>
        </p:nvSpPr>
        <p:spPr>
          <a:xfrm>
            <a:off x="395300" y="777472"/>
            <a:ext cx="8353500" cy="1529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Font typeface="Calibri"/>
              <a:buChar char="•"/>
            </a:pPr>
            <a:r>
              <a:rPr lang="zh-TW">
                <a:highlight>
                  <a:srgbClr val="FFFFFF"/>
                </a:highlight>
              </a:rPr>
              <a:t>We can experiment with 12 combinations of </a:t>
            </a:r>
            <a:r>
              <a:rPr lang="zh-TW">
                <a:highlight>
                  <a:srgbClr val="FFFFFF"/>
                </a:highlight>
              </a:rPr>
              <a:t>hyperparameter</a:t>
            </a:r>
            <a:r>
              <a:rPr lang="zh-TW">
                <a:highlight>
                  <a:srgbClr val="FFFFFF"/>
                </a:highlight>
              </a:rPr>
              <a:t>s defined in page 7. For each combination, we apply the K-fold cross-validation and get the average performance</a:t>
            </a:r>
            <a:endParaRPr>
              <a:highlight>
                <a:srgbClr val="FFFFFF"/>
              </a:highlight>
            </a:endParaRPr>
          </a:p>
          <a:p>
            <a:pPr indent="-381000" lvl="0" marL="457200" rtl="0" algn="l">
              <a:spcBef>
                <a:spcPts val="0"/>
              </a:spcBef>
              <a:spcAft>
                <a:spcPts val="0"/>
              </a:spcAft>
              <a:buSzPts val="2400"/>
              <a:buChar char="•"/>
            </a:pPr>
            <a:r>
              <a:rPr lang="zh-TW">
                <a:highlight>
                  <a:srgbClr val="FFFFFF"/>
                </a:highlight>
              </a:rPr>
              <a:t>Find the best combination which yield best performance</a:t>
            </a:r>
            <a:endParaRPr>
              <a:highlight>
                <a:srgbClr val="FFFFFF"/>
              </a:highlight>
            </a:endParaRPr>
          </a:p>
          <a:p>
            <a:pPr indent="0" lvl="0" marL="0" rtl="0" algn="l">
              <a:spcBef>
                <a:spcPts val="480"/>
              </a:spcBef>
              <a:spcAft>
                <a:spcPts val="0"/>
              </a:spcAft>
              <a:buNone/>
            </a:pPr>
            <a:r>
              <a:t/>
            </a:r>
            <a:endParaRPr sz="2900"/>
          </a:p>
        </p:txBody>
      </p:sp>
      <p:sp>
        <p:nvSpPr>
          <p:cNvPr id="218" name="Google Shape;218;p36"/>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K-fold Cross-validation for </a:t>
            </a:r>
            <a:r>
              <a:rPr lang="zh-TW"/>
              <a:t>hyperparameter</a:t>
            </a:r>
            <a:r>
              <a:rPr lang="zh-TW"/>
              <a:t> searching</a:t>
            </a:r>
            <a:endParaRPr/>
          </a:p>
        </p:txBody>
      </p:sp>
      <p:grpSp>
        <p:nvGrpSpPr>
          <p:cNvPr id="219" name="Google Shape;219;p36"/>
          <p:cNvGrpSpPr/>
          <p:nvPr/>
        </p:nvGrpSpPr>
        <p:grpSpPr>
          <a:xfrm>
            <a:off x="70275" y="3008675"/>
            <a:ext cx="2680849" cy="2057426"/>
            <a:chOff x="600200" y="2938525"/>
            <a:chExt cx="2680849" cy="2057426"/>
          </a:xfrm>
        </p:grpSpPr>
        <p:pic>
          <p:nvPicPr>
            <p:cNvPr id="220" name="Google Shape;220;p36"/>
            <p:cNvPicPr preferRelativeResize="0"/>
            <p:nvPr/>
          </p:nvPicPr>
          <p:blipFill>
            <a:blip r:embed="rId3">
              <a:alphaModFix/>
            </a:blip>
            <a:stretch>
              <a:fillRect/>
            </a:stretch>
          </p:blipFill>
          <p:spPr>
            <a:xfrm>
              <a:off x="600200" y="3065243"/>
              <a:ext cx="2680849" cy="1930707"/>
            </a:xfrm>
            <a:prstGeom prst="rect">
              <a:avLst/>
            </a:prstGeom>
            <a:noFill/>
            <a:ln>
              <a:noFill/>
            </a:ln>
          </p:spPr>
        </p:pic>
        <p:sp>
          <p:nvSpPr>
            <p:cNvPr id="221" name="Google Shape;221;p36"/>
            <p:cNvSpPr txBox="1"/>
            <p:nvPr/>
          </p:nvSpPr>
          <p:spPr>
            <a:xfrm>
              <a:off x="1045285" y="2938525"/>
              <a:ext cx="707100" cy="1908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800">
                  <a:latin typeface="Calibri"/>
                  <a:ea typeface="Calibri"/>
                  <a:cs typeface="Calibri"/>
                  <a:sym typeface="Calibri"/>
                </a:rPr>
                <a:t>Training set</a:t>
              </a:r>
              <a:endParaRPr sz="800">
                <a:latin typeface="Calibri"/>
                <a:ea typeface="Calibri"/>
                <a:cs typeface="Calibri"/>
                <a:sym typeface="Calibri"/>
              </a:endParaRPr>
            </a:p>
          </p:txBody>
        </p:sp>
      </p:grpSp>
      <p:sp>
        <p:nvSpPr>
          <p:cNvPr id="222" name="Google Shape;222;p36"/>
          <p:cNvSpPr txBox="1"/>
          <p:nvPr/>
        </p:nvSpPr>
        <p:spPr>
          <a:xfrm>
            <a:off x="98825" y="2371375"/>
            <a:ext cx="26262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Calibri"/>
                <a:ea typeface="Calibri"/>
                <a:cs typeface="Calibri"/>
                <a:sym typeface="Calibri"/>
              </a:rPr>
              <a:t>Combination </a:t>
            </a:r>
            <a:r>
              <a:rPr b="1" lang="zh-TW">
                <a:solidFill>
                  <a:srgbClr val="CC4125"/>
                </a:solidFill>
                <a:latin typeface="Calibri"/>
                <a:ea typeface="Calibri"/>
                <a:cs typeface="Calibri"/>
                <a:sym typeface="Calibri"/>
              </a:rPr>
              <a:t>1</a:t>
            </a:r>
            <a:r>
              <a:rPr lang="zh-TW">
                <a:latin typeface="Calibri"/>
                <a:ea typeface="Calibri"/>
                <a:cs typeface="Calibri"/>
                <a:sym typeface="Calibri"/>
              </a:rPr>
              <a:t>: [0.1, 0.01]</a:t>
            </a:r>
            <a:br>
              <a:rPr lang="zh-TW">
                <a:latin typeface="Calibri"/>
                <a:ea typeface="Calibri"/>
                <a:cs typeface="Calibri"/>
                <a:sym typeface="Calibri"/>
              </a:rPr>
            </a:br>
            <a:r>
              <a:rPr lang="zh-TW">
                <a:latin typeface="Calibri"/>
                <a:ea typeface="Calibri"/>
                <a:cs typeface="Calibri"/>
                <a:sym typeface="Calibri"/>
              </a:rPr>
              <a:t>avgerage score=0.8</a:t>
            </a:r>
            <a:endParaRPr>
              <a:latin typeface="Calibri"/>
              <a:ea typeface="Calibri"/>
              <a:cs typeface="Calibri"/>
              <a:sym typeface="Calibri"/>
            </a:endParaRPr>
          </a:p>
        </p:txBody>
      </p:sp>
      <p:sp>
        <p:nvSpPr>
          <p:cNvPr id="223" name="Google Shape;223;p36"/>
          <p:cNvSpPr/>
          <p:nvPr/>
        </p:nvSpPr>
        <p:spPr>
          <a:xfrm>
            <a:off x="124800" y="2961925"/>
            <a:ext cx="2626200" cy="2143200"/>
          </a:xfrm>
          <a:prstGeom prst="rect">
            <a:avLst/>
          </a:prstGeom>
          <a:noFill/>
          <a:ln cap="flat" cmpd="sng" w="38100">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6"/>
          <p:cNvSpPr txBox="1"/>
          <p:nvPr/>
        </p:nvSpPr>
        <p:spPr>
          <a:xfrm>
            <a:off x="2894850" y="2309025"/>
            <a:ext cx="26262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TW" sz="1500" u="sng">
                <a:latin typeface="Calibri"/>
                <a:ea typeface="Calibri"/>
                <a:cs typeface="Calibri"/>
                <a:sym typeface="Calibri"/>
              </a:rPr>
              <a:t>Combination </a:t>
            </a:r>
            <a:r>
              <a:rPr b="1" lang="zh-TW" sz="1500" u="sng">
                <a:solidFill>
                  <a:srgbClr val="3C78D8"/>
                </a:solidFill>
                <a:latin typeface="Calibri"/>
                <a:ea typeface="Calibri"/>
                <a:cs typeface="Calibri"/>
                <a:sym typeface="Calibri"/>
              </a:rPr>
              <a:t>2</a:t>
            </a:r>
            <a:r>
              <a:rPr b="1" lang="zh-TW" sz="1500" u="sng">
                <a:latin typeface="Calibri"/>
                <a:ea typeface="Calibri"/>
                <a:cs typeface="Calibri"/>
                <a:sym typeface="Calibri"/>
              </a:rPr>
              <a:t>: [0.1, 0.1]</a:t>
            </a:r>
            <a:br>
              <a:rPr b="1" lang="zh-TW" sz="1500" u="sng">
                <a:latin typeface="Calibri"/>
                <a:ea typeface="Calibri"/>
                <a:cs typeface="Calibri"/>
                <a:sym typeface="Calibri"/>
              </a:rPr>
            </a:br>
            <a:r>
              <a:rPr b="1" lang="zh-TW" sz="1500" u="sng">
                <a:latin typeface="Calibri"/>
                <a:ea typeface="Calibri"/>
                <a:cs typeface="Calibri"/>
                <a:sym typeface="Calibri"/>
              </a:rPr>
              <a:t>avgerage score=</a:t>
            </a:r>
            <a:r>
              <a:rPr b="1" lang="zh-TW" sz="1500" u="sng">
                <a:solidFill>
                  <a:srgbClr val="FF0000"/>
                </a:solidFill>
                <a:latin typeface="Calibri"/>
                <a:ea typeface="Calibri"/>
                <a:cs typeface="Calibri"/>
                <a:sym typeface="Calibri"/>
              </a:rPr>
              <a:t>0.91</a:t>
            </a:r>
            <a:endParaRPr b="1" sz="1500" u="sng">
              <a:solidFill>
                <a:srgbClr val="FF0000"/>
              </a:solidFill>
              <a:latin typeface="Calibri"/>
              <a:ea typeface="Calibri"/>
              <a:cs typeface="Calibri"/>
              <a:sym typeface="Calibri"/>
            </a:endParaRPr>
          </a:p>
        </p:txBody>
      </p:sp>
      <p:sp>
        <p:nvSpPr>
          <p:cNvPr id="225" name="Google Shape;225;p36"/>
          <p:cNvSpPr txBox="1"/>
          <p:nvPr/>
        </p:nvSpPr>
        <p:spPr>
          <a:xfrm>
            <a:off x="5630250" y="3762875"/>
            <a:ext cx="6156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TW" sz="2300">
                <a:latin typeface="Calibri"/>
                <a:ea typeface="Calibri"/>
                <a:cs typeface="Calibri"/>
                <a:sym typeface="Calibri"/>
              </a:rPr>
              <a:t>...</a:t>
            </a:r>
            <a:endParaRPr b="1" sz="2300">
              <a:latin typeface="Calibri"/>
              <a:ea typeface="Calibri"/>
              <a:cs typeface="Calibri"/>
              <a:sym typeface="Calibri"/>
            </a:endParaRPr>
          </a:p>
        </p:txBody>
      </p:sp>
      <p:sp>
        <p:nvSpPr>
          <p:cNvPr id="226" name="Google Shape;226;p36"/>
          <p:cNvSpPr/>
          <p:nvPr/>
        </p:nvSpPr>
        <p:spPr>
          <a:xfrm>
            <a:off x="6300400" y="2958450"/>
            <a:ext cx="2626200" cy="2143200"/>
          </a:xfrm>
          <a:prstGeom prst="rect">
            <a:avLst/>
          </a:prstGeom>
          <a:noFill/>
          <a:ln cap="flat" cmpd="sng" w="3810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6"/>
          <p:cNvSpPr txBox="1"/>
          <p:nvPr/>
        </p:nvSpPr>
        <p:spPr>
          <a:xfrm>
            <a:off x="6274425" y="2367900"/>
            <a:ext cx="26262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Calibri"/>
                <a:ea typeface="Calibri"/>
                <a:cs typeface="Calibri"/>
                <a:sym typeface="Calibri"/>
              </a:rPr>
              <a:t>Combination </a:t>
            </a:r>
            <a:r>
              <a:rPr b="1" lang="zh-TW">
                <a:solidFill>
                  <a:srgbClr val="6AA84F"/>
                </a:solidFill>
                <a:latin typeface="Calibri"/>
                <a:ea typeface="Calibri"/>
                <a:cs typeface="Calibri"/>
                <a:sym typeface="Calibri"/>
              </a:rPr>
              <a:t>12</a:t>
            </a:r>
            <a:r>
              <a:rPr lang="zh-TW">
                <a:latin typeface="Calibri"/>
                <a:ea typeface="Calibri"/>
                <a:cs typeface="Calibri"/>
                <a:sym typeface="Calibri"/>
              </a:rPr>
              <a:t>:[10, 10]</a:t>
            </a:r>
            <a:br>
              <a:rPr lang="zh-TW">
                <a:latin typeface="Calibri"/>
                <a:ea typeface="Calibri"/>
                <a:cs typeface="Calibri"/>
                <a:sym typeface="Calibri"/>
              </a:rPr>
            </a:br>
            <a:r>
              <a:rPr lang="zh-TW">
                <a:latin typeface="Calibri"/>
                <a:ea typeface="Calibri"/>
                <a:cs typeface="Calibri"/>
                <a:sym typeface="Calibri"/>
              </a:rPr>
              <a:t>avgerage score=0.75</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idx="1" type="body"/>
          </p:nvPr>
        </p:nvSpPr>
        <p:spPr>
          <a:xfrm>
            <a:off x="395300" y="777471"/>
            <a:ext cx="8353500" cy="10851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zh-TW"/>
              <a:t>Finally, </a:t>
            </a:r>
            <a:r>
              <a:rPr lang="zh-TW"/>
              <a:t>train your model </a:t>
            </a:r>
            <a:r>
              <a:rPr b="1" lang="zh-TW"/>
              <a:t>on the whole training set</a:t>
            </a:r>
            <a:r>
              <a:rPr lang="zh-TW"/>
              <a:t> with </a:t>
            </a:r>
            <a:br>
              <a:rPr lang="zh-TW"/>
            </a:br>
            <a:r>
              <a:rPr lang="zh-TW"/>
              <a:t>the best </a:t>
            </a:r>
            <a:r>
              <a:rPr lang="zh-TW"/>
              <a:t>hyperparameter</a:t>
            </a:r>
            <a:r>
              <a:rPr lang="zh-TW"/>
              <a:t>s and evaluate on the test set</a:t>
            </a:r>
            <a:endParaRPr/>
          </a:p>
        </p:txBody>
      </p:sp>
      <p:sp>
        <p:nvSpPr>
          <p:cNvPr id="233" name="Google Shape;233;p37"/>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K-fold Cross-validation for </a:t>
            </a:r>
            <a:r>
              <a:rPr lang="zh-TW"/>
              <a:t>hyperparameter</a:t>
            </a:r>
            <a:r>
              <a:rPr lang="zh-TW"/>
              <a:t> searching</a:t>
            </a:r>
            <a:endParaRPr/>
          </a:p>
        </p:txBody>
      </p:sp>
      <p:grpSp>
        <p:nvGrpSpPr>
          <p:cNvPr id="234" name="Google Shape;234;p37"/>
          <p:cNvGrpSpPr/>
          <p:nvPr/>
        </p:nvGrpSpPr>
        <p:grpSpPr>
          <a:xfrm>
            <a:off x="470679" y="2590923"/>
            <a:ext cx="8185083" cy="2335489"/>
            <a:chOff x="152400" y="2614530"/>
            <a:chExt cx="6978500" cy="1919370"/>
          </a:xfrm>
        </p:grpSpPr>
        <p:pic>
          <p:nvPicPr>
            <p:cNvPr id="235" name="Google Shape;235;p37"/>
            <p:cNvPicPr preferRelativeResize="0"/>
            <p:nvPr/>
          </p:nvPicPr>
          <p:blipFill>
            <a:blip r:embed="rId3">
              <a:alphaModFix/>
            </a:blip>
            <a:stretch>
              <a:fillRect/>
            </a:stretch>
          </p:blipFill>
          <p:spPr>
            <a:xfrm>
              <a:off x="152400" y="2614530"/>
              <a:ext cx="5477900" cy="1919370"/>
            </a:xfrm>
            <a:prstGeom prst="rect">
              <a:avLst/>
            </a:prstGeom>
            <a:noFill/>
            <a:ln>
              <a:noFill/>
            </a:ln>
          </p:spPr>
        </p:pic>
        <p:cxnSp>
          <p:nvCxnSpPr>
            <p:cNvPr id="236" name="Google Shape;236;p37"/>
            <p:cNvCxnSpPr/>
            <p:nvPr/>
          </p:nvCxnSpPr>
          <p:spPr>
            <a:xfrm>
              <a:off x="5227700" y="3521925"/>
              <a:ext cx="1164600" cy="6300"/>
            </a:xfrm>
            <a:prstGeom prst="straightConnector1">
              <a:avLst/>
            </a:prstGeom>
            <a:noFill/>
            <a:ln cap="flat" cmpd="sng" w="9525">
              <a:solidFill>
                <a:schemeClr val="dk2"/>
              </a:solidFill>
              <a:prstDash val="solid"/>
              <a:round/>
              <a:headEnd len="med" w="med" type="none"/>
              <a:tailEnd len="med" w="med" type="triangle"/>
            </a:ln>
          </p:spPr>
        </p:cxnSp>
        <p:sp>
          <p:nvSpPr>
            <p:cNvPr id="237" name="Google Shape;237;p37"/>
            <p:cNvSpPr txBox="1"/>
            <p:nvPr/>
          </p:nvSpPr>
          <p:spPr>
            <a:xfrm>
              <a:off x="6392300" y="3390513"/>
              <a:ext cx="738600" cy="2691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latin typeface="Calibri"/>
                  <a:ea typeface="Calibri"/>
                  <a:cs typeface="Calibri"/>
                  <a:sym typeface="Calibri"/>
                </a:rPr>
                <a:t>Test set</a:t>
              </a:r>
              <a:endParaRPr>
                <a:latin typeface="Calibri"/>
                <a:ea typeface="Calibri"/>
                <a:cs typeface="Calibri"/>
                <a:sym typeface="Calibri"/>
              </a:endParaRPr>
            </a:p>
          </p:txBody>
        </p:sp>
        <p:sp>
          <p:nvSpPr>
            <p:cNvPr id="238" name="Google Shape;238;p37"/>
            <p:cNvSpPr txBox="1"/>
            <p:nvPr/>
          </p:nvSpPr>
          <p:spPr>
            <a:xfrm>
              <a:off x="5380025" y="3195775"/>
              <a:ext cx="882600" cy="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Calibri"/>
                  <a:ea typeface="Calibri"/>
                  <a:cs typeface="Calibri"/>
                  <a:sym typeface="Calibri"/>
                </a:rPr>
                <a:t>evaluate</a:t>
              </a:r>
              <a:endParaRPr>
                <a:latin typeface="Calibri"/>
                <a:ea typeface="Calibri"/>
                <a:cs typeface="Calibri"/>
                <a:sym typeface="Calibri"/>
              </a:endParaRPr>
            </a:p>
          </p:txBody>
        </p:sp>
      </p:grpSp>
      <p:sp>
        <p:nvSpPr>
          <p:cNvPr id="239" name="Google Shape;239;p37"/>
          <p:cNvSpPr txBox="1"/>
          <p:nvPr/>
        </p:nvSpPr>
        <p:spPr>
          <a:xfrm>
            <a:off x="3088275" y="2362325"/>
            <a:ext cx="17073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TW">
                <a:latin typeface="Calibri"/>
                <a:ea typeface="Calibri"/>
                <a:cs typeface="Calibri"/>
                <a:sym typeface="Calibri"/>
              </a:rPr>
              <a:t>C=0.1, Gamma = 0.1 from combination 2</a:t>
            </a:r>
            <a:endParaRPr b="1">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idx="1" type="body"/>
          </p:nvPr>
        </p:nvSpPr>
        <p:spPr>
          <a:xfrm>
            <a:off x="395288" y="1006078"/>
            <a:ext cx="83535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zh-TW" u="sng">
                <a:solidFill>
                  <a:schemeClr val="hlink"/>
                </a:solidFill>
                <a:hlinkClick r:id="rId3"/>
              </a:rPr>
              <a:t>K-fold Cross-Validation &amp; Grid Search</a:t>
            </a:r>
            <a:endParaRPr/>
          </a:p>
          <a:p>
            <a:pPr indent="-381000" lvl="0" marL="457200" rtl="0" algn="l">
              <a:spcBef>
                <a:spcPts val="0"/>
              </a:spcBef>
              <a:spcAft>
                <a:spcPts val="0"/>
              </a:spcAft>
              <a:buSzPts val="2400"/>
              <a:buChar char="•"/>
            </a:pPr>
            <a:r>
              <a:rPr lang="zh-TW" u="sng">
                <a:solidFill>
                  <a:schemeClr val="hlink"/>
                </a:solidFill>
                <a:hlinkClick r:id="rId4"/>
              </a:rPr>
              <a:t>SVM </a:t>
            </a:r>
            <a:r>
              <a:rPr lang="zh-TW" u="sng">
                <a:solidFill>
                  <a:schemeClr val="hlink"/>
                </a:solidFill>
                <a:hlinkClick r:id="rId5"/>
              </a:rPr>
              <a:t>hyperparameter</a:t>
            </a:r>
            <a:r>
              <a:rPr lang="zh-TW" u="sng">
                <a:solidFill>
                  <a:schemeClr val="hlink"/>
                </a:solidFill>
                <a:hlinkClick r:id="rId6"/>
              </a:rPr>
              <a:t> tuning</a:t>
            </a:r>
            <a:endParaRPr/>
          </a:p>
        </p:txBody>
      </p:sp>
      <p:sp>
        <p:nvSpPr>
          <p:cNvPr id="245" name="Google Shape;245;p38"/>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Reference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idx="1" type="body"/>
          </p:nvPr>
        </p:nvSpPr>
        <p:spPr>
          <a:xfrm>
            <a:off x="395300" y="1006075"/>
            <a:ext cx="86601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Font typeface="Calibri"/>
              <a:buChar char="•"/>
            </a:pPr>
            <a:r>
              <a:rPr lang="zh-TW">
                <a:solidFill>
                  <a:srgbClr val="24292E"/>
                </a:solidFill>
                <a:highlight>
                  <a:srgbClr val="FFFFFF"/>
                </a:highlight>
              </a:rPr>
              <a:t>We will deduct a late penalty of 20 points per additional late day</a:t>
            </a:r>
            <a:endParaRPr>
              <a:solidFill>
                <a:srgbClr val="24292E"/>
              </a:solidFill>
              <a:highlight>
                <a:srgbClr val="FFFFFF"/>
              </a:highlight>
            </a:endParaRPr>
          </a:p>
          <a:p>
            <a:pPr indent="-381000" lvl="0" marL="457200" rtl="0" algn="l">
              <a:spcBef>
                <a:spcPts val="0"/>
              </a:spcBef>
              <a:spcAft>
                <a:spcPts val="0"/>
              </a:spcAft>
              <a:buSzPts val="2400"/>
              <a:buFont typeface="Calibri"/>
              <a:buChar char="•"/>
            </a:pPr>
            <a:r>
              <a:rPr lang="zh-TW">
                <a:solidFill>
                  <a:srgbClr val="24292E"/>
                </a:solidFill>
                <a:highlight>
                  <a:srgbClr val="FFFFFF"/>
                </a:highlight>
              </a:rPr>
              <a:t>For example, If you get 90 points of this HW but delay for </a:t>
            </a:r>
            <a:r>
              <a:rPr lang="zh-TW">
                <a:solidFill>
                  <a:srgbClr val="FF0000"/>
                </a:solidFill>
                <a:highlight>
                  <a:srgbClr val="FFFFFF"/>
                </a:highlight>
              </a:rPr>
              <a:t>two days</a:t>
            </a:r>
            <a:r>
              <a:rPr lang="zh-TW">
                <a:solidFill>
                  <a:srgbClr val="24292E"/>
                </a:solidFill>
                <a:highlight>
                  <a:srgbClr val="FFFFFF"/>
                </a:highlight>
              </a:rPr>
              <a:t>, your will get only 90- (</a:t>
            </a:r>
            <a:r>
              <a:rPr lang="zh-TW">
                <a:solidFill>
                  <a:srgbClr val="FF0000"/>
                </a:solidFill>
                <a:highlight>
                  <a:srgbClr val="FFFFFF"/>
                </a:highlight>
              </a:rPr>
              <a:t>20 x 2</a:t>
            </a:r>
            <a:r>
              <a:rPr lang="zh-TW">
                <a:solidFill>
                  <a:srgbClr val="24292E"/>
                </a:solidFill>
                <a:highlight>
                  <a:srgbClr val="FFFFFF"/>
                </a:highlight>
              </a:rPr>
              <a:t>) = 50 points! </a:t>
            </a:r>
            <a:endParaRPr>
              <a:solidFill>
                <a:srgbClr val="24292E"/>
              </a:solidFill>
              <a:highlight>
                <a:srgbClr val="FFFFFF"/>
              </a:highlight>
            </a:endParaRPr>
          </a:p>
        </p:txBody>
      </p:sp>
      <p:sp>
        <p:nvSpPr>
          <p:cNvPr id="251" name="Google Shape;251;p39"/>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Late Policy    </a:t>
            </a:r>
            <a:endParaRPr/>
          </a:p>
        </p:txBody>
      </p:sp>
      <p:pic>
        <p:nvPicPr>
          <p:cNvPr id="252" name="Google Shape;252;p39"/>
          <p:cNvPicPr preferRelativeResize="0"/>
          <p:nvPr/>
        </p:nvPicPr>
        <p:blipFill>
          <a:blip r:embed="rId3">
            <a:alphaModFix/>
          </a:blip>
          <a:stretch>
            <a:fillRect/>
          </a:stretch>
        </p:blipFill>
        <p:spPr>
          <a:xfrm>
            <a:off x="4741100" y="2378875"/>
            <a:ext cx="3514750" cy="2636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ph idx="1" type="body"/>
          </p:nvPr>
        </p:nvSpPr>
        <p:spPr>
          <a:xfrm>
            <a:off x="395288" y="1006078"/>
            <a:ext cx="83535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zh-TW"/>
              <a:t>Submit your homework on </a:t>
            </a:r>
            <a:r>
              <a:rPr lang="zh-TW" u="sng">
                <a:solidFill>
                  <a:schemeClr val="hlink"/>
                </a:solidFill>
                <a:hlinkClick r:id="rId3"/>
              </a:rPr>
              <a:t>E3-system</a:t>
            </a:r>
            <a:r>
              <a:rPr lang="zh-TW"/>
              <a:t> </a:t>
            </a:r>
            <a:r>
              <a:rPr lang="zh-TW"/>
              <a:t>!</a:t>
            </a:r>
            <a:endParaRPr/>
          </a:p>
          <a:p>
            <a:pPr indent="-381000" lvl="0" marL="457200" rtl="0" algn="l">
              <a:spcBef>
                <a:spcPts val="0"/>
              </a:spcBef>
              <a:spcAft>
                <a:spcPts val="0"/>
              </a:spcAft>
              <a:buSzPts val="2400"/>
              <a:buChar char="•"/>
            </a:pPr>
            <a:r>
              <a:rPr lang="zh-TW"/>
              <a:t>Check your email regularly, we will mail you if there are any  updates or problems of the homework</a:t>
            </a:r>
            <a:endParaRPr/>
          </a:p>
          <a:p>
            <a:pPr indent="-381000" lvl="0" marL="457200" rtl="0" algn="l">
              <a:spcBef>
                <a:spcPts val="0"/>
              </a:spcBef>
              <a:spcAft>
                <a:spcPts val="0"/>
              </a:spcAft>
              <a:buSzPts val="2400"/>
              <a:buChar char="•"/>
            </a:pPr>
            <a:r>
              <a:rPr lang="zh-TW"/>
              <a:t>If you have any questions or comments for the homework, please mail TAs and cc Prof. Lin</a:t>
            </a:r>
            <a:endParaRPr/>
          </a:p>
          <a:p>
            <a:pPr indent="-355600" lvl="1" marL="914400" rtl="0" algn="l">
              <a:spcBef>
                <a:spcPts val="0"/>
              </a:spcBef>
              <a:spcAft>
                <a:spcPts val="0"/>
              </a:spcAft>
              <a:buSzPts val="2000"/>
              <a:buChar char="⮚"/>
            </a:pPr>
            <a:r>
              <a:rPr lang="zh-TW" sz="2000"/>
              <a:t>Prof. Lin, </a:t>
            </a:r>
            <a:r>
              <a:rPr b="1" lang="zh-TW" sz="2000" u="sng">
                <a:solidFill>
                  <a:schemeClr val="hlink"/>
                </a:solidFill>
                <a:hlinkClick r:id="rId4"/>
              </a:rPr>
              <a:t>lin@cs.nctu.edu.tw</a:t>
            </a:r>
            <a:r>
              <a:rPr b="1" lang="zh-TW" sz="2000"/>
              <a:t> </a:t>
            </a:r>
            <a:endParaRPr sz="2000"/>
          </a:p>
          <a:p>
            <a:pPr indent="-355600" lvl="1" marL="914400" rtl="0" algn="l">
              <a:spcBef>
                <a:spcPts val="0"/>
              </a:spcBef>
              <a:spcAft>
                <a:spcPts val="0"/>
              </a:spcAft>
              <a:buSzPts val="2000"/>
              <a:buChar char="⮚"/>
            </a:pPr>
            <a:r>
              <a:rPr lang="zh-TW" sz="2000"/>
              <a:t>TA Jimmy, </a:t>
            </a:r>
            <a:r>
              <a:rPr b="1" lang="zh-TW" sz="2000" u="sng">
                <a:solidFill>
                  <a:schemeClr val="hlink"/>
                </a:solidFill>
                <a:hlinkClick r:id="rId5"/>
              </a:rPr>
              <a:t>d08922002@csie.ntu.edu.tw</a:t>
            </a:r>
            <a:r>
              <a:rPr b="1" lang="zh-TW" sz="2000"/>
              <a:t> </a:t>
            </a:r>
            <a:endParaRPr b="1" sz="2000"/>
          </a:p>
          <a:p>
            <a:pPr indent="-355600" lvl="1" marL="914400" rtl="0" algn="l">
              <a:spcBef>
                <a:spcPts val="0"/>
              </a:spcBef>
              <a:spcAft>
                <a:spcPts val="0"/>
              </a:spcAft>
              <a:buSzPts val="2000"/>
              <a:buChar char="⮚"/>
            </a:pPr>
            <a:r>
              <a:rPr lang="zh-TW" sz="2000"/>
              <a:t>TA 晨軒,</a:t>
            </a:r>
            <a:r>
              <a:rPr b="1" lang="zh-TW" sz="2000"/>
              <a:t> </a:t>
            </a:r>
            <a:r>
              <a:rPr b="1" lang="zh-TW" sz="2000" u="sng">
                <a:solidFill>
                  <a:schemeClr val="hlink"/>
                </a:solidFill>
                <a:hlinkClick r:id="rId6"/>
              </a:rPr>
              <a:t>derekt.cs06@nctu.edu.tw</a:t>
            </a:r>
            <a:endParaRPr b="1" sz="2000"/>
          </a:p>
          <a:p>
            <a:pPr indent="-355600" lvl="1" marL="914400" rtl="0" algn="l">
              <a:spcBef>
                <a:spcPts val="0"/>
              </a:spcBef>
              <a:spcAft>
                <a:spcPts val="0"/>
              </a:spcAft>
              <a:buSzPts val="2000"/>
              <a:buChar char="⮚"/>
            </a:pPr>
            <a:r>
              <a:rPr lang="zh-TW" sz="2000"/>
              <a:t>TA 政儒,</a:t>
            </a:r>
            <a:r>
              <a:rPr b="1" lang="zh-TW" sz="2000"/>
              <a:t> </a:t>
            </a:r>
            <a:r>
              <a:rPr b="1" lang="zh-TW" sz="2000" u="sng">
                <a:solidFill>
                  <a:schemeClr val="hlink"/>
                </a:solidFill>
                <a:hlinkClick r:id="rId7"/>
              </a:rPr>
              <a:t>ace52751208@gmail.com</a:t>
            </a:r>
            <a:endParaRPr sz="2000"/>
          </a:p>
          <a:p>
            <a:pPr indent="0" lvl="0" marL="0" rtl="0" algn="l">
              <a:spcBef>
                <a:spcPts val="480"/>
              </a:spcBef>
              <a:spcAft>
                <a:spcPts val="0"/>
              </a:spcAft>
              <a:buNone/>
            </a:pPr>
            <a:r>
              <a:t/>
            </a:r>
            <a:endParaRPr/>
          </a:p>
        </p:txBody>
      </p:sp>
      <p:sp>
        <p:nvSpPr>
          <p:cNvPr id="258" name="Google Shape;258;p40"/>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Notice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Have fun!</a:t>
            </a:r>
            <a:endParaRPr/>
          </a:p>
        </p:txBody>
      </p:sp>
      <p:pic>
        <p:nvPicPr>
          <p:cNvPr id="264" name="Google Shape;264;p41"/>
          <p:cNvPicPr preferRelativeResize="0"/>
          <p:nvPr/>
        </p:nvPicPr>
        <p:blipFill rotWithShape="1">
          <a:blip r:embed="rId3">
            <a:alphaModFix/>
          </a:blip>
          <a:srcRect b="8408" l="0" r="0" t="0"/>
          <a:stretch/>
        </p:blipFill>
        <p:spPr>
          <a:xfrm>
            <a:off x="3480100" y="415050"/>
            <a:ext cx="4967825" cy="4313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idx="1" type="body"/>
          </p:nvPr>
        </p:nvSpPr>
        <p:spPr>
          <a:xfrm>
            <a:off x="91788" y="751275"/>
            <a:ext cx="8901000" cy="3738600"/>
          </a:xfrm>
          <a:prstGeom prst="rect">
            <a:avLst/>
          </a:prstGeom>
        </p:spPr>
        <p:txBody>
          <a:bodyPr anchorCtr="0" anchor="t" bIns="45700" lIns="91425" spcFirstLastPara="1" rIns="91425" wrap="square" tIns="45700">
            <a:noAutofit/>
          </a:bodyPr>
          <a:lstStyle/>
          <a:p>
            <a:pPr indent="-393700" lvl="0" marL="457200" rtl="0" algn="l">
              <a:spcBef>
                <a:spcPts val="480"/>
              </a:spcBef>
              <a:spcAft>
                <a:spcPts val="0"/>
              </a:spcAft>
              <a:buSzPts val="2600"/>
              <a:buChar char="•"/>
            </a:pPr>
            <a:r>
              <a:rPr b="1" lang="zh-TW" sz="2600"/>
              <a:t>Deadline: </a:t>
            </a:r>
            <a:r>
              <a:rPr b="1" lang="zh-TW" sz="2600">
                <a:solidFill>
                  <a:srgbClr val="FF0000"/>
                </a:solidFill>
              </a:rPr>
              <a:t>May. 25</a:t>
            </a:r>
            <a:r>
              <a:rPr b="1" lang="zh-TW" sz="2600"/>
              <a:t>, Wed at 23:59.</a:t>
            </a:r>
            <a:endParaRPr b="1" sz="2600"/>
          </a:p>
          <a:p>
            <a:pPr indent="-381000" lvl="0" marL="914400" rtl="0" algn="l">
              <a:spcBef>
                <a:spcPts val="0"/>
              </a:spcBef>
              <a:spcAft>
                <a:spcPts val="0"/>
              </a:spcAft>
              <a:buSzPts val="2400"/>
              <a:buAutoNum type="arabicPeriod"/>
            </a:pPr>
            <a:r>
              <a:rPr lang="zh-TW"/>
              <a:t>Code assignment (50%): </a:t>
            </a:r>
            <a:r>
              <a:rPr lang="zh-TW" sz="2000"/>
              <a:t>Implement cross-validation and </a:t>
            </a:r>
            <a:r>
              <a:rPr lang="zh-TW" sz="2000"/>
              <a:t>hyperparameter</a:t>
            </a:r>
            <a:r>
              <a:rPr lang="zh-TW" sz="2000"/>
              <a:t> searching for SVM model training</a:t>
            </a:r>
            <a:endParaRPr sz="2000"/>
          </a:p>
          <a:p>
            <a:pPr indent="-381000" lvl="0" marL="914400" rtl="0" algn="l">
              <a:spcBef>
                <a:spcPts val="0"/>
              </a:spcBef>
              <a:spcAft>
                <a:spcPts val="0"/>
              </a:spcAft>
              <a:buSzPts val="2400"/>
              <a:buAutoNum type="arabicPeriod"/>
            </a:pPr>
            <a:r>
              <a:rPr lang="zh-TW"/>
              <a:t>Short answer questions (50%)</a:t>
            </a:r>
            <a:endParaRPr/>
          </a:p>
          <a:p>
            <a:pPr indent="-393700" lvl="0" marL="457200" rtl="0" algn="l">
              <a:spcBef>
                <a:spcPts val="0"/>
              </a:spcBef>
              <a:spcAft>
                <a:spcPts val="0"/>
              </a:spcAft>
              <a:buSzPts val="2600"/>
              <a:buChar char="•"/>
            </a:pPr>
            <a:r>
              <a:rPr lang="zh-TW" sz="2600"/>
              <a:t>Submit your </a:t>
            </a:r>
            <a:r>
              <a:rPr b="1" lang="zh-TW" sz="2600"/>
              <a:t>1) code (</a:t>
            </a:r>
            <a:r>
              <a:rPr b="1" lang="zh-TW" sz="2600">
                <a:solidFill>
                  <a:srgbClr val="FF0000"/>
                </a:solidFill>
              </a:rPr>
              <a:t>.py/.ipynb</a:t>
            </a:r>
            <a:r>
              <a:rPr b="1" lang="zh-TW" sz="2600"/>
              <a:t>) </a:t>
            </a:r>
            <a:r>
              <a:rPr lang="zh-TW" sz="2600"/>
              <a:t>and </a:t>
            </a:r>
            <a:r>
              <a:rPr b="1" lang="zh-TW" sz="2600"/>
              <a:t>2) reports (</a:t>
            </a:r>
            <a:r>
              <a:rPr b="1" lang="zh-TW" sz="2600">
                <a:solidFill>
                  <a:srgbClr val="FF0000"/>
                </a:solidFill>
              </a:rPr>
              <a:t>.pdf</a:t>
            </a:r>
            <a:r>
              <a:rPr b="1" lang="zh-TW" sz="2600"/>
              <a:t>) </a:t>
            </a:r>
            <a:r>
              <a:rPr lang="zh-TW" sz="2600"/>
              <a:t>on </a:t>
            </a:r>
            <a:r>
              <a:rPr lang="zh-TW" sz="2600" u="sng">
                <a:solidFill>
                  <a:schemeClr val="hlink"/>
                </a:solidFill>
                <a:hlinkClick r:id="rId3"/>
              </a:rPr>
              <a:t>E3</a:t>
            </a:r>
            <a:endParaRPr sz="2600"/>
          </a:p>
          <a:p>
            <a:pPr indent="-381000" lvl="1" marL="914400" rtl="0" algn="l">
              <a:spcBef>
                <a:spcPts val="0"/>
              </a:spcBef>
              <a:spcAft>
                <a:spcPts val="0"/>
              </a:spcAft>
              <a:buSzPts val="2400"/>
              <a:buChar char="⮚"/>
            </a:pPr>
            <a:r>
              <a:rPr lang="zh-TW" u="sng">
                <a:solidFill>
                  <a:schemeClr val="hlink"/>
                </a:solidFill>
                <a:hlinkClick r:id="rId4"/>
              </a:rPr>
              <a:t>Sample Code</a:t>
            </a:r>
            <a:endParaRPr b="1" sz="3000"/>
          </a:p>
          <a:p>
            <a:pPr indent="-381000" lvl="1" marL="914400" rtl="0" algn="l">
              <a:spcBef>
                <a:spcPts val="0"/>
              </a:spcBef>
              <a:spcAft>
                <a:spcPts val="0"/>
              </a:spcAft>
              <a:buSzPts val="2400"/>
              <a:buChar char="⮚"/>
            </a:pPr>
            <a:r>
              <a:rPr lang="zh-TW" u="sng">
                <a:solidFill>
                  <a:schemeClr val="hlink"/>
                </a:solidFill>
                <a:hlinkClick r:id="rId5"/>
              </a:rPr>
              <a:t>HW4 questions</a:t>
            </a:r>
            <a:endParaRPr/>
          </a:p>
          <a:p>
            <a:pPr indent="-381000" lvl="0" marL="457200" rtl="0" algn="l">
              <a:spcBef>
                <a:spcPts val="0"/>
              </a:spcBef>
              <a:spcAft>
                <a:spcPts val="0"/>
              </a:spcAft>
              <a:buSzPts val="2400"/>
              <a:buChar char="•"/>
            </a:pPr>
            <a:r>
              <a:rPr lang="zh-TW"/>
              <a:t>Please follow the </a:t>
            </a:r>
            <a:r>
              <a:rPr b="1" lang="zh-TW">
                <a:solidFill>
                  <a:srgbClr val="FF0000"/>
                </a:solidFill>
              </a:rPr>
              <a:t>file naming rules</a:t>
            </a:r>
            <a:r>
              <a:rPr lang="zh-TW"/>
              <a:t> </a:t>
            </a:r>
            <a:r>
              <a:rPr b="1" lang="zh-TW">
                <a:solidFill>
                  <a:srgbClr val="FF0000"/>
                </a:solidFill>
              </a:rPr>
              <a:t>&lt;STUDENT ID&gt;_HW4.pdf,</a:t>
            </a:r>
            <a:r>
              <a:rPr b="1" lang="zh-TW"/>
              <a:t> </a:t>
            </a:r>
            <a:r>
              <a:rPr lang="zh-TW"/>
              <a:t>otherwise, you will get penalty of your scores</a:t>
            </a:r>
            <a:endParaRPr/>
          </a:p>
        </p:txBody>
      </p:sp>
      <p:sp>
        <p:nvSpPr>
          <p:cNvPr id="147" name="Google Shape;147;p28"/>
          <p:cNvSpPr txBox="1"/>
          <p:nvPr>
            <p:ph type="title"/>
          </p:nvPr>
        </p:nvSpPr>
        <p:spPr>
          <a:xfrm>
            <a:off x="395288" y="654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Homework 4</a:t>
            </a:r>
            <a:endParaRPr/>
          </a:p>
        </p:txBody>
      </p:sp>
      <p:pic>
        <p:nvPicPr>
          <p:cNvPr id="148" name="Google Shape;148;p28"/>
          <p:cNvPicPr preferRelativeResize="0"/>
          <p:nvPr/>
        </p:nvPicPr>
        <p:blipFill>
          <a:blip r:embed="rId6">
            <a:alphaModFix/>
          </a:blip>
          <a:stretch>
            <a:fillRect/>
          </a:stretch>
        </p:blipFill>
        <p:spPr>
          <a:xfrm>
            <a:off x="4651475" y="4413600"/>
            <a:ext cx="1943700" cy="412300"/>
          </a:xfrm>
          <a:prstGeom prst="rect">
            <a:avLst/>
          </a:prstGeom>
          <a:noFill/>
          <a:ln>
            <a:noFill/>
          </a:ln>
        </p:spPr>
      </p:pic>
      <p:pic>
        <p:nvPicPr>
          <p:cNvPr id="149" name="Google Shape;149;p28"/>
          <p:cNvPicPr preferRelativeResize="0"/>
          <p:nvPr/>
        </p:nvPicPr>
        <p:blipFill>
          <a:blip r:embed="rId7">
            <a:alphaModFix/>
          </a:blip>
          <a:stretch>
            <a:fillRect/>
          </a:stretch>
        </p:blipFill>
        <p:spPr>
          <a:xfrm>
            <a:off x="958300" y="4334000"/>
            <a:ext cx="2012175" cy="589550"/>
          </a:xfrm>
          <a:prstGeom prst="rect">
            <a:avLst/>
          </a:prstGeom>
          <a:noFill/>
          <a:ln>
            <a:noFill/>
          </a:ln>
        </p:spPr>
      </p:pic>
      <p:sp>
        <p:nvSpPr>
          <p:cNvPr id="150" name="Google Shape;150;p28"/>
          <p:cNvSpPr/>
          <p:nvPr/>
        </p:nvSpPr>
        <p:spPr>
          <a:xfrm>
            <a:off x="3115525" y="4321350"/>
            <a:ext cx="1359000" cy="5289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Compress</a:t>
            </a:r>
            <a:endParaRPr/>
          </a:p>
        </p:txBody>
      </p:sp>
      <p:sp>
        <p:nvSpPr>
          <p:cNvPr id="151" name="Google Shape;151;p28"/>
          <p:cNvSpPr/>
          <p:nvPr/>
        </p:nvSpPr>
        <p:spPr>
          <a:xfrm>
            <a:off x="6906550" y="4355300"/>
            <a:ext cx="904200" cy="5289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submit</a:t>
            </a:r>
            <a:endParaRPr/>
          </a:p>
        </p:txBody>
      </p:sp>
      <p:sp>
        <p:nvSpPr>
          <p:cNvPr id="152" name="Google Shape;152;p28"/>
          <p:cNvSpPr txBox="1"/>
          <p:nvPr/>
        </p:nvSpPr>
        <p:spPr>
          <a:xfrm>
            <a:off x="7892000" y="4216650"/>
            <a:ext cx="617700" cy="6858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None/>
            </a:pPr>
            <a:r>
              <a:rPr b="1" lang="zh-TW" sz="3000" u="sng">
                <a:solidFill>
                  <a:schemeClr val="hlink"/>
                </a:solidFill>
                <a:latin typeface="Calibri"/>
                <a:ea typeface="Calibri"/>
                <a:cs typeface="Calibri"/>
                <a:sym typeface="Calibri"/>
                <a:hlinkClick r:id="rId8"/>
              </a:rPr>
              <a:t>E3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idx="1" type="body"/>
          </p:nvPr>
        </p:nvSpPr>
        <p:spPr>
          <a:xfrm>
            <a:off x="395288" y="1006078"/>
            <a:ext cx="83535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zh-TW"/>
              <a:t>Support Vectors Classifier tries to find the best hyperplane to separate the different classes by maximizing the distance between sample points and the hyperplane</a:t>
            </a:r>
            <a:endParaRPr/>
          </a:p>
        </p:txBody>
      </p:sp>
      <p:sp>
        <p:nvSpPr>
          <p:cNvPr id="158" name="Google Shape;158;p29"/>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Support vector machines</a:t>
            </a:r>
            <a:endParaRPr/>
          </a:p>
        </p:txBody>
      </p:sp>
      <p:pic>
        <p:nvPicPr>
          <p:cNvPr id="159" name="Google Shape;159;p29"/>
          <p:cNvPicPr preferRelativeResize="0"/>
          <p:nvPr/>
        </p:nvPicPr>
        <p:blipFill>
          <a:blip r:embed="rId3">
            <a:alphaModFix/>
          </a:blip>
          <a:stretch>
            <a:fillRect/>
          </a:stretch>
        </p:blipFill>
        <p:spPr>
          <a:xfrm>
            <a:off x="607225" y="2291775"/>
            <a:ext cx="7804525" cy="2341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idx="1" type="body"/>
          </p:nvPr>
        </p:nvSpPr>
        <p:spPr>
          <a:xfrm>
            <a:off x="395288" y="1006078"/>
            <a:ext cx="83535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zh-TW"/>
              <a:t>Since SVM requires lots of difficult </a:t>
            </a:r>
            <a:r>
              <a:rPr lang="zh-TW"/>
              <a:t>mathematical</a:t>
            </a:r>
            <a:r>
              <a:rPr lang="zh-TW"/>
              <a:t> operations, we will not ask you to implement SVM in homework 4 :)</a:t>
            </a:r>
            <a:endParaRPr/>
          </a:p>
        </p:txBody>
      </p:sp>
      <p:sp>
        <p:nvSpPr>
          <p:cNvPr id="165" name="Google Shape;165;p30"/>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No need to implment SVM!</a:t>
            </a:r>
            <a:endParaRPr/>
          </a:p>
        </p:txBody>
      </p:sp>
      <p:pic>
        <p:nvPicPr>
          <p:cNvPr id="166" name="Google Shape;166;p30"/>
          <p:cNvPicPr preferRelativeResize="0"/>
          <p:nvPr/>
        </p:nvPicPr>
        <p:blipFill>
          <a:blip r:embed="rId3">
            <a:alphaModFix/>
          </a:blip>
          <a:stretch>
            <a:fillRect/>
          </a:stretch>
        </p:blipFill>
        <p:spPr>
          <a:xfrm>
            <a:off x="3218125" y="2134600"/>
            <a:ext cx="2497225" cy="2808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idx="1" type="body"/>
          </p:nvPr>
        </p:nvSpPr>
        <p:spPr>
          <a:xfrm>
            <a:off x="395288" y="1006078"/>
            <a:ext cx="83535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zh-TW"/>
              <a:t>There are lots of </a:t>
            </a:r>
            <a:r>
              <a:rPr lang="zh-TW"/>
              <a:t>hyperparameter</a:t>
            </a:r>
            <a:r>
              <a:rPr lang="zh-TW"/>
              <a:t>s in SVM. In this homework, you will need to implement </a:t>
            </a:r>
            <a:r>
              <a:rPr b="1" lang="zh-TW"/>
              <a:t>grid search</a:t>
            </a:r>
            <a:r>
              <a:rPr lang="zh-TW"/>
              <a:t> and </a:t>
            </a:r>
            <a:r>
              <a:rPr b="1" lang="zh-TW"/>
              <a:t>cross-validation</a:t>
            </a:r>
            <a:r>
              <a:rPr lang="zh-TW"/>
              <a:t> </a:t>
            </a:r>
            <a:r>
              <a:rPr lang="zh-TW"/>
              <a:t>to find the best </a:t>
            </a:r>
            <a:r>
              <a:rPr lang="zh-TW"/>
              <a:t>hyperparameter</a:t>
            </a:r>
            <a:r>
              <a:rPr lang="zh-TW"/>
              <a:t>s of the SVM on the provided dataset</a:t>
            </a:r>
            <a:endParaRPr/>
          </a:p>
          <a:p>
            <a:pPr indent="0" lvl="0" marL="457200" rtl="0" algn="l">
              <a:spcBef>
                <a:spcPts val="480"/>
              </a:spcBef>
              <a:spcAft>
                <a:spcPts val="0"/>
              </a:spcAft>
              <a:buNone/>
            </a:pPr>
            <a:r>
              <a:t/>
            </a:r>
            <a:endParaRPr/>
          </a:p>
        </p:txBody>
      </p:sp>
      <p:sp>
        <p:nvSpPr>
          <p:cNvPr id="172" name="Google Shape;172;p31"/>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Grid search and cross-validation</a:t>
            </a:r>
            <a:endParaRPr/>
          </a:p>
        </p:txBody>
      </p:sp>
      <p:pic>
        <p:nvPicPr>
          <p:cNvPr id="173" name="Google Shape;173;p31"/>
          <p:cNvPicPr preferRelativeResize="0"/>
          <p:nvPr/>
        </p:nvPicPr>
        <p:blipFill>
          <a:blip r:embed="rId3">
            <a:alphaModFix/>
          </a:blip>
          <a:stretch>
            <a:fillRect/>
          </a:stretch>
        </p:blipFill>
        <p:spPr>
          <a:xfrm>
            <a:off x="3462750" y="2254450"/>
            <a:ext cx="2680100" cy="268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idx="1" type="body"/>
          </p:nvPr>
        </p:nvSpPr>
        <p:spPr>
          <a:xfrm>
            <a:off x="240475" y="777475"/>
            <a:ext cx="8903400" cy="20682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Font typeface="Calibri"/>
              <a:buChar char="•"/>
            </a:pPr>
            <a:r>
              <a:rPr lang="zh-TW">
                <a:highlight>
                  <a:srgbClr val="FFFFFF"/>
                </a:highlight>
              </a:rPr>
              <a:t>Suppose we want to find the best values of two hyper</a:t>
            </a:r>
            <a:r>
              <a:rPr lang="zh-TW">
                <a:highlight>
                  <a:srgbClr val="FFFFFF"/>
                </a:highlight>
              </a:rPr>
              <a:t>parameter</a:t>
            </a:r>
            <a:r>
              <a:rPr lang="zh-TW">
                <a:highlight>
                  <a:srgbClr val="FFFFFF"/>
                </a:highlight>
              </a:rPr>
              <a:t>s for an RBF kernel SVM, namely </a:t>
            </a:r>
            <a:r>
              <a:rPr b="1" lang="zh-TW">
                <a:highlight>
                  <a:srgbClr val="FFFFFF"/>
                </a:highlight>
              </a:rPr>
              <a:t>C </a:t>
            </a:r>
            <a:r>
              <a:rPr lang="zh-TW">
                <a:highlight>
                  <a:srgbClr val="FFFFFF"/>
                </a:highlight>
              </a:rPr>
              <a:t>and </a:t>
            </a:r>
            <a:r>
              <a:rPr b="1" lang="zh-TW">
                <a:highlight>
                  <a:srgbClr val="FFFFFF"/>
                </a:highlight>
              </a:rPr>
              <a:t>gamma</a:t>
            </a:r>
            <a:endParaRPr>
              <a:highlight>
                <a:srgbClr val="FFFFFF"/>
              </a:highlight>
            </a:endParaRPr>
          </a:p>
          <a:p>
            <a:pPr indent="-368300" lvl="1" marL="914400" rtl="0" algn="l">
              <a:spcBef>
                <a:spcPts val="0"/>
              </a:spcBef>
              <a:spcAft>
                <a:spcPts val="0"/>
              </a:spcAft>
              <a:buSzPts val="2200"/>
              <a:buFont typeface="Calibri"/>
              <a:buChar char="⮚"/>
            </a:pPr>
            <a:r>
              <a:rPr lang="zh-TW" u="sng">
                <a:solidFill>
                  <a:schemeClr val="hlink"/>
                </a:solidFill>
                <a:hlinkClick r:id="rId3"/>
              </a:rPr>
              <a:t>Interactive demo</a:t>
            </a:r>
            <a:endParaRPr>
              <a:highlight>
                <a:srgbClr val="FFFFFF"/>
              </a:highlight>
            </a:endParaRPr>
          </a:p>
          <a:p>
            <a:pPr indent="-368300" lvl="1" marL="914400" rtl="0" algn="l">
              <a:spcBef>
                <a:spcPts val="0"/>
              </a:spcBef>
              <a:spcAft>
                <a:spcPts val="0"/>
              </a:spcAft>
              <a:buSzPts val="2200"/>
              <a:buFont typeface="Calibri"/>
              <a:buChar char="⮚"/>
            </a:pPr>
            <a:r>
              <a:rPr lang="zh-TW" u="sng">
                <a:solidFill>
                  <a:schemeClr val="hlink"/>
                </a:solidFill>
                <a:highlight>
                  <a:srgbClr val="FFFFFF"/>
                </a:highlight>
                <a:hlinkClick r:id="rId4"/>
              </a:rPr>
              <a:t>Explanation of C and gamma</a:t>
            </a:r>
            <a:r>
              <a:rPr lang="zh-TW">
                <a:highlight>
                  <a:srgbClr val="FFFFFF"/>
                </a:highlight>
              </a:rPr>
              <a:t> </a:t>
            </a:r>
            <a:endParaRPr>
              <a:highlight>
                <a:srgbClr val="FFFFFF"/>
              </a:highlight>
            </a:endParaRPr>
          </a:p>
          <a:p>
            <a:pPr indent="-381000" lvl="0" marL="457200" rtl="0" algn="l">
              <a:spcBef>
                <a:spcPts val="0"/>
              </a:spcBef>
              <a:spcAft>
                <a:spcPts val="0"/>
              </a:spcAft>
              <a:buSzPts val="2400"/>
              <a:buChar char="•"/>
            </a:pPr>
            <a:r>
              <a:rPr lang="zh-TW"/>
              <a:t>There are many</a:t>
            </a:r>
            <a:r>
              <a:rPr lang="zh-TW"/>
              <a:t> </a:t>
            </a:r>
            <a:r>
              <a:rPr lang="zh-TW">
                <a:highlight>
                  <a:srgbClr val="FFFFFF"/>
                </a:highlight>
              </a:rPr>
              <a:t>combinations</a:t>
            </a:r>
            <a:r>
              <a:rPr lang="zh-TW"/>
              <a:t> to be considered!</a:t>
            </a:r>
            <a:endParaRPr/>
          </a:p>
          <a:p>
            <a:pPr indent="0" lvl="0" marL="0" rtl="0" algn="l">
              <a:spcBef>
                <a:spcPts val="480"/>
              </a:spcBef>
              <a:spcAft>
                <a:spcPts val="0"/>
              </a:spcAft>
              <a:buNone/>
            </a:pPr>
            <a:r>
              <a:t/>
            </a:r>
            <a:endParaRPr/>
          </a:p>
        </p:txBody>
      </p:sp>
      <p:sp>
        <p:nvSpPr>
          <p:cNvPr id="179" name="Google Shape;179;p32"/>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Hyper</a:t>
            </a:r>
            <a:r>
              <a:rPr lang="zh-TW"/>
              <a:t>parameter</a:t>
            </a:r>
            <a:r>
              <a:rPr lang="zh-TW"/>
              <a:t> searching</a:t>
            </a:r>
            <a:endParaRPr/>
          </a:p>
        </p:txBody>
      </p:sp>
      <p:pic>
        <p:nvPicPr>
          <p:cNvPr id="180" name="Google Shape;180;p32"/>
          <p:cNvPicPr preferRelativeResize="0"/>
          <p:nvPr/>
        </p:nvPicPr>
        <p:blipFill>
          <a:blip r:embed="rId5">
            <a:alphaModFix/>
          </a:blip>
          <a:stretch>
            <a:fillRect/>
          </a:stretch>
        </p:blipFill>
        <p:spPr>
          <a:xfrm>
            <a:off x="2815125" y="2704050"/>
            <a:ext cx="3754099" cy="25178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idx="1" type="body"/>
          </p:nvPr>
        </p:nvSpPr>
        <p:spPr>
          <a:xfrm>
            <a:off x="87000" y="701275"/>
            <a:ext cx="89040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Font typeface="Calibri"/>
              <a:buChar char="•"/>
            </a:pPr>
            <a:r>
              <a:rPr lang="zh-TW"/>
              <a:t>Grid search </a:t>
            </a:r>
            <a:r>
              <a:rPr lang="zh-TW">
                <a:highlight>
                  <a:srgbClr val="FFFFFF"/>
                </a:highlight>
              </a:rPr>
              <a:t>exhaustively considers all </a:t>
            </a:r>
            <a:r>
              <a:rPr lang="zh-TW">
                <a:highlight>
                  <a:srgbClr val="FFFFFF"/>
                </a:highlight>
              </a:rPr>
              <a:t>hyperparameter</a:t>
            </a:r>
            <a:r>
              <a:rPr lang="zh-TW">
                <a:highlight>
                  <a:srgbClr val="FFFFFF"/>
                </a:highlight>
              </a:rPr>
              <a:t> combinations and picks the best one based on the model that gives the best performance</a:t>
            </a:r>
            <a:endParaRPr/>
          </a:p>
        </p:txBody>
      </p:sp>
      <p:sp>
        <p:nvSpPr>
          <p:cNvPr id="186" name="Google Shape;186;p33"/>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H</a:t>
            </a:r>
            <a:r>
              <a:rPr lang="zh-TW"/>
              <a:t>yperparameter searching: </a:t>
            </a:r>
            <a:r>
              <a:rPr lang="zh-TW"/>
              <a:t>Grid search</a:t>
            </a:r>
            <a:endParaRPr/>
          </a:p>
        </p:txBody>
      </p:sp>
      <p:pic>
        <p:nvPicPr>
          <p:cNvPr id="187" name="Google Shape;187;p33"/>
          <p:cNvPicPr preferRelativeResize="0"/>
          <p:nvPr/>
        </p:nvPicPr>
        <p:blipFill rotWithShape="1">
          <a:blip r:embed="rId3">
            <a:alphaModFix/>
          </a:blip>
          <a:srcRect b="0" l="0" r="52349" t="0"/>
          <a:stretch/>
        </p:blipFill>
        <p:spPr>
          <a:xfrm>
            <a:off x="5893375" y="1746875"/>
            <a:ext cx="3007974" cy="3156300"/>
          </a:xfrm>
          <a:prstGeom prst="rect">
            <a:avLst/>
          </a:prstGeom>
          <a:noFill/>
          <a:ln>
            <a:noFill/>
          </a:ln>
        </p:spPr>
      </p:pic>
      <p:sp>
        <p:nvSpPr>
          <p:cNvPr id="188" name="Google Shape;188;p33"/>
          <p:cNvSpPr txBox="1"/>
          <p:nvPr/>
        </p:nvSpPr>
        <p:spPr>
          <a:xfrm>
            <a:off x="193000" y="2131975"/>
            <a:ext cx="6045900" cy="14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600">
                <a:solidFill>
                  <a:schemeClr val="dk1"/>
                </a:solidFill>
                <a:highlight>
                  <a:srgbClr val="F3F3F3"/>
                </a:highlight>
                <a:latin typeface="Courier New"/>
                <a:ea typeface="Courier New"/>
                <a:cs typeface="Courier New"/>
                <a:sym typeface="Courier New"/>
              </a:rPr>
              <a:t>C = [0.1, 1, 10] #3 values</a:t>
            </a:r>
            <a:endParaRPr sz="1600">
              <a:solidFill>
                <a:schemeClr val="dk1"/>
              </a:solidFill>
              <a:highlight>
                <a:srgbClr val="F3F3F3"/>
              </a:highlight>
              <a:latin typeface="Courier New"/>
              <a:ea typeface="Courier New"/>
              <a:cs typeface="Courier New"/>
              <a:sym typeface="Courier New"/>
            </a:endParaRPr>
          </a:p>
          <a:p>
            <a:pPr indent="0" lvl="0" marL="0" rtl="0" algn="l">
              <a:spcBef>
                <a:spcPts val="0"/>
              </a:spcBef>
              <a:spcAft>
                <a:spcPts val="0"/>
              </a:spcAft>
              <a:buNone/>
            </a:pPr>
            <a:r>
              <a:rPr lang="zh-TW" sz="1600">
                <a:solidFill>
                  <a:schemeClr val="dk1"/>
                </a:solidFill>
                <a:highlight>
                  <a:srgbClr val="F3F3F3"/>
                </a:highlight>
                <a:latin typeface="Courier New"/>
                <a:ea typeface="Courier New"/>
                <a:cs typeface="Courier New"/>
                <a:sym typeface="Courier New"/>
              </a:rPr>
              <a:t>gamma = [0.01, 0.1, 1, 10] #4 values</a:t>
            </a:r>
            <a:endParaRPr sz="1600">
              <a:solidFill>
                <a:schemeClr val="dk1"/>
              </a:solidFill>
              <a:highlight>
                <a:srgbClr val="F3F3F3"/>
              </a:highlight>
              <a:latin typeface="Courier New"/>
              <a:ea typeface="Courier New"/>
              <a:cs typeface="Courier New"/>
              <a:sym typeface="Courier New"/>
            </a:endParaRPr>
          </a:p>
          <a:p>
            <a:pPr indent="0" lvl="0" marL="0" rtl="0" algn="l">
              <a:spcBef>
                <a:spcPts val="0"/>
              </a:spcBef>
              <a:spcAft>
                <a:spcPts val="0"/>
              </a:spcAft>
              <a:buNone/>
            </a:pPr>
            <a:r>
              <a:rPr lang="zh-TW" sz="1600">
                <a:solidFill>
                  <a:schemeClr val="dk1"/>
                </a:solidFill>
                <a:highlight>
                  <a:srgbClr val="F3F3F3"/>
                </a:highlight>
                <a:latin typeface="Courier New"/>
                <a:ea typeface="Courier New"/>
                <a:cs typeface="Courier New"/>
                <a:sym typeface="Courier New"/>
              </a:rPr>
              <a:t># There are totally 12 combinations for tuning</a:t>
            </a:r>
            <a:br>
              <a:rPr lang="zh-TW" sz="1600">
                <a:solidFill>
                  <a:schemeClr val="dk1"/>
                </a:solidFill>
                <a:highlight>
                  <a:srgbClr val="F3F3F3"/>
                </a:highlight>
                <a:latin typeface="Courier New"/>
                <a:ea typeface="Courier New"/>
                <a:cs typeface="Courier New"/>
                <a:sym typeface="Courier New"/>
              </a:rPr>
            </a:br>
            <a:endParaRPr sz="1800">
              <a:highlight>
                <a:srgbClr val="F3F3F3"/>
              </a:highlight>
              <a:latin typeface="Calibri"/>
              <a:ea typeface="Calibri"/>
              <a:cs typeface="Calibri"/>
              <a:sym typeface="Calibri"/>
            </a:endParaRPr>
          </a:p>
        </p:txBody>
      </p:sp>
      <p:graphicFrame>
        <p:nvGraphicFramePr>
          <p:cNvPr id="189" name="Google Shape;189;p33"/>
          <p:cNvGraphicFramePr/>
          <p:nvPr/>
        </p:nvGraphicFramePr>
        <p:xfrm>
          <a:off x="1195488" y="3081250"/>
          <a:ext cx="3000000" cy="3000000"/>
        </p:xfrm>
        <a:graphic>
          <a:graphicData uri="http://schemas.openxmlformats.org/drawingml/2006/table">
            <a:tbl>
              <a:tblPr>
                <a:noFill/>
                <a:tableStyleId>{DFC42EB9-D97F-4736-B33C-67782EFF83D5}</a:tableStyleId>
              </a:tblPr>
              <a:tblGrid>
                <a:gridCol w="888275"/>
                <a:gridCol w="926100"/>
                <a:gridCol w="799425"/>
                <a:gridCol w="682500"/>
                <a:gridCol w="744625"/>
              </a:tblGrid>
              <a:tr h="391300">
                <a:tc>
                  <a:txBody>
                    <a:bodyPr/>
                    <a:lstStyle/>
                    <a:p>
                      <a:pPr indent="0" lvl="0" marL="0" rtl="0" algn="l">
                        <a:spcBef>
                          <a:spcPts val="0"/>
                        </a:spcBef>
                        <a:spcAft>
                          <a:spcPts val="0"/>
                        </a:spcAft>
                        <a:buNone/>
                      </a:pPr>
                      <a:r>
                        <a:rPr lang="zh-TW" sz="1000"/>
                        <a:t>C\gamma</a:t>
                      </a:r>
                      <a:endParaRPr sz="1000"/>
                    </a:p>
                  </a:txBody>
                  <a:tcPr marT="91425" marB="91425" marR="91425" marL="91425"/>
                </a:tc>
                <a:tc>
                  <a:txBody>
                    <a:bodyPr/>
                    <a:lstStyle/>
                    <a:p>
                      <a:pPr indent="0" lvl="0" marL="0" rtl="0" algn="l">
                        <a:spcBef>
                          <a:spcPts val="0"/>
                        </a:spcBef>
                        <a:spcAft>
                          <a:spcPts val="0"/>
                        </a:spcAft>
                        <a:buNone/>
                      </a:pPr>
                      <a:r>
                        <a:rPr lang="zh-TW" sz="1000"/>
                        <a:t>0.01</a:t>
                      </a:r>
                      <a:endParaRPr sz="1000"/>
                    </a:p>
                  </a:txBody>
                  <a:tcPr marT="91425" marB="91425" marR="91425" marL="91425"/>
                </a:tc>
                <a:tc>
                  <a:txBody>
                    <a:bodyPr/>
                    <a:lstStyle/>
                    <a:p>
                      <a:pPr indent="0" lvl="0" marL="0" rtl="0" algn="l">
                        <a:spcBef>
                          <a:spcPts val="0"/>
                        </a:spcBef>
                        <a:spcAft>
                          <a:spcPts val="0"/>
                        </a:spcAft>
                        <a:buNone/>
                      </a:pPr>
                      <a:r>
                        <a:rPr lang="zh-TW" sz="1000"/>
                        <a:t>0.1</a:t>
                      </a:r>
                      <a:endParaRPr sz="1000"/>
                    </a:p>
                  </a:txBody>
                  <a:tcPr marT="91425" marB="91425" marR="91425" marL="91425"/>
                </a:tc>
                <a:tc>
                  <a:txBody>
                    <a:bodyPr/>
                    <a:lstStyle/>
                    <a:p>
                      <a:pPr indent="0" lvl="0" marL="0" rtl="0" algn="l">
                        <a:spcBef>
                          <a:spcPts val="0"/>
                        </a:spcBef>
                        <a:spcAft>
                          <a:spcPts val="0"/>
                        </a:spcAft>
                        <a:buNone/>
                      </a:pPr>
                      <a:r>
                        <a:rPr lang="zh-TW" sz="1000"/>
                        <a:t>1</a:t>
                      </a:r>
                      <a:endParaRPr sz="1000"/>
                    </a:p>
                  </a:txBody>
                  <a:tcPr marT="91425" marB="91425" marR="91425" marL="91425"/>
                </a:tc>
                <a:tc>
                  <a:txBody>
                    <a:bodyPr/>
                    <a:lstStyle/>
                    <a:p>
                      <a:pPr indent="0" lvl="0" marL="0" rtl="0" algn="l">
                        <a:spcBef>
                          <a:spcPts val="0"/>
                        </a:spcBef>
                        <a:spcAft>
                          <a:spcPts val="0"/>
                        </a:spcAft>
                        <a:buNone/>
                      </a:pPr>
                      <a:r>
                        <a:rPr lang="zh-TW" sz="1000"/>
                        <a:t>10</a:t>
                      </a:r>
                      <a:endParaRPr sz="1000"/>
                    </a:p>
                  </a:txBody>
                  <a:tcPr marT="91425" marB="91425" marR="91425" marL="91425"/>
                </a:tc>
              </a:tr>
              <a:tr h="391300">
                <a:tc>
                  <a:txBody>
                    <a:bodyPr/>
                    <a:lstStyle/>
                    <a:p>
                      <a:pPr indent="0" lvl="0" marL="0" rtl="0" algn="l">
                        <a:spcBef>
                          <a:spcPts val="0"/>
                        </a:spcBef>
                        <a:spcAft>
                          <a:spcPts val="0"/>
                        </a:spcAft>
                        <a:buNone/>
                      </a:pPr>
                      <a:r>
                        <a:rPr lang="zh-TW" sz="1000"/>
                        <a:t>0.1</a:t>
                      </a:r>
                      <a:endParaRPr sz="1000"/>
                    </a:p>
                  </a:txBody>
                  <a:tcPr marT="91425" marB="91425" marR="91425" marL="91425"/>
                </a:tc>
                <a:tc>
                  <a:txBody>
                    <a:bodyPr/>
                    <a:lstStyle/>
                    <a:p>
                      <a:pPr indent="0" lvl="0" marL="0" rtl="0" algn="l">
                        <a:spcBef>
                          <a:spcPts val="0"/>
                        </a:spcBef>
                        <a:spcAft>
                          <a:spcPts val="0"/>
                        </a:spcAft>
                        <a:buNone/>
                      </a:pPr>
                      <a:r>
                        <a:rPr lang="zh-TW" sz="1000"/>
                        <a:t>[0.1, 0.01]</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TW" sz="1000">
                          <a:solidFill>
                            <a:schemeClr val="dk1"/>
                          </a:solidFill>
                        </a:rPr>
                        <a:t>[0.1, 0.1]</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TW" sz="1000">
                          <a:solidFill>
                            <a:schemeClr val="dk1"/>
                          </a:solidFill>
                        </a:rPr>
                        <a:t>[0.1, 1]</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TW" sz="1000">
                          <a:solidFill>
                            <a:schemeClr val="dk1"/>
                          </a:solidFill>
                        </a:rPr>
                        <a:t>[0.1, 10]</a:t>
                      </a:r>
                      <a:endParaRPr sz="1000"/>
                    </a:p>
                  </a:txBody>
                  <a:tcPr marT="91425" marB="91425" marR="91425" marL="91425"/>
                </a:tc>
              </a:tr>
              <a:tr h="391300">
                <a:tc>
                  <a:txBody>
                    <a:bodyPr/>
                    <a:lstStyle/>
                    <a:p>
                      <a:pPr indent="0" lvl="0" marL="0" rtl="0" algn="l">
                        <a:spcBef>
                          <a:spcPts val="0"/>
                        </a:spcBef>
                        <a:spcAft>
                          <a:spcPts val="0"/>
                        </a:spcAft>
                        <a:buNone/>
                      </a:pPr>
                      <a:r>
                        <a:rPr lang="zh-TW" sz="1000"/>
                        <a:t>1</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TW" sz="1000">
                          <a:solidFill>
                            <a:schemeClr val="dk1"/>
                          </a:solidFill>
                        </a:rPr>
                        <a:t>[1, 0.01]</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TW" sz="1000">
                          <a:solidFill>
                            <a:schemeClr val="dk1"/>
                          </a:solidFill>
                        </a:rPr>
                        <a:t>[1, 0.1]</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TW" sz="1000">
                          <a:solidFill>
                            <a:schemeClr val="dk1"/>
                          </a:solidFill>
                        </a:rPr>
                        <a:t>[1, 1]</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TW" sz="1000">
                          <a:solidFill>
                            <a:schemeClr val="dk1"/>
                          </a:solidFill>
                        </a:rPr>
                        <a:t>[1, 10]</a:t>
                      </a:r>
                      <a:endParaRPr sz="1000"/>
                    </a:p>
                  </a:txBody>
                  <a:tcPr marT="91425" marB="91425" marR="91425" marL="91425"/>
                </a:tc>
              </a:tr>
              <a:tr h="391300">
                <a:tc>
                  <a:txBody>
                    <a:bodyPr/>
                    <a:lstStyle/>
                    <a:p>
                      <a:pPr indent="0" lvl="0" marL="0" rtl="0" algn="l">
                        <a:spcBef>
                          <a:spcPts val="0"/>
                        </a:spcBef>
                        <a:spcAft>
                          <a:spcPts val="0"/>
                        </a:spcAft>
                        <a:buNone/>
                      </a:pPr>
                      <a:r>
                        <a:rPr lang="zh-TW" sz="1000"/>
                        <a:t>10</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TW" sz="1000">
                          <a:solidFill>
                            <a:schemeClr val="dk1"/>
                          </a:solidFill>
                        </a:rPr>
                        <a:t>[10, 0.01]</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TW" sz="1000">
                          <a:solidFill>
                            <a:schemeClr val="dk1"/>
                          </a:solidFill>
                        </a:rPr>
                        <a:t>[10, 0.1]</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TW" sz="1000">
                          <a:solidFill>
                            <a:schemeClr val="dk1"/>
                          </a:solidFill>
                        </a:rPr>
                        <a:t>[10, 1]</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TW" sz="1000">
                          <a:solidFill>
                            <a:schemeClr val="dk1"/>
                          </a:solidFill>
                        </a:rPr>
                        <a:t>[10, 10]</a:t>
                      </a:r>
                      <a:endParaRPr sz="10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3" name="Shape 193"/>
        <p:cNvGrpSpPr/>
        <p:nvPr/>
      </p:nvGrpSpPr>
      <p:grpSpPr>
        <a:xfrm>
          <a:off x="0" y="0"/>
          <a:ext cx="0" cy="0"/>
          <a:chOff x="0" y="0"/>
          <a:chExt cx="0" cy="0"/>
        </a:xfrm>
      </p:grpSpPr>
      <p:sp>
        <p:nvSpPr>
          <p:cNvPr id="194" name="Google Shape;194;p34"/>
          <p:cNvSpPr txBox="1"/>
          <p:nvPr>
            <p:ph idx="1" type="body"/>
          </p:nvPr>
        </p:nvSpPr>
        <p:spPr>
          <a:xfrm>
            <a:off x="395300" y="760950"/>
            <a:ext cx="8353500" cy="3959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Font typeface="Calibri"/>
              <a:buChar char="•"/>
            </a:pPr>
            <a:r>
              <a:rPr lang="zh-TW">
                <a:highlight>
                  <a:srgbClr val="FFFFFF"/>
                </a:highlight>
              </a:rPr>
              <a:t>The main idea behind cross-validation is that </a:t>
            </a:r>
            <a:r>
              <a:rPr b="1" lang="zh-TW">
                <a:highlight>
                  <a:srgbClr val="FFFFFF"/>
                </a:highlight>
              </a:rPr>
              <a:t>each data point</a:t>
            </a:r>
            <a:r>
              <a:rPr lang="zh-TW">
                <a:highlight>
                  <a:srgbClr val="FFFFFF"/>
                </a:highlight>
              </a:rPr>
              <a:t> in the dataset has the opportunity of being tested</a:t>
            </a:r>
            <a:endParaRPr/>
          </a:p>
          <a:p>
            <a:pPr indent="-381000" lvl="0" marL="457200" rtl="0" algn="l">
              <a:lnSpc>
                <a:spcPct val="100000"/>
              </a:lnSpc>
              <a:spcBef>
                <a:spcPts val="0"/>
              </a:spcBef>
              <a:spcAft>
                <a:spcPts val="0"/>
              </a:spcAft>
              <a:buSzPts val="2400"/>
              <a:buFont typeface="Calibri"/>
              <a:buChar char="•"/>
            </a:pPr>
            <a:r>
              <a:rPr lang="zh-TW">
                <a:solidFill>
                  <a:srgbClr val="202122"/>
                </a:solidFill>
              </a:rPr>
              <a:t>Illustration of K-fold cross-validation when n=12 observations and K=3. After data is shuffled, a total of 3 models will be trained and tested.</a:t>
            </a:r>
            <a:endParaRPr/>
          </a:p>
        </p:txBody>
      </p:sp>
      <p:sp>
        <p:nvSpPr>
          <p:cNvPr id="195" name="Google Shape;195;p34"/>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K-fold Cross-validation</a:t>
            </a:r>
            <a:endParaRPr/>
          </a:p>
        </p:txBody>
      </p:sp>
      <p:pic>
        <p:nvPicPr>
          <p:cNvPr id="196" name="Google Shape;196;p34"/>
          <p:cNvPicPr preferRelativeResize="0"/>
          <p:nvPr/>
        </p:nvPicPr>
        <p:blipFill>
          <a:blip r:embed="rId3">
            <a:alphaModFix/>
          </a:blip>
          <a:stretch>
            <a:fillRect/>
          </a:stretch>
        </p:blipFill>
        <p:spPr>
          <a:xfrm>
            <a:off x="1462825" y="3050125"/>
            <a:ext cx="4031175" cy="921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idx="1" type="body"/>
          </p:nvPr>
        </p:nvSpPr>
        <p:spPr>
          <a:xfrm>
            <a:off x="395300" y="760950"/>
            <a:ext cx="8353500" cy="39597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Font typeface="Calibri"/>
              <a:buChar char="•"/>
            </a:pPr>
            <a:r>
              <a:rPr lang="zh-TW">
                <a:highlight>
                  <a:srgbClr val="FFFFFF"/>
                </a:highlight>
              </a:rPr>
              <a:t>We split the dataset into </a:t>
            </a:r>
            <a:r>
              <a:rPr lang="zh-TW">
                <a:highlight>
                  <a:srgbClr val="FFFFFF"/>
                </a:highlight>
                <a:latin typeface="Times New Roman"/>
                <a:ea typeface="Times New Roman"/>
                <a:cs typeface="Times New Roman"/>
                <a:sym typeface="Times New Roman"/>
              </a:rPr>
              <a:t>K</a:t>
            </a:r>
            <a:r>
              <a:rPr lang="zh-TW">
                <a:highlight>
                  <a:srgbClr val="FFFFFF"/>
                </a:highlight>
              </a:rPr>
              <a:t> parts: one part is used for validation, and the remaining  </a:t>
            </a:r>
            <a:r>
              <a:rPr lang="zh-TW">
                <a:highlight>
                  <a:srgbClr val="FFFFFF"/>
                </a:highlight>
                <a:latin typeface="Times New Roman"/>
                <a:ea typeface="Times New Roman"/>
                <a:cs typeface="Times New Roman"/>
                <a:sym typeface="Times New Roman"/>
              </a:rPr>
              <a:t>K-1</a:t>
            </a:r>
            <a:r>
              <a:rPr lang="zh-TW">
                <a:highlight>
                  <a:srgbClr val="FFFFFF"/>
                </a:highlight>
              </a:rPr>
              <a:t> parts are merged into a training subset. This process repeats K times, with each part used exactly once as the validation data</a:t>
            </a:r>
            <a:endParaRPr/>
          </a:p>
        </p:txBody>
      </p:sp>
      <p:sp>
        <p:nvSpPr>
          <p:cNvPr id="202" name="Google Shape;202;p35"/>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K-fold Cross-validation</a:t>
            </a:r>
            <a:endParaRPr/>
          </a:p>
        </p:txBody>
      </p:sp>
      <p:pic>
        <p:nvPicPr>
          <p:cNvPr id="203" name="Google Shape;203;p35"/>
          <p:cNvPicPr preferRelativeResize="0"/>
          <p:nvPr/>
        </p:nvPicPr>
        <p:blipFill>
          <a:blip r:embed="rId3">
            <a:alphaModFix/>
          </a:blip>
          <a:stretch>
            <a:fillRect/>
          </a:stretch>
        </p:blipFill>
        <p:spPr>
          <a:xfrm>
            <a:off x="4193950" y="2643550"/>
            <a:ext cx="4870351" cy="2499950"/>
          </a:xfrm>
          <a:prstGeom prst="rect">
            <a:avLst/>
          </a:prstGeom>
          <a:noFill/>
          <a:ln>
            <a:noFill/>
          </a:ln>
        </p:spPr>
      </p:pic>
      <p:sp>
        <p:nvSpPr>
          <p:cNvPr id="204" name="Google Shape;204;p35"/>
          <p:cNvSpPr txBox="1"/>
          <p:nvPr/>
        </p:nvSpPr>
        <p:spPr>
          <a:xfrm>
            <a:off x="5037525" y="2531000"/>
            <a:ext cx="1319100" cy="2472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latin typeface="Calibri"/>
                <a:ea typeface="Calibri"/>
                <a:cs typeface="Calibri"/>
                <a:sym typeface="Calibri"/>
              </a:rPr>
              <a:t>Training set</a:t>
            </a:r>
            <a:endParaRPr>
              <a:latin typeface="Calibri"/>
              <a:ea typeface="Calibri"/>
              <a:cs typeface="Calibri"/>
              <a:sym typeface="Calibri"/>
            </a:endParaRPr>
          </a:p>
        </p:txBody>
      </p:sp>
      <p:pic>
        <p:nvPicPr>
          <p:cNvPr id="205" name="Google Shape;205;p35"/>
          <p:cNvPicPr preferRelativeResize="0"/>
          <p:nvPr/>
        </p:nvPicPr>
        <p:blipFill>
          <a:blip r:embed="rId4">
            <a:alphaModFix/>
          </a:blip>
          <a:stretch>
            <a:fillRect/>
          </a:stretch>
        </p:blipFill>
        <p:spPr>
          <a:xfrm>
            <a:off x="230150" y="3246725"/>
            <a:ext cx="4031175" cy="921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template-2(靜態)">
  <a:themeElements>
    <a:clrScheme name="1_template-2(靜態)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