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2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Touch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interview-with-cool-tshirts-founder</c:v>
                </c:pt>
                <c:pt idx="1">
                  <c:v>getting-to-know-cool-tshirts</c:v>
                </c:pt>
                <c:pt idx="2">
                  <c:v>ten-crazy-cool-tshirts-facts</c:v>
                </c:pt>
                <c:pt idx="3">
                  <c:v>cool-tshirts-search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622</c:v>
                </c:pt>
                <c:pt idx="1">
                  <c:v>612</c:v>
                </c:pt>
                <c:pt idx="2">
                  <c:v>576</c:v>
                </c:pt>
                <c:pt idx="3">
                  <c:v>169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4194312"/>
        <c:axId val="574189216"/>
      </c:barChart>
      <c:catAx>
        <c:axId val="57419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189216"/>
        <c:crosses val="autoZero"/>
        <c:auto val="1"/>
        <c:lblAlgn val="ctr"/>
        <c:lblOffset val="100"/>
        <c:noMultiLvlLbl val="0"/>
      </c:catAx>
      <c:valAx>
        <c:axId val="57418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19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Last touch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getting-to-know-cool-tshirts</c:v>
                </c:pt>
                <c:pt idx="4">
                  <c:v>ten-crazy-cool-tshirts-facts</c:v>
                </c:pt>
                <c:pt idx="5">
                  <c:v>interview-with-cool-tshirts-founder</c:v>
                </c:pt>
                <c:pt idx="6">
                  <c:v>paid-search</c:v>
                </c:pt>
                <c:pt idx="7">
                  <c:v>cool-tshirts-search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447</c:v>
                </c:pt>
                <c:pt idx="1">
                  <c:v>443</c:v>
                </c:pt>
                <c:pt idx="2">
                  <c:v>245</c:v>
                </c:pt>
                <c:pt idx="3">
                  <c:v>232</c:v>
                </c:pt>
                <c:pt idx="4">
                  <c:v>190</c:v>
                </c:pt>
                <c:pt idx="5">
                  <c:v>184</c:v>
                </c:pt>
                <c:pt idx="6">
                  <c:v>178</c:v>
                </c:pt>
                <c:pt idx="7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231144"/>
        <c:axId val="570959584"/>
      </c:barChart>
      <c:catAx>
        <c:axId val="50123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959584"/>
        <c:crosses val="autoZero"/>
        <c:auto val="1"/>
        <c:lblAlgn val="ctr"/>
        <c:lblOffset val="100"/>
        <c:noMultiLvlLbl val="0"/>
      </c:catAx>
      <c:valAx>
        <c:axId val="5709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23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Distinct User 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1 - landing_page</c:v>
                </c:pt>
                <c:pt idx="1">
                  <c:v>2 - shopping_cart</c:v>
                </c:pt>
                <c:pt idx="2">
                  <c:v>3 - checkout</c:v>
                </c:pt>
                <c:pt idx="3">
                  <c:v>4 - purchase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1979</c:v>
                </c:pt>
                <c:pt idx="1">
                  <c:v>1881</c:v>
                </c:pt>
                <c:pt idx="2">
                  <c:v>1431</c:v>
                </c:pt>
                <c:pt idx="3">
                  <c:v>361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1501040"/>
        <c:axId val="501501824"/>
      </c:barChart>
      <c:catAx>
        <c:axId val="50150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01824"/>
        <c:crosses val="autoZero"/>
        <c:auto val="1"/>
        <c:lblAlgn val="ctr"/>
        <c:lblOffset val="100"/>
        <c:noMultiLvlLbl val="0"/>
      </c:catAx>
      <c:valAx>
        <c:axId val="50150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50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Last Touch</a:t>
            </a:r>
            <a:r>
              <a:rPr lang="en-US" baseline="0" dirty="0" smtClean="0"/>
              <a:t> to Purchase </a:t>
            </a:r>
            <a:r>
              <a:rPr lang="en-US" dirty="0" smtClean="0"/>
              <a:t>Campaign 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weekly-newsletter</c:v>
                </c:pt>
                <c:pt idx="1">
                  <c:v>retargetting-ad</c:v>
                </c:pt>
                <c:pt idx="2">
                  <c:v>retargetting-campaign</c:v>
                </c:pt>
                <c:pt idx="3">
                  <c:v>paid-search</c:v>
                </c:pt>
                <c:pt idx="4">
                  <c:v>ten-crazy-cool-tshirts-facts</c:v>
                </c:pt>
                <c:pt idx="5">
                  <c:v>getting-to-know-cool-tshirts</c:v>
                </c:pt>
                <c:pt idx="6">
                  <c:v>interview-with-cool-tshirts-founder</c:v>
                </c:pt>
                <c:pt idx="7">
                  <c:v>cool-tshirts-search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115</c:v>
                </c:pt>
                <c:pt idx="1">
                  <c:v>113</c:v>
                </c:pt>
                <c:pt idx="2">
                  <c:v>54</c:v>
                </c:pt>
                <c:pt idx="3">
                  <c:v>52</c:v>
                </c:pt>
                <c:pt idx="4">
                  <c:v>9</c:v>
                </c:pt>
                <c:pt idx="5">
                  <c:v>9</c:v>
                </c:pt>
                <c:pt idx="6">
                  <c:v>7</c:v>
                </c:pt>
                <c:pt idx="7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710376"/>
        <c:axId val="400707240"/>
      </c:barChart>
      <c:catAx>
        <c:axId val="400710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07240"/>
        <c:crosses val="autoZero"/>
        <c:auto val="1"/>
        <c:lblAlgn val="ctr"/>
        <c:lblOffset val="100"/>
        <c:noMultiLvlLbl val="0"/>
      </c:catAx>
      <c:valAx>
        <c:axId val="40070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71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Campaigns</a:t>
            </a:r>
            <a:r>
              <a:rPr lang="en-US" baseline="0" dirty="0" smtClean="0"/>
              <a:t> Resulting in Site Visits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1107661919984061"/>
          <c:w val="0.63130615454949568"/>
          <c:h val="0.6615778036783562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cool-tshirts-search</c:v>
                </c:pt>
                <c:pt idx="1">
                  <c:v>paid-search</c:v>
                </c:pt>
                <c:pt idx="2">
                  <c:v>retargetting-campaign</c:v>
                </c:pt>
                <c:pt idx="3">
                  <c:v>retargetting-ad</c:v>
                </c:pt>
                <c:pt idx="4">
                  <c:v>weekly-newsletter</c:v>
                </c:pt>
                <c:pt idx="5">
                  <c:v>interview-with-cool-tshirts-founder</c:v>
                </c:pt>
                <c:pt idx="6">
                  <c:v>ten-crazy-cool-tshirts-facts</c:v>
                </c:pt>
                <c:pt idx="7">
                  <c:v>getting-to-know-cool-tshirts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171</c:v>
                </c:pt>
                <c:pt idx="1">
                  <c:v>179</c:v>
                </c:pt>
                <c:pt idx="2">
                  <c:v>246</c:v>
                </c:pt>
                <c:pt idx="3">
                  <c:v>445</c:v>
                </c:pt>
                <c:pt idx="4">
                  <c:v>450</c:v>
                </c:pt>
                <c:pt idx="5">
                  <c:v>625</c:v>
                </c:pt>
                <c:pt idx="6">
                  <c:v>648</c:v>
                </c:pt>
                <c:pt idx="7">
                  <c:v>747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97725108872402"/>
          <c:y val="0.12976880247016123"/>
          <c:w val="0.33516630453280383"/>
          <c:h val="0.824193230006733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Campaigns Resulting in Sales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70006144913547"/>
          <c:y val="0.1765391537694472"/>
          <c:w val="0.55682827870434481"/>
          <c:h val="0.649057942228023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cool-tshirts-search</c:v>
                </c:pt>
                <c:pt idx="1">
                  <c:v>interview-with-cool-tshirts-founder</c:v>
                </c:pt>
                <c:pt idx="2">
                  <c:v>getting-to-know-cool-tshirts</c:v>
                </c:pt>
                <c:pt idx="3">
                  <c:v>ten-crazy-cool-tshirts-facts</c:v>
                </c:pt>
                <c:pt idx="4">
                  <c:v>paid-search</c:v>
                </c:pt>
                <c:pt idx="5">
                  <c:v>retargetting-campaign</c:v>
                </c:pt>
                <c:pt idx="6">
                  <c:v>retargetting-ad</c:v>
                </c:pt>
                <c:pt idx="7">
                  <c:v>weekly-newsletter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7</c:v>
                </c:pt>
                <c:pt idx="2">
                  <c:v>9</c:v>
                </c:pt>
                <c:pt idx="3">
                  <c:v>9</c:v>
                </c:pt>
                <c:pt idx="4">
                  <c:v>52</c:v>
                </c:pt>
                <c:pt idx="5">
                  <c:v>54</c:v>
                </c:pt>
                <c:pt idx="6">
                  <c:v>113</c:v>
                </c:pt>
                <c:pt idx="7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89744288829713"/>
          <c:y val="0.13515002391626871"/>
          <c:w val="0.29485291330455504"/>
          <c:h val="0.752428514678103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6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124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146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9747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65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82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635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9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9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6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6/23/2018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66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CoolTShirts Attribution</a:t>
            </a:r>
            <a:r>
              <a:rPr lang="en-US" sz="2800" dirty="0">
                <a:solidFill>
                  <a:schemeClr val="lt1"/>
                </a:solidFill>
              </a:rPr>
              <a:t/>
            </a:r>
            <a:br>
              <a:rPr lang="en-US" sz="2800" dirty="0">
                <a:solidFill>
                  <a:schemeClr val="lt1"/>
                </a:solidFill>
              </a:rPr>
            </a:br>
            <a:endParaRPr lang="en-US" dirty="0">
              <a:solidFill>
                <a:srgbClr val="EFEFE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Learn SQL from Scratch</a:t>
            </a:r>
            <a:br>
              <a:rPr lang="en-US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r>
              <a:rPr lang="en-US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Sarah Weamert</a:t>
            </a:r>
            <a:br>
              <a:rPr lang="en-US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</a:br>
            <a:r>
              <a:rPr lang="en-US" dirty="0">
                <a:solidFill>
                  <a:srgbClr val="EFEFEF"/>
                </a:solidFill>
                <a:latin typeface="Roboto Thin"/>
                <a:ea typeface="Roboto Thin"/>
                <a:cs typeface="Roboto Thin"/>
                <a:sym typeface="Roboto Thin"/>
              </a:rPr>
              <a:t>06/22/2018</a:t>
            </a:r>
            <a:endParaRPr lang="en-US" dirty="0"/>
          </a:p>
        </p:txBody>
      </p:sp>
      <p:pic>
        <p:nvPicPr>
          <p:cNvPr id="5" name="Shape 2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829" y="221835"/>
            <a:ext cx="2024775" cy="425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Purchase Power Vs. Visits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evidenced by the graph on the right, the conversion rate of website hits to purchases is only about 18% (361/1979)</a:t>
            </a:r>
          </a:p>
          <a:p>
            <a:r>
              <a:rPr lang="en-US" dirty="0" smtClean="0"/>
              <a:t>There are two places where the user experience may be improved to drive sales</a:t>
            </a:r>
          </a:p>
          <a:p>
            <a:pPr lvl="1"/>
            <a:r>
              <a:rPr lang="en-US" dirty="0" smtClean="0"/>
              <a:t>Nearly 25% of customers from the shopping cart phase fail to move to checkout (450/1831)</a:t>
            </a:r>
          </a:p>
          <a:p>
            <a:pPr lvl="1"/>
            <a:r>
              <a:rPr lang="en-US" dirty="0" smtClean="0"/>
              <a:t>75% of customers in checkout never move to complete the purchase (1070/1431)</a:t>
            </a:r>
          </a:p>
          <a:p>
            <a:r>
              <a:rPr lang="en-US" dirty="0" smtClean="0">
                <a:hlinkClick r:id="rId2" action="ppaction://hlinksldjump"/>
              </a:rPr>
              <a:t>Code is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7551859"/>
              </p:ext>
            </p:extLst>
          </p:nvPr>
        </p:nvGraphicFramePr>
        <p:xfrm>
          <a:off x="6202363" y="1731963"/>
          <a:ext cx="5065712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360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Last Touch Campaign Drives Purchases?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1835255"/>
            <a:ext cx="4876344" cy="3955945"/>
          </a:xfrm>
        </p:spPr>
        <p:txBody>
          <a:bodyPr/>
          <a:lstStyle/>
          <a:p>
            <a:r>
              <a:rPr lang="en-US" dirty="0" smtClean="0"/>
              <a:t>The data represented here is consistent with the previous observation that retargeting is very effective when purchases have stalled before completion</a:t>
            </a:r>
          </a:p>
          <a:p>
            <a:r>
              <a:rPr lang="en-US" dirty="0" smtClean="0"/>
              <a:t>The biggest drivers are newsletters, retargeting ads and retargeting campaigns. </a:t>
            </a:r>
          </a:p>
          <a:p>
            <a:r>
              <a:rPr lang="en-US" dirty="0" smtClean="0"/>
              <a:t>An interesting point to note here is that paid searches also drive a high number of sales completions, which may be indicative that prior to completing a sale users are actively searching for a better deal</a:t>
            </a:r>
          </a:p>
          <a:p>
            <a:r>
              <a:rPr lang="en-US" dirty="0" smtClean="0">
                <a:hlinkClick r:id="rId2" action="ppaction://hlinksldjump"/>
              </a:rPr>
              <a:t>Code is here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18344865"/>
              </p:ext>
            </p:extLst>
          </p:nvPr>
        </p:nvGraphicFramePr>
        <p:xfrm>
          <a:off x="6294438" y="1835255"/>
          <a:ext cx="4895850" cy="3955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97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Re-investing in CoolTShirts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campaigns are the most effective?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Campaigns Would Optimize the Budget?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7587905"/>
              </p:ext>
            </p:extLst>
          </p:nvPr>
        </p:nvGraphicFramePr>
        <p:xfrm>
          <a:off x="914400" y="1731963"/>
          <a:ext cx="5059363" cy="4827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4201878"/>
              </p:ext>
            </p:extLst>
          </p:nvPr>
        </p:nvGraphicFramePr>
        <p:xfrm>
          <a:off x="6202363" y="1731963"/>
          <a:ext cx="5751098" cy="493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42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Approaching Budget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a couple of ways to look at how CoolTShirts might want to approach the budget</a:t>
            </a:r>
          </a:p>
          <a:p>
            <a:r>
              <a:rPr lang="en-US" dirty="0" smtClean="0"/>
              <a:t>As an organization CoolTShirts will need to decide if it wants to increase traffic to the website overall or specifically target campaigns with higher purchase ratios. </a:t>
            </a:r>
          </a:p>
          <a:p>
            <a:pPr lvl="1"/>
            <a:r>
              <a:rPr lang="en-US" dirty="0" smtClean="0"/>
              <a:t>For example, the newsletter, resulted in 115/361 sales</a:t>
            </a:r>
          </a:p>
          <a:p>
            <a:r>
              <a:rPr lang="en-US" dirty="0" smtClean="0"/>
              <a:t>There is a 3</a:t>
            </a:r>
            <a:r>
              <a:rPr lang="en-US" baseline="30000" dirty="0" smtClean="0"/>
              <a:t>rd</a:t>
            </a:r>
            <a:r>
              <a:rPr lang="en-US" dirty="0" smtClean="0"/>
              <a:t> approach which would be a hybrid approach of targeting the top 2 or 3 campaigns that generate traffic as well as 2 or 3 campaigns that drive sales</a:t>
            </a:r>
          </a:p>
          <a:p>
            <a:pPr lvl="1"/>
            <a:r>
              <a:rPr lang="en-US" dirty="0" smtClean="0"/>
              <a:t>This approach helps solve the dependency issues driven by the necessity if the initial campaign to drive the more successful retargeting</a:t>
            </a:r>
          </a:p>
          <a:p>
            <a:r>
              <a:rPr lang="en-US" dirty="0" smtClean="0"/>
              <a:t>For purposes of this exercise, CoolTShirts should focus on the campaigns on the following page to drive additional traffic and figure out how to convert additional visits to sales</a:t>
            </a:r>
          </a:p>
          <a:p>
            <a:pPr lvl="1"/>
            <a:r>
              <a:rPr lang="en-US" dirty="0" smtClean="0"/>
              <a:t>Incomplete purchase surveys might be a great tool</a:t>
            </a:r>
          </a:p>
          <a:p>
            <a:r>
              <a:rPr lang="en-US" dirty="0" smtClean="0">
                <a:hlinkClick r:id="rId2" action="ppaction://hlinksldjump"/>
              </a:rPr>
              <a:t>Code is here</a:t>
            </a:r>
            <a:endParaRPr lang="en-US" dirty="0" smtClean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Campaigns to Focus 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920423"/>
              </p:ext>
            </p:extLst>
          </p:nvPr>
        </p:nvGraphicFramePr>
        <p:xfrm>
          <a:off x="914400" y="1731963"/>
          <a:ext cx="103536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8"/>
                <a:gridCol w="51768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   Utm_campaign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Count(distinct user_id)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retargeting-ad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weekly-newsletter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interview-with-cool-tshirts-founder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ten-crazy-cool-tshirts-facts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getting-to-know-cool-tshirts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rgbClr val="525252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7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62" y="803189"/>
            <a:ext cx="45225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 Campaigns and sources</a:t>
            </a:r>
          </a:p>
          <a:p>
            <a:endParaRPr lang="en-US" dirty="0"/>
          </a:p>
          <a:p>
            <a:r>
              <a:rPr lang="en-US" dirty="0"/>
              <a:t> SELECT COUNT(DISTINCT utm_campaign)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SELECT DISTINCT utm_campaign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COUNT(DISTINCT utm_source)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/>
              <a:t>SELECT DISTINCT utm_source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75870" y="803189"/>
            <a:ext cx="4522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1  Relationship between campaigns and 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utm_campaign, utm_source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	GROUP BY utm_campaign;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62" y="803189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2</a:t>
            </a:r>
          </a:p>
          <a:p>
            <a:endParaRPr lang="en-US" dirty="0"/>
          </a:p>
          <a:p>
            <a:r>
              <a:rPr lang="en-US" dirty="0"/>
              <a:t> SELECT DISTINCT page_name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170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62" y="803189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3</a:t>
            </a:r>
          </a:p>
          <a:p>
            <a:endParaRPr lang="en-US" dirty="0"/>
          </a:p>
          <a:p>
            <a:r>
              <a:rPr lang="en-US" dirty="0"/>
              <a:t> WITH </a:t>
            </a:r>
            <a:r>
              <a:rPr lang="en-US" dirty="0" err="1"/>
              <a:t>first_touch</a:t>
            </a:r>
            <a:r>
              <a:rPr lang="en-US" dirty="0"/>
              <a:t> AS</a:t>
            </a:r>
          </a:p>
          <a:p>
            <a:r>
              <a:rPr lang="en-US" dirty="0"/>
              <a:t>	(SELECT user_id, </a:t>
            </a:r>
          </a:p>
          <a:p>
            <a:r>
              <a:rPr lang="en-US" dirty="0"/>
              <a:t>   	MIN(timestamp) AS </a:t>
            </a:r>
            <a:r>
              <a:rPr lang="en-US" dirty="0" err="1"/>
              <a:t>first_touch_at</a:t>
            </a:r>
            <a:r>
              <a:rPr lang="en-US" dirty="0"/>
              <a:t> </a:t>
            </a:r>
          </a:p>
          <a:p>
            <a:r>
              <a:rPr lang="en-US" dirty="0"/>
              <a:t>   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   	GROUP BY user_id), </a:t>
            </a:r>
          </a:p>
          <a:p>
            <a:r>
              <a:rPr lang="en-US" dirty="0"/>
              <a:t>  	</a:t>
            </a:r>
            <a:r>
              <a:rPr lang="en-US" dirty="0" err="1"/>
              <a:t>ft_attr</a:t>
            </a:r>
            <a:r>
              <a:rPr lang="en-US" dirty="0"/>
              <a:t> AS (</a:t>
            </a:r>
          </a:p>
          <a:p>
            <a:r>
              <a:rPr lang="en-US" dirty="0"/>
              <a:t>                  SELECT </a:t>
            </a:r>
            <a:r>
              <a:rPr lang="en-US" dirty="0" err="1"/>
              <a:t>ft.user_id</a:t>
            </a:r>
            <a:r>
              <a:rPr lang="en-US" dirty="0"/>
              <a:t>, </a:t>
            </a:r>
          </a:p>
          <a:p>
            <a:r>
              <a:rPr lang="en-US" dirty="0"/>
              <a:t>   	</a:t>
            </a:r>
            <a:r>
              <a:rPr lang="en-US" dirty="0" err="1"/>
              <a:t>ft.first_touch_at</a:t>
            </a:r>
            <a:r>
              <a:rPr lang="en-US" dirty="0"/>
              <a:t>, </a:t>
            </a:r>
          </a:p>
          <a:p>
            <a:r>
              <a:rPr lang="en-US" dirty="0"/>
              <a:t>     	</a:t>
            </a:r>
            <a:r>
              <a:rPr lang="en-US" dirty="0" err="1"/>
              <a:t>pv.utm_source</a:t>
            </a:r>
            <a:r>
              <a:rPr lang="en-US" dirty="0"/>
              <a:t>, </a:t>
            </a:r>
          </a:p>
          <a:p>
            <a:r>
              <a:rPr lang="en-US" dirty="0"/>
              <a:t>    	</a:t>
            </a:r>
            <a:r>
              <a:rPr lang="en-US" dirty="0" err="1"/>
              <a:t>pv.utm_campaign</a:t>
            </a:r>
            <a:r>
              <a:rPr lang="en-US" dirty="0"/>
              <a:t> </a:t>
            </a:r>
          </a:p>
          <a:p>
            <a:r>
              <a:rPr lang="en-US" dirty="0"/>
              <a:t>    	FROM </a:t>
            </a:r>
            <a:r>
              <a:rPr lang="en-US" dirty="0" err="1"/>
              <a:t>first_touch</a:t>
            </a:r>
            <a:r>
              <a:rPr lang="en-US" dirty="0"/>
              <a:t> </a:t>
            </a:r>
            <a:r>
              <a:rPr lang="en-US" dirty="0" err="1"/>
              <a:t>ft</a:t>
            </a:r>
            <a:r>
              <a:rPr lang="en-US" dirty="0"/>
              <a:t> </a:t>
            </a:r>
          </a:p>
          <a:p>
            <a:r>
              <a:rPr lang="en-US" dirty="0"/>
              <a:t>     	JOIN </a:t>
            </a:r>
            <a:r>
              <a:rPr lang="en-US" dirty="0" err="1"/>
              <a:t>page_visits</a:t>
            </a:r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 </a:t>
            </a:r>
          </a:p>
          <a:p>
            <a:r>
              <a:rPr lang="en-US" dirty="0"/>
              <a:t>     	ON </a:t>
            </a:r>
            <a:r>
              <a:rPr lang="en-US" dirty="0" err="1"/>
              <a:t>ft.user_id</a:t>
            </a:r>
            <a:r>
              <a:rPr lang="en-US" dirty="0"/>
              <a:t> = </a:t>
            </a:r>
            <a:r>
              <a:rPr lang="en-US" dirty="0" err="1"/>
              <a:t>pv.user_id</a:t>
            </a:r>
            <a:r>
              <a:rPr lang="en-US" dirty="0"/>
              <a:t> </a:t>
            </a:r>
          </a:p>
          <a:p>
            <a:r>
              <a:rPr lang="en-US" dirty="0"/>
              <a:t>    	 AND </a:t>
            </a:r>
            <a:r>
              <a:rPr lang="en-US" dirty="0" err="1"/>
              <a:t>ft.first_touch_at</a:t>
            </a:r>
            <a:r>
              <a:rPr lang="en-US" dirty="0"/>
              <a:t> = </a:t>
            </a:r>
            <a:r>
              <a:rPr lang="en-US" dirty="0" err="1"/>
              <a:t>pv.timestamp</a:t>
            </a:r>
            <a:r>
              <a:rPr lang="en-US" dirty="0"/>
              <a:t>)</a:t>
            </a:r>
          </a:p>
          <a:p>
            <a:r>
              <a:rPr lang="en-US" dirty="0"/>
              <a:t> 		SELECT </a:t>
            </a:r>
            <a:r>
              <a:rPr lang="en-US" dirty="0" err="1"/>
              <a:t>ft_attr.utm_source</a:t>
            </a:r>
            <a:r>
              <a:rPr lang="en-US" dirty="0"/>
              <a:t>, </a:t>
            </a:r>
            <a:r>
              <a:rPr lang="en-US" dirty="0" err="1"/>
              <a:t>ft_attr.utm_campaign</a:t>
            </a:r>
            <a:r>
              <a:rPr lang="en-US" dirty="0"/>
              <a:t>, </a:t>
            </a:r>
          </a:p>
          <a:p>
            <a:r>
              <a:rPr lang="en-US" dirty="0"/>
              <a:t>  COUNT(*) FROM </a:t>
            </a:r>
            <a:r>
              <a:rPr lang="en-US" dirty="0" err="1"/>
              <a:t>ft_attr</a:t>
            </a:r>
            <a:r>
              <a:rPr lang="en-US" dirty="0"/>
              <a:t> </a:t>
            </a:r>
          </a:p>
          <a:p>
            <a:r>
              <a:rPr lang="en-US" dirty="0"/>
              <a:t>  GROUP BY 1, 2 </a:t>
            </a:r>
          </a:p>
          <a:p>
            <a:r>
              <a:rPr lang="en-US" dirty="0"/>
              <a:t>  ORDER BY 3 DESC;</a:t>
            </a:r>
          </a:p>
        </p:txBody>
      </p:sp>
    </p:spTree>
    <p:extLst>
      <p:ext uri="{BB962C8B-B14F-4D97-AF65-F5344CB8AC3E}">
        <p14:creationId xmlns:p14="http://schemas.microsoft.com/office/powerpoint/2010/main" val="31478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762" y="803189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4</a:t>
            </a:r>
          </a:p>
          <a:p>
            <a:endParaRPr lang="en-US" dirty="0" smtClean="0"/>
          </a:p>
          <a:p>
            <a:r>
              <a:rPr lang="en-US" dirty="0"/>
              <a:t>WITH </a:t>
            </a:r>
            <a:r>
              <a:rPr lang="en-US" dirty="0" err="1"/>
              <a:t>last_touch</a:t>
            </a:r>
            <a:r>
              <a:rPr lang="en-US" dirty="0"/>
              <a:t> AS</a:t>
            </a:r>
          </a:p>
          <a:p>
            <a:r>
              <a:rPr lang="en-US" dirty="0"/>
              <a:t>	(SELECT user_id, </a:t>
            </a:r>
          </a:p>
          <a:p>
            <a:r>
              <a:rPr lang="en-US" dirty="0"/>
              <a:t>	MAX(timestamp) AS </a:t>
            </a:r>
            <a:r>
              <a:rPr lang="en-US" dirty="0" err="1"/>
              <a:t>last_touch_at</a:t>
            </a:r>
            <a:r>
              <a:rPr lang="en-US" dirty="0"/>
              <a:t>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	GROUP BY user_id), </a:t>
            </a:r>
          </a:p>
          <a:p>
            <a:r>
              <a:rPr lang="en-US" dirty="0"/>
              <a:t>	</a:t>
            </a:r>
            <a:r>
              <a:rPr lang="en-US" dirty="0" err="1"/>
              <a:t>lt_attr</a:t>
            </a:r>
            <a:r>
              <a:rPr lang="en-US" dirty="0"/>
              <a:t> AS (</a:t>
            </a:r>
          </a:p>
          <a:p>
            <a:r>
              <a:rPr lang="en-US" dirty="0"/>
              <a:t>	SELECT </a:t>
            </a:r>
            <a:r>
              <a:rPr lang="en-US" dirty="0" err="1"/>
              <a:t>lt.user_id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lt.last_touch_at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pv.utm_source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pv.utm_campaign</a:t>
            </a:r>
            <a:r>
              <a:rPr lang="en-US" dirty="0"/>
              <a:t> </a:t>
            </a:r>
          </a:p>
          <a:p>
            <a:r>
              <a:rPr lang="en-US" dirty="0"/>
              <a:t>	FROM </a:t>
            </a:r>
            <a:r>
              <a:rPr lang="en-US" dirty="0" err="1"/>
              <a:t>last_touch</a:t>
            </a:r>
            <a:r>
              <a:rPr lang="en-US" dirty="0"/>
              <a:t> </a:t>
            </a:r>
            <a:r>
              <a:rPr lang="en-US" dirty="0" err="1"/>
              <a:t>lt</a:t>
            </a:r>
            <a:r>
              <a:rPr lang="en-US" dirty="0"/>
              <a:t> </a:t>
            </a:r>
          </a:p>
          <a:p>
            <a:r>
              <a:rPr lang="en-US" dirty="0"/>
              <a:t>	JOIN </a:t>
            </a:r>
            <a:r>
              <a:rPr lang="en-US" dirty="0" err="1"/>
              <a:t>page_visits</a:t>
            </a:r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 </a:t>
            </a:r>
          </a:p>
          <a:p>
            <a:r>
              <a:rPr lang="en-US" dirty="0"/>
              <a:t>	ON </a:t>
            </a:r>
            <a:r>
              <a:rPr lang="en-US" dirty="0" err="1"/>
              <a:t>lt.user_id</a:t>
            </a:r>
            <a:r>
              <a:rPr lang="en-US" dirty="0"/>
              <a:t> = </a:t>
            </a:r>
            <a:r>
              <a:rPr lang="en-US" dirty="0" err="1"/>
              <a:t>pv.user_id</a:t>
            </a:r>
            <a:r>
              <a:rPr lang="en-US" dirty="0"/>
              <a:t> </a:t>
            </a:r>
          </a:p>
          <a:p>
            <a:r>
              <a:rPr lang="en-US" dirty="0"/>
              <a:t>	AND </a:t>
            </a:r>
            <a:r>
              <a:rPr lang="en-US" dirty="0" err="1"/>
              <a:t>lt.last_touch_at</a:t>
            </a:r>
            <a:r>
              <a:rPr lang="en-US" dirty="0"/>
              <a:t> = </a:t>
            </a:r>
            <a:r>
              <a:rPr lang="en-US" dirty="0" err="1"/>
              <a:t>pv.timestamp</a:t>
            </a:r>
            <a:r>
              <a:rPr lang="en-US" dirty="0"/>
              <a:t>)</a:t>
            </a:r>
          </a:p>
          <a:p>
            <a:r>
              <a:rPr lang="en-US" dirty="0"/>
              <a:t> 		SELECT </a:t>
            </a:r>
            <a:r>
              <a:rPr lang="en-US" dirty="0" err="1"/>
              <a:t>lt_attr.utm_source</a:t>
            </a:r>
            <a:r>
              <a:rPr lang="en-US" dirty="0"/>
              <a:t>, </a:t>
            </a:r>
            <a:r>
              <a:rPr lang="en-US" dirty="0" err="1"/>
              <a:t>lt_attr.utm_campaign</a:t>
            </a:r>
            <a:r>
              <a:rPr lang="en-US" dirty="0"/>
              <a:t>, </a:t>
            </a:r>
          </a:p>
          <a:p>
            <a:r>
              <a:rPr lang="en-US" dirty="0"/>
              <a:t>  COUNT(*) FROM </a:t>
            </a:r>
            <a:r>
              <a:rPr lang="en-US" dirty="0" err="1"/>
              <a:t>lt_attr</a:t>
            </a:r>
            <a:r>
              <a:rPr lang="en-US" dirty="0"/>
              <a:t> </a:t>
            </a:r>
          </a:p>
          <a:p>
            <a:r>
              <a:rPr lang="en-US" dirty="0"/>
              <a:t>  GROUP BY 1, 2 </a:t>
            </a:r>
          </a:p>
          <a:p>
            <a:r>
              <a:rPr lang="en-US" dirty="0"/>
              <a:t>  ORDER BY 3 DESC;</a:t>
            </a:r>
          </a:p>
        </p:txBody>
      </p:sp>
    </p:spTree>
    <p:extLst>
      <p:ext uri="{BB962C8B-B14F-4D97-AF65-F5344CB8AC3E}">
        <p14:creationId xmlns:p14="http://schemas.microsoft.com/office/powerpoint/2010/main" val="29289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sldjump"/>
              </a:rPr>
              <a:t>Getting Familiar with CoolTShirts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What is the user journey or experience with CoolTShirts?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Optimizing the CoolTShirts marketing campaign budget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411" y="803189"/>
            <a:ext cx="11158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5 - Purchases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SELECT COUNT (DISTINCT user_id)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	WHERE page_name = '4 - purchase'; 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73676" y="3216876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 6 – What campaigns to reinvest in?</a:t>
            </a:r>
          </a:p>
          <a:p>
            <a:endParaRPr lang="en-US" dirty="0" smtClean="0"/>
          </a:p>
          <a:p>
            <a:r>
              <a:rPr lang="en-US" dirty="0"/>
              <a:t>SELECT COUNT(DISTINCT user_id), utm_campaign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	GROUP BY utm_campaign </a:t>
            </a:r>
          </a:p>
          <a:p>
            <a:r>
              <a:rPr lang="en-US" dirty="0"/>
              <a:t>	ORDER BY 1;</a:t>
            </a:r>
          </a:p>
          <a:p>
            <a:endParaRPr lang="en-US" dirty="0"/>
          </a:p>
          <a:p>
            <a:r>
              <a:rPr lang="en-US" dirty="0"/>
              <a:t>SELECT COUNT(DISTINCT user_id), utm_campaign </a:t>
            </a:r>
          </a:p>
          <a:p>
            <a:r>
              <a:rPr lang="en-US" dirty="0"/>
              <a:t>	FROM </a:t>
            </a:r>
            <a:r>
              <a:rPr lang="en-US" dirty="0" err="1"/>
              <a:t>page_visits</a:t>
            </a:r>
            <a:r>
              <a:rPr lang="en-US" dirty="0"/>
              <a:t> </a:t>
            </a:r>
          </a:p>
          <a:p>
            <a:r>
              <a:rPr lang="en-US" dirty="0"/>
              <a:t>	WHERE page_name = '4 - purchase' </a:t>
            </a:r>
          </a:p>
          <a:p>
            <a:r>
              <a:rPr lang="en-US" dirty="0"/>
              <a:t>	GROUP BY utm_campaign </a:t>
            </a:r>
          </a:p>
          <a:p>
            <a:r>
              <a:rPr lang="en-US" dirty="0"/>
              <a:t>	ORDER BY 1;</a:t>
            </a:r>
          </a:p>
        </p:txBody>
      </p:sp>
    </p:spTree>
    <p:extLst>
      <p:ext uri="{BB962C8B-B14F-4D97-AF65-F5344CB8AC3E}">
        <p14:creationId xmlns:p14="http://schemas.microsoft.com/office/powerpoint/2010/main" val="42521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Familiar with CoolTShirts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CoolTShirts is an “innovative apparel shop”</a:t>
            </a:r>
          </a:p>
          <a:p>
            <a: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CoolTShirts is currently running several marking campaigns across various channels and is trying to determine what sources and campaigns are the most 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effective at attracting potential sales</a:t>
            </a:r>
          </a:p>
          <a:p>
            <a:pPr marL="85725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A source, referenced as utm_source, is the channel through which the marketing campaign is delivered. This can be a website, an email, an advertisement on another website</a:t>
            </a:r>
          </a:p>
          <a:p>
            <a:pPr marL="85725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campaign, referred to as utm_campaign, is the targeted message delivered via the source</a:t>
            </a:r>
          </a:p>
          <a:p>
            <a:pPr marL="45720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The organization also needs to understand how effectively those campaigns are at converting visits into sales</a:t>
            </a: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Sources and Campaigns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1942637"/>
              </p:ext>
            </p:extLst>
          </p:nvPr>
        </p:nvGraphicFramePr>
        <p:xfrm>
          <a:off x="914400" y="1731963"/>
          <a:ext cx="5059364" cy="347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364"/>
              </a:tblGrid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2929"/>
                          </a:solidFill>
                          <a:effectLst/>
                        </a:rPr>
                        <a:t>utm_campaign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25252"/>
                          </a:solidFill>
                          <a:effectLst/>
                        </a:rPr>
                        <a:t>retargeting-campaign</a:t>
                      </a:r>
                      <a:endParaRPr lang="en-US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25252"/>
                          </a:solidFill>
                          <a:effectLst/>
                        </a:rPr>
                        <a:t>retargeting-ad</a:t>
                      </a:r>
                      <a:endParaRPr lang="en-US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marL="133129" marR="133129" anchor="ctr"/>
                </a:tc>
              </a:tr>
              <a:tr h="5479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133129" marR="133129" anchor="ctr"/>
                </a:tc>
              </a:tr>
              <a:tr h="3131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marL="133129" marR="133129" anchor="ctr"/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0757812"/>
              </p:ext>
            </p:extLst>
          </p:nvPr>
        </p:nvGraphicFramePr>
        <p:xfrm>
          <a:off x="6202363" y="1731963"/>
          <a:ext cx="50657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2929"/>
                          </a:solidFill>
                          <a:effectLst/>
                        </a:rPr>
                        <a:t>utm_source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marL="133295" marR="13329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marL="133295" marR="133295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6319" y="5357903"/>
            <a:ext cx="357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There are 8 distinct campaigns being run by CoolTShirts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hlinkClick r:id="rId2" action="ppaction://hlinksldjump"/>
              </a:rPr>
              <a:t>Code for Campaigns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02363" y="4479756"/>
            <a:ext cx="3579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There are 6 distinct sources being used by CoolTShirts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hlinkClick r:id="rId2" action="ppaction://hlinksldjump"/>
              </a:rPr>
              <a:t>Code for Sources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3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are the Campaigns and Sources related?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973754"/>
              </p:ext>
            </p:extLst>
          </p:nvPr>
        </p:nvGraphicFramePr>
        <p:xfrm>
          <a:off x="914400" y="1731963"/>
          <a:ext cx="103536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8"/>
                <a:gridCol w="5176838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utm_campaign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utm_source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getting-to-know-cool-tshirts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nytimes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weekly-newsletter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ten-crazy-cool-tshirts-facts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buzzfeed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retargeting-campaign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retargeting-ad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facebook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interview-with-cool-tshirts-founder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paid-search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cool-tshirts-search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3795" y="5221436"/>
            <a:ext cx="7163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Each campaign, or targeted message, is associated with a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Some sources are used multiple times, such as email and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hlinkClick r:id="rId2" action="ppaction://hlinksldjump"/>
              </a:rPr>
              <a:t>Code for relationship is here</a:t>
            </a:r>
            <a:endParaRPr lang="en-US" dirty="0" smtClean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2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Pages are Available on the CoolTShirts website?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88498"/>
              </p:ext>
            </p:extLst>
          </p:nvPr>
        </p:nvGraphicFramePr>
        <p:xfrm>
          <a:off x="914400" y="1731963"/>
          <a:ext cx="103536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675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page_name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1 - landing_page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2 - shopping_cart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3 - checkout</a:t>
                      </a:r>
                      <a:endParaRPr lang="en-US" sz="1100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"/>
                      </a:pPr>
                      <a:r>
                        <a:rPr lang="en-US" sz="1050" baseline="0" dirty="0">
                          <a:solidFill>
                            <a:srgbClr val="52525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purchase</a:t>
                      </a:r>
                      <a:endParaRPr lang="en-US" sz="1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480" marR="13480" marT="9525" marB="9525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3795" y="395416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There are 4 pages on the CoolTShirts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</a:schemeClr>
                </a:solidFill>
                <a:hlinkClick r:id="rId2" action="ppaction://hlinksldjump"/>
              </a:rPr>
              <a:t>Code is here 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User </a:t>
            </a:r>
            <a:r>
              <a:rPr lang="en-US" dirty="0"/>
              <a:t>E</a:t>
            </a:r>
            <a:r>
              <a:rPr lang="en-US" dirty="0" smtClean="0"/>
              <a:t>xperience </a:t>
            </a:r>
            <a:r>
              <a:rPr lang="en-US" dirty="0"/>
              <a:t>L</a:t>
            </a:r>
            <a:r>
              <a:rPr lang="en-US" dirty="0" smtClean="0"/>
              <a:t>ike?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does the User Journey Translate for CoolTShirts?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and Last Touch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14272217"/>
              </p:ext>
            </p:extLst>
          </p:nvPr>
        </p:nvGraphicFramePr>
        <p:xfrm>
          <a:off x="914400" y="1731963"/>
          <a:ext cx="5033319" cy="419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7930720"/>
              </p:ext>
            </p:extLst>
          </p:nvPr>
        </p:nvGraphicFramePr>
        <p:xfrm>
          <a:off x="6202363" y="1731963"/>
          <a:ext cx="5065712" cy="419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919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can We Determine from First and Last Touch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quite a bit of disparity between the campaigns for first and last touch</a:t>
            </a:r>
          </a:p>
          <a:p>
            <a:r>
              <a:rPr lang="en-US" dirty="0" smtClean="0"/>
              <a:t>This would indicate that the customer was interrupted at some point and had to return to the website or that the customer discontinued his or her path to complete a purchase but returned at a later time,  either to complete the original purchase or begin a new order</a:t>
            </a:r>
          </a:p>
          <a:p>
            <a:r>
              <a:rPr lang="en-US" dirty="0" smtClean="0"/>
              <a:t>It is also worth noting that there is significant effectiveness in “re-targeting” ads and campaigns to draw users back to the website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2" action="ppaction://hlinksldjump"/>
              </a:rPr>
              <a:t>Code can be found here for first touch</a:t>
            </a:r>
            <a:endParaRPr lang="en-US" dirty="0" smtClean="0"/>
          </a:p>
          <a:p>
            <a:r>
              <a:rPr lang="en-US" dirty="0" smtClean="0">
                <a:hlinkClick r:id="rId3" action="ppaction://hlinksldjump"/>
              </a:rPr>
              <a:t>Code </a:t>
            </a:r>
            <a:r>
              <a:rPr lang="en-US" dirty="0">
                <a:hlinkClick r:id="rId3" action="ppaction://hlinksldjump"/>
              </a:rPr>
              <a:t>can be found here for </a:t>
            </a:r>
            <a:r>
              <a:rPr lang="en-US" dirty="0" smtClean="0">
                <a:hlinkClick r:id="rId3" action="ppaction://hlinksldjump"/>
              </a:rPr>
              <a:t>last </a:t>
            </a:r>
            <a:r>
              <a:rPr lang="en-US" dirty="0">
                <a:hlinkClick r:id="rId3" action="ppaction://hlinksldjump"/>
              </a:rPr>
              <a:t>touch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237</TotalTime>
  <Words>829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Calisto MT</vt:lpstr>
      <vt:lpstr>Roboto</vt:lpstr>
      <vt:lpstr>Roboto Black</vt:lpstr>
      <vt:lpstr>Roboto Thin</vt:lpstr>
      <vt:lpstr>Segoe UI</vt:lpstr>
      <vt:lpstr>Times New Roman</vt:lpstr>
      <vt:lpstr>Trebuchet MS</vt:lpstr>
      <vt:lpstr>Wingdings 2</vt:lpstr>
      <vt:lpstr>Slate</vt:lpstr>
      <vt:lpstr>CoolTShirts Attribution </vt:lpstr>
      <vt:lpstr>Table of Contents</vt:lpstr>
      <vt:lpstr>Getting Familiar with CoolTShirts</vt:lpstr>
      <vt:lpstr>The Sources and Campaigns</vt:lpstr>
      <vt:lpstr>How are the Campaigns and Sources related?</vt:lpstr>
      <vt:lpstr>What Pages are Available on the CoolTShirts website?</vt:lpstr>
      <vt:lpstr>What is the User Experience Like?</vt:lpstr>
      <vt:lpstr>First and Last Touch</vt:lpstr>
      <vt:lpstr>What can We Determine from First and Last Touch Data</vt:lpstr>
      <vt:lpstr>Purchase Power Vs. Visits</vt:lpstr>
      <vt:lpstr>What Last Touch Campaign Drives Purchases?</vt:lpstr>
      <vt:lpstr>Re-investing in CoolTShirts</vt:lpstr>
      <vt:lpstr>What Campaigns Would Optimize the Budget?</vt:lpstr>
      <vt:lpstr>Approaching Budget Optimization</vt:lpstr>
      <vt:lpstr>Campaigns to Focus 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CoolTShirts Attribution</dc:title>
  <dc:creator>SARAH WEAMERT</dc:creator>
  <cp:lastModifiedBy>SARAH WEAMERT</cp:lastModifiedBy>
  <cp:revision>20</cp:revision>
  <dcterms:created xsi:type="dcterms:W3CDTF">2018-06-23T23:31:07Z</dcterms:created>
  <dcterms:modified xsi:type="dcterms:W3CDTF">2018-06-24T03:28:34Z</dcterms:modified>
</cp:coreProperties>
</file>