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256" r:id="rId2"/>
    <p:sldId id="257" r:id="rId3"/>
    <p:sldId id="259" r:id="rId4"/>
    <p:sldId id="263" r:id="rId5"/>
    <p:sldId id="264" r:id="rId6"/>
    <p:sldId id="258" r:id="rId7"/>
    <p:sldId id="260" r:id="rId8"/>
    <p:sldId id="261" r:id="rId9"/>
    <p:sldId id="270" r:id="rId10"/>
    <p:sldId id="271" r:id="rId11"/>
    <p:sldId id="272" r:id="rId12"/>
    <p:sldId id="262" r:id="rId13"/>
    <p:sldId id="267" r:id="rId14"/>
    <p:sldId id="268" r:id="rId15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0099"/>
    <a:srgbClr val="6600CC"/>
    <a:srgbClr val="292929"/>
    <a:srgbClr val="669900"/>
    <a:srgbClr val="FFCC00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60" autoAdjust="0"/>
    <p:restoredTop sz="94660"/>
  </p:normalViewPr>
  <p:slideViewPr>
    <p:cSldViewPr>
      <p:cViewPr>
        <p:scale>
          <a:sx n="103" d="100"/>
          <a:sy n="103" d="100"/>
        </p:scale>
        <p:origin x="472" y="96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博元 鄭" userId="b69ca1c113078644" providerId="LiveId" clId="{FE772A40-9A50-4279-BA14-4D668CF17906}"/>
    <pc:docChg chg="modSld">
      <pc:chgData name="博元 鄭" userId="b69ca1c113078644" providerId="LiveId" clId="{FE772A40-9A50-4279-BA14-4D668CF17906}" dt="2024-06-14T02:00:26.021" v="28" actId="20577"/>
      <pc:docMkLst>
        <pc:docMk/>
      </pc:docMkLst>
      <pc:sldChg chg="modSp mod">
        <pc:chgData name="博元 鄭" userId="b69ca1c113078644" providerId="LiveId" clId="{FE772A40-9A50-4279-BA14-4D668CF17906}" dt="2024-06-14T02:00:13.990" v="20" actId="20577"/>
        <pc:sldMkLst>
          <pc:docMk/>
          <pc:sldMk cId="1862434042" sldId="262"/>
        </pc:sldMkLst>
        <pc:graphicFrameChg chg="modGraphic">
          <ac:chgData name="博元 鄭" userId="b69ca1c113078644" providerId="LiveId" clId="{FE772A40-9A50-4279-BA14-4D668CF17906}" dt="2024-06-14T02:00:13.990" v="20" actId="20577"/>
          <ac:graphicFrameMkLst>
            <pc:docMk/>
            <pc:sldMk cId="1862434042" sldId="262"/>
            <ac:graphicFrameMk id="7" creationId="{77B1AD15-9D93-C026-0ABE-F9BDC85C8F87}"/>
          </ac:graphicFrameMkLst>
        </pc:graphicFrameChg>
      </pc:sldChg>
      <pc:sldChg chg="modSp mod">
        <pc:chgData name="博元 鄭" userId="b69ca1c113078644" providerId="LiveId" clId="{FE772A40-9A50-4279-BA14-4D668CF17906}" dt="2024-06-14T01:59:58.125" v="12" actId="20577"/>
        <pc:sldMkLst>
          <pc:docMk/>
          <pc:sldMk cId="3161513941" sldId="266"/>
        </pc:sldMkLst>
        <pc:graphicFrameChg chg="modGraphic">
          <ac:chgData name="博元 鄭" userId="b69ca1c113078644" providerId="LiveId" clId="{FE772A40-9A50-4279-BA14-4D668CF17906}" dt="2024-06-14T01:59:58.125" v="12" actId="20577"/>
          <ac:graphicFrameMkLst>
            <pc:docMk/>
            <pc:sldMk cId="3161513941" sldId="266"/>
            <ac:graphicFrameMk id="6" creationId="{4B262DD2-A0DF-4C49-0022-7C1AF2EE5841}"/>
          </ac:graphicFrameMkLst>
        </pc:graphicFrameChg>
      </pc:sldChg>
      <pc:sldChg chg="modSp mod">
        <pc:chgData name="博元 鄭" userId="b69ca1c113078644" providerId="LiveId" clId="{FE772A40-9A50-4279-BA14-4D668CF17906}" dt="2024-06-14T02:00:26.021" v="28" actId="20577"/>
        <pc:sldMkLst>
          <pc:docMk/>
          <pc:sldMk cId="3595697890" sldId="267"/>
        </pc:sldMkLst>
        <pc:graphicFrameChg chg="modGraphic">
          <ac:chgData name="博元 鄭" userId="b69ca1c113078644" providerId="LiveId" clId="{FE772A40-9A50-4279-BA14-4D668CF17906}" dt="2024-06-14T02:00:26.021" v="28" actId="20577"/>
          <ac:graphicFrameMkLst>
            <pc:docMk/>
            <pc:sldMk cId="3595697890" sldId="267"/>
            <ac:graphicFrameMk id="7" creationId="{77B1AD15-9D93-C026-0ABE-F9BDC85C8F8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329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Not Decided Yet</a:t>
            </a:r>
            <a:endParaRPr lang="zh-TW" altLang="en-US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B11901015</a:t>
            </a:r>
            <a:br>
              <a:rPr lang="en-US" altLang="zh-TW" dirty="0"/>
            </a:br>
            <a:r>
              <a:rPr lang="en-US" altLang="zh-TW" dirty="0"/>
              <a:t>B11901020</a:t>
            </a:r>
            <a:br>
              <a:rPr lang="en-US" altLang="zh-TW" dirty="0"/>
            </a:br>
            <a:r>
              <a:rPr lang="en-US" altLang="zh-TW" dirty="0"/>
              <a:t>B11901027</a:t>
            </a: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35939230-7D4E-F00D-F177-18AB3C8C4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Only swap gates (w/o ABC):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182645C-B201-D0A9-EDDB-E697019539B8}"/>
              </a:ext>
            </a:extLst>
          </p:cNvPr>
          <p:cNvGraphicFramePr>
            <a:graphicFrameLocks noGrp="1"/>
          </p:cNvGraphicFramePr>
          <p:nvPr/>
        </p:nvGraphicFramePr>
        <p:xfrm>
          <a:off x="107504" y="2204864"/>
          <a:ext cx="8856981" cy="4653138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923593">
                  <a:extLst>
                    <a:ext uri="{9D8B030D-6E8A-4147-A177-3AD203B41FA5}">
                      <a16:colId xmlns:a16="http://schemas.microsoft.com/office/drawing/2014/main" val="2335938376"/>
                    </a:ext>
                  </a:extLst>
                </a:gridCol>
                <a:gridCol w="866673">
                  <a:extLst>
                    <a:ext uri="{9D8B030D-6E8A-4147-A177-3AD203B41FA5}">
                      <a16:colId xmlns:a16="http://schemas.microsoft.com/office/drawing/2014/main" val="2460510808"/>
                    </a:ext>
                  </a:extLst>
                </a:gridCol>
                <a:gridCol w="866673">
                  <a:extLst>
                    <a:ext uri="{9D8B030D-6E8A-4147-A177-3AD203B41FA5}">
                      <a16:colId xmlns:a16="http://schemas.microsoft.com/office/drawing/2014/main" val="927125707"/>
                    </a:ext>
                  </a:extLst>
                </a:gridCol>
                <a:gridCol w="866673">
                  <a:extLst>
                    <a:ext uri="{9D8B030D-6E8A-4147-A177-3AD203B41FA5}">
                      <a16:colId xmlns:a16="http://schemas.microsoft.com/office/drawing/2014/main" val="461522776"/>
                    </a:ext>
                  </a:extLst>
                </a:gridCol>
                <a:gridCol w="866673">
                  <a:extLst>
                    <a:ext uri="{9D8B030D-6E8A-4147-A177-3AD203B41FA5}">
                      <a16:colId xmlns:a16="http://schemas.microsoft.com/office/drawing/2014/main" val="3559438028"/>
                    </a:ext>
                  </a:extLst>
                </a:gridCol>
                <a:gridCol w="760982">
                  <a:extLst>
                    <a:ext uri="{9D8B030D-6E8A-4147-A177-3AD203B41FA5}">
                      <a16:colId xmlns:a16="http://schemas.microsoft.com/office/drawing/2014/main" val="4172608754"/>
                    </a:ext>
                  </a:extLst>
                </a:gridCol>
                <a:gridCol w="760982">
                  <a:extLst>
                    <a:ext uri="{9D8B030D-6E8A-4147-A177-3AD203B41FA5}">
                      <a16:colId xmlns:a16="http://schemas.microsoft.com/office/drawing/2014/main" val="3326924453"/>
                    </a:ext>
                  </a:extLst>
                </a:gridCol>
                <a:gridCol w="1183750">
                  <a:extLst>
                    <a:ext uri="{9D8B030D-6E8A-4147-A177-3AD203B41FA5}">
                      <a16:colId xmlns:a16="http://schemas.microsoft.com/office/drawing/2014/main" val="3821269953"/>
                    </a:ext>
                  </a:extLst>
                </a:gridCol>
                <a:gridCol w="760982">
                  <a:extLst>
                    <a:ext uri="{9D8B030D-6E8A-4147-A177-3AD203B41FA5}">
                      <a16:colId xmlns:a16="http://schemas.microsoft.com/office/drawing/2014/main" val="3702932352"/>
                    </a:ext>
                  </a:extLst>
                </a:gridCol>
              </a:tblGrid>
              <a:tr h="63536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734326"/>
                  </a:ext>
                </a:extLst>
              </a:tr>
              <a:tr h="9156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All Assign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7.402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28.384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1.671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6.645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1.037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0.000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2.002E+07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2.592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818001"/>
                  </a:ext>
                </a:extLst>
              </a:tr>
              <a:tr h="9156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First Tech Mapping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Only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3.271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17.678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1.444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3.933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1.007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0.000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2.002E+07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2.543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91261435"/>
                  </a:ext>
                </a:extLst>
              </a:tr>
              <a:tr h="63536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55.81%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37.72%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13.58%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40.81%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2.85%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1.89%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753740"/>
                  </a:ext>
                </a:extLst>
              </a:tr>
              <a:tr h="9156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First Tech Mapping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with 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3.271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12.495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1.444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3.933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1.007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0.000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2.002E+07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2.543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4477145"/>
                  </a:ext>
                </a:extLst>
              </a:tr>
              <a:tr h="63536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55.81%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55.98%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13.58%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40.81%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2.85%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1.89%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39405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192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35939230-7D4E-F00D-F177-18AB3C8C4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With synthesis: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B262DD2-A0DF-4C49-0022-7C1AF2EE5841}"/>
              </a:ext>
            </a:extLst>
          </p:cNvPr>
          <p:cNvGraphicFramePr>
            <a:graphicFrameLocks noGrp="1"/>
          </p:cNvGraphicFramePr>
          <p:nvPr/>
        </p:nvGraphicFramePr>
        <p:xfrm>
          <a:off x="35496" y="2060848"/>
          <a:ext cx="9073008" cy="479715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758479">
                  <a:extLst>
                    <a:ext uri="{9D8B030D-6E8A-4147-A177-3AD203B41FA5}">
                      <a16:colId xmlns:a16="http://schemas.microsoft.com/office/drawing/2014/main" val="2681707462"/>
                    </a:ext>
                  </a:extLst>
                </a:gridCol>
                <a:gridCol w="1159849">
                  <a:extLst>
                    <a:ext uri="{9D8B030D-6E8A-4147-A177-3AD203B41FA5}">
                      <a16:colId xmlns:a16="http://schemas.microsoft.com/office/drawing/2014/main" val="2068413016"/>
                    </a:ext>
                  </a:extLst>
                </a:gridCol>
                <a:gridCol w="841826">
                  <a:extLst>
                    <a:ext uri="{9D8B030D-6E8A-4147-A177-3AD203B41FA5}">
                      <a16:colId xmlns:a16="http://schemas.microsoft.com/office/drawing/2014/main" val="2307869354"/>
                    </a:ext>
                  </a:extLst>
                </a:gridCol>
                <a:gridCol w="841826">
                  <a:extLst>
                    <a:ext uri="{9D8B030D-6E8A-4147-A177-3AD203B41FA5}">
                      <a16:colId xmlns:a16="http://schemas.microsoft.com/office/drawing/2014/main" val="2658233801"/>
                    </a:ext>
                  </a:extLst>
                </a:gridCol>
                <a:gridCol w="766996">
                  <a:extLst>
                    <a:ext uri="{9D8B030D-6E8A-4147-A177-3AD203B41FA5}">
                      <a16:colId xmlns:a16="http://schemas.microsoft.com/office/drawing/2014/main" val="1018526176"/>
                    </a:ext>
                  </a:extLst>
                </a:gridCol>
                <a:gridCol w="729581">
                  <a:extLst>
                    <a:ext uri="{9D8B030D-6E8A-4147-A177-3AD203B41FA5}">
                      <a16:colId xmlns:a16="http://schemas.microsoft.com/office/drawing/2014/main" val="459753316"/>
                    </a:ext>
                  </a:extLst>
                </a:gridCol>
                <a:gridCol w="1047605">
                  <a:extLst>
                    <a:ext uri="{9D8B030D-6E8A-4147-A177-3AD203B41FA5}">
                      <a16:colId xmlns:a16="http://schemas.microsoft.com/office/drawing/2014/main" val="394276478"/>
                    </a:ext>
                  </a:extLst>
                </a:gridCol>
                <a:gridCol w="1047605">
                  <a:extLst>
                    <a:ext uri="{9D8B030D-6E8A-4147-A177-3AD203B41FA5}">
                      <a16:colId xmlns:a16="http://schemas.microsoft.com/office/drawing/2014/main" val="448028170"/>
                    </a:ext>
                  </a:extLst>
                </a:gridCol>
                <a:gridCol w="879241">
                  <a:extLst>
                    <a:ext uri="{9D8B030D-6E8A-4147-A177-3AD203B41FA5}">
                      <a16:colId xmlns:a16="http://schemas.microsoft.com/office/drawing/2014/main" val="3387651545"/>
                    </a:ext>
                  </a:extLst>
                </a:gridCol>
              </a:tblGrid>
              <a:tr h="34776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900902"/>
                  </a:ext>
                </a:extLst>
              </a:tr>
              <a:tr h="501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All Assign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7.402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28.384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1.671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6.645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1.037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0.000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2.002E+07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2.592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254590"/>
                  </a:ext>
                </a:extLst>
              </a:tr>
              <a:tr h="50119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ABC with SA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Tech Mapping 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6.920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5.590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3.171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6.046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1.040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0.000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6.508E+01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2.548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42471739"/>
                  </a:ext>
                </a:extLst>
              </a:tr>
              <a:tr h="5011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6.51%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80.31%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-89.77%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9.01%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-0.29%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1.70%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5340"/>
                  </a:ext>
                </a:extLst>
              </a:tr>
              <a:tr h="5011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4472.147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1.000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2.934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6.432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1.061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7.036E+01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3.729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7989113"/>
                  </a:ext>
                </a:extLst>
              </a:tr>
              <a:tr h="74667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-60317.03%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96.48%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-75.58%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3.21%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-2.33%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-INF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-43.87%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102555"/>
                  </a:ext>
                </a:extLst>
              </a:tr>
              <a:tr h="34776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First Tech Mapping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+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ABC with SA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Tech Mapping 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2.956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4.033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1.239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3.529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1.006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0.000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30.554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2.243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70771896"/>
                  </a:ext>
                </a:extLst>
              </a:tr>
              <a:tr h="5011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60.07%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85.79%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25.85%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46.89%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2.93%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13.47%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550844"/>
                  </a:ext>
                </a:extLst>
              </a:tr>
              <a:tr h="34776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3.052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1.804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1.275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3.529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1.007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0.000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30.831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2.381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57607803"/>
                  </a:ext>
                </a:extLst>
              </a:tr>
              <a:tr h="5011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58.76%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93.64%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23.73%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46.90%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2.91%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0.00%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100.00%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8.16%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9097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089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35939230-7D4E-F00D-F177-18AB3C8C4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723312" cy="4530725"/>
          </a:xfrm>
        </p:spPr>
        <p:txBody>
          <a:bodyPr/>
          <a:lstStyle/>
          <a:p>
            <a:r>
              <a:rPr lang="en-US" altLang="zh-TW" dirty="0"/>
              <a:t>Comparison between with/without synthesis: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7B1AD15-9D93-C026-0ABE-F9BDC85C8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080601"/>
              </p:ext>
            </p:extLst>
          </p:nvPr>
        </p:nvGraphicFramePr>
        <p:xfrm>
          <a:off x="70991" y="2204864"/>
          <a:ext cx="8965505" cy="4669158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869224">
                  <a:extLst>
                    <a:ext uri="{9D8B030D-6E8A-4147-A177-3AD203B41FA5}">
                      <a16:colId xmlns:a16="http://schemas.microsoft.com/office/drawing/2014/main" val="2908286788"/>
                    </a:ext>
                  </a:extLst>
                </a:gridCol>
                <a:gridCol w="1300589">
                  <a:extLst>
                    <a:ext uri="{9D8B030D-6E8A-4147-A177-3AD203B41FA5}">
                      <a16:colId xmlns:a16="http://schemas.microsoft.com/office/drawing/2014/main" val="1836572066"/>
                    </a:ext>
                  </a:extLst>
                </a:gridCol>
                <a:gridCol w="844033">
                  <a:extLst>
                    <a:ext uri="{9D8B030D-6E8A-4147-A177-3AD203B41FA5}">
                      <a16:colId xmlns:a16="http://schemas.microsoft.com/office/drawing/2014/main" val="1214315915"/>
                    </a:ext>
                  </a:extLst>
                </a:gridCol>
                <a:gridCol w="844033">
                  <a:extLst>
                    <a:ext uri="{9D8B030D-6E8A-4147-A177-3AD203B41FA5}">
                      <a16:colId xmlns:a16="http://schemas.microsoft.com/office/drawing/2014/main" val="1986103047"/>
                    </a:ext>
                  </a:extLst>
                </a:gridCol>
                <a:gridCol w="769008">
                  <a:extLst>
                    <a:ext uri="{9D8B030D-6E8A-4147-A177-3AD203B41FA5}">
                      <a16:colId xmlns:a16="http://schemas.microsoft.com/office/drawing/2014/main" val="2640474492"/>
                    </a:ext>
                  </a:extLst>
                </a:gridCol>
                <a:gridCol w="731495">
                  <a:extLst>
                    <a:ext uri="{9D8B030D-6E8A-4147-A177-3AD203B41FA5}">
                      <a16:colId xmlns:a16="http://schemas.microsoft.com/office/drawing/2014/main" val="132977454"/>
                    </a:ext>
                  </a:extLst>
                </a:gridCol>
                <a:gridCol w="881545">
                  <a:extLst>
                    <a:ext uri="{9D8B030D-6E8A-4147-A177-3AD203B41FA5}">
                      <a16:colId xmlns:a16="http://schemas.microsoft.com/office/drawing/2014/main" val="3637186898"/>
                    </a:ext>
                  </a:extLst>
                </a:gridCol>
                <a:gridCol w="881545">
                  <a:extLst>
                    <a:ext uri="{9D8B030D-6E8A-4147-A177-3AD203B41FA5}">
                      <a16:colId xmlns:a16="http://schemas.microsoft.com/office/drawing/2014/main" val="3306161080"/>
                    </a:ext>
                  </a:extLst>
                </a:gridCol>
                <a:gridCol w="844033">
                  <a:extLst>
                    <a:ext uri="{9D8B030D-6E8A-4147-A177-3AD203B41FA5}">
                      <a16:colId xmlns:a16="http://schemas.microsoft.com/office/drawing/2014/main" val="2960016307"/>
                    </a:ext>
                  </a:extLst>
                </a:gridCol>
              </a:tblGrid>
              <a:tr h="358375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824920"/>
                  </a:ext>
                </a:extLst>
              </a:tr>
              <a:tr h="8453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First Tech Mapping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Only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55.81%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37.72%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  <a:highlight>
                            <a:srgbClr val="FFFFFF"/>
                          </a:highlight>
                        </a:rPr>
                        <a:t>13.58%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40.81%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2.85%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1.89%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314213"/>
                  </a:ext>
                </a:extLst>
              </a:tr>
              <a:tr h="8453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First Tech Mapping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with 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55.81%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55.98%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13.58%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40.81%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2.85%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1.89%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149831"/>
                  </a:ext>
                </a:extLst>
              </a:tr>
              <a:tr h="43195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ABC with SA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Tech Mapping 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  <a:highlight>
                            <a:srgbClr val="FFFFFF"/>
                          </a:highlight>
                        </a:rPr>
                        <a:t>6.51%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  <a:highlight>
                            <a:srgbClr val="FFFFFF"/>
                          </a:highlight>
                        </a:rPr>
                        <a:t>80.31%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  <a:highlight>
                            <a:srgbClr val="FFFFFF"/>
                          </a:highlight>
                        </a:rPr>
                        <a:t>-89.77%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  <a:highlight>
                            <a:srgbClr val="FFFFFF"/>
                          </a:highlight>
                        </a:rPr>
                        <a:t>9.01%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-0.29%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  <a:highlight>
                            <a:srgbClr val="FFFFFF"/>
                          </a:highlight>
                        </a:rPr>
                        <a:t>1.70%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45408325"/>
                  </a:ext>
                </a:extLst>
              </a:tr>
              <a:tr h="43195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-60317.03%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96.48%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  <a:highlight>
                            <a:srgbClr val="FFFFFF"/>
                          </a:highlight>
                        </a:rPr>
                        <a:t>-75.58%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3.21%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-2.33%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-INF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-43.87%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590353"/>
                  </a:ext>
                </a:extLst>
              </a:tr>
              <a:tr h="5438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First Tech Mapping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+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ABC with SA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Tech Mapping 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60.07%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85.79%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25.85%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46.89%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2.93%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13.47%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771778"/>
                  </a:ext>
                </a:extLst>
              </a:tr>
              <a:tr h="121238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58.76%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93.64%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23.73%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46.90%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2.91%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8.16%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32929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434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35939230-7D4E-F00D-F177-18AB3C8C4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723312" cy="4530725"/>
          </a:xfrm>
        </p:spPr>
        <p:txBody>
          <a:bodyPr/>
          <a:lstStyle/>
          <a:p>
            <a:r>
              <a:rPr lang="en-US" altLang="zh-TW" dirty="0"/>
              <a:t>Worse results: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7B1AD15-9D93-C026-0ABE-F9BDC85C8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374876"/>
              </p:ext>
            </p:extLst>
          </p:nvPr>
        </p:nvGraphicFramePr>
        <p:xfrm>
          <a:off x="70991" y="2204864"/>
          <a:ext cx="8965505" cy="4669158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869224">
                  <a:extLst>
                    <a:ext uri="{9D8B030D-6E8A-4147-A177-3AD203B41FA5}">
                      <a16:colId xmlns:a16="http://schemas.microsoft.com/office/drawing/2014/main" val="2908286788"/>
                    </a:ext>
                  </a:extLst>
                </a:gridCol>
                <a:gridCol w="1300589">
                  <a:extLst>
                    <a:ext uri="{9D8B030D-6E8A-4147-A177-3AD203B41FA5}">
                      <a16:colId xmlns:a16="http://schemas.microsoft.com/office/drawing/2014/main" val="1836572066"/>
                    </a:ext>
                  </a:extLst>
                </a:gridCol>
                <a:gridCol w="844033">
                  <a:extLst>
                    <a:ext uri="{9D8B030D-6E8A-4147-A177-3AD203B41FA5}">
                      <a16:colId xmlns:a16="http://schemas.microsoft.com/office/drawing/2014/main" val="1214315915"/>
                    </a:ext>
                  </a:extLst>
                </a:gridCol>
                <a:gridCol w="844033">
                  <a:extLst>
                    <a:ext uri="{9D8B030D-6E8A-4147-A177-3AD203B41FA5}">
                      <a16:colId xmlns:a16="http://schemas.microsoft.com/office/drawing/2014/main" val="1986103047"/>
                    </a:ext>
                  </a:extLst>
                </a:gridCol>
                <a:gridCol w="769008">
                  <a:extLst>
                    <a:ext uri="{9D8B030D-6E8A-4147-A177-3AD203B41FA5}">
                      <a16:colId xmlns:a16="http://schemas.microsoft.com/office/drawing/2014/main" val="2640474492"/>
                    </a:ext>
                  </a:extLst>
                </a:gridCol>
                <a:gridCol w="731495">
                  <a:extLst>
                    <a:ext uri="{9D8B030D-6E8A-4147-A177-3AD203B41FA5}">
                      <a16:colId xmlns:a16="http://schemas.microsoft.com/office/drawing/2014/main" val="132977454"/>
                    </a:ext>
                  </a:extLst>
                </a:gridCol>
                <a:gridCol w="881545">
                  <a:extLst>
                    <a:ext uri="{9D8B030D-6E8A-4147-A177-3AD203B41FA5}">
                      <a16:colId xmlns:a16="http://schemas.microsoft.com/office/drawing/2014/main" val="3637186898"/>
                    </a:ext>
                  </a:extLst>
                </a:gridCol>
                <a:gridCol w="881545">
                  <a:extLst>
                    <a:ext uri="{9D8B030D-6E8A-4147-A177-3AD203B41FA5}">
                      <a16:colId xmlns:a16="http://schemas.microsoft.com/office/drawing/2014/main" val="3306161080"/>
                    </a:ext>
                  </a:extLst>
                </a:gridCol>
                <a:gridCol w="844033">
                  <a:extLst>
                    <a:ext uri="{9D8B030D-6E8A-4147-A177-3AD203B41FA5}">
                      <a16:colId xmlns:a16="http://schemas.microsoft.com/office/drawing/2014/main" val="2960016307"/>
                    </a:ext>
                  </a:extLst>
                </a:gridCol>
              </a:tblGrid>
              <a:tr h="358375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824920"/>
                  </a:ext>
                </a:extLst>
              </a:tr>
              <a:tr h="8453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First Tech Mapping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Only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55.81%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37.72%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  <a:highlight>
                            <a:srgbClr val="FFFFFF"/>
                          </a:highlight>
                        </a:rPr>
                        <a:t>13.58%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40.81%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2.85%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1.89%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314213"/>
                  </a:ext>
                </a:extLst>
              </a:tr>
              <a:tr h="8453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First Tech Mapping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with 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55.81%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55.98%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13.58%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40.81%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2.85%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1.89%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149831"/>
                  </a:ext>
                </a:extLst>
              </a:tr>
              <a:tr h="43195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ABC with SA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Tech Mapping 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  <a:highlight>
                            <a:srgbClr val="FFFFFF"/>
                          </a:highlight>
                        </a:rPr>
                        <a:t>6.51%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80.31%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-89.77%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  <a:highlight>
                            <a:srgbClr val="FFFFFF"/>
                          </a:highlight>
                        </a:rPr>
                        <a:t>9.01%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-0.29%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  <a:highlight>
                            <a:srgbClr val="FFFFFF"/>
                          </a:highlight>
                        </a:rPr>
                        <a:t>1.70%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45408325"/>
                  </a:ext>
                </a:extLst>
              </a:tr>
              <a:tr h="43195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-60317.03%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96.48%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-75.58%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3.21%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-2.33%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-INF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-43.87%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590353"/>
                  </a:ext>
                </a:extLst>
              </a:tr>
              <a:tr h="5438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First Tech Mapping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+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ABC with SA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Tech Mapping 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60.07%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85.79%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25.85%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46.89%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2.93%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13.47%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771778"/>
                  </a:ext>
                </a:extLst>
              </a:tr>
              <a:tr h="121238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58.76%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93.64%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23.73%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46.90%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2.91%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8.16%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32929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697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35939230-7D4E-F00D-F177-18AB3C8C4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30725"/>
          </a:xfrm>
        </p:spPr>
        <p:txBody>
          <a:bodyPr/>
          <a:lstStyle/>
          <a:p>
            <a:r>
              <a:rPr lang="en-US" altLang="zh-TW" dirty="0"/>
              <a:t>Ways to cope with red marks:</a:t>
            </a:r>
          </a:p>
          <a:p>
            <a:pPr lvl="1"/>
            <a:r>
              <a:rPr lang="en-US" altLang="zh-TW" dirty="0"/>
              <a:t>Run SA for more iterations</a:t>
            </a:r>
          </a:p>
          <a:p>
            <a:pPr lvl="1"/>
            <a:r>
              <a:rPr lang="en-US" altLang="zh-TW" dirty="0"/>
              <a:t>Don’t use the command that might worsen the cost too much</a:t>
            </a:r>
          </a:p>
          <a:p>
            <a:pPr lvl="1"/>
            <a:r>
              <a:rPr lang="en-US" altLang="zh-TW" dirty="0"/>
              <a:t>Adjust parameters of SA process</a:t>
            </a:r>
          </a:p>
          <a:p>
            <a:pPr lvl="1"/>
            <a:r>
              <a:rPr lang="en-US" altLang="zh-TW" dirty="0"/>
              <a:t>Always do tech mapping once before starting the SA process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499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A : RL Logic Optimization for a General Cost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Description : Given a netlist, do logic synthesis and technology mapping. </a:t>
            </a:r>
          </a:p>
          <a:p>
            <a:r>
              <a:rPr lang="en-US" altLang="zh-TW" dirty="0"/>
              <a:t>Goal : Minimize the cost evaluated by any arbitrary cost function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pic>
        <p:nvPicPr>
          <p:cNvPr id="1028" name="Picture 4" descr="Algebraic Simplification of Logic Circuits">
            <a:extLst>
              <a:ext uri="{FF2B5EF4-FFF2-40B4-BE49-F238E27FC236}">
                <a16:creationId xmlns:a16="http://schemas.microsoft.com/office/drawing/2014/main" id="{9447CBD4-8F97-897D-5601-A96DC3E8C8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2" r="1823" b="42843"/>
          <a:stretch/>
        </p:blipFill>
        <p:spPr bwMode="auto">
          <a:xfrm>
            <a:off x="1475656" y="3789040"/>
            <a:ext cx="4608512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lgebraic Simplification of Logic Circuits">
            <a:extLst>
              <a:ext uri="{FF2B5EF4-FFF2-40B4-BE49-F238E27FC236}">
                <a16:creationId xmlns:a16="http://schemas.microsoft.com/office/drawing/2014/main" id="{6E5A6B7C-3135-A418-0DCA-5A1F9DA52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47" r="52171" b="-701"/>
          <a:stretch/>
        </p:blipFill>
        <p:spPr bwMode="auto">
          <a:xfrm>
            <a:off x="2051720" y="5573824"/>
            <a:ext cx="3024281" cy="93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FF304BC-FD61-6392-E396-EF54AECF8E46}"/>
              </a:ext>
            </a:extLst>
          </p:cNvPr>
          <p:cNvSpPr txBox="1">
            <a:spLocks/>
          </p:cNvSpPr>
          <p:nvPr/>
        </p:nvSpPr>
        <p:spPr bwMode="auto">
          <a:xfrm>
            <a:off x="5829672" y="4221088"/>
            <a:ext cx="3314328" cy="59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b="0" dirty="0"/>
              <a:t>Cost = 1919810</a:t>
            </a:r>
            <a:endParaRPr lang="zh-TW" altLang="en-US" sz="2400" b="0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738465E-DA9B-E59C-E3B9-791F26A1FE7C}"/>
              </a:ext>
            </a:extLst>
          </p:cNvPr>
          <p:cNvSpPr txBox="1">
            <a:spLocks/>
          </p:cNvSpPr>
          <p:nvPr/>
        </p:nvSpPr>
        <p:spPr bwMode="auto">
          <a:xfrm>
            <a:off x="5829672" y="5732037"/>
            <a:ext cx="3024281" cy="704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b="0" dirty="0"/>
              <a:t>Cost = 114514</a:t>
            </a:r>
            <a:endParaRPr lang="zh-TW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90098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IDEAS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Logic Synthesis -&gt; ABC + SA</a:t>
            </a:r>
          </a:p>
          <a:p>
            <a:r>
              <a:rPr lang="en-US" altLang="zh-TW" dirty="0"/>
              <a:t>Gate Mapping -&gt; ABC</a:t>
            </a:r>
          </a:p>
          <a:p>
            <a:r>
              <a:rPr lang="en-US" altLang="zh-TW" dirty="0"/>
              <a:t>Technology Mapping -&gt; SA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932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IDEAS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Logic Synthesis -&gt; ABC + SA</a:t>
            </a:r>
          </a:p>
          <a:p>
            <a:pPr lvl="1"/>
            <a:r>
              <a:rPr lang="en-US" altLang="zh-TW" dirty="0"/>
              <a:t>Neighborhood : ABC Commands</a:t>
            </a:r>
          </a:p>
          <a:p>
            <a:pPr lvl="1"/>
            <a:r>
              <a:rPr lang="en-US" altLang="zh-TW" dirty="0"/>
              <a:t>Step : Randomly pick a command to execute, then output the netlist after the execution of the command. Give a heuristic assignment of gate #, then compute Cost(netlist)</a:t>
            </a:r>
          </a:p>
          <a:p>
            <a:pPr lvl="1"/>
            <a:r>
              <a:rPr lang="en-US" altLang="zh-TW" dirty="0"/>
              <a:t>Cost : From the given cost estimators</a:t>
            </a: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754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IDEAS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Technology Mapping -&gt; SA</a:t>
            </a:r>
          </a:p>
          <a:p>
            <a:pPr lvl="1"/>
            <a:r>
              <a:rPr lang="en-US" altLang="zh-TW" dirty="0"/>
              <a:t>Neighborhood : Different gate #</a:t>
            </a:r>
          </a:p>
          <a:p>
            <a:pPr lvl="1"/>
            <a:r>
              <a:rPr lang="en-US" altLang="zh-TW" dirty="0"/>
              <a:t>Step : Move to other neighborhood with distance is proportional to current temperature</a:t>
            </a:r>
          </a:p>
          <a:p>
            <a:pPr lvl="1"/>
            <a:r>
              <a:rPr lang="en-US" altLang="zh-TW" dirty="0"/>
              <a:t>Cost : From the given cost estimators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629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Naive Thought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520" y="2124668"/>
            <a:ext cx="1378496" cy="100967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/>
              <a:t>ABC</a:t>
            </a:r>
          </a:p>
          <a:p>
            <a:pPr marL="0" indent="0" algn="ctr">
              <a:buNone/>
            </a:pPr>
            <a:r>
              <a:rPr lang="en-US" altLang="zh-TW" dirty="0"/>
              <a:t>SA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40FB2C-1506-A83F-5013-697D17A13747}"/>
              </a:ext>
            </a:extLst>
          </p:cNvPr>
          <p:cNvSpPr/>
          <p:nvPr/>
        </p:nvSpPr>
        <p:spPr bwMode="auto">
          <a:xfrm>
            <a:off x="1619672" y="319866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Logic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Synthesis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FE5A7D-20D2-3325-CF51-D7F6F7DD1C84}"/>
              </a:ext>
            </a:extLst>
          </p:cNvPr>
          <p:cNvSpPr/>
          <p:nvPr/>
        </p:nvSpPr>
        <p:spPr bwMode="auto">
          <a:xfrm>
            <a:off x="3707904" y="319944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Gate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Mapping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67A1FF-DCEC-8D21-D543-696C21E8163E}"/>
              </a:ext>
            </a:extLst>
          </p:cNvPr>
          <p:cNvSpPr/>
          <p:nvPr/>
        </p:nvSpPr>
        <p:spPr bwMode="auto">
          <a:xfrm>
            <a:off x="5796136" y="319866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Tech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Mapping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F68943A-1446-B229-8D36-C34448F9FCBE}"/>
              </a:ext>
            </a:extLst>
          </p:cNvPr>
          <p:cNvCxnSpPr>
            <a:stCxn id="8" idx="3"/>
            <a:endCxn id="9" idx="1"/>
          </p:cNvCxnSpPr>
          <p:nvPr/>
        </p:nvCxnSpPr>
        <p:spPr bwMode="auto">
          <a:xfrm>
            <a:off x="3347864" y="3652587"/>
            <a:ext cx="360040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7CC8367-8C26-560F-68B4-4049546A8364}"/>
              </a:ext>
            </a:extLst>
          </p:cNvPr>
          <p:cNvCxnSpPr>
            <a:stCxn id="9" idx="3"/>
            <a:endCxn id="10" idx="1"/>
          </p:cNvCxnSpPr>
          <p:nvPr/>
        </p:nvCxnSpPr>
        <p:spPr bwMode="auto">
          <a:xfrm flipV="1">
            <a:off x="5436096" y="3652587"/>
            <a:ext cx="360040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A3343723-3049-3E05-DCC6-C6A78FF6AAA4}"/>
              </a:ext>
            </a:extLst>
          </p:cNvPr>
          <p:cNvSpPr/>
          <p:nvPr/>
        </p:nvSpPr>
        <p:spPr bwMode="auto">
          <a:xfrm>
            <a:off x="5803461" y="4367746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Cost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Function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18" name="接點: 弧形 17">
            <a:extLst>
              <a:ext uri="{FF2B5EF4-FFF2-40B4-BE49-F238E27FC236}">
                <a16:creationId xmlns:a16="http://schemas.microsoft.com/office/drawing/2014/main" id="{17A6A04F-4679-C926-3144-1438F68E984B}"/>
              </a:ext>
            </a:extLst>
          </p:cNvPr>
          <p:cNvCxnSpPr>
            <a:stCxn id="10" idx="3"/>
            <a:endCxn id="38" idx="3"/>
          </p:cNvCxnSpPr>
          <p:nvPr/>
        </p:nvCxnSpPr>
        <p:spPr bwMode="auto">
          <a:xfrm flipH="1">
            <a:off x="5261248" y="3652587"/>
            <a:ext cx="2263080" cy="2472882"/>
          </a:xfrm>
          <a:prstGeom prst="curvedConnector3">
            <a:avLst>
              <a:gd name="adj1" fmla="val -1533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5C97537E-668C-3F04-CFFA-48F7D3A00D21}"/>
              </a:ext>
            </a:extLst>
          </p:cNvPr>
          <p:cNvCxnSpPr>
            <a:stCxn id="38" idx="1"/>
            <a:endCxn id="8" idx="1"/>
          </p:cNvCxnSpPr>
          <p:nvPr/>
        </p:nvCxnSpPr>
        <p:spPr bwMode="auto">
          <a:xfrm rot="10800000">
            <a:off x="1619672" y="3652587"/>
            <a:ext cx="1913384" cy="2472882"/>
          </a:xfrm>
          <a:prstGeom prst="curvedConnector3">
            <a:avLst>
              <a:gd name="adj1" fmla="val 111947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96A8A0E2-DFAE-83B4-C625-0C567FA2CA0D}"/>
              </a:ext>
            </a:extLst>
          </p:cNvPr>
          <p:cNvCxnSpPr>
            <a:stCxn id="16" idx="1"/>
            <a:endCxn id="10" idx="1"/>
          </p:cNvCxnSpPr>
          <p:nvPr/>
        </p:nvCxnSpPr>
        <p:spPr bwMode="auto">
          <a:xfrm rot="10800000">
            <a:off x="5796137" y="3652588"/>
            <a:ext cx="7325" cy="1169085"/>
          </a:xfrm>
          <a:prstGeom prst="curvedConnector3">
            <a:avLst>
              <a:gd name="adj1" fmla="val 3220819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26EA6CAE-7E06-15E7-6091-379548C71462}"/>
              </a:ext>
            </a:extLst>
          </p:cNvPr>
          <p:cNvCxnSpPr>
            <a:stCxn id="10" idx="3"/>
            <a:endCxn id="16" idx="3"/>
          </p:cNvCxnSpPr>
          <p:nvPr/>
        </p:nvCxnSpPr>
        <p:spPr bwMode="auto">
          <a:xfrm>
            <a:off x="7524328" y="3652587"/>
            <a:ext cx="7325" cy="1169085"/>
          </a:xfrm>
          <a:prstGeom prst="curvedConnector3">
            <a:avLst>
              <a:gd name="adj1" fmla="val 3220819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B823FDB-3BF1-F1C7-11E0-E91CB90645CF}"/>
              </a:ext>
            </a:extLst>
          </p:cNvPr>
          <p:cNvSpPr/>
          <p:nvPr/>
        </p:nvSpPr>
        <p:spPr bwMode="auto">
          <a:xfrm>
            <a:off x="131168" y="3199441"/>
            <a:ext cx="1224136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I/P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Netlist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25848D2-B656-B91E-0BF2-DE82D65D4AE2}"/>
              </a:ext>
            </a:extLst>
          </p:cNvPr>
          <p:cNvSpPr/>
          <p:nvPr/>
        </p:nvSpPr>
        <p:spPr bwMode="auto">
          <a:xfrm>
            <a:off x="7799545" y="3190155"/>
            <a:ext cx="1224136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O/P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Netlist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524692AD-A273-ECC9-3073-9BD7344277C5}"/>
              </a:ext>
            </a:extLst>
          </p:cNvPr>
          <p:cNvCxnSpPr>
            <a:stCxn id="30" idx="3"/>
            <a:endCxn id="8" idx="1"/>
          </p:cNvCxnSpPr>
          <p:nvPr/>
        </p:nvCxnSpPr>
        <p:spPr bwMode="auto">
          <a:xfrm flipV="1">
            <a:off x="1355304" y="3652587"/>
            <a:ext cx="264368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CB707027-53D2-DCBA-C9DA-7AF2994F84BB}"/>
              </a:ext>
            </a:extLst>
          </p:cNvPr>
          <p:cNvCxnSpPr>
            <a:stCxn id="10" idx="3"/>
            <a:endCxn id="31" idx="1"/>
          </p:cNvCxnSpPr>
          <p:nvPr/>
        </p:nvCxnSpPr>
        <p:spPr bwMode="auto">
          <a:xfrm flipV="1">
            <a:off x="7524328" y="3644081"/>
            <a:ext cx="275217" cy="85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ED3DFFD5-96E0-2C8A-B44B-9459D59FB849}"/>
              </a:ext>
            </a:extLst>
          </p:cNvPr>
          <p:cNvSpPr/>
          <p:nvPr/>
        </p:nvSpPr>
        <p:spPr bwMode="auto">
          <a:xfrm>
            <a:off x="3533056" y="5671543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Cost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Function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59" name="內容版面配置區 2">
            <a:extLst>
              <a:ext uri="{FF2B5EF4-FFF2-40B4-BE49-F238E27FC236}">
                <a16:creationId xmlns:a16="http://schemas.microsoft.com/office/drawing/2014/main" id="{251A3A01-2C55-7BDF-EB72-956C02DC3ACB}"/>
              </a:ext>
            </a:extLst>
          </p:cNvPr>
          <p:cNvSpPr txBox="1">
            <a:spLocks/>
          </p:cNvSpPr>
          <p:nvPr/>
        </p:nvSpPr>
        <p:spPr bwMode="auto">
          <a:xfrm>
            <a:off x="3882752" y="2124668"/>
            <a:ext cx="1378496" cy="100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TW" b="0" dirty="0"/>
              <a:t>ABC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zh-TW" altLang="en-US" b="0" dirty="0"/>
          </a:p>
        </p:txBody>
      </p:sp>
      <p:sp>
        <p:nvSpPr>
          <p:cNvPr id="60" name="內容版面配置區 2">
            <a:extLst>
              <a:ext uri="{FF2B5EF4-FFF2-40B4-BE49-F238E27FC236}">
                <a16:creationId xmlns:a16="http://schemas.microsoft.com/office/drawing/2014/main" id="{4C77BDA2-E0F5-1CE4-877F-AC55DA18B759}"/>
              </a:ext>
            </a:extLst>
          </p:cNvPr>
          <p:cNvSpPr txBox="1">
            <a:spLocks/>
          </p:cNvSpPr>
          <p:nvPr/>
        </p:nvSpPr>
        <p:spPr bwMode="auto">
          <a:xfrm>
            <a:off x="5970984" y="2123886"/>
            <a:ext cx="1378496" cy="100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en-US" altLang="zh-TW" b="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TW" b="0" dirty="0"/>
              <a:t>SA</a:t>
            </a:r>
            <a:endParaRPr lang="zh-TW" altLang="en-US" b="0" dirty="0"/>
          </a:p>
        </p:txBody>
      </p:sp>
      <p:sp>
        <p:nvSpPr>
          <p:cNvPr id="1035" name="內容版面配置區 2">
            <a:extLst>
              <a:ext uri="{FF2B5EF4-FFF2-40B4-BE49-F238E27FC236}">
                <a16:creationId xmlns:a16="http://schemas.microsoft.com/office/drawing/2014/main" id="{DC2636F1-0521-BBF5-0900-A3E4DC0270E5}"/>
              </a:ext>
            </a:extLst>
          </p:cNvPr>
          <p:cNvSpPr txBox="1">
            <a:spLocks/>
          </p:cNvSpPr>
          <p:nvPr/>
        </p:nvSpPr>
        <p:spPr bwMode="auto">
          <a:xfrm>
            <a:off x="3279847" y="4610763"/>
            <a:ext cx="2336269" cy="100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TW" sz="2400" b="0" dirty="0"/>
              <a:t>Time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TW" sz="2400" b="0" dirty="0"/>
              <a:t>Consuming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136416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Improvement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520" y="2124668"/>
            <a:ext cx="1378496" cy="100967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/>
              <a:t>ABC</a:t>
            </a:r>
          </a:p>
          <a:p>
            <a:pPr marL="0" indent="0" algn="ctr">
              <a:buNone/>
            </a:pPr>
            <a:r>
              <a:rPr lang="en-US" altLang="zh-TW" dirty="0"/>
              <a:t>SA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40FB2C-1506-A83F-5013-697D17A13747}"/>
              </a:ext>
            </a:extLst>
          </p:cNvPr>
          <p:cNvSpPr/>
          <p:nvPr/>
        </p:nvSpPr>
        <p:spPr bwMode="auto">
          <a:xfrm>
            <a:off x="1619672" y="319866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Logic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Synthesis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FE5A7D-20D2-3325-CF51-D7F6F7DD1C84}"/>
              </a:ext>
            </a:extLst>
          </p:cNvPr>
          <p:cNvSpPr/>
          <p:nvPr/>
        </p:nvSpPr>
        <p:spPr bwMode="auto">
          <a:xfrm>
            <a:off x="3707904" y="319944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Gate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Mapping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67A1FF-DCEC-8D21-D543-696C21E8163E}"/>
              </a:ext>
            </a:extLst>
          </p:cNvPr>
          <p:cNvSpPr/>
          <p:nvPr/>
        </p:nvSpPr>
        <p:spPr bwMode="auto">
          <a:xfrm>
            <a:off x="5796136" y="319866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Tech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Mapping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F68943A-1446-B229-8D36-C34448F9FCBE}"/>
              </a:ext>
            </a:extLst>
          </p:cNvPr>
          <p:cNvCxnSpPr>
            <a:stCxn id="8" idx="3"/>
            <a:endCxn id="9" idx="1"/>
          </p:cNvCxnSpPr>
          <p:nvPr/>
        </p:nvCxnSpPr>
        <p:spPr bwMode="auto">
          <a:xfrm>
            <a:off x="3347864" y="3652587"/>
            <a:ext cx="360040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7CC8367-8C26-560F-68B4-4049546A8364}"/>
              </a:ext>
            </a:extLst>
          </p:cNvPr>
          <p:cNvCxnSpPr>
            <a:stCxn id="9" idx="3"/>
            <a:endCxn id="10" idx="1"/>
          </p:cNvCxnSpPr>
          <p:nvPr/>
        </p:nvCxnSpPr>
        <p:spPr bwMode="auto">
          <a:xfrm flipV="1">
            <a:off x="5436096" y="3652587"/>
            <a:ext cx="360040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A3343723-3049-3E05-DCC6-C6A78FF6AAA4}"/>
              </a:ext>
            </a:extLst>
          </p:cNvPr>
          <p:cNvSpPr/>
          <p:nvPr/>
        </p:nvSpPr>
        <p:spPr bwMode="auto">
          <a:xfrm>
            <a:off x="5807718" y="4676450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Cost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Function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18" name="接點: 弧形 17">
            <a:extLst>
              <a:ext uri="{FF2B5EF4-FFF2-40B4-BE49-F238E27FC236}">
                <a16:creationId xmlns:a16="http://schemas.microsoft.com/office/drawing/2014/main" id="{17A6A04F-4679-C926-3144-1438F68E984B}"/>
              </a:ext>
            </a:extLst>
          </p:cNvPr>
          <p:cNvCxnSpPr>
            <a:stCxn id="9" idx="3"/>
            <a:endCxn id="38" idx="3"/>
          </p:cNvCxnSpPr>
          <p:nvPr/>
        </p:nvCxnSpPr>
        <p:spPr bwMode="auto">
          <a:xfrm flipH="1">
            <a:off x="4391980" y="3653367"/>
            <a:ext cx="1044116" cy="1477009"/>
          </a:xfrm>
          <a:prstGeom prst="curvedConnector3">
            <a:avLst>
              <a:gd name="adj1" fmla="val -551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5C97537E-668C-3F04-CFFA-48F7D3A00D21}"/>
              </a:ext>
            </a:extLst>
          </p:cNvPr>
          <p:cNvCxnSpPr>
            <a:stCxn id="38" idx="1"/>
            <a:endCxn id="8" idx="1"/>
          </p:cNvCxnSpPr>
          <p:nvPr/>
        </p:nvCxnSpPr>
        <p:spPr bwMode="auto">
          <a:xfrm rot="10800000">
            <a:off x="1619672" y="3652588"/>
            <a:ext cx="1044116" cy="1477789"/>
          </a:xfrm>
          <a:prstGeom prst="curvedConnector3">
            <a:avLst>
              <a:gd name="adj1" fmla="val 110553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96A8A0E2-DFAE-83B4-C625-0C567FA2CA0D}"/>
              </a:ext>
            </a:extLst>
          </p:cNvPr>
          <p:cNvCxnSpPr>
            <a:stCxn id="16" idx="1"/>
            <a:endCxn id="10" idx="1"/>
          </p:cNvCxnSpPr>
          <p:nvPr/>
        </p:nvCxnSpPr>
        <p:spPr bwMode="auto">
          <a:xfrm rot="10800000">
            <a:off x="5796136" y="3652588"/>
            <a:ext cx="11582" cy="1477789"/>
          </a:xfrm>
          <a:prstGeom prst="curvedConnector3">
            <a:avLst>
              <a:gd name="adj1" fmla="val 2073752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26EA6CAE-7E06-15E7-6091-379548C71462}"/>
              </a:ext>
            </a:extLst>
          </p:cNvPr>
          <p:cNvCxnSpPr>
            <a:stCxn id="10" idx="3"/>
            <a:endCxn id="16" idx="3"/>
          </p:cNvCxnSpPr>
          <p:nvPr/>
        </p:nvCxnSpPr>
        <p:spPr bwMode="auto">
          <a:xfrm>
            <a:off x="7524328" y="3652587"/>
            <a:ext cx="11582" cy="1477789"/>
          </a:xfrm>
          <a:prstGeom prst="curvedConnector3">
            <a:avLst>
              <a:gd name="adj1" fmla="val 2073752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B823FDB-3BF1-F1C7-11E0-E91CB90645CF}"/>
              </a:ext>
            </a:extLst>
          </p:cNvPr>
          <p:cNvSpPr/>
          <p:nvPr/>
        </p:nvSpPr>
        <p:spPr bwMode="auto">
          <a:xfrm>
            <a:off x="131168" y="3199441"/>
            <a:ext cx="1224136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I/P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Netlist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25848D2-B656-B91E-0BF2-DE82D65D4AE2}"/>
              </a:ext>
            </a:extLst>
          </p:cNvPr>
          <p:cNvSpPr/>
          <p:nvPr/>
        </p:nvSpPr>
        <p:spPr bwMode="auto">
          <a:xfrm>
            <a:off x="7799545" y="3190155"/>
            <a:ext cx="1224136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O/P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Netlist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524692AD-A273-ECC9-3073-9BD7344277C5}"/>
              </a:ext>
            </a:extLst>
          </p:cNvPr>
          <p:cNvCxnSpPr>
            <a:stCxn id="30" idx="3"/>
            <a:endCxn id="8" idx="1"/>
          </p:cNvCxnSpPr>
          <p:nvPr/>
        </p:nvCxnSpPr>
        <p:spPr bwMode="auto">
          <a:xfrm flipV="1">
            <a:off x="1355304" y="3652587"/>
            <a:ext cx="264368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CB707027-53D2-DCBA-C9DA-7AF2994F84BB}"/>
              </a:ext>
            </a:extLst>
          </p:cNvPr>
          <p:cNvCxnSpPr>
            <a:stCxn id="10" idx="3"/>
            <a:endCxn id="31" idx="1"/>
          </p:cNvCxnSpPr>
          <p:nvPr/>
        </p:nvCxnSpPr>
        <p:spPr bwMode="auto">
          <a:xfrm flipV="1">
            <a:off x="7524328" y="3644081"/>
            <a:ext cx="275217" cy="85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ED3DFFD5-96E0-2C8A-B44B-9459D59FB849}"/>
              </a:ext>
            </a:extLst>
          </p:cNvPr>
          <p:cNvSpPr/>
          <p:nvPr/>
        </p:nvSpPr>
        <p:spPr bwMode="auto">
          <a:xfrm>
            <a:off x="2663788" y="4676450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Cost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Function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59" name="內容版面配置區 2">
            <a:extLst>
              <a:ext uri="{FF2B5EF4-FFF2-40B4-BE49-F238E27FC236}">
                <a16:creationId xmlns:a16="http://schemas.microsoft.com/office/drawing/2014/main" id="{251A3A01-2C55-7BDF-EB72-956C02DC3ACB}"/>
              </a:ext>
            </a:extLst>
          </p:cNvPr>
          <p:cNvSpPr txBox="1">
            <a:spLocks/>
          </p:cNvSpPr>
          <p:nvPr/>
        </p:nvSpPr>
        <p:spPr bwMode="auto">
          <a:xfrm>
            <a:off x="3882752" y="2124668"/>
            <a:ext cx="1378496" cy="100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TW" b="0" dirty="0"/>
              <a:t>ABC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zh-TW" altLang="en-US" b="0" dirty="0"/>
          </a:p>
        </p:txBody>
      </p:sp>
      <p:sp>
        <p:nvSpPr>
          <p:cNvPr id="60" name="內容版面配置區 2">
            <a:extLst>
              <a:ext uri="{FF2B5EF4-FFF2-40B4-BE49-F238E27FC236}">
                <a16:creationId xmlns:a16="http://schemas.microsoft.com/office/drawing/2014/main" id="{4C77BDA2-E0F5-1CE4-877F-AC55DA18B759}"/>
              </a:ext>
            </a:extLst>
          </p:cNvPr>
          <p:cNvSpPr txBox="1">
            <a:spLocks/>
          </p:cNvSpPr>
          <p:nvPr/>
        </p:nvSpPr>
        <p:spPr bwMode="auto">
          <a:xfrm>
            <a:off x="5970984" y="2123886"/>
            <a:ext cx="1378496" cy="100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en-US" altLang="zh-TW" b="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TW" b="0" dirty="0"/>
              <a:t>SA</a:t>
            </a:r>
            <a:endParaRPr lang="zh-TW" altLang="en-US" b="0" dirty="0"/>
          </a:p>
        </p:txBody>
      </p:sp>
      <p:sp>
        <p:nvSpPr>
          <p:cNvPr id="5" name="內容版面配置區 49">
            <a:extLst>
              <a:ext uri="{FF2B5EF4-FFF2-40B4-BE49-F238E27FC236}">
                <a16:creationId xmlns:a16="http://schemas.microsoft.com/office/drawing/2014/main" id="{63089294-580E-0EDE-0DC0-2701180FC1BA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Separate two tasks</a:t>
            </a: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425168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內容版面配置區 49">
            <a:extLst>
              <a:ext uri="{FF2B5EF4-FFF2-40B4-BE49-F238E27FC236}">
                <a16:creationId xmlns:a16="http://schemas.microsoft.com/office/drawing/2014/main" id="{43D7B45C-D0A7-8CD1-31A3-A71778F26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Gets a better initial assignment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Further Improvement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40FB2C-1506-A83F-5013-697D17A13747}"/>
              </a:ext>
            </a:extLst>
          </p:cNvPr>
          <p:cNvSpPr/>
          <p:nvPr/>
        </p:nvSpPr>
        <p:spPr bwMode="auto">
          <a:xfrm>
            <a:off x="4067944" y="319944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Logic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Synthesis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FE5A7D-20D2-3325-CF51-D7F6F7DD1C84}"/>
              </a:ext>
            </a:extLst>
          </p:cNvPr>
          <p:cNvSpPr/>
          <p:nvPr/>
        </p:nvSpPr>
        <p:spPr bwMode="auto">
          <a:xfrm>
            <a:off x="6156176" y="320022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Gate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Mapping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F68943A-1446-B229-8D36-C34448F9FCBE}"/>
              </a:ext>
            </a:extLst>
          </p:cNvPr>
          <p:cNvCxnSpPr>
            <a:stCxn id="8" idx="3"/>
            <a:endCxn id="9" idx="1"/>
          </p:cNvCxnSpPr>
          <p:nvPr/>
        </p:nvCxnSpPr>
        <p:spPr bwMode="auto">
          <a:xfrm>
            <a:off x="5796136" y="3653367"/>
            <a:ext cx="360040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7CC8367-8C26-560F-68B4-4049546A8364}"/>
              </a:ext>
            </a:extLst>
          </p:cNvPr>
          <p:cNvCxnSpPr>
            <a:stCxn id="9" idx="3"/>
            <a:endCxn id="25" idx="1"/>
          </p:cNvCxnSpPr>
          <p:nvPr/>
        </p:nvCxnSpPr>
        <p:spPr bwMode="auto">
          <a:xfrm flipV="1">
            <a:off x="7884368" y="3653367"/>
            <a:ext cx="395536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接點: 弧形 17">
            <a:extLst>
              <a:ext uri="{FF2B5EF4-FFF2-40B4-BE49-F238E27FC236}">
                <a16:creationId xmlns:a16="http://schemas.microsoft.com/office/drawing/2014/main" id="{17A6A04F-4679-C926-3144-1438F68E984B}"/>
              </a:ext>
            </a:extLst>
          </p:cNvPr>
          <p:cNvCxnSpPr>
            <a:stCxn id="9" idx="3"/>
            <a:endCxn id="38" idx="3"/>
          </p:cNvCxnSpPr>
          <p:nvPr/>
        </p:nvCxnSpPr>
        <p:spPr bwMode="auto">
          <a:xfrm flipH="1">
            <a:off x="6840252" y="3654147"/>
            <a:ext cx="1044116" cy="1477009"/>
          </a:xfrm>
          <a:prstGeom prst="curvedConnector3">
            <a:avLst>
              <a:gd name="adj1" fmla="val -740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5C97537E-668C-3F04-CFFA-48F7D3A00D21}"/>
              </a:ext>
            </a:extLst>
          </p:cNvPr>
          <p:cNvCxnSpPr>
            <a:stCxn id="38" idx="1"/>
            <a:endCxn id="8" idx="1"/>
          </p:cNvCxnSpPr>
          <p:nvPr/>
        </p:nvCxnSpPr>
        <p:spPr bwMode="auto">
          <a:xfrm rot="10800000">
            <a:off x="4067944" y="3653368"/>
            <a:ext cx="1044116" cy="1477789"/>
          </a:xfrm>
          <a:prstGeom prst="curvedConnector3">
            <a:avLst>
              <a:gd name="adj1" fmla="val 105513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B823FDB-3BF1-F1C7-11E0-E91CB90645CF}"/>
              </a:ext>
            </a:extLst>
          </p:cNvPr>
          <p:cNvSpPr/>
          <p:nvPr/>
        </p:nvSpPr>
        <p:spPr bwMode="auto">
          <a:xfrm>
            <a:off x="131168" y="3199441"/>
            <a:ext cx="1224136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I/P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Netlist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D3DFFD5-96E0-2C8A-B44B-9459D59FB849}"/>
              </a:ext>
            </a:extLst>
          </p:cNvPr>
          <p:cNvSpPr/>
          <p:nvPr/>
        </p:nvSpPr>
        <p:spPr bwMode="auto">
          <a:xfrm>
            <a:off x="5112060" y="4677230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Cost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Function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E4BAD4-9535-D43C-801F-8FEDFF06E1CB}"/>
              </a:ext>
            </a:extLst>
          </p:cNvPr>
          <p:cNvSpPr/>
          <p:nvPr/>
        </p:nvSpPr>
        <p:spPr bwMode="auto">
          <a:xfrm>
            <a:off x="1822256" y="4677229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Cost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Function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C7D65F-EC0F-76F7-A3AC-9D20C9A13C60}"/>
              </a:ext>
            </a:extLst>
          </p:cNvPr>
          <p:cNvSpPr/>
          <p:nvPr/>
        </p:nvSpPr>
        <p:spPr bwMode="auto">
          <a:xfrm>
            <a:off x="1854635" y="319944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Tech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Mapping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C0BF0BD6-D72A-E6B6-7A8A-A138F788818A}"/>
              </a:ext>
            </a:extLst>
          </p:cNvPr>
          <p:cNvCxnSpPr>
            <a:stCxn id="6" idx="1"/>
            <a:endCxn id="7" idx="1"/>
          </p:cNvCxnSpPr>
          <p:nvPr/>
        </p:nvCxnSpPr>
        <p:spPr bwMode="auto">
          <a:xfrm rot="10800000" flipH="1">
            <a:off x="1822255" y="3653367"/>
            <a:ext cx="32379" cy="1477788"/>
          </a:xfrm>
          <a:prstGeom prst="curvedConnector3">
            <a:avLst>
              <a:gd name="adj1" fmla="val -706013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接點: 弧形 16">
            <a:extLst>
              <a:ext uri="{FF2B5EF4-FFF2-40B4-BE49-F238E27FC236}">
                <a16:creationId xmlns:a16="http://schemas.microsoft.com/office/drawing/2014/main" id="{B8E56CF6-E7E6-4977-8106-B6FAD747B615}"/>
              </a:ext>
            </a:extLst>
          </p:cNvPr>
          <p:cNvCxnSpPr>
            <a:stCxn id="7" idx="3"/>
            <a:endCxn id="6" idx="3"/>
          </p:cNvCxnSpPr>
          <p:nvPr/>
        </p:nvCxnSpPr>
        <p:spPr bwMode="auto">
          <a:xfrm flipH="1">
            <a:off x="3550448" y="3653367"/>
            <a:ext cx="32379" cy="1477788"/>
          </a:xfrm>
          <a:prstGeom prst="curvedConnector3">
            <a:avLst>
              <a:gd name="adj1" fmla="val -706013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5EAE8257-2777-2A7D-B18D-F1CBCAA35C39}"/>
              </a:ext>
            </a:extLst>
          </p:cNvPr>
          <p:cNvSpPr/>
          <p:nvPr/>
        </p:nvSpPr>
        <p:spPr bwMode="auto">
          <a:xfrm>
            <a:off x="8279904" y="319944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Tech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Mapping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1966550-353B-1010-D68E-C89C90E80C07}"/>
              </a:ext>
            </a:extLst>
          </p:cNvPr>
          <p:cNvSpPr/>
          <p:nvPr/>
        </p:nvSpPr>
        <p:spPr bwMode="auto">
          <a:xfrm>
            <a:off x="8291486" y="4677230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Cost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Function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28" name="接點: 弧形 27">
            <a:extLst>
              <a:ext uri="{FF2B5EF4-FFF2-40B4-BE49-F238E27FC236}">
                <a16:creationId xmlns:a16="http://schemas.microsoft.com/office/drawing/2014/main" id="{7220816D-1851-588A-EDA8-FB8707B19571}"/>
              </a:ext>
            </a:extLst>
          </p:cNvPr>
          <p:cNvCxnSpPr>
            <a:stCxn id="26" idx="1"/>
            <a:endCxn id="25" idx="1"/>
          </p:cNvCxnSpPr>
          <p:nvPr/>
        </p:nvCxnSpPr>
        <p:spPr bwMode="auto">
          <a:xfrm rot="10800000">
            <a:off x="8279904" y="3653368"/>
            <a:ext cx="11582" cy="1477789"/>
          </a:xfrm>
          <a:prstGeom prst="curvedConnector3">
            <a:avLst>
              <a:gd name="adj1" fmla="val 2073752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1F9CFCD6-14BE-68B0-974A-D5EB35C1BD54}"/>
              </a:ext>
            </a:extLst>
          </p:cNvPr>
          <p:cNvCxnSpPr>
            <a:stCxn id="30" idx="3"/>
            <a:endCxn id="7" idx="1"/>
          </p:cNvCxnSpPr>
          <p:nvPr/>
        </p:nvCxnSpPr>
        <p:spPr bwMode="auto">
          <a:xfrm>
            <a:off x="1355304" y="3653367"/>
            <a:ext cx="49933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146F7EFE-697F-330A-5A1B-D5C644904D58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3582827" y="3653367"/>
            <a:ext cx="48511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8301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58E30BD5-CA1F-05C3-CAA5-3083C70F24D3}"/>
              </a:ext>
            </a:extLst>
          </p:cNvPr>
          <p:cNvCxnSpPr>
            <a:endCxn id="22" idx="1"/>
          </p:cNvCxnSpPr>
          <p:nvPr/>
        </p:nvCxnSpPr>
        <p:spPr bwMode="auto">
          <a:xfrm>
            <a:off x="1355304" y="3653367"/>
            <a:ext cx="49933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35939230-7D4E-F00D-F177-18AB3C8C4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Only swap gates (w/o ABC):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14C745-5478-F6C6-4451-97A545E9AA01}"/>
              </a:ext>
            </a:extLst>
          </p:cNvPr>
          <p:cNvSpPr/>
          <p:nvPr/>
        </p:nvSpPr>
        <p:spPr bwMode="auto">
          <a:xfrm>
            <a:off x="5796136" y="319866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Tech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Mapping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DB1ED73-019C-5A41-E1A4-7350245F12D2}"/>
              </a:ext>
            </a:extLst>
          </p:cNvPr>
          <p:cNvCxnSpPr>
            <a:stCxn id="22" idx="3"/>
            <a:endCxn id="7" idx="1"/>
          </p:cNvCxnSpPr>
          <p:nvPr/>
        </p:nvCxnSpPr>
        <p:spPr bwMode="auto">
          <a:xfrm flipV="1">
            <a:off x="3582827" y="3652587"/>
            <a:ext cx="2213309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D3A7AA6-5B9A-C8D3-2791-23F9AEF65E5C}"/>
              </a:ext>
            </a:extLst>
          </p:cNvPr>
          <p:cNvSpPr/>
          <p:nvPr/>
        </p:nvSpPr>
        <p:spPr bwMode="auto">
          <a:xfrm>
            <a:off x="5807718" y="4676450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Cost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Function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14" name="接點: 弧形 13">
            <a:extLst>
              <a:ext uri="{FF2B5EF4-FFF2-40B4-BE49-F238E27FC236}">
                <a16:creationId xmlns:a16="http://schemas.microsoft.com/office/drawing/2014/main" id="{9D249757-BD1E-9AA8-40C5-2AF5F7FBF2E3}"/>
              </a:ext>
            </a:extLst>
          </p:cNvPr>
          <p:cNvCxnSpPr>
            <a:stCxn id="10" idx="1"/>
            <a:endCxn id="7" idx="1"/>
          </p:cNvCxnSpPr>
          <p:nvPr/>
        </p:nvCxnSpPr>
        <p:spPr bwMode="auto">
          <a:xfrm rot="10800000">
            <a:off x="5796136" y="3652588"/>
            <a:ext cx="11582" cy="1477789"/>
          </a:xfrm>
          <a:prstGeom prst="curvedConnector3">
            <a:avLst>
              <a:gd name="adj1" fmla="val 2073752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A0CA116A-7E28-7787-E41B-C0BC342A7953}"/>
              </a:ext>
            </a:extLst>
          </p:cNvPr>
          <p:cNvCxnSpPr>
            <a:stCxn id="7" idx="3"/>
            <a:endCxn id="10" idx="3"/>
          </p:cNvCxnSpPr>
          <p:nvPr/>
        </p:nvCxnSpPr>
        <p:spPr bwMode="auto">
          <a:xfrm>
            <a:off x="7524328" y="3652587"/>
            <a:ext cx="11582" cy="1477789"/>
          </a:xfrm>
          <a:prstGeom prst="curvedConnector3">
            <a:avLst>
              <a:gd name="adj1" fmla="val 2073752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89F0891-7053-C371-695F-61FA9FCF4A41}"/>
              </a:ext>
            </a:extLst>
          </p:cNvPr>
          <p:cNvSpPr/>
          <p:nvPr/>
        </p:nvSpPr>
        <p:spPr bwMode="auto">
          <a:xfrm>
            <a:off x="131168" y="3199441"/>
            <a:ext cx="1224136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I/P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Netlist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E2AEF38-EB8A-1E12-6948-1DE055235E37}"/>
              </a:ext>
            </a:extLst>
          </p:cNvPr>
          <p:cNvSpPr/>
          <p:nvPr/>
        </p:nvSpPr>
        <p:spPr bwMode="auto">
          <a:xfrm>
            <a:off x="7799545" y="3190155"/>
            <a:ext cx="1224136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O/P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Netlist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D16FB1A-07D0-9A41-DF10-3326349F6962}"/>
              </a:ext>
            </a:extLst>
          </p:cNvPr>
          <p:cNvCxnSpPr>
            <a:stCxn id="7" idx="3"/>
            <a:endCxn id="17" idx="1"/>
          </p:cNvCxnSpPr>
          <p:nvPr/>
        </p:nvCxnSpPr>
        <p:spPr bwMode="auto">
          <a:xfrm flipV="1">
            <a:off x="7524328" y="3644081"/>
            <a:ext cx="275217" cy="85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395E537-844A-B3CF-4354-5A5D9F2E0251}"/>
              </a:ext>
            </a:extLst>
          </p:cNvPr>
          <p:cNvSpPr/>
          <p:nvPr/>
        </p:nvSpPr>
        <p:spPr bwMode="auto">
          <a:xfrm>
            <a:off x="1822256" y="4677229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Cost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Function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951981F-EBEA-74C3-EC2C-4A4CF8505130}"/>
              </a:ext>
            </a:extLst>
          </p:cNvPr>
          <p:cNvSpPr/>
          <p:nvPr/>
        </p:nvSpPr>
        <p:spPr bwMode="auto">
          <a:xfrm>
            <a:off x="1854635" y="319944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Tech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Mapping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A5899E26-1ADE-BF3C-48B7-0EB9CFC6A073}"/>
              </a:ext>
            </a:extLst>
          </p:cNvPr>
          <p:cNvCxnSpPr>
            <a:stCxn id="21" idx="1"/>
            <a:endCxn id="22" idx="1"/>
          </p:cNvCxnSpPr>
          <p:nvPr/>
        </p:nvCxnSpPr>
        <p:spPr bwMode="auto">
          <a:xfrm rot="10800000" flipH="1">
            <a:off x="1822255" y="3653367"/>
            <a:ext cx="32379" cy="1477788"/>
          </a:xfrm>
          <a:prstGeom prst="curvedConnector3">
            <a:avLst>
              <a:gd name="adj1" fmla="val -706013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接點: 弧形 23">
            <a:extLst>
              <a:ext uri="{FF2B5EF4-FFF2-40B4-BE49-F238E27FC236}">
                <a16:creationId xmlns:a16="http://schemas.microsoft.com/office/drawing/2014/main" id="{FFA259E0-F393-D10C-05B3-0674982DEACA}"/>
              </a:ext>
            </a:extLst>
          </p:cNvPr>
          <p:cNvCxnSpPr>
            <a:stCxn id="22" idx="3"/>
            <a:endCxn id="21" idx="3"/>
          </p:cNvCxnSpPr>
          <p:nvPr/>
        </p:nvCxnSpPr>
        <p:spPr bwMode="auto">
          <a:xfrm flipH="1">
            <a:off x="3550448" y="3653367"/>
            <a:ext cx="32379" cy="1477788"/>
          </a:xfrm>
          <a:prstGeom prst="curvedConnector3">
            <a:avLst>
              <a:gd name="adj1" fmla="val -706013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92767754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6886</TotalTime>
  <Words>887</Words>
  <Application>Microsoft Office PowerPoint</Application>
  <PresentationFormat>如螢幕大小 (4:3)</PresentationFormat>
  <Paragraphs>381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Arial</vt:lpstr>
      <vt:lpstr>Garamond</vt:lpstr>
      <vt:lpstr>Verdana</vt:lpstr>
      <vt:lpstr>Wingdings</vt:lpstr>
      <vt:lpstr>Level</vt:lpstr>
      <vt:lpstr>Not Decided Yet</vt:lpstr>
      <vt:lpstr>Problem A : RL Logic Optimization for a General Cost Function</vt:lpstr>
      <vt:lpstr>IDEAS</vt:lpstr>
      <vt:lpstr>IDEAS</vt:lpstr>
      <vt:lpstr>IDEAS</vt:lpstr>
      <vt:lpstr>Naive Thought</vt:lpstr>
      <vt:lpstr>Improvement</vt:lpstr>
      <vt:lpstr>Further Improvement</vt:lpstr>
      <vt:lpstr>Results</vt:lpstr>
      <vt:lpstr>Results</vt:lpstr>
      <vt:lpstr>Results</vt:lpstr>
      <vt:lpstr>Results</vt:lpstr>
      <vt:lpstr>Results</vt:lpstr>
      <vt:lpstr>Results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139</cp:revision>
  <dcterms:created xsi:type="dcterms:W3CDTF">2009-04-10T16:54:46Z</dcterms:created>
  <dcterms:modified xsi:type="dcterms:W3CDTF">2024-06-14T05:23:26Z</dcterms:modified>
</cp:coreProperties>
</file>