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434" r:id="rId2"/>
    <p:sldId id="435" r:id="rId3"/>
    <p:sldId id="436" r:id="rId4"/>
    <p:sldId id="437" r:id="rId5"/>
    <p:sldId id="439" r:id="rId6"/>
    <p:sldId id="440" r:id="rId7"/>
    <p:sldId id="470" r:id="rId8"/>
    <p:sldId id="473" r:id="rId9"/>
    <p:sldId id="472" r:id="rId10"/>
    <p:sldId id="471" r:id="rId11"/>
    <p:sldId id="474" r:id="rId12"/>
    <p:sldId id="475" r:id="rId13"/>
    <p:sldId id="478" r:id="rId14"/>
    <p:sldId id="490" r:id="rId15"/>
    <p:sldId id="489" r:id="rId16"/>
    <p:sldId id="491" r:id="rId17"/>
    <p:sldId id="519" r:id="rId18"/>
    <p:sldId id="520" r:id="rId19"/>
    <p:sldId id="521" r:id="rId20"/>
    <p:sldId id="426" r:id="rId21"/>
    <p:sldId id="422" r:id="rId22"/>
    <p:sldId id="477" r:id="rId23"/>
    <p:sldId id="423" r:id="rId24"/>
    <p:sldId id="424" r:id="rId25"/>
    <p:sldId id="425" r:id="rId26"/>
    <p:sldId id="493" r:id="rId27"/>
    <p:sldId id="492" r:id="rId28"/>
    <p:sldId id="494" r:id="rId29"/>
    <p:sldId id="433" r:id="rId30"/>
    <p:sldId id="495" r:id="rId31"/>
    <p:sldId id="497" r:id="rId32"/>
    <p:sldId id="499" r:id="rId33"/>
    <p:sldId id="501" r:id="rId34"/>
    <p:sldId id="503" r:id="rId35"/>
    <p:sldId id="505" r:id="rId36"/>
    <p:sldId id="507" r:id="rId37"/>
    <p:sldId id="509" r:id="rId38"/>
    <p:sldId id="511" r:id="rId39"/>
    <p:sldId id="512" r:id="rId40"/>
    <p:sldId id="514" r:id="rId41"/>
    <p:sldId id="515" r:id="rId42"/>
    <p:sldId id="517" r:id="rId43"/>
    <p:sldId id="518" r:id="rId44"/>
    <p:sldId id="522" r:id="rId45"/>
    <p:sldId id="523" r:id="rId46"/>
    <p:sldId id="524" r:id="rId47"/>
    <p:sldId id="525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64" y="-3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D088F-36AD-C749-A172-3EAF16ACA6E1}" type="datetimeFigureOut">
              <a:rPr lang="en-US" smtClean="0"/>
              <a:t>12-11-02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F058F-AE6E-9D43-ADBF-DF34D6D4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01/02/11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066E4-D003-1C49-BD84-5D91C4EA839C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67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4BDAA2-6814-AC4E-99B3-A18B7F0E709F}" type="slidenum">
              <a:rPr lang="en-CA" sz="1200"/>
              <a:pPr eaLnBrk="1" hangingPunct="1"/>
              <a:t>17</a:t>
            </a:fld>
            <a:endParaRPr lang="en-CA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883357-3416-4141-A2A4-E4CB4B23EF45}" type="slidenum">
              <a:rPr lang="en-CA" sz="1200"/>
              <a:pPr eaLnBrk="1" hangingPunct="1"/>
              <a:t>18</a:t>
            </a:fld>
            <a:endParaRPr lang="en-CA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7C7DC7-E842-AD42-8960-144D0DA9A9C1}" type="slidenum">
              <a:rPr lang="en-CA" sz="1200"/>
              <a:pPr eaLnBrk="1" hangingPunct="1"/>
              <a:t>19</a:t>
            </a:fld>
            <a:endParaRPr lang="en-CA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B3C1F-B6D2-5546-9673-9C6EBE724F47}" type="slidenum">
              <a:rPr lang="en-US" sz="1200"/>
              <a:pPr eaLnBrk="1" hangingPunct="1"/>
              <a:t>29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28600"/>
            <a:ext cx="7772400" cy="2159000"/>
          </a:xfrm>
        </p:spPr>
        <p:txBody>
          <a:bodyPr/>
          <a:lstStyle>
            <a:lvl1pPr>
              <a:defRPr sz="3200" baseline="0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Neural Networks for Machine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Lecture 1a</a:t>
            </a:r>
            <a:br>
              <a:rPr lang="en-US" dirty="0" smtClean="0"/>
            </a:br>
            <a:r>
              <a:rPr lang="en-US" dirty="0" err="1" smtClean="0"/>
              <a:t>Bla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8099" y="3162300"/>
            <a:ext cx="32300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Geoffrey Hinton </a:t>
            </a:r>
          </a:p>
          <a:p>
            <a:r>
              <a:rPr lang="en-US" sz="2000" dirty="0" err="1" smtClean="0"/>
              <a:t>Nitish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Srivastava</a:t>
            </a:r>
            <a:r>
              <a:rPr lang="en-US" sz="2000" baseline="0" dirty="0" smtClean="0"/>
              <a:t>,</a:t>
            </a:r>
          </a:p>
          <a:p>
            <a:r>
              <a:rPr lang="en-US" sz="2000" baseline="0" dirty="0" smtClean="0"/>
              <a:t>Kevin </a:t>
            </a:r>
            <a:r>
              <a:rPr lang="en-US" sz="2000" baseline="0" dirty="0" err="1" smtClean="0"/>
              <a:t>Swersky</a:t>
            </a:r>
            <a:endParaRPr lang="en-US" sz="2000" baseline="0" dirty="0" smtClean="0"/>
          </a:p>
          <a:p>
            <a:r>
              <a:rPr lang="en-US" sz="2000" baseline="0" dirty="0" err="1" smtClean="0"/>
              <a:t>Tijmen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Tieleman</a:t>
            </a:r>
            <a:endParaRPr lang="en-US" sz="2000" baseline="0" dirty="0" smtClean="0"/>
          </a:p>
          <a:p>
            <a:r>
              <a:rPr lang="en-US" sz="2000" baseline="0" dirty="0" smtClean="0"/>
              <a:t>Abdel-</a:t>
            </a:r>
            <a:r>
              <a:rPr lang="en-US" sz="2000" baseline="0" dirty="0" err="1" smtClean="0"/>
              <a:t>rahman</a:t>
            </a:r>
            <a:r>
              <a:rPr lang="en-US" sz="2000" baseline="0" dirty="0" smtClean="0"/>
              <a:t> Mohamed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207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C50F48-BAF6-6F40-BC3D-AE5D804903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85E259-D688-2D45-AED5-7C2E13A10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AA03B5-6340-DA48-B225-8AAC653CF9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4A2E8A-AC9B-CC45-B8A8-0E14E605FD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457201" y="4767262"/>
            <a:ext cx="2132013" cy="2726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01/02/11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>
          <a:xfrm>
            <a:off x="6553201" y="4767262"/>
            <a:ext cx="2132013" cy="2726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8F981B2-B2DF-CD47-AB85-3C0001247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FF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4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7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19.emf"/><Relationship Id="rId7" Type="http://schemas.openxmlformats.org/officeDocument/2006/relationships/oleObject" Target="../embeddings/Microsoft_Equation5.bin"/><Relationship Id="rId8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6.bin"/><Relationship Id="rId4" Type="http://schemas.openxmlformats.org/officeDocument/2006/relationships/image" Target="../media/image21.emf"/><Relationship Id="rId5" Type="http://schemas.openxmlformats.org/officeDocument/2006/relationships/oleObject" Target="../embeddings/Microsoft_Equation7.bin"/><Relationship Id="rId6" Type="http://schemas.openxmlformats.org/officeDocument/2006/relationships/image" Target="../media/image22.emf"/><Relationship Id="rId7" Type="http://schemas.openxmlformats.org/officeDocument/2006/relationships/oleObject" Target="../embeddings/Microsoft_Equation8.bin"/><Relationship Id="rId8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media" Target="file:///C:\Documents%20and%20Settings\geoff\My%20Documents\rbmmovies\movierecon3.avi" TargetMode="External"/><Relationship Id="rId4" Type="http://schemas.openxmlformats.org/officeDocument/2006/relationships/video" Target="file:///C:\Documents%20and%20Settings\geoff\My%20Documents\rbmmovies\movierecon3.avi" TargetMode="Externa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microsoft.com/office/2007/relationships/media" Target="file:///C:\Documents%20and%20Settings\geoff\My%20Documents\rbmmovies\movierecon2.avi" TargetMode="External"/><Relationship Id="rId2" Type="http://schemas.openxmlformats.org/officeDocument/2006/relationships/video" Target="file:///C:\Documents%20and%20Settings\geoff\My%20Documents\rbmmovies\movierecon2.avi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12a</a:t>
            </a:r>
            <a:br>
              <a:rPr lang="en-US" dirty="0" smtClean="0"/>
            </a:br>
            <a:r>
              <a:rPr lang="en-US" dirty="0" smtClean="0"/>
              <a:t>The Boltzmann Machine learning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0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205979"/>
            <a:ext cx="88392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Neal’s method for collecting the statistics (Neal 1992)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200151"/>
            <a:ext cx="4275667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>
                <a:solidFill>
                  <a:srgbClr val="000000"/>
                </a:solidFill>
              </a:rPr>
              <a:t>Keep a set of “data-specific particles”, one per training case. Each particle has a current value that is a configuration of the hidden units</a:t>
            </a:r>
            <a:r>
              <a:rPr lang="en-US" dirty="0" smtClean="0"/>
              <a:t>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</a:t>
            </a:r>
            <a:r>
              <a:rPr lang="en-US" dirty="0"/>
              <a:t>the hidden </a:t>
            </a:r>
            <a:r>
              <a:rPr lang="en-US" dirty="0" smtClean="0"/>
              <a:t>units a few times in each particle with the relevant </a:t>
            </a:r>
            <a:r>
              <a:rPr lang="en-US" dirty="0" err="1" smtClean="0"/>
              <a:t>datavector</a:t>
            </a:r>
            <a:r>
              <a:rPr lang="en-US" dirty="0" smtClean="0"/>
              <a:t> clamped.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every connected pair of units</a:t>
            </a:r>
            <a:r>
              <a:rPr lang="en-US" sz="2400" dirty="0"/>
              <a:t>, </a:t>
            </a:r>
            <a:r>
              <a:rPr lang="en-US" dirty="0"/>
              <a:t>average         </a:t>
            </a:r>
            <a:r>
              <a:rPr lang="en-US" dirty="0" smtClean="0"/>
              <a:t>over </a:t>
            </a:r>
            <a:r>
              <a:rPr lang="en-US" dirty="0"/>
              <a:t>all the </a:t>
            </a:r>
            <a:r>
              <a:rPr lang="en-US" dirty="0" smtClean="0"/>
              <a:t>data</a:t>
            </a:r>
            <a:r>
              <a:rPr lang="en-US" sz="2400" dirty="0" smtClean="0"/>
              <a:t>-</a:t>
            </a:r>
            <a:r>
              <a:rPr lang="en-US" dirty="0" smtClean="0"/>
              <a:t>specific </a:t>
            </a:r>
            <a:r>
              <a:rPr lang="en-US" dirty="0"/>
              <a:t>particles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57133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the </a:t>
            </a:r>
            <a:r>
              <a:rPr lang="en-US" dirty="0"/>
              <a:t>units </a:t>
            </a:r>
            <a:r>
              <a:rPr lang="en-US" dirty="0" smtClean="0"/>
              <a:t>in each fantasy particle a few </a:t>
            </a:r>
            <a:r>
              <a:rPr lang="en-US" dirty="0" smtClean="0"/>
              <a:t>times.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68074"/>
              </p:ext>
            </p:extLst>
          </p:nvPr>
        </p:nvGraphicFramePr>
        <p:xfrm>
          <a:off x="7137400" y="3205421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8" name="Equation" r:id="rId3" imgW="292100" imgH="228600" progId="Equation.3">
                  <p:embed/>
                </p:oleObj>
              </mc:Choice>
              <mc:Fallback>
                <p:oleObj name="Equation" r:id="rId3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3205421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60665"/>
              </p:ext>
            </p:extLst>
          </p:nvPr>
        </p:nvGraphicFramePr>
        <p:xfrm>
          <a:off x="2751665" y="3691459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9" name="Equation" r:id="rId5" imgW="292100" imgH="228600" progId="Equation.3">
                  <p:embed/>
                </p:oleObj>
              </mc:Choice>
              <mc:Fallback>
                <p:oleObj name="Equation" r:id="rId5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665" y="3691459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37433"/>
              </p:ext>
            </p:extLst>
          </p:nvPr>
        </p:nvGraphicFramePr>
        <p:xfrm>
          <a:off x="4777799" y="3885097"/>
          <a:ext cx="4302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0" name="Equation" r:id="rId6" imgW="1968500" imgH="317500" progId="Equation.3">
                  <p:embed/>
                </p:oleObj>
              </mc:Choice>
              <mc:Fallback>
                <p:oleObj name="Equation" r:id="rId6" imgW="19685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799" y="3885097"/>
                        <a:ext cx="4302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46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Neal’s approach to handle mini-batches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73" y="1200151"/>
            <a:ext cx="4038600" cy="3394472"/>
          </a:xfrm>
        </p:spPr>
        <p:txBody>
          <a:bodyPr/>
          <a:lstStyle/>
          <a:p>
            <a:r>
              <a:rPr lang="en-US" dirty="0" smtClean="0"/>
              <a:t>Neal’s approach does not work well with mini-batches.</a:t>
            </a:r>
          </a:p>
          <a:p>
            <a:pPr lvl="1"/>
            <a:r>
              <a:rPr lang="en-US" dirty="0" smtClean="0"/>
              <a:t>By the time we get back to the same </a:t>
            </a:r>
            <a:r>
              <a:rPr lang="en-US" dirty="0" err="1" smtClean="0"/>
              <a:t>datavector</a:t>
            </a:r>
            <a:r>
              <a:rPr lang="en-US" dirty="0" smtClean="0"/>
              <a:t> again, the weights will have been updated many times.</a:t>
            </a:r>
          </a:p>
          <a:p>
            <a:pPr lvl="1"/>
            <a:r>
              <a:rPr lang="en-US" dirty="0" smtClean="0"/>
              <a:t>But the data-specific particle will not have been updated so it may be far from equilibrium.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7272" y="1200151"/>
            <a:ext cx="4495800" cy="3394472"/>
          </a:xfrm>
        </p:spPr>
        <p:txBody>
          <a:bodyPr/>
          <a:lstStyle/>
          <a:p>
            <a:r>
              <a:rPr lang="en-US" dirty="0" smtClean="0"/>
              <a:t>A strong assumption about how we understand the world: </a:t>
            </a:r>
          </a:p>
          <a:p>
            <a:pPr lvl="1"/>
            <a:r>
              <a:rPr lang="en-US" dirty="0" smtClean="0"/>
              <a:t>When a </a:t>
            </a:r>
            <a:r>
              <a:rPr lang="en-US" dirty="0" err="1" smtClean="0"/>
              <a:t>datavector</a:t>
            </a:r>
            <a:r>
              <a:rPr lang="en-US" dirty="0" smtClean="0"/>
              <a:t> is clamped, we will assume that the set of good explanations (i.e. hidden unit states) is </a:t>
            </a:r>
            <a:r>
              <a:rPr lang="en-US" dirty="0" err="1" smtClean="0"/>
              <a:t>uni</a:t>
            </a:r>
            <a:r>
              <a:rPr lang="en-US" dirty="0" smtClean="0"/>
              <a:t>-modal.</a:t>
            </a:r>
          </a:p>
          <a:p>
            <a:pPr lvl="1"/>
            <a:r>
              <a:rPr lang="en-US" dirty="0" smtClean="0"/>
              <a:t>i.e. we restrict ourselves to learning models in which one sensory input vector does not have multiple very different explanations.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/>
          <a:lstStyle/>
          <a:p>
            <a:r>
              <a:rPr lang="en-US" dirty="0" smtClean="0"/>
              <a:t>The simple mean field approximation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878424"/>
            <a:ext cx="4038599" cy="3394472"/>
          </a:xfrm>
        </p:spPr>
        <p:txBody>
          <a:bodyPr/>
          <a:lstStyle/>
          <a:p>
            <a:r>
              <a:rPr lang="en-US" dirty="0" smtClean="0"/>
              <a:t>If we want to get the statistics right, we need to update the units stochastically and sequentially.</a:t>
            </a:r>
          </a:p>
          <a:p>
            <a:r>
              <a:rPr lang="en-US" dirty="0"/>
              <a:t>B</a:t>
            </a:r>
            <a:r>
              <a:rPr lang="en-US" dirty="0" smtClean="0"/>
              <a:t>ut if we are in a hurry we can use probabilities instead of binary states and update the units in parallel.</a:t>
            </a:r>
          </a:p>
          <a:p>
            <a:r>
              <a:rPr lang="en-US" dirty="0" smtClean="0"/>
              <a:t>To avoid biphasic      oscillations we can                use damped mean field.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210600"/>
              </p:ext>
            </p:extLst>
          </p:nvPr>
        </p:nvGraphicFramePr>
        <p:xfrm>
          <a:off x="4413250" y="628650"/>
          <a:ext cx="4643438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name="Equation" r:id="rId3" imgW="2133600" imgH="558800" progId="Equation.3">
                  <p:embed/>
                </p:oleObj>
              </mc:Choice>
              <mc:Fallback>
                <p:oleObj name="Equation" r:id="rId3" imgW="21336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0" y="628650"/>
                        <a:ext cx="4643438" cy="121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368346"/>
              </p:ext>
            </p:extLst>
          </p:nvPr>
        </p:nvGraphicFramePr>
        <p:xfrm>
          <a:off x="5435594" y="1984361"/>
          <a:ext cx="351155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7" name="Equation" r:id="rId5" imgW="1612900" imgH="558800" progId="Equation.3">
                  <p:embed/>
                </p:oleObj>
              </mc:Choice>
              <mc:Fallback>
                <p:oleObj name="Equation" r:id="rId5" imgW="16129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594" y="1984361"/>
                        <a:ext cx="351155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003063"/>
              </p:ext>
            </p:extLst>
          </p:nvPr>
        </p:nvGraphicFramePr>
        <p:xfrm>
          <a:off x="3840687" y="3287713"/>
          <a:ext cx="51435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8" name="Equation" r:id="rId7" imgW="2362200" imgH="558800" progId="Equation.3">
                  <p:embed/>
                </p:oleObj>
              </mc:Choice>
              <mc:Fallback>
                <p:oleObj name="Equation" r:id="rId7" imgW="23622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0687" y="3287713"/>
                        <a:ext cx="5143500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111067" y="1044574"/>
            <a:ext cx="334434" cy="478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392242"/>
            <a:ext cx="88392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mini-batch learning procedure for </a:t>
            </a:r>
            <a:r>
              <a:rPr lang="en-US" dirty="0" smtClean="0"/>
              <a:t>Boltzmann Machines </a:t>
            </a:r>
            <a:r>
              <a:rPr lang="en-US" sz="2400" dirty="0" smtClean="0"/>
              <a:t>(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 &amp; Hinton 2012)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623475"/>
            <a:ext cx="4605867" cy="4438657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8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nitialize </a:t>
            </a:r>
            <a:r>
              <a:rPr lang="en-US" dirty="0">
                <a:solidFill>
                  <a:schemeClr val="tx1"/>
                </a:solidFill>
              </a:rPr>
              <a:t>all the hidden probabilities at 0.5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Clamp a </a:t>
            </a:r>
            <a:r>
              <a:rPr lang="en-US" dirty="0" err="1" smtClean="0"/>
              <a:t>datavector</a:t>
            </a:r>
            <a:r>
              <a:rPr lang="en-US" dirty="0" smtClean="0"/>
              <a:t> on the visible units.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Update all the hidden units in parallel until convergence using mean field updates.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</a:t>
            </a:r>
            <a:r>
              <a:rPr lang="en-US" dirty="0" smtClean="0"/>
              <a:t>fter the net has converged, record          for </a:t>
            </a:r>
            <a:r>
              <a:rPr lang="en-US" dirty="0"/>
              <a:t>every connected pair</a:t>
            </a:r>
            <a:r>
              <a:rPr lang="en-US" sz="2800" dirty="0"/>
              <a:t> </a:t>
            </a:r>
            <a:r>
              <a:rPr lang="en-US" dirty="0"/>
              <a:t>of </a:t>
            </a:r>
            <a:r>
              <a:rPr lang="en-US" dirty="0" smtClean="0"/>
              <a:t>units</a:t>
            </a:r>
            <a:r>
              <a:rPr lang="en-US" sz="2400" dirty="0" smtClean="0"/>
              <a:t> </a:t>
            </a:r>
            <a:r>
              <a:rPr lang="en-US" dirty="0" smtClean="0"/>
              <a:t>and</a:t>
            </a:r>
            <a:r>
              <a:rPr lang="en-US" sz="2400" dirty="0" smtClean="0"/>
              <a:t> </a:t>
            </a:r>
            <a:r>
              <a:rPr lang="en-US" dirty="0"/>
              <a:t>average </a:t>
            </a:r>
            <a:r>
              <a:rPr lang="en-US" dirty="0" smtClean="0"/>
              <a:t>this              over </a:t>
            </a:r>
            <a:r>
              <a:rPr lang="en-US" dirty="0"/>
              <a:t>all </a:t>
            </a:r>
            <a:r>
              <a:rPr lang="en-US" dirty="0" smtClean="0"/>
              <a:t>data in the</a:t>
            </a:r>
            <a:r>
              <a:rPr lang="en-US" sz="2800" dirty="0" smtClean="0"/>
              <a:t> </a:t>
            </a:r>
            <a:r>
              <a:rPr lang="en-US" dirty="0" smtClean="0"/>
              <a:t>mini-batch.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20725" y="1623476"/>
            <a:ext cx="3835401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Sequentially update all the </a:t>
            </a:r>
            <a:r>
              <a:rPr lang="en-US" dirty="0"/>
              <a:t>units </a:t>
            </a:r>
            <a:r>
              <a:rPr lang="en-US" dirty="0" smtClean="0"/>
              <a:t>in each fantasy particle a few times.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329749"/>
              </p:ext>
            </p:extLst>
          </p:nvPr>
        </p:nvGraphicFramePr>
        <p:xfrm>
          <a:off x="7814720" y="3628746"/>
          <a:ext cx="619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3" imgW="292100" imgH="228600" progId="Equation.3">
                  <p:embed/>
                </p:oleObj>
              </mc:Choice>
              <mc:Fallback>
                <p:oleObj name="Equation" r:id="rId3" imgW="292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4720" y="3628746"/>
                        <a:ext cx="6191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606964"/>
              </p:ext>
            </p:extLst>
          </p:nvPr>
        </p:nvGraphicFramePr>
        <p:xfrm>
          <a:off x="1769554" y="3651783"/>
          <a:ext cx="7524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Equation" r:id="rId5" imgW="355600" imgH="228600" progId="Equation.3">
                  <p:embed/>
                </p:oleObj>
              </mc:Choice>
              <mc:Fallback>
                <p:oleObj name="Equation" r:id="rId5" imgW="3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554" y="3651783"/>
                        <a:ext cx="7524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14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updates more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115486"/>
            <a:ext cx="6096001" cy="3394472"/>
          </a:xfrm>
        </p:spPr>
        <p:txBody>
          <a:bodyPr/>
          <a:lstStyle/>
          <a:p>
            <a:r>
              <a:rPr lang="en-US" dirty="0" smtClean="0"/>
              <a:t>In a general Boltzmann machine, the stochastic updates of units </a:t>
            </a:r>
            <a:r>
              <a:rPr lang="en-US" dirty="0"/>
              <a:t>n</a:t>
            </a:r>
            <a:r>
              <a:rPr lang="en-US" dirty="0" smtClean="0"/>
              <a:t>eed to be sequential.</a:t>
            </a:r>
          </a:p>
          <a:p>
            <a:r>
              <a:rPr lang="en-US" dirty="0" smtClean="0"/>
              <a:t>There is a special architecture that allows alternating parallel updates which are much more efficient: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connections within a </a:t>
            </a:r>
            <a:r>
              <a:rPr lang="en-US" dirty="0" smtClean="0"/>
              <a:t>layer.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skip-layer </a:t>
            </a:r>
            <a:r>
              <a:rPr lang="en-US" dirty="0" smtClean="0"/>
              <a:t>connections.</a:t>
            </a:r>
          </a:p>
          <a:p>
            <a:r>
              <a:rPr lang="en-US" dirty="0" smtClean="0"/>
              <a:t>This is called a Deep Boltzmann Machine (DBM)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general Boltzmann machine with a lot of missing connections.</a:t>
            </a:r>
            <a:endParaRPr lang="en-US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988149" y="3906411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868682" y="3906411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514543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13"/>
          <p:cNvCxnSpPr>
            <a:cxnSpLocks noChangeShapeType="1"/>
            <a:stCxn id="7" idx="4"/>
            <a:endCxn id="5" idx="1"/>
          </p:cNvCxnSpPr>
          <p:nvPr/>
        </p:nvCxnSpPr>
        <p:spPr bwMode="auto">
          <a:xfrm>
            <a:off x="6748699" y="3312289"/>
            <a:ext cx="308033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4"/>
          <p:cNvCxnSpPr>
            <a:cxnSpLocks noChangeShapeType="1"/>
            <a:stCxn id="7" idx="5"/>
            <a:endCxn id="6" idx="1"/>
          </p:cNvCxnSpPr>
          <p:nvPr/>
        </p:nvCxnSpPr>
        <p:spPr bwMode="auto">
          <a:xfrm>
            <a:off x="6914272" y="3260852"/>
            <a:ext cx="1022993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451168" y="2961055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16"/>
          <p:cNvCxnSpPr>
            <a:cxnSpLocks noChangeShapeType="1"/>
            <a:stCxn id="10" idx="3"/>
            <a:endCxn id="5" idx="0"/>
          </p:cNvCxnSpPr>
          <p:nvPr/>
        </p:nvCxnSpPr>
        <p:spPr bwMode="auto">
          <a:xfrm flipH="1">
            <a:off x="7222306" y="3260852"/>
            <a:ext cx="29744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7"/>
          <p:cNvCxnSpPr>
            <a:cxnSpLocks noChangeShapeType="1"/>
            <a:stCxn id="10" idx="5"/>
            <a:endCxn id="6" idx="0"/>
          </p:cNvCxnSpPr>
          <p:nvPr/>
        </p:nvCxnSpPr>
        <p:spPr bwMode="auto">
          <a:xfrm>
            <a:off x="7850897" y="3260852"/>
            <a:ext cx="251942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8320061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9"/>
          <p:cNvCxnSpPr>
            <a:cxnSpLocks noChangeShapeType="1"/>
            <a:stCxn id="13" idx="3"/>
            <a:endCxn id="5" idx="7"/>
          </p:cNvCxnSpPr>
          <p:nvPr/>
        </p:nvCxnSpPr>
        <p:spPr bwMode="auto">
          <a:xfrm flipH="1">
            <a:off x="7387879" y="3260852"/>
            <a:ext cx="1000765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stCxn id="19" idx="5"/>
            <a:endCxn id="13" idx="1"/>
          </p:cNvCxnSpPr>
          <p:nvPr/>
        </p:nvCxnSpPr>
        <p:spPr bwMode="auto">
          <a:xfrm>
            <a:off x="7370949" y="2309715"/>
            <a:ext cx="1017695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255412" y="428255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visible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971219" y="2009918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834819" y="2009918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6997159" y="1064562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3"/>
          <p:cNvCxnSpPr>
            <a:cxnSpLocks noChangeShapeType="1"/>
            <a:stCxn id="21" idx="4"/>
            <a:endCxn id="19" idx="0"/>
          </p:cNvCxnSpPr>
          <p:nvPr/>
        </p:nvCxnSpPr>
        <p:spPr bwMode="auto">
          <a:xfrm flipH="1">
            <a:off x="7205376" y="1415796"/>
            <a:ext cx="25939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4"/>
          <p:cNvCxnSpPr>
            <a:cxnSpLocks noChangeShapeType="1"/>
            <a:stCxn id="21" idx="5"/>
            <a:endCxn id="20" idx="1"/>
          </p:cNvCxnSpPr>
          <p:nvPr/>
        </p:nvCxnSpPr>
        <p:spPr bwMode="auto">
          <a:xfrm>
            <a:off x="7396888" y="1364359"/>
            <a:ext cx="506514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7840658" y="1064562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"/>
          <p:cNvCxnSpPr>
            <a:cxnSpLocks noChangeShapeType="1"/>
            <a:stCxn id="24" idx="3"/>
            <a:endCxn id="19" idx="7"/>
          </p:cNvCxnSpPr>
          <p:nvPr/>
        </p:nvCxnSpPr>
        <p:spPr bwMode="auto">
          <a:xfrm flipH="1">
            <a:off x="7370949" y="1364359"/>
            <a:ext cx="538292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17"/>
          <p:cNvCxnSpPr>
            <a:cxnSpLocks noChangeShapeType="1"/>
            <a:stCxn id="24" idx="4"/>
            <a:endCxn id="20" idx="0"/>
          </p:cNvCxnSpPr>
          <p:nvPr/>
        </p:nvCxnSpPr>
        <p:spPr bwMode="auto">
          <a:xfrm flipH="1">
            <a:off x="8068976" y="1415796"/>
            <a:ext cx="5838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9"/>
          <p:cNvCxnSpPr>
            <a:cxnSpLocks noChangeShapeType="1"/>
            <a:stCxn id="20" idx="4"/>
            <a:endCxn id="10" idx="7"/>
          </p:cNvCxnSpPr>
          <p:nvPr/>
        </p:nvCxnSpPr>
        <p:spPr bwMode="auto">
          <a:xfrm flipH="1">
            <a:off x="7850897" y="2361152"/>
            <a:ext cx="218079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13" idx="0"/>
            <a:endCxn id="20" idx="5"/>
          </p:cNvCxnSpPr>
          <p:nvPr/>
        </p:nvCxnSpPr>
        <p:spPr bwMode="auto">
          <a:xfrm flipH="1" flipV="1">
            <a:off x="8234549" y="2309715"/>
            <a:ext cx="319668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19"/>
          <p:cNvCxnSpPr>
            <a:cxnSpLocks noChangeShapeType="1"/>
            <a:stCxn id="20" idx="3"/>
            <a:endCxn id="7" idx="7"/>
          </p:cNvCxnSpPr>
          <p:nvPr/>
        </p:nvCxnSpPr>
        <p:spPr bwMode="auto">
          <a:xfrm flipH="1">
            <a:off x="6914272" y="2309715"/>
            <a:ext cx="989130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19"/>
          <p:cNvCxnSpPr>
            <a:cxnSpLocks noChangeShapeType="1"/>
            <a:stCxn id="19" idx="4"/>
            <a:endCxn id="10" idx="1"/>
          </p:cNvCxnSpPr>
          <p:nvPr/>
        </p:nvCxnSpPr>
        <p:spPr bwMode="auto">
          <a:xfrm>
            <a:off x="7205376" y="2361152"/>
            <a:ext cx="314375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19"/>
          <p:cNvCxnSpPr>
            <a:cxnSpLocks noChangeShapeType="1"/>
            <a:stCxn id="19" idx="3"/>
            <a:endCxn id="7" idx="0"/>
          </p:cNvCxnSpPr>
          <p:nvPr/>
        </p:nvCxnSpPr>
        <p:spPr bwMode="auto">
          <a:xfrm flipH="1">
            <a:off x="6748699" y="2309715"/>
            <a:ext cx="291103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13" idx="4"/>
            <a:endCxn id="6" idx="7"/>
          </p:cNvCxnSpPr>
          <p:nvPr/>
        </p:nvCxnSpPr>
        <p:spPr bwMode="auto">
          <a:xfrm flipH="1">
            <a:off x="8268412" y="3312289"/>
            <a:ext cx="28580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01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3" grpId="0" animBg="1"/>
      <p:bldP spid="16" grpId="0"/>
      <p:bldP spid="19" grpId="0" animBg="1"/>
      <p:bldP spid="20" grpId="0" animBg="1"/>
      <p:bldP spid="21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updates more 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8" y="1115486"/>
            <a:ext cx="6096001" cy="3394472"/>
          </a:xfrm>
        </p:spPr>
        <p:txBody>
          <a:bodyPr/>
          <a:lstStyle/>
          <a:p>
            <a:r>
              <a:rPr lang="en-US" dirty="0" smtClean="0"/>
              <a:t>In a general Boltzmann machine, the stochastic updates of units </a:t>
            </a:r>
            <a:r>
              <a:rPr lang="en-US" dirty="0"/>
              <a:t>n</a:t>
            </a:r>
            <a:r>
              <a:rPr lang="en-US" dirty="0" smtClean="0"/>
              <a:t>eed to be sequential.</a:t>
            </a:r>
          </a:p>
          <a:p>
            <a:r>
              <a:rPr lang="en-US" dirty="0" smtClean="0"/>
              <a:t>There is a special architecture that allows alternating parallel updates which are much more efficient: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connections within a </a:t>
            </a:r>
            <a:r>
              <a:rPr lang="en-US" dirty="0" smtClean="0"/>
              <a:t>layer.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skip-layer </a:t>
            </a:r>
            <a:r>
              <a:rPr lang="en-US" dirty="0" smtClean="0"/>
              <a:t>connections.</a:t>
            </a:r>
          </a:p>
          <a:p>
            <a:r>
              <a:rPr lang="en-US" dirty="0" smtClean="0"/>
              <a:t>This is called a Deep Boltzmann Machine (DBM)</a:t>
            </a:r>
          </a:p>
          <a:p>
            <a:pPr lvl="1"/>
            <a:r>
              <a:rPr lang="en-US" dirty="0" smtClean="0"/>
              <a:t>It</a:t>
            </a:r>
            <a:r>
              <a:rPr lang="fr-FR" dirty="0" smtClean="0"/>
              <a:t>’</a:t>
            </a:r>
            <a:r>
              <a:rPr lang="en-US" dirty="0" smtClean="0"/>
              <a:t>s a general Boltzmann machine with a lot of missing connections.</a:t>
            </a:r>
            <a:endParaRPr lang="en-US" dirty="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988149" y="3906411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7868682" y="3906411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6514543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" name="AutoShape 13"/>
          <p:cNvCxnSpPr>
            <a:cxnSpLocks noChangeShapeType="1"/>
            <a:stCxn id="7" idx="4"/>
            <a:endCxn id="5" idx="1"/>
          </p:cNvCxnSpPr>
          <p:nvPr/>
        </p:nvCxnSpPr>
        <p:spPr bwMode="auto">
          <a:xfrm>
            <a:off x="6748699" y="3312289"/>
            <a:ext cx="308033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AutoShape 14"/>
          <p:cNvCxnSpPr>
            <a:cxnSpLocks noChangeShapeType="1"/>
            <a:stCxn id="7" idx="5"/>
            <a:endCxn id="6" idx="1"/>
          </p:cNvCxnSpPr>
          <p:nvPr/>
        </p:nvCxnSpPr>
        <p:spPr bwMode="auto">
          <a:xfrm>
            <a:off x="6914272" y="3260852"/>
            <a:ext cx="1022993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451168" y="2961055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16"/>
          <p:cNvCxnSpPr>
            <a:cxnSpLocks noChangeShapeType="1"/>
            <a:stCxn id="10" idx="3"/>
            <a:endCxn id="5" idx="0"/>
          </p:cNvCxnSpPr>
          <p:nvPr/>
        </p:nvCxnSpPr>
        <p:spPr bwMode="auto">
          <a:xfrm flipH="1">
            <a:off x="7222306" y="3260852"/>
            <a:ext cx="29744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7"/>
          <p:cNvCxnSpPr>
            <a:cxnSpLocks noChangeShapeType="1"/>
            <a:stCxn id="10" idx="5"/>
            <a:endCxn id="6" idx="0"/>
          </p:cNvCxnSpPr>
          <p:nvPr/>
        </p:nvCxnSpPr>
        <p:spPr bwMode="auto">
          <a:xfrm>
            <a:off x="7850897" y="3260852"/>
            <a:ext cx="251942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Oval 18"/>
          <p:cNvSpPr>
            <a:spLocks noChangeArrowheads="1"/>
          </p:cNvSpPr>
          <p:nvPr/>
        </p:nvSpPr>
        <p:spPr bwMode="auto">
          <a:xfrm>
            <a:off x="8320061" y="2961055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" name="AutoShape 19"/>
          <p:cNvCxnSpPr>
            <a:cxnSpLocks noChangeShapeType="1"/>
            <a:stCxn id="13" idx="3"/>
            <a:endCxn id="5" idx="7"/>
          </p:cNvCxnSpPr>
          <p:nvPr/>
        </p:nvCxnSpPr>
        <p:spPr bwMode="auto">
          <a:xfrm flipH="1">
            <a:off x="7387879" y="3260852"/>
            <a:ext cx="1000765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20"/>
          <p:cNvCxnSpPr>
            <a:cxnSpLocks noChangeShapeType="1"/>
            <a:stCxn id="19" idx="5"/>
            <a:endCxn id="13" idx="1"/>
          </p:cNvCxnSpPr>
          <p:nvPr/>
        </p:nvCxnSpPr>
        <p:spPr bwMode="auto">
          <a:xfrm>
            <a:off x="7370949" y="2309715"/>
            <a:ext cx="1017695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255412" y="4282552"/>
            <a:ext cx="100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33CC"/>
                </a:solidFill>
              </a:rPr>
              <a:t>visible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6971219" y="2009918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7834819" y="2009918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6997159" y="1064562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AutoShape 13"/>
          <p:cNvCxnSpPr>
            <a:cxnSpLocks noChangeShapeType="1"/>
            <a:stCxn id="21" idx="4"/>
            <a:endCxn id="19" idx="0"/>
          </p:cNvCxnSpPr>
          <p:nvPr/>
        </p:nvCxnSpPr>
        <p:spPr bwMode="auto">
          <a:xfrm flipH="1">
            <a:off x="7205376" y="1415796"/>
            <a:ext cx="25939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AutoShape 14"/>
          <p:cNvCxnSpPr>
            <a:cxnSpLocks noChangeShapeType="1"/>
            <a:stCxn id="21" idx="5"/>
            <a:endCxn id="20" idx="1"/>
          </p:cNvCxnSpPr>
          <p:nvPr/>
        </p:nvCxnSpPr>
        <p:spPr bwMode="auto">
          <a:xfrm>
            <a:off x="7396888" y="1364359"/>
            <a:ext cx="506514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7840658" y="1064562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"/>
          <p:cNvCxnSpPr>
            <a:cxnSpLocks noChangeShapeType="1"/>
            <a:stCxn id="24" idx="3"/>
            <a:endCxn id="19" idx="7"/>
          </p:cNvCxnSpPr>
          <p:nvPr/>
        </p:nvCxnSpPr>
        <p:spPr bwMode="auto">
          <a:xfrm flipH="1">
            <a:off x="7370949" y="1364359"/>
            <a:ext cx="538292" cy="69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17"/>
          <p:cNvCxnSpPr>
            <a:cxnSpLocks noChangeShapeType="1"/>
            <a:stCxn id="24" idx="4"/>
            <a:endCxn id="20" idx="0"/>
          </p:cNvCxnSpPr>
          <p:nvPr/>
        </p:nvCxnSpPr>
        <p:spPr bwMode="auto">
          <a:xfrm flipH="1">
            <a:off x="8068976" y="1415796"/>
            <a:ext cx="5838" cy="594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9"/>
          <p:cNvCxnSpPr>
            <a:cxnSpLocks noChangeShapeType="1"/>
            <a:stCxn id="20" idx="4"/>
            <a:endCxn id="10" idx="7"/>
          </p:cNvCxnSpPr>
          <p:nvPr/>
        </p:nvCxnSpPr>
        <p:spPr bwMode="auto">
          <a:xfrm flipH="1">
            <a:off x="7850897" y="2361152"/>
            <a:ext cx="218079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13" idx="0"/>
            <a:endCxn id="20" idx="5"/>
          </p:cNvCxnSpPr>
          <p:nvPr/>
        </p:nvCxnSpPr>
        <p:spPr bwMode="auto">
          <a:xfrm flipH="1" flipV="1">
            <a:off x="8234549" y="2309715"/>
            <a:ext cx="319668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19"/>
          <p:cNvCxnSpPr>
            <a:cxnSpLocks noChangeShapeType="1"/>
            <a:stCxn id="20" idx="3"/>
            <a:endCxn id="7" idx="7"/>
          </p:cNvCxnSpPr>
          <p:nvPr/>
        </p:nvCxnSpPr>
        <p:spPr bwMode="auto">
          <a:xfrm flipH="1">
            <a:off x="6914272" y="2309715"/>
            <a:ext cx="989130" cy="702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AutoShape 19"/>
          <p:cNvCxnSpPr>
            <a:cxnSpLocks noChangeShapeType="1"/>
            <a:stCxn id="19" idx="4"/>
            <a:endCxn id="10" idx="1"/>
          </p:cNvCxnSpPr>
          <p:nvPr/>
        </p:nvCxnSpPr>
        <p:spPr bwMode="auto">
          <a:xfrm>
            <a:off x="7205376" y="2361152"/>
            <a:ext cx="314375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AutoShape 19"/>
          <p:cNvCxnSpPr>
            <a:cxnSpLocks noChangeShapeType="1"/>
            <a:stCxn id="19" idx="3"/>
            <a:endCxn id="7" idx="0"/>
          </p:cNvCxnSpPr>
          <p:nvPr/>
        </p:nvCxnSpPr>
        <p:spPr bwMode="auto">
          <a:xfrm flipH="1">
            <a:off x="6748699" y="2309715"/>
            <a:ext cx="291103" cy="651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9"/>
          <p:cNvCxnSpPr>
            <a:cxnSpLocks noChangeShapeType="1"/>
            <a:stCxn id="13" idx="4"/>
            <a:endCxn id="6" idx="7"/>
          </p:cNvCxnSpPr>
          <p:nvPr/>
        </p:nvCxnSpPr>
        <p:spPr bwMode="auto">
          <a:xfrm flipH="1">
            <a:off x="8268412" y="3312289"/>
            <a:ext cx="285805" cy="645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7032810" y="1003960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1277" y="3830236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3209" y="1942713"/>
            <a:ext cx="147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42224" y="2876025"/>
            <a:ext cx="2449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?         ?        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8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60" grpId="0"/>
      <p:bldP spid="61" grpId="0"/>
      <p:bldP spid="6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270928" y="94060"/>
            <a:ext cx="8686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800" dirty="0" smtClean="0">
                <a:solidFill>
                  <a:srgbClr val="000090"/>
                </a:solidFill>
                <a:latin typeface="+mn-lt"/>
              </a:rPr>
              <a:t>Can a DBM learn a good model of the MNIST digits?</a:t>
            </a:r>
            <a:endParaRPr lang="en-US" sz="2800" dirty="0">
              <a:solidFill>
                <a:srgbClr val="000090"/>
              </a:solidFill>
              <a:latin typeface="+mn-lt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2" y="1450048"/>
            <a:ext cx="3279775" cy="295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77" y="1450048"/>
            <a:ext cx="3214680" cy="295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68912" y="944166"/>
            <a:ext cx="6805082" cy="49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2730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600" dirty="0" smtClean="0">
                <a:solidFill>
                  <a:srgbClr val="000090"/>
                </a:solidFill>
              </a:rPr>
              <a:t>Do samples from the model look like real data?</a:t>
            </a:r>
            <a:endParaRPr lang="en-US" sz="26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2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</a:rPr>
              <a:t>A puzzle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57200" y="1340644"/>
            <a:ext cx="8229600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Why </a:t>
            </a:r>
            <a:r>
              <a:rPr lang="en-CA" dirty="0" smtClean="0">
                <a:latin typeface="Arial" charset="0"/>
              </a:rPr>
              <a:t>can we estimate the “negative phase statistics”  </a:t>
            </a:r>
            <a:r>
              <a:rPr lang="en-CA" dirty="0">
                <a:latin typeface="Arial" charset="0"/>
              </a:rPr>
              <a:t>well with only 100 negative examples to characterize the whole </a:t>
            </a:r>
            <a:r>
              <a:rPr lang="en-CA" dirty="0" smtClean="0">
                <a:latin typeface="Arial" charset="0"/>
              </a:rPr>
              <a:t>space of possible configurations?</a:t>
            </a:r>
            <a:endParaRPr lang="en-CA" dirty="0">
              <a:latin typeface="Arial" charset="0"/>
            </a:endParaRPr>
          </a:p>
          <a:p>
            <a:endParaRPr lang="en-CA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For all interesting problems the </a:t>
            </a:r>
            <a:r>
              <a:rPr lang="en-CA" dirty="0" smtClean="0">
                <a:latin typeface="Arial" charset="0"/>
              </a:rPr>
              <a:t>GLOBAL configuration space </a:t>
            </a:r>
            <a:r>
              <a:rPr lang="en-CA" dirty="0">
                <a:latin typeface="Arial" charset="0"/>
              </a:rPr>
              <a:t>is highly multi-modal.</a:t>
            </a:r>
          </a:p>
          <a:p>
            <a:pPr lvl="1"/>
            <a:endParaRPr lang="en-CA" dirty="0">
              <a:latin typeface="Arial" charset="0"/>
            </a:endParaRPr>
          </a:p>
          <a:p>
            <a:pPr lvl="1"/>
            <a:r>
              <a:rPr lang="en-CA" dirty="0">
                <a:latin typeface="Arial" charset="0"/>
              </a:rPr>
              <a:t>How does it manage to find </a:t>
            </a:r>
            <a:r>
              <a:rPr lang="en-CA" dirty="0" smtClean="0">
                <a:latin typeface="Arial" charset="0"/>
              </a:rPr>
              <a:t>and represent all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modes with only 100 particles? </a:t>
            </a:r>
            <a:endParaRPr lang="en-CA" dirty="0">
              <a:latin typeface="Arial" charset="0"/>
            </a:endParaRPr>
          </a:p>
          <a:p>
            <a:pPr lvl="1"/>
            <a:endParaRPr lang="en-C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</a:rPr>
              <a:t>The learning </a:t>
            </a:r>
            <a:r>
              <a:rPr lang="en-CA" dirty="0" smtClean="0">
                <a:latin typeface="Arial" charset="0"/>
              </a:rPr>
              <a:t>raises the effective mixing rate.</a:t>
            </a:r>
            <a:endParaRPr lang="en-CA" dirty="0">
              <a:latin typeface="Arial" charset="0"/>
            </a:endParaRPr>
          </a:p>
        </p:txBody>
      </p:sp>
      <p:sp>
        <p:nvSpPr>
          <p:cNvPr id="101378" name="Content Placeholder 2"/>
          <p:cNvSpPr>
            <a:spLocks noGrp="1"/>
          </p:cNvSpPr>
          <p:nvPr>
            <p:ph sz="half" idx="1"/>
          </p:nvPr>
        </p:nvSpPr>
        <p:spPr>
          <a:xfrm>
            <a:off x="321732" y="844558"/>
            <a:ext cx="4241800" cy="3394472"/>
          </a:xfrm>
        </p:spPr>
        <p:txBody>
          <a:bodyPr/>
          <a:lstStyle/>
          <a:p>
            <a:pPr>
              <a:buFontTx/>
              <a:buNone/>
            </a:pPr>
            <a:r>
              <a:rPr lang="en-CA" dirty="0">
                <a:latin typeface="Arial" charset="0"/>
              </a:rPr>
              <a:t>	</a:t>
            </a:r>
          </a:p>
          <a:p>
            <a:r>
              <a:rPr lang="en-CA" dirty="0">
                <a:latin typeface="Arial" charset="0"/>
              </a:rPr>
              <a:t>The learning interacts with the Markov </a:t>
            </a:r>
            <a:r>
              <a:rPr lang="en-CA" dirty="0" smtClean="0">
                <a:latin typeface="Arial" charset="0"/>
              </a:rPr>
              <a:t>chain that is being used to gather the “negative statistics” (</a:t>
            </a:r>
            <a:r>
              <a:rPr lang="en-CA" i="1" dirty="0" smtClean="0">
                <a:latin typeface="Arial" charset="0"/>
              </a:rPr>
              <a:t>i.e. </a:t>
            </a:r>
            <a:r>
              <a:rPr lang="en-CA" dirty="0" smtClean="0">
                <a:latin typeface="Arial" charset="0"/>
              </a:rPr>
              <a:t>the data-independent statistics).</a:t>
            </a:r>
            <a:endParaRPr lang="en-CA" dirty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We cannot analyse the learning by </a:t>
            </a:r>
            <a:r>
              <a:rPr lang="en-CA" dirty="0">
                <a:latin typeface="Arial" charset="0"/>
              </a:rPr>
              <a:t>viewing </a:t>
            </a:r>
            <a:r>
              <a:rPr lang="en-CA" dirty="0" smtClean="0">
                <a:latin typeface="Arial" charset="0"/>
              </a:rPr>
              <a:t> it as </a:t>
            </a:r>
            <a:r>
              <a:rPr lang="en-CA" dirty="0">
                <a:latin typeface="Arial" charset="0"/>
              </a:rPr>
              <a:t>an outer </a:t>
            </a:r>
            <a:r>
              <a:rPr lang="en-CA" dirty="0" smtClean="0">
                <a:latin typeface="Arial" charset="0"/>
              </a:rPr>
              <a:t>loop and the gathering of statistics as an inner loop.</a:t>
            </a:r>
            <a:r>
              <a:rPr lang="en-CA" dirty="0">
                <a:latin typeface="Arial" charset="0"/>
              </a:rPr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191000" cy="3394472"/>
          </a:xfrm>
        </p:spPr>
        <p:txBody>
          <a:bodyPr/>
          <a:lstStyle/>
          <a:p>
            <a:r>
              <a:rPr lang="en-CA" dirty="0">
                <a:latin typeface="Arial" charset="0"/>
              </a:rPr>
              <a:t>Wherever the </a:t>
            </a:r>
            <a:r>
              <a:rPr lang="en-CA" dirty="0" smtClean="0">
                <a:latin typeface="Arial" charset="0"/>
              </a:rPr>
              <a:t>fantasy particles </a:t>
            </a:r>
            <a:r>
              <a:rPr lang="en-CA" dirty="0">
                <a:latin typeface="Arial" charset="0"/>
              </a:rPr>
              <a:t>outnumber the positive </a:t>
            </a:r>
            <a:r>
              <a:rPr lang="en-CA" dirty="0" smtClean="0">
                <a:latin typeface="Arial" charset="0"/>
              </a:rPr>
              <a:t>data, </a:t>
            </a:r>
            <a:r>
              <a:rPr lang="en-CA" dirty="0">
                <a:latin typeface="Arial" charset="0"/>
              </a:rPr>
              <a:t>the </a:t>
            </a:r>
            <a:r>
              <a:rPr lang="en-CA" dirty="0" smtClean="0">
                <a:latin typeface="Arial" charset="0"/>
              </a:rPr>
              <a:t>energy </a:t>
            </a:r>
            <a:r>
              <a:rPr lang="en-CA" dirty="0">
                <a:latin typeface="Arial" charset="0"/>
              </a:rPr>
              <a:t>surface is </a:t>
            </a:r>
            <a:r>
              <a:rPr lang="en-CA" dirty="0" smtClean="0">
                <a:latin typeface="Arial" charset="0"/>
              </a:rPr>
              <a:t>raised.</a:t>
            </a:r>
          </a:p>
          <a:p>
            <a:pPr lvl="1"/>
            <a:r>
              <a:rPr lang="en-CA" dirty="0" smtClean="0">
                <a:latin typeface="Arial" charset="0"/>
              </a:rPr>
              <a:t>This </a:t>
            </a:r>
            <a:r>
              <a:rPr lang="en-CA" dirty="0">
                <a:latin typeface="Arial" charset="0"/>
              </a:rPr>
              <a:t>makes the fantasies rush around hyperactively. </a:t>
            </a:r>
            <a:endParaRPr lang="en-CA" dirty="0" smtClean="0">
              <a:latin typeface="Arial" charset="0"/>
            </a:endParaRPr>
          </a:p>
          <a:p>
            <a:pPr lvl="1"/>
            <a:r>
              <a:rPr lang="en-CA" dirty="0" smtClean="0">
                <a:latin typeface="Arial" charset="0"/>
              </a:rPr>
              <a:t>They </a:t>
            </a:r>
            <a:r>
              <a:rPr lang="en-CA" dirty="0">
                <a:latin typeface="Arial" charset="0"/>
              </a:rPr>
              <a:t>move around MUCH faster than the mixing rate of </a:t>
            </a:r>
            <a:r>
              <a:rPr lang="en-CA" dirty="0" smtClean="0">
                <a:latin typeface="Arial" charset="0"/>
              </a:rPr>
              <a:t>the Markov </a:t>
            </a:r>
            <a:r>
              <a:rPr lang="en-CA" dirty="0">
                <a:latin typeface="Arial" charset="0"/>
              </a:rPr>
              <a:t>chain defined by the static current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457200" y="2783"/>
            <a:ext cx="8229600" cy="857250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Arial" charset="0"/>
              </a:rPr>
              <a:t>How </a:t>
            </a:r>
            <a:r>
              <a:rPr lang="en-CA" sz="2400" dirty="0" smtClean="0">
                <a:latin typeface="Arial" charset="0"/>
              </a:rPr>
              <a:t>fantasy particles move </a:t>
            </a:r>
            <a:r>
              <a:rPr lang="en-CA" sz="2400" dirty="0">
                <a:latin typeface="Arial" charset="0"/>
              </a:rPr>
              <a:t>between the </a:t>
            </a:r>
            <a:r>
              <a:rPr lang="en-CA" sz="2400" dirty="0" smtClean="0">
                <a:latin typeface="Arial" charset="0"/>
              </a:rPr>
              <a:t>model’s modes</a:t>
            </a:r>
            <a:endParaRPr lang="en-CA" sz="2400" dirty="0"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131" y="776825"/>
            <a:ext cx="5183717" cy="39433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CA" dirty="0" smtClean="0">
                <a:ea typeface="+mn-ea"/>
                <a:cs typeface="+mn-cs"/>
              </a:rPr>
              <a:t>If a mode has more fantasy particles than data, the energy surface is raised until the fantasy particles escape.</a:t>
            </a:r>
          </a:p>
          <a:p>
            <a:pPr lvl="1">
              <a:defRPr/>
            </a:pPr>
            <a:r>
              <a:rPr lang="en-CA" dirty="0" smtClean="0"/>
              <a:t>This can overcome  energy barriers that would be too high for the Markov </a:t>
            </a:r>
            <a:r>
              <a:rPr lang="en-CA" dirty="0" smtClean="0"/>
              <a:t>chain </a:t>
            </a:r>
            <a:r>
              <a:rPr lang="en-CA" dirty="0" smtClean="0"/>
              <a:t>to jump in a reasonable time.</a:t>
            </a:r>
          </a:p>
          <a:p>
            <a:pPr>
              <a:defRPr/>
            </a:pPr>
            <a:r>
              <a:rPr lang="en-CA" dirty="0" smtClean="0">
                <a:ea typeface="+mn-ea"/>
                <a:cs typeface="+mn-cs"/>
              </a:rPr>
              <a:t>The energy surface is being changed to help </a:t>
            </a:r>
            <a:r>
              <a:rPr lang="en-CA" dirty="0" smtClean="0">
                <a:solidFill>
                  <a:srgbClr val="FF0000"/>
                </a:solidFill>
                <a:ea typeface="+mn-ea"/>
                <a:cs typeface="+mn-cs"/>
              </a:rPr>
              <a:t>mixing </a:t>
            </a:r>
            <a:r>
              <a:rPr lang="en-CA" dirty="0" smtClean="0">
                <a:ea typeface="+mn-ea"/>
                <a:cs typeface="+mn-cs"/>
              </a:rPr>
              <a:t>in addition to defining the model.</a:t>
            </a:r>
          </a:p>
          <a:p>
            <a:pPr>
              <a:defRPr/>
            </a:pPr>
            <a:r>
              <a:rPr lang="en-CA" dirty="0" smtClean="0"/>
              <a:t>Once the fantasy particles have filled in a hole, they rush off somewhere else to deal with the next problem. </a:t>
            </a:r>
          </a:p>
          <a:p>
            <a:pPr lvl="1">
              <a:defRPr/>
            </a:pPr>
            <a:r>
              <a:rPr lang="en-CA" dirty="0" smtClean="0">
                <a:ea typeface="+mn-ea"/>
                <a:cs typeface="+mn-cs"/>
              </a:rPr>
              <a:t>They are like investigative journalists.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495925" y="769420"/>
            <a:ext cx="3238500" cy="2113360"/>
          </a:xfrm>
          <a:custGeom>
            <a:avLst/>
            <a:gdLst>
              <a:gd name="T0" fmla="*/ 2418 w 3239104"/>
              <a:gd name="T1" fmla="*/ 781247 h 2818190"/>
              <a:gd name="T2" fmla="*/ 118511 w 3239104"/>
              <a:gd name="T3" fmla="*/ 1651988 h 2818190"/>
              <a:gd name="T4" fmla="*/ 713485 w 3239104"/>
              <a:gd name="T5" fmla="*/ 2537241 h 2818190"/>
              <a:gd name="T6" fmla="*/ 1395530 w 3239104"/>
              <a:gd name="T7" fmla="*/ 2566265 h 2818190"/>
              <a:gd name="T8" fmla="*/ 1613203 w 3239104"/>
              <a:gd name="T9" fmla="*/ 1710037 h 2818190"/>
              <a:gd name="T10" fmla="*/ 1642227 w 3239104"/>
              <a:gd name="T11" fmla="*/ 810272 h 2818190"/>
              <a:gd name="T12" fmla="*/ 1671249 w 3239104"/>
              <a:gd name="T13" fmla="*/ 128192 h 2818190"/>
              <a:gd name="T14" fmla="*/ 1714784 w 3239104"/>
              <a:gd name="T15" fmla="*/ 41117 h 2818190"/>
              <a:gd name="T16" fmla="*/ 1787343 w 3239104"/>
              <a:gd name="T17" fmla="*/ 128192 h 2818190"/>
              <a:gd name="T18" fmla="*/ 1787343 w 3239104"/>
              <a:gd name="T19" fmla="*/ 331365 h 2818190"/>
              <a:gd name="T20" fmla="*/ 1816365 w 3239104"/>
              <a:gd name="T21" fmla="*/ 1173080 h 2818190"/>
              <a:gd name="T22" fmla="*/ 2034039 w 3239104"/>
              <a:gd name="T23" fmla="*/ 2188943 h 2818190"/>
              <a:gd name="T24" fmla="*/ 2150131 w 3239104"/>
              <a:gd name="T25" fmla="*/ 2595289 h 2818190"/>
              <a:gd name="T26" fmla="*/ 2658036 w 3239104"/>
              <a:gd name="T27" fmla="*/ 2769437 h 2818190"/>
              <a:gd name="T28" fmla="*/ 3064361 w 3239104"/>
              <a:gd name="T29" fmla="*/ 2305044 h 2818190"/>
              <a:gd name="T30" fmla="*/ 3151430 w 3239104"/>
              <a:gd name="T31" fmla="*/ 1187593 h 2818190"/>
              <a:gd name="T32" fmla="*/ 3238500 w 3239104"/>
              <a:gd name="T33" fmla="*/ 534538 h 2818190"/>
              <a:gd name="T34" fmla="*/ 3238500 w 3239104"/>
              <a:gd name="T35" fmla="*/ 534538 h 281819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239104" h="2818190">
                <a:moveTo>
                  <a:pt x="2418" y="781352"/>
                </a:moveTo>
                <a:cubicBezTo>
                  <a:pt x="1209" y="1070428"/>
                  <a:pt x="0" y="1359504"/>
                  <a:pt x="118533" y="1652209"/>
                </a:cubicBezTo>
                <a:cubicBezTo>
                  <a:pt x="237066" y="1944914"/>
                  <a:pt x="500742" y="2385180"/>
                  <a:pt x="713618" y="2537580"/>
                </a:cubicBezTo>
                <a:cubicBezTo>
                  <a:pt x="926494" y="2689980"/>
                  <a:pt x="1245809" y="2704495"/>
                  <a:pt x="1395790" y="2566609"/>
                </a:cubicBezTo>
                <a:cubicBezTo>
                  <a:pt x="1545771" y="2428723"/>
                  <a:pt x="1572380" y="2002971"/>
                  <a:pt x="1613504" y="1710266"/>
                </a:cubicBezTo>
                <a:cubicBezTo>
                  <a:pt x="1654628" y="1417561"/>
                  <a:pt x="1632857" y="1074056"/>
                  <a:pt x="1642533" y="810380"/>
                </a:cubicBezTo>
                <a:cubicBezTo>
                  <a:pt x="1652209" y="546704"/>
                  <a:pt x="1659466" y="256418"/>
                  <a:pt x="1671561" y="128209"/>
                </a:cubicBezTo>
                <a:cubicBezTo>
                  <a:pt x="1683656" y="0"/>
                  <a:pt x="1695752" y="41123"/>
                  <a:pt x="1715104" y="41123"/>
                </a:cubicBezTo>
                <a:cubicBezTo>
                  <a:pt x="1734456" y="41123"/>
                  <a:pt x="1775581" y="79828"/>
                  <a:pt x="1787676" y="128209"/>
                </a:cubicBezTo>
                <a:cubicBezTo>
                  <a:pt x="1799771" y="176590"/>
                  <a:pt x="1782838" y="157238"/>
                  <a:pt x="1787676" y="331409"/>
                </a:cubicBezTo>
                <a:cubicBezTo>
                  <a:pt x="1792514" y="505580"/>
                  <a:pt x="1775580" y="863599"/>
                  <a:pt x="1816704" y="1173237"/>
                </a:cubicBezTo>
                <a:cubicBezTo>
                  <a:pt x="1857828" y="1482875"/>
                  <a:pt x="1978780" y="1952170"/>
                  <a:pt x="2034418" y="2189237"/>
                </a:cubicBezTo>
                <a:cubicBezTo>
                  <a:pt x="2090056" y="2426304"/>
                  <a:pt x="2046514" y="2498875"/>
                  <a:pt x="2150533" y="2595637"/>
                </a:cubicBezTo>
                <a:cubicBezTo>
                  <a:pt x="2254552" y="2692399"/>
                  <a:pt x="2506133" y="2818190"/>
                  <a:pt x="2658533" y="2769809"/>
                </a:cubicBezTo>
                <a:cubicBezTo>
                  <a:pt x="2810933" y="2721428"/>
                  <a:pt x="2982686" y="2569028"/>
                  <a:pt x="3064933" y="2305352"/>
                </a:cubicBezTo>
                <a:cubicBezTo>
                  <a:pt x="3147180" y="2041676"/>
                  <a:pt x="3122990" y="1482876"/>
                  <a:pt x="3152018" y="1187752"/>
                </a:cubicBezTo>
                <a:cubicBezTo>
                  <a:pt x="3181046" y="892628"/>
                  <a:pt x="3239104" y="534609"/>
                  <a:pt x="3239104" y="53460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84889" y="2526783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6237289" y="2613699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389689" y="2673230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542089" y="2691089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694489" y="2636320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654925" y="2554168"/>
            <a:ext cx="109538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815139" y="2608936"/>
            <a:ext cx="109537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7764464" y="2663705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8093075" y="2773243"/>
            <a:ext cx="109538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39125" y="2691089"/>
            <a:ext cx="109538" cy="547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7916864" y="2745858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8348664" y="2581552"/>
            <a:ext cx="109537" cy="54769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4" name="Straight Arrow Connector 23"/>
          <p:cNvCxnSpPr>
            <a:cxnSpLocks noChangeShapeType="1"/>
            <a:stCxn id="11" idx="0"/>
          </p:cNvCxnSpPr>
          <p:nvPr/>
        </p:nvCxnSpPr>
        <p:spPr bwMode="auto">
          <a:xfrm rot="5400000" flipH="1" flipV="1">
            <a:off x="6025953" y="2394822"/>
            <a:ext cx="246459" cy="17463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V="1">
            <a:off x="6724253" y="2462490"/>
            <a:ext cx="273844" cy="190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6354564" y="2531744"/>
            <a:ext cx="246460" cy="17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5400000" flipH="1" flipV="1">
            <a:off x="6500615" y="2559128"/>
            <a:ext cx="246459" cy="174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>
            <a:off x="6156921" y="2774234"/>
            <a:ext cx="246459" cy="25400"/>
          </a:xfrm>
          <a:prstGeom prst="straightConnector1">
            <a:avLst/>
          </a:prstGeom>
          <a:noFill/>
          <a:ln w="25400">
            <a:solidFill>
              <a:srgbClr val="0099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>
            <a:off x="6606977" y="2802413"/>
            <a:ext cx="246460" cy="23813"/>
          </a:xfrm>
          <a:prstGeom prst="straightConnector1">
            <a:avLst/>
          </a:prstGeom>
          <a:noFill/>
          <a:ln w="25400">
            <a:solidFill>
              <a:srgbClr val="0099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5599113" y="2975545"/>
            <a:ext cx="203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This minimum will get filled in by the learning until the fantasy particles escape.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2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goal of learning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We want to maximize </a:t>
            </a:r>
            <a:r>
              <a:rPr lang="en-US" dirty="0"/>
              <a:t>the product of the probabilities that the Boltzmann machine assigns to the </a:t>
            </a:r>
            <a:r>
              <a:rPr lang="en-US" dirty="0" smtClean="0"/>
              <a:t>binary vectors </a:t>
            </a:r>
            <a:r>
              <a:rPr lang="en-US" dirty="0"/>
              <a:t>in the training set.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equivalent to maximizing the sum of the log probabilities </a:t>
            </a:r>
            <a:r>
              <a:rPr lang="en-US" dirty="0" smtClean="0"/>
              <a:t>that the Boltzmann machine assigns to </a:t>
            </a:r>
            <a:r>
              <a:rPr lang="en-US" dirty="0"/>
              <a:t>the training </a:t>
            </a:r>
            <a:r>
              <a:rPr lang="en-US" dirty="0" smtClean="0"/>
              <a:t>vectors.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 is also equivalent to maximizing the probability that we would obtain exactly the N training cases if </a:t>
            </a:r>
            <a:r>
              <a:rPr lang="en-US" dirty="0" smtClean="0"/>
              <a:t>we did </a:t>
            </a:r>
            <a:r>
              <a:rPr lang="en-US" dirty="0"/>
              <a:t>the following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the network settle to its stationary distribution N </a:t>
            </a:r>
            <a:r>
              <a:rPr lang="en-US" dirty="0" smtClean="0"/>
              <a:t>different times </a:t>
            </a:r>
            <a:r>
              <a:rPr lang="en-US" dirty="0"/>
              <a:t>with no external input.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Sample </a:t>
            </a:r>
            <a:r>
              <a:rPr lang="en-US" dirty="0"/>
              <a:t>the visible vector once each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3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12c</a:t>
            </a:r>
            <a:br>
              <a:rPr lang="en-US" dirty="0" smtClean="0"/>
            </a:br>
            <a:r>
              <a:rPr lang="en-US" dirty="0" smtClean="0"/>
              <a:t>Restricted Boltzmann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6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Restricted Boltzmann Machines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86267" y="1200150"/>
            <a:ext cx="4309533" cy="363974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We restrict the connectivity to make inference and learning easier.</a:t>
            </a:r>
          </a:p>
          <a:p>
            <a:pPr lvl="1"/>
            <a:r>
              <a:rPr lang="en-US" sz="2000" dirty="0"/>
              <a:t>Only one layer of hidden units.</a:t>
            </a:r>
          </a:p>
          <a:p>
            <a:pPr lvl="1"/>
            <a:r>
              <a:rPr lang="en-US" sz="2000" dirty="0"/>
              <a:t>No connections between hidden units.</a:t>
            </a:r>
          </a:p>
          <a:p>
            <a:r>
              <a:rPr lang="en-US" sz="2000" dirty="0"/>
              <a:t>In an RBM it only takes one step to reach thermal equilibrium when the visible units are clamped.</a:t>
            </a:r>
          </a:p>
          <a:p>
            <a:pPr lvl="1"/>
            <a:r>
              <a:rPr lang="en-US" sz="2000" dirty="0"/>
              <a:t>So we can quickly get the exact value of :</a:t>
            </a:r>
          </a:p>
        </p:txBody>
      </p:sp>
      <p:graphicFrame>
        <p:nvGraphicFramePr>
          <p:cNvPr id="26215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76604877"/>
              </p:ext>
            </p:extLst>
          </p:nvPr>
        </p:nvGraphicFramePr>
        <p:xfrm>
          <a:off x="4643438" y="2768600"/>
          <a:ext cx="43576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9" name="Equation" r:id="rId3" imgW="1638300" imgH="546100" progId="Equation.3">
                  <p:embed/>
                </p:oleObj>
              </mc:Choice>
              <mc:Fallback>
                <p:oleObj name="Equation" r:id="rId3" imgW="16383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68600"/>
                        <a:ext cx="43576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48714334"/>
              </p:ext>
            </p:extLst>
          </p:nvPr>
        </p:nvGraphicFramePr>
        <p:xfrm>
          <a:off x="2087563" y="3846513"/>
          <a:ext cx="13223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0" name="Equation" r:id="rId5" imgW="546100" imgH="228600" progId="Equation.3">
                  <p:embed/>
                </p:oleObj>
              </mc:Choice>
              <mc:Fallback>
                <p:oleObj name="Equation" r:id="rId5" imgW="54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846513"/>
                        <a:ext cx="13223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Oval 10"/>
          <p:cNvSpPr>
            <a:spLocks noChangeArrowheads="1"/>
          </p:cNvSpPr>
          <p:nvPr/>
        </p:nvSpPr>
        <p:spPr bwMode="auto">
          <a:xfrm>
            <a:off x="5616576" y="2246977"/>
            <a:ext cx="468313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5" name="Oval 11"/>
          <p:cNvSpPr>
            <a:spLocks noChangeArrowheads="1"/>
          </p:cNvSpPr>
          <p:nvPr/>
        </p:nvSpPr>
        <p:spPr bwMode="auto">
          <a:xfrm>
            <a:off x="6480176" y="2246977"/>
            <a:ext cx="468313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156" name="Oval 12"/>
          <p:cNvSpPr>
            <a:spLocks noChangeArrowheads="1"/>
          </p:cNvSpPr>
          <p:nvPr/>
        </p:nvSpPr>
        <p:spPr bwMode="auto">
          <a:xfrm>
            <a:off x="5075238" y="1301621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57" name="AutoShape 13"/>
          <p:cNvCxnSpPr>
            <a:cxnSpLocks noChangeShapeType="1"/>
            <a:stCxn id="262156" idx="4"/>
            <a:endCxn id="262154" idx="1"/>
          </p:cNvCxnSpPr>
          <p:nvPr/>
        </p:nvCxnSpPr>
        <p:spPr bwMode="auto">
          <a:xfrm>
            <a:off x="5310188" y="1663571"/>
            <a:ext cx="374650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58" name="AutoShape 14"/>
          <p:cNvCxnSpPr>
            <a:cxnSpLocks noChangeShapeType="1"/>
            <a:stCxn id="262156" idx="5"/>
            <a:endCxn id="262155" idx="1"/>
          </p:cNvCxnSpPr>
          <p:nvPr/>
        </p:nvCxnSpPr>
        <p:spPr bwMode="auto">
          <a:xfrm>
            <a:off x="5475288" y="1612374"/>
            <a:ext cx="1073150" cy="675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59" name="Oval 15"/>
          <p:cNvSpPr>
            <a:spLocks noChangeArrowheads="1"/>
          </p:cNvSpPr>
          <p:nvPr/>
        </p:nvSpPr>
        <p:spPr bwMode="auto">
          <a:xfrm>
            <a:off x="6011863" y="1301621"/>
            <a:ext cx="468312" cy="351234"/>
          </a:xfrm>
          <a:prstGeom prst="ellipse">
            <a:avLst/>
          </a:prstGeom>
          <a:solidFill>
            <a:srgbClr val="EEECE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60" name="AutoShape 16"/>
          <p:cNvCxnSpPr>
            <a:cxnSpLocks noChangeShapeType="1"/>
            <a:stCxn id="262159" idx="3"/>
            <a:endCxn id="262154" idx="0"/>
          </p:cNvCxnSpPr>
          <p:nvPr/>
        </p:nvCxnSpPr>
        <p:spPr bwMode="auto">
          <a:xfrm flipH="1">
            <a:off x="5851525" y="1612373"/>
            <a:ext cx="228600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61" name="AutoShape 17"/>
          <p:cNvCxnSpPr>
            <a:cxnSpLocks noChangeShapeType="1"/>
            <a:stCxn id="262159" idx="5"/>
            <a:endCxn id="262155" idx="0"/>
          </p:cNvCxnSpPr>
          <p:nvPr/>
        </p:nvCxnSpPr>
        <p:spPr bwMode="auto">
          <a:xfrm>
            <a:off x="6411913" y="1612373"/>
            <a:ext cx="303212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62" name="Oval 18"/>
          <p:cNvSpPr>
            <a:spLocks noChangeArrowheads="1"/>
          </p:cNvSpPr>
          <p:nvPr/>
        </p:nvSpPr>
        <p:spPr bwMode="auto">
          <a:xfrm>
            <a:off x="6948488" y="1301621"/>
            <a:ext cx="468312" cy="351234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2163" name="AutoShape 19"/>
          <p:cNvCxnSpPr>
            <a:cxnSpLocks noChangeShapeType="1"/>
            <a:stCxn id="262162" idx="3"/>
            <a:endCxn id="262154" idx="7"/>
          </p:cNvCxnSpPr>
          <p:nvPr/>
        </p:nvCxnSpPr>
        <p:spPr bwMode="auto">
          <a:xfrm flipH="1">
            <a:off x="6016626" y="1612374"/>
            <a:ext cx="1000125" cy="675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2164" name="AutoShape 20"/>
          <p:cNvCxnSpPr>
            <a:cxnSpLocks noChangeShapeType="1"/>
            <a:stCxn id="262162" idx="4"/>
            <a:endCxn id="262155" idx="7"/>
          </p:cNvCxnSpPr>
          <p:nvPr/>
        </p:nvCxnSpPr>
        <p:spPr bwMode="auto">
          <a:xfrm flipH="1">
            <a:off x="6880226" y="1663571"/>
            <a:ext cx="303213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7632701" y="1243153"/>
            <a:ext cx="100806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hidden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visible</a:t>
            </a:r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5726114" y="2205439"/>
            <a:ext cx="358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i</a:t>
            </a:r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6118225" y="1227407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2768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/>
      <p:bldP spid="262155" grpId="0" animBg="1"/>
      <p:bldP spid="262156" grpId="0" animBg="1"/>
      <p:bldP spid="262159" grpId="0" animBg="1"/>
      <p:bldP spid="262162" grpId="0" animBg="1"/>
      <p:bldP spid="262165" grpId="0"/>
      <p:bldP spid="262166" grpId="0"/>
      <p:bldP spid="2621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392242"/>
            <a:ext cx="8839200" cy="857250"/>
          </a:xfrm>
        </p:spPr>
        <p:txBody>
          <a:bodyPr>
            <a:noAutofit/>
          </a:bodyPr>
          <a:lstStyle/>
          <a:p>
            <a:r>
              <a:rPr lang="en-US" dirty="0" smtClean="0"/>
              <a:t>PCD: An </a:t>
            </a:r>
            <a:r>
              <a:rPr lang="en-US" dirty="0"/>
              <a:t>efficient mini-batch learning procedure for </a:t>
            </a:r>
            <a:r>
              <a:rPr lang="en-US" dirty="0" smtClean="0"/>
              <a:t>Restricted Boltzmann Machines </a:t>
            </a:r>
            <a:r>
              <a:rPr lang="en-US" sz="2400" dirty="0" smtClean="0"/>
              <a:t>(</a:t>
            </a:r>
            <a:r>
              <a:rPr lang="en-US" sz="2400" dirty="0" err="1" smtClean="0"/>
              <a:t>Tieleman</a:t>
            </a:r>
            <a:r>
              <a:rPr lang="en-US" sz="2400" dirty="0" smtClean="0"/>
              <a:t>, </a:t>
            </a:r>
            <a:r>
              <a:rPr lang="en-US" sz="2400" dirty="0" smtClean="0"/>
              <a:t>2008)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623475"/>
            <a:ext cx="4275667" cy="443865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/>
              <a:t>Clamp </a:t>
            </a:r>
            <a:r>
              <a:rPr lang="en-US" dirty="0" smtClean="0"/>
              <a:t>a </a:t>
            </a:r>
            <a:r>
              <a:rPr lang="en-US" dirty="0" err="1" smtClean="0"/>
              <a:t>datavector</a:t>
            </a:r>
            <a:r>
              <a:rPr lang="en-US" dirty="0" smtClean="0"/>
              <a:t> on the visible units.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Compute the exact value      of                for all pairs of</a:t>
            </a:r>
            <a:r>
              <a:rPr lang="en-US" sz="2800" dirty="0" smtClean="0"/>
              <a:t> </a:t>
            </a:r>
            <a:r>
              <a:rPr lang="en-US" dirty="0" smtClean="0"/>
              <a:t>a visible and a hidden</a:t>
            </a:r>
            <a:r>
              <a:rPr lang="en-US" sz="2800" dirty="0" smtClean="0"/>
              <a:t> </a:t>
            </a:r>
            <a:r>
              <a:rPr lang="en-US" dirty="0" smtClean="0"/>
              <a:t>unit.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every connected pair</a:t>
            </a:r>
            <a:r>
              <a:rPr lang="en-US" sz="2800" dirty="0"/>
              <a:t> </a:t>
            </a:r>
            <a:r>
              <a:rPr lang="en-US" dirty="0"/>
              <a:t>of units</a:t>
            </a:r>
            <a:r>
              <a:rPr lang="en-US" sz="2400" dirty="0"/>
              <a:t>, </a:t>
            </a:r>
            <a:r>
              <a:rPr lang="en-US" dirty="0"/>
              <a:t>average        </a:t>
            </a:r>
            <a:r>
              <a:rPr lang="en-US" dirty="0" smtClean="0"/>
              <a:t>       over </a:t>
            </a:r>
            <a:r>
              <a:rPr lang="en-US" dirty="0"/>
              <a:t>all </a:t>
            </a:r>
            <a:r>
              <a:rPr lang="en-US" dirty="0" smtClean="0"/>
              <a:t>data in the</a:t>
            </a:r>
            <a:r>
              <a:rPr lang="en-US" sz="2800" dirty="0" smtClean="0"/>
              <a:t> </a:t>
            </a:r>
            <a:r>
              <a:rPr lang="en-US" dirty="0" smtClean="0"/>
              <a:t>mini-batch.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199" y="1623476"/>
            <a:ext cx="4157133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Keep a set of “fantasy particles”. Each particle has a value that is a global configuration.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U</a:t>
            </a:r>
            <a:r>
              <a:rPr lang="en-US" dirty="0" smtClean="0"/>
              <a:t>pdate each </a:t>
            </a:r>
            <a:r>
              <a:rPr lang="en-US" dirty="0" smtClean="0"/>
              <a:t>fantasy particle a few </a:t>
            </a:r>
            <a:r>
              <a:rPr lang="en-US" dirty="0" smtClean="0"/>
              <a:t>times using alternating parallel updates.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 every connected pair of units</a:t>
            </a:r>
            <a:r>
              <a:rPr lang="en-US" sz="2400" dirty="0" smtClean="0"/>
              <a:t>, </a:t>
            </a:r>
            <a:r>
              <a:rPr lang="en-US" dirty="0" smtClean="0"/>
              <a:t>average         over all the fantasy particles.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77169"/>
              </p:ext>
            </p:extLst>
          </p:nvPr>
        </p:nvGraphicFramePr>
        <p:xfrm>
          <a:off x="7124700" y="3629025"/>
          <a:ext cx="646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4" name="Equation" r:id="rId3" imgW="304800" imgH="228600" progId="Equation.3">
                  <p:embed/>
                </p:oleObj>
              </mc:Choice>
              <mc:Fallback>
                <p:oleObj name="Equation" r:id="rId3" imgW="304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629025"/>
                        <a:ext cx="6461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69041"/>
              </p:ext>
            </p:extLst>
          </p:nvPr>
        </p:nvGraphicFramePr>
        <p:xfrm>
          <a:off x="1256773" y="2432585"/>
          <a:ext cx="11033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5" name="Equation" r:id="rId5" imgW="520700" imgH="228600" progId="Equation.3">
                  <p:embed/>
                </p:oleObj>
              </mc:Choice>
              <mc:Fallback>
                <p:oleObj name="Equation" r:id="rId5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773" y="2432585"/>
                        <a:ext cx="11033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630443"/>
              </p:ext>
            </p:extLst>
          </p:nvPr>
        </p:nvGraphicFramePr>
        <p:xfrm>
          <a:off x="2645282" y="3499367"/>
          <a:ext cx="11033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6" name="Equation" r:id="rId7" imgW="520700" imgH="228600" progId="Equation.3">
                  <p:embed/>
                </p:oleObj>
              </mc:Choice>
              <mc:Fallback>
                <p:oleObj name="Equation" r:id="rId7" imgW="52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82" y="3499367"/>
                        <a:ext cx="11033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163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3995738" y="2382441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2266951" y="2382441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21736" y="205979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picture of </a:t>
            </a:r>
            <a:r>
              <a:rPr lang="en-US" sz="3200" dirty="0" smtClean="0"/>
              <a:t>an inefficient version of the </a:t>
            </a:r>
            <a:r>
              <a:rPr lang="en-US" sz="3200" dirty="0"/>
              <a:t>Boltzmann machine learning algorithm for an RBM</a:t>
            </a:r>
          </a:p>
        </p:txBody>
      </p:sp>
      <p:graphicFrame>
        <p:nvGraphicFramePr>
          <p:cNvPr id="267316" name="Object 5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7049086"/>
              </p:ext>
            </p:extLst>
          </p:nvPr>
        </p:nvGraphicFramePr>
        <p:xfrm>
          <a:off x="382588" y="1735138"/>
          <a:ext cx="930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3" imgW="495300" imgH="266700" progId="Equation.3">
                  <p:embed/>
                </p:oleObj>
              </mc:Choice>
              <mc:Fallback>
                <p:oleObj name="Equation" r:id="rId3" imgW="495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735138"/>
                        <a:ext cx="9302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20" name="Object 5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13415537"/>
              </p:ext>
            </p:extLst>
          </p:nvPr>
        </p:nvGraphicFramePr>
        <p:xfrm>
          <a:off x="6591300" y="1730375"/>
          <a:ext cx="1012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5" imgW="508000" imgH="266700" progId="Equation.3">
                  <p:embed/>
                </p:oleObj>
              </mc:Choice>
              <mc:Fallback>
                <p:oleObj name="Equation" r:id="rId5" imgW="5080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1730375"/>
                        <a:ext cx="1012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3238" y="2382441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574675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1028700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900113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2" name="Oval 8"/>
          <p:cNvSpPr>
            <a:spLocks noChangeArrowheads="1"/>
          </p:cNvSpPr>
          <p:nvPr/>
        </p:nvSpPr>
        <p:spPr bwMode="auto">
          <a:xfrm>
            <a:off x="993775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1498600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1979614" y="1410891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75" name="AutoShape 11"/>
          <p:cNvCxnSpPr>
            <a:cxnSpLocks noChangeShapeType="1"/>
            <a:stCxn id="267269" idx="7"/>
            <a:endCxn id="267273" idx="3"/>
          </p:cNvCxnSpPr>
          <p:nvPr/>
        </p:nvCxnSpPr>
        <p:spPr bwMode="auto">
          <a:xfrm flipV="1">
            <a:off x="863601" y="1616869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609601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277" name="Text Box 13"/>
          <p:cNvSpPr txBox="1">
            <a:spLocks noChangeArrowheads="1"/>
          </p:cNvSpPr>
          <p:nvPr/>
        </p:nvSpPr>
        <p:spPr bwMode="auto">
          <a:xfrm>
            <a:off x="1549395" y="1283832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cxnSp>
        <p:nvCxnSpPr>
          <p:cNvPr id="267278" name="AutoShape 14"/>
          <p:cNvCxnSpPr>
            <a:cxnSpLocks noChangeShapeType="1"/>
            <a:stCxn id="267277" idx="2"/>
            <a:endCxn id="267280" idx="1"/>
          </p:cNvCxnSpPr>
          <p:nvPr/>
        </p:nvCxnSpPr>
        <p:spPr bwMode="auto">
          <a:xfrm>
            <a:off x="1765295" y="1683942"/>
            <a:ext cx="622613" cy="816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80" name="Oval 16"/>
          <p:cNvSpPr>
            <a:spLocks noChangeArrowheads="1"/>
          </p:cNvSpPr>
          <p:nvPr/>
        </p:nvSpPr>
        <p:spPr bwMode="auto">
          <a:xfrm>
            <a:off x="2338389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1" name="Oval 17"/>
          <p:cNvSpPr>
            <a:spLocks noChangeArrowheads="1"/>
          </p:cNvSpPr>
          <p:nvPr/>
        </p:nvSpPr>
        <p:spPr bwMode="auto">
          <a:xfrm>
            <a:off x="2792414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2" name="Rectangle 18"/>
          <p:cNvSpPr>
            <a:spLocks noChangeArrowheads="1"/>
          </p:cNvSpPr>
          <p:nvPr/>
        </p:nvSpPr>
        <p:spPr bwMode="auto">
          <a:xfrm>
            <a:off x="2663825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83" name="Oval 19"/>
          <p:cNvSpPr>
            <a:spLocks noChangeArrowheads="1"/>
          </p:cNvSpPr>
          <p:nvPr/>
        </p:nvSpPr>
        <p:spPr bwMode="auto">
          <a:xfrm>
            <a:off x="2757489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4" name="Oval 20"/>
          <p:cNvSpPr>
            <a:spLocks noChangeArrowheads="1"/>
          </p:cNvSpPr>
          <p:nvPr/>
        </p:nvSpPr>
        <p:spPr bwMode="auto">
          <a:xfrm>
            <a:off x="3262314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85" name="Oval 21"/>
          <p:cNvSpPr>
            <a:spLocks noChangeArrowheads="1"/>
          </p:cNvSpPr>
          <p:nvPr/>
        </p:nvSpPr>
        <p:spPr bwMode="auto">
          <a:xfrm>
            <a:off x="3743325" y="1410891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86" name="AutoShape 22"/>
          <p:cNvCxnSpPr>
            <a:cxnSpLocks noChangeShapeType="1"/>
            <a:stCxn id="267280" idx="7"/>
            <a:endCxn id="267284" idx="3"/>
          </p:cNvCxnSpPr>
          <p:nvPr/>
        </p:nvCxnSpPr>
        <p:spPr bwMode="auto">
          <a:xfrm flipV="1">
            <a:off x="2627313" y="1616869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2374901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267289" name="AutoShape 25"/>
          <p:cNvCxnSpPr>
            <a:cxnSpLocks noChangeShapeType="1"/>
            <a:endCxn id="267291" idx="1"/>
          </p:cNvCxnSpPr>
          <p:nvPr/>
        </p:nvCxnSpPr>
        <p:spPr bwMode="auto">
          <a:xfrm>
            <a:off x="3419475" y="1653779"/>
            <a:ext cx="697219" cy="8467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91" name="Oval 27"/>
          <p:cNvSpPr>
            <a:spLocks noChangeArrowheads="1"/>
          </p:cNvSpPr>
          <p:nvPr/>
        </p:nvSpPr>
        <p:spPr bwMode="auto">
          <a:xfrm>
            <a:off x="4067175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2" name="Oval 28"/>
          <p:cNvSpPr>
            <a:spLocks noChangeArrowheads="1"/>
          </p:cNvSpPr>
          <p:nvPr/>
        </p:nvSpPr>
        <p:spPr bwMode="auto">
          <a:xfrm>
            <a:off x="4521200" y="2463404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3" name="Rectangle 29"/>
          <p:cNvSpPr>
            <a:spLocks noChangeArrowheads="1"/>
          </p:cNvSpPr>
          <p:nvPr/>
        </p:nvSpPr>
        <p:spPr bwMode="auto">
          <a:xfrm>
            <a:off x="4392613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94" name="Oval 30"/>
          <p:cNvSpPr>
            <a:spLocks noChangeArrowheads="1"/>
          </p:cNvSpPr>
          <p:nvPr/>
        </p:nvSpPr>
        <p:spPr bwMode="auto">
          <a:xfrm>
            <a:off x="4486275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5" name="Oval 31"/>
          <p:cNvSpPr>
            <a:spLocks noChangeArrowheads="1"/>
          </p:cNvSpPr>
          <p:nvPr/>
        </p:nvSpPr>
        <p:spPr bwMode="auto">
          <a:xfrm>
            <a:off x="4991100" y="1400175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96" name="Oval 32"/>
          <p:cNvSpPr>
            <a:spLocks noChangeArrowheads="1"/>
          </p:cNvSpPr>
          <p:nvPr/>
        </p:nvSpPr>
        <p:spPr bwMode="auto">
          <a:xfrm>
            <a:off x="5472114" y="1410891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297" name="AutoShape 33"/>
          <p:cNvCxnSpPr>
            <a:cxnSpLocks noChangeShapeType="1"/>
            <a:stCxn id="267291" idx="7"/>
            <a:endCxn id="267295" idx="3"/>
          </p:cNvCxnSpPr>
          <p:nvPr/>
        </p:nvCxnSpPr>
        <p:spPr bwMode="auto">
          <a:xfrm flipV="1">
            <a:off x="4356100" y="1616869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298" name="Text Box 34"/>
          <p:cNvSpPr txBox="1">
            <a:spLocks noChangeArrowheads="1"/>
          </p:cNvSpPr>
          <p:nvPr/>
        </p:nvSpPr>
        <p:spPr bwMode="auto">
          <a:xfrm>
            <a:off x="4103689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299" name="Text Box 35"/>
          <p:cNvSpPr txBox="1">
            <a:spLocks noChangeArrowheads="1"/>
          </p:cNvSpPr>
          <p:nvPr/>
        </p:nvSpPr>
        <p:spPr bwMode="auto">
          <a:xfrm>
            <a:off x="5045601" y="1288391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6804026" y="2382441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02" name="Oval 38"/>
          <p:cNvSpPr>
            <a:spLocks noChangeArrowheads="1"/>
          </p:cNvSpPr>
          <p:nvPr/>
        </p:nvSpPr>
        <p:spPr bwMode="auto">
          <a:xfrm>
            <a:off x="6875464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3" name="Oval 39"/>
          <p:cNvSpPr>
            <a:spLocks noChangeArrowheads="1"/>
          </p:cNvSpPr>
          <p:nvPr/>
        </p:nvSpPr>
        <p:spPr bwMode="auto">
          <a:xfrm>
            <a:off x="7329489" y="2463404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4" name="Rectangle 40"/>
          <p:cNvSpPr>
            <a:spLocks noChangeArrowheads="1"/>
          </p:cNvSpPr>
          <p:nvPr/>
        </p:nvSpPr>
        <p:spPr bwMode="auto">
          <a:xfrm>
            <a:off x="7200900" y="1302544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305" name="Oval 41"/>
          <p:cNvSpPr>
            <a:spLocks noChangeArrowheads="1"/>
          </p:cNvSpPr>
          <p:nvPr/>
        </p:nvSpPr>
        <p:spPr bwMode="auto">
          <a:xfrm>
            <a:off x="7294564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6" name="Oval 42"/>
          <p:cNvSpPr>
            <a:spLocks noChangeArrowheads="1"/>
          </p:cNvSpPr>
          <p:nvPr/>
        </p:nvSpPr>
        <p:spPr bwMode="auto">
          <a:xfrm>
            <a:off x="7799389" y="1400175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07" name="Oval 43"/>
          <p:cNvSpPr>
            <a:spLocks noChangeArrowheads="1"/>
          </p:cNvSpPr>
          <p:nvPr/>
        </p:nvSpPr>
        <p:spPr bwMode="auto">
          <a:xfrm>
            <a:off x="8280400" y="1410891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7308" name="AutoShape 44"/>
          <p:cNvCxnSpPr>
            <a:cxnSpLocks noChangeShapeType="1"/>
            <a:stCxn id="267302" idx="7"/>
            <a:endCxn id="267306" idx="3"/>
          </p:cNvCxnSpPr>
          <p:nvPr/>
        </p:nvCxnSpPr>
        <p:spPr bwMode="auto">
          <a:xfrm flipV="1">
            <a:off x="7164388" y="1616869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7309" name="Text Box 45"/>
          <p:cNvSpPr txBox="1">
            <a:spLocks noChangeArrowheads="1"/>
          </p:cNvSpPr>
          <p:nvPr/>
        </p:nvSpPr>
        <p:spPr bwMode="auto">
          <a:xfrm>
            <a:off x="6910389" y="2368287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67310" name="Text Box 46"/>
          <p:cNvSpPr txBox="1">
            <a:spLocks noChangeArrowheads="1"/>
          </p:cNvSpPr>
          <p:nvPr/>
        </p:nvSpPr>
        <p:spPr bwMode="auto">
          <a:xfrm>
            <a:off x="7848600" y="1288391"/>
            <a:ext cx="73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267312" name="Oval 48"/>
          <p:cNvSpPr>
            <a:spLocks noChangeArrowheads="1"/>
          </p:cNvSpPr>
          <p:nvPr/>
        </p:nvSpPr>
        <p:spPr bwMode="auto">
          <a:xfrm>
            <a:off x="5759451" y="2112169"/>
            <a:ext cx="144463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3" name="Oval 49"/>
          <p:cNvSpPr>
            <a:spLocks noChangeArrowheads="1"/>
          </p:cNvSpPr>
          <p:nvPr/>
        </p:nvSpPr>
        <p:spPr bwMode="auto">
          <a:xfrm>
            <a:off x="6011863" y="2112169"/>
            <a:ext cx="144462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4" name="Oval 50"/>
          <p:cNvSpPr>
            <a:spLocks noChangeArrowheads="1"/>
          </p:cNvSpPr>
          <p:nvPr/>
        </p:nvSpPr>
        <p:spPr bwMode="auto">
          <a:xfrm>
            <a:off x="6299201" y="2112169"/>
            <a:ext cx="144463" cy="10834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647700" y="2842023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0 </a:t>
            </a:r>
          </a:p>
        </p:txBody>
      </p:sp>
      <p:graphicFrame>
        <p:nvGraphicFramePr>
          <p:cNvPr id="267324" name="Object 6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00544916"/>
              </p:ext>
            </p:extLst>
          </p:nvPr>
        </p:nvGraphicFramePr>
        <p:xfrm>
          <a:off x="2168525" y="3816350"/>
          <a:ext cx="44862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Equation" r:id="rId7" imgW="1841500" imgH="266700" progId="Equation.3">
                  <p:embed/>
                </p:oleObj>
              </mc:Choice>
              <mc:Fallback>
                <p:oleObj name="Equation" r:id="rId7" imgW="18415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816350"/>
                        <a:ext cx="44862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26" name="Text Box 62"/>
          <p:cNvSpPr txBox="1">
            <a:spLocks noChangeArrowheads="1"/>
          </p:cNvSpPr>
          <p:nvPr/>
        </p:nvSpPr>
        <p:spPr bwMode="auto">
          <a:xfrm>
            <a:off x="50802" y="3193256"/>
            <a:ext cx="92286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Start with a training vector on the visible </a:t>
            </a:r>
            <a:r>
              <a:rPr lang="en-US" sz="2000" dirty="0" smtClean="0"/>
              <a:t>units. Then </a:t>
            </a:r>
            <a:r>
              <a:rPr lang="en-US" sz="2000" dirty="0"/>
              <a:t>alternate between updating all the hidden units in parallel and updating all the visible units in parallel.</a:t>
            </a:r>
          </a:p>
        </p:txBody>
      </p:sp>
      <p:sp>
        <p:nvSpPr>
          <p:cNvPr id="267327" name="Text Box 63"/>
          <p:cNvSpPr txBox="1">
            <a:spLocks noChangeArrowheads="1"/>
          </p:cNvSpPr>
          <p:nvPr/>
        </p:nvSpPr>
        <p:spPr bwMode="auto">
          <a:xfrm>
            <a:off x="7826375" y="1886482"/>
            <a:ext cx="1368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 fantasy</a:t>
            </a:r>
          </a:p>
        </p:txBody>
      </p:sp>
      <p:sp>
        <p:nvSpPr>
          <p:cNvPr id="267328" name="Line 64"/>
          <p:cNvSpPr>
            <a:spLocks noChangeShapeType="1"/>
          </p:cNvSpPr>
          <p:nvPr/>
        </p:nvSpPr>
        <p:spPr bwMode="auto">
          <a:xfrm flipH="1">
            <a:off x="7885114" y="2275285"/>
            <a:ext cx="287337" cy="21550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315754" y="1285611"/>
            <a:ext cx="6476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2442601" y="2842026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1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152837" y="2842029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2 </a:t>
            </a:r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6743588" y="2842032"/>
            <a:ext cx="13780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t = </a:t>
            </a:r>
            <a:r>
              <a:rPr lang="en-US" sz="2000" dirty="0" smtClean="0">
                <a:solidFill>
                  <a:srgbClr val="009900"/>
                </a:solidFill>
              </a:rPr>
              <a:t>infinity </a:t>
            </a:r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3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0" grpId="0" animBg="1"/>
      <p:bldP spid="267279" grpId="0" animBg="1"/>
      <p:bldP spid="267268" grpId="0" animBg="1"/>
      <p:bldP spid="267269" grpId="0" animBg="1"/>
      <p:bldP spid="267270" grpId="0" animBg="1"/>
      <p:bldP spid="267271" grpId="0" animBg="1"/>
      <p:bldP spid="267272" grpId="0" animBg="1"/>
      <p:bldP spid="267273" grpId="0" animBg="1"/>
      <p:bldP spid="267274" grpId="0" animBg="1"/>
      <p:bldP spid="267276" grpId="0"/>
      <p:bldP spid="267277" grpId="0"/>
      <p:bldP spid="267280" grpId="0" animBg="1"/>
      <p:bldP spid="267281" grpId="0" animBg="1"/>
      <p:bldP spid="267282" grpId="0" animBg="1"/>
      <p:bldP spid="267283" grpId="0" animBg="1"/>
      <p:bldP spid="267284" grpId="0" animBg="1"/>
      <p:bldP spid="267285" grpId="0" animBg="1"/>
      <p:bldP spid="267287" grpId="0"/>
      <p:bldP spid="267291" grpId="0" animBg="1"/>
      <p:bldP spid="267292" grpId="0" animBg="1"/>
      <p:bldP spid="267293" grpId="0" animBg="1"/>
      <p:bldP spid="267294" grpId="0" animBg="1"/>
      <p:bldP spid="267295" grpId="0" animBg="1"/>
      <p:bldP spid="267296" grpId="0" animBg="1"/>
      <p:bldP spid="267298" grpId="0"/>
      <p:bldP spid="267299" grpId="0"/>
      <p:bldP spid="267301" grpId="0" animBg="1"/>
      <p:bldP spid="267302" grpId="0" animBg="1"/>
      <p:bldP spid="267303" grpId="0" animBg="1"/>
      <p:bldP spid="267304" grpId="0" animBg="1"/>
      <p:bldP spid="267305" grpId="0" animBg="1"/>
      <p:bldP spid="267306" grpId="0" animBg="1"/>
      <p:bldP spid="267307" grpId="0" animBg="1"/>
      <p:bldP spid="267309" grpId="0"/>
      <p:bldP spid="267310" grpId="0"/>
      <p:bldP spid="267312" grpId="0" animBg="1"/>
      <p:bldP spid="267313" grpId="0" animBg="1"/>
      <p:bldP spid="267314" grpId="0" animBg="1"/>
      <p:bldP spid="267315" grpId="0"/>
      <p:bldP spid="267327" grpId="0"/>
      <p:bldP spid="267328" grpId="0" animBg="1"/>
      <p:bldP spid="59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Contrastive divergence: A very surprising </a:t>
            </a:r>
            <a:r>
              <a:rPr lang="en-US" dirty="0"/>
              <a:t>short-cut</a:t>
            </a: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647700" y="2733676"/>
            <a:ext cx="284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9900"/>
                </a:solidFill>
              </a:rPr>
              <a:t>t = 0                 t = 1   </a:t>
            </a:r>
          </a:p>
        </p:txBody>
      </p:sp>
      <p:graphicFrame>
        <p:nvGraphicFramePr>
          <p:cNvPr id="274484" name="Object 5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7485694"/>
              </p:ext>
            </p:extLst>
          </p:nvPr>
        </p:nvGraphicFramePr>
        <p:xfrm>
          <a:off x="665163" y="3576638"/>
          <a:ext cx="3660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3" imgW="1803400" imgH="266700" progId="Equation.3">
                  <p:embed/>
                </p:oleObj>
              </mc:Choice>
              <mc:Fallback>
                <p:oleObj name="Equation" r:id="rId3" imgW="1803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576638"/>
                        <a:ext cx="36607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85" name="Text Box 53"/>
          <p:cNvSpPr txBox="1">
            <a:spLocks noChangeArrowheads="1"/>
          </p:cNvSpPr>
          <p:nvPr/>
        </p:nvSpPr>
        <p:spPr bwMode="auto">
          <a:xfrm>
            <a:off x="4909607" y="1051195"/>
            <a:ext cx="401425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Start with a training vector on the visible units.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Update all the hidden units in </a:t>
            </a:r>
            <a:r>
              <a:rPr lang="en-US" sz="2000" dirty="0" smtClean="0"/>
              <a:t>parallel.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Update the all the visible units in parallel to get a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reconstruction</a:t>
            </a:r>
            <a:r>
              <a:rPr lang="ja-JP" altLang="en-US" sz="2000" dirty="0">
                <a:latin typeface="Arial"/>
              </a:rPr>
              <a:t>”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Update the hidden units again</a:t>
            </a:r>
            <a:r>
              <a:rPr lang="en-US" sz="1800" dirty="0"/>
              <a:t>. </a:t>
            </a:r>
          </a:p>
        </p:txBody>
      </p:sp>
      <p:sp>
        <p:nvSpPr>
          <p:cNvPr id="274487" name="Text Box 55"/>
          <p:cNvSpPr txBox="1">
            <a:spLocks noChangeArrowheads="1"/>
          </p:cNvSpPr>
          <p:nvPr/>
        </p:nvSpPr>
        <p:spPr bwMode="auto">
          <a:xfrm>
            <a:off x="490534" y="4157402"/>
            <a:ext cx="871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This is not following the gradient of the log likelihood. But it </a:t>
            </a:r>
            <a:r>
              <a:rPr lang="en-US" sz="2000" dirty="0" smtClean="0">
                <a:solidFill>
                  <a:srgbClr val="FF0000"/>
                </a:solidFill>
              </a:rPr>
              <a:t>works </a:t>
            </a:r>
            <a:r>
              <a:rPr lang="en-US" sz="2000" dirty="0">
                <a:solidFill>
                  <a:srgbClr val="FF0000"/>
                </a:solidFill>
              </a:rPr>
              <a:t>well.</a:t>
            </a:r>
          </a:p>
        </p:txBody>
      </p:sp>
      <p:sp>
        <p:nvSpPr>
          <p:cNvPr id="274488" name="Text Box 56"/>
          <p:cNvSpPr txBox="1">
            <a:spLocks noChangeArrowheads="1"/>
          </p:cNvSpPr>
          <p:nvPr/>
        </p:nvSpPr>
        <p:spPr bwMode="auto">
          <a:xfrm>
            <a:off x="1979614" y="3035034"/>
            <a:ext cx="2052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reconstruction</a:t>
            </a:r>
          </a:p>
        </p:txBody>
      </p:sp>
      <p:sp>
        <p:nvSpPr>
          <p:cNvPr id="274490" name="Text Box 58"/>
          <p:cNvSpPr txBox="1">
            <a:spLocks noChangeArrowheads="1"/>
          </p:cNvSpPr>
          <p:nvPr/>
        </p:nvSpPr>
        <p:spPr bwMode="auto">
          <a:xfrm>
            <a:off x="647700" y="3062419"/>
            <a:ext cx="7191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317750" y="2297776"/>
            <a:ext cx="1008063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Object 5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05337272"/>
              </p:ext>
            </p:extLst>
          </p:nvPr>
        </p:nvGraphicFramePr>
        <p:xfrm>
          <a:off x="455613" y="1646767"/>
          <a:ext cx="8905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5" imgW="495300" imgH="266700" progId="Equation.3">
                  <p:embed/>
                </p:oleObj>
              </mc:Choice>
              <mc:Fallback>
                <p:oleObj name="Equation" r:id="rId5" imgW="495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646767"/>
                        <a:ext cx="8905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35653738"/>
              </p:ext>
            </p:extLst>
          </p:nvPr>
        </p:nvGraphicFramePr>
        <p:xfrm>
          <a:off x="2174875" y="1674813"/>
          <a:ext cx="895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7" imgW="457200" imgH="241300" progId="Equation.3">
                  <p:embed/>
                </p:oleObj>
              </mc:Choice>
              <mc:Fallback>
                <p:oleObj name="Equation" r:id="rId7" imgW="457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74813"/>
                        <a:ext cx="895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54037" y="2297776"/>
            <a:ext cx="1008062" cy="432197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625474" y="2378739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1079499" y="2378739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950912" y="1217879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1044574" y="1315510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1549399" y="1315510"/>
            <a:ext cx="338138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2030413" y="1326226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AutoShape 11"/>
          <p:cNvCxnSpPr>
            <a:cxnSpLocks noChangeShapeType="1"/>
            <a:stCxn id="39" idx="7"/>
            <a:endCxn id="43" idx="3"/>
          </p:cNvCxnSpPr>
          <p:nvPr/>
        </p:nvCxnSpPr>
        <p:spPr bwMode="auto">
          <a:xfrm flipV="1">
            <a:off x="914400" y="1532204"/>
            <a:ext cx="684213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60400" y="2283622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600194" y="1199167"/>
            <a:ext cx="43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  <p:cxnSp>
        <p:nvCxnSpPr>
          <p:cNvPr id="48" name="AutoShape 14"/>
          <p:cNvCxnSpPr>
            <a:cxnSpLocks noChangeShapeType="1"/>
            <a:stCxn id="47" idx="2"/>
            <a:endCxn id="49" idx="1"/>
          </p:cNvCxnSpPr>
          <p:nvPr/>
        </p:nvCxnSpPr>
        <p:spPr bwMode="auto">
          <a:xfrm>
            <a:off x="1816094" y="1599277"/>
            <a:ext cx="622613" cy="816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Oval 16"/>
          <p:cNvSpPr>
            <a:spLocks noChangeArrowheads="1"/>
          </p:cNvSpPr>
          <p:nvPr/>
        </p:nvSpPr>
        <p:spPr bwMode="auto">
          <a:xfrm>
            <a:off x="2389188" y="2378739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auto">
          <a:xfrm>
            <a:off x="2843213" y="2378739"/>
            <a:ext cx="338137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2714624" y="1217879"/>
            <a:ext cx="1511300" cy="45839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9"/>
          <p:cNvSpPr>
            <a:spLocks noChangeArrowheads="1"/>
          </p:cNvSpPr>
          <p:nvPr/>
        </p:nvSpPr>
        <p:spPr bwMode="auto">
          <a:xfrm>
            <a:off x="2808288" y="1315510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3313113" y="1315510"/>
            <a:ext cx="338137" cy="253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21"/>
          <p:cNvSpPr>
            <a:spLocks noChangeArrowheads="1"/>
          </p:cNvSpPr>
          <p:nvPr/>
        </p:nvSpPr>
        <p:spPr bwMode="auto">
          <a:xfrm>
            <a:off x="3794124" y="1326226"/>
            <a:ext cx="338138" cy="25360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" name="AutoShape 22"/>
          <p:cNvCxnSpPr>
            <a:cxnSpLocks noChangeShapeType="1"/>
            <a:stCxn id="49" idx="7"/>
            <a:endCxn id="53" idx="3"/>
          </p:cNvCxnSpPr>
          <p:nvPr/>
        </p:nvCxnSpPr>
        <p:spPr bwMode="auto">
          <a:xfrm flipV="1">
            <a:off x="2678112" y="1532204"/>
            <a:ext cx="684212" cy="8834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425700" y="2283622"/>
            <a:ext cx="612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3366553" y="1200946"/>
            <a:ext cx="6476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75387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83" grpId="0"/>
      <p:bldP spid="274487" grpId="0"/>
      <p:bldP spid="274488" grpId="0"/>
      <p:bldP spid="274490" grpId="0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the shortcut work?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we start at the data, the Markov chain wanders away from </a:t>
            </a:r>
            <a:r>
              <a:rPr lang="en-US" dirty="0" smtClean="0"/>
              <a:t>the </a:t>
            </a:r>
            <a:r>
              <a:rPr lang="en-US" dirty="0"/>
              <a:t>data and towards things that it likes more.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see what direction it is wandering in after only a few steps.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When we know the weights are bad, it is a </a:t>
            </a:r>
            <a:r>
              <a:rPr lang="en-US" dirty="0"/>
              <a:t>waste of time to let it go all the way to </a:t>
            </a:r>
            <a:r>
              <a:rPr lang="en-US" dirty="0" smtClean="0"/>
              <a:t>equilibrium. 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29668" y="1200151"/>
            <a:ext cx="4360333" cy="3394472"/>
          </a:xfrm>
        </p:spPr>
        <p:txBody>
          <a:bodyPr/>
          <a:lstStyle/>
          <a:p>
            <a:r>
              <a:rPr lang="en-US" dirty="0"/>
              <a:t>All we need to do is lower the probability of the </a:t>
            </a:r>
            <a:r>
              <a:rPr lang="en-US" dirty="0" smtClean="0"/>
              <a:t>confabulations </a:t>
            </a:r>
            <a:r>
              <a:rPr lang="en-US" dirty="0"/>
              <a:t>it produces </a:t>
            </a:r>
            <a:r>
              <a:rPr lang="en-US" dirty="0" smtClean="0"/>
              <a:t>after one full step and </a:t>
            </a:r>
            <a:r>
              <a:rPr lang="en-US" dirty="0"/>
              <a:t>raise the probability of the data.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it will stop wandering away.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learning cancels out once the confabulations and the data have the same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0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0515"/>
            <a:ext cx="8229600" cy="857250"/>
          </a:xfrm>
        </p:spPr>
        <p:txBody>
          <a:bodyPr/>
          <a:lstStyle/>
          <a:p>
            <a:r>
              <a:rPr lang="en-US" dirty="0" smtClean="0"/>
              <a:t>A picture of contrastive divergence learning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95868" y="999076"/>
            <a:ext cx="3302000" cy="1338167"/>
          </a:xfrm>
          <a:custGeom>
            <a:avLst/>
            <a:gdLst>
              <a:gd name="connsiteX0" fmla="*/ 0 w 4131733"/>
              <a:gd name="connsiteY0" fmla="*/ 0 h 1338167"/>
              <a:gd name="connsiteX1" fmla="*/ 643466 w 4131733"/>
              <a:gd name="connsiteY1" fmla="*/ 592667 h 1338167"/>
              <a:gd name="connsiteX2" fmla="*/ 1270000 w 4131733"/>
              <a:gd name="connsiteY2" fmla="*/ 982133 h 1338167"/>
              <a:gd name="connsiteX3" fmla="*/ 2133600 w 4131733"/>
              <a:gd name="connsiteY3" fmla="*/ 1236133 h 1338167"/>
              <a:gd name="connsiteX4" fmla="*/ 2912533 w 4131733"/>
              <a:gd name="connsiteY4" fmla="*/ 1337733 h 1338167"/>
              <a:gd name="connsiteX5" fmla="*/ 3454400 w 4131733"/>
              <a:gd name="connsiteY5" fmla="*/ 1270000 h 1338167"/>
              <a:gd name="connsiteX6" fmla="*/ 3725333 w 4131733"/>
              <a:gd name="connsiteY6" fmla="*/ 1202267 h 1338167"/>
              <a:gd name="connsiteX7" fmla="*/ 4131733 w 4131733"/>
              <a:gd name="connsiteY7" fmla="*/ 1032933 h 133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733" h="1338167">
                <a:moveTo>
                  <a:pt x="0" y="0"/>
                </a:moveTo>
                <a:cubicBezTo>
                  <a:pt x="215899" y="214489"/>
                  <a:pt x="431799" y="428978"/>
                  <a:pt x="643466" y="592667"/>
                </a:cubicBezTo>
                <a:cubicBezTo>
                  <a:pt x="855133" y="756356"/>
                  <a:pt x="1021644" y="874889"/>
                  <a:pt x="1270000" y="982133"/>
                </a:cubicBezTo>
                <a:cubicBezTo>
                  <a:pt x="1518356" y="1089377"/>
                  <a:pt x="1859845" y="1176866"/>
                  <a:pt x="2133600" y="1236133"/>
                </a:cubicBezTo>
                <a:cubicBezTo>
                  <a:pt x="2407355" y="1295400"/>
                  <a:pt x="2692400" y="1332089"/>
                  <a:pt x="2912533" y="1337733"/>
                </a:cubicBezTo>
                <a:cubicBezTo>
                  <a:pt x="3132666" y="1343378"/>
                  <a:pt x="3318933" y="1292578"/>
                  <a:pt x="3454400" y="1270000"/>
                </a:cubicBezTo>
                <a:cubicBezTo>
                  <a:pt x="3589867" y="1247422"/>
                  <a:pt x="3612444" y="1241778"/>
                  <a:pt x="3725333" y="1202267"/>
                </a:cubicBezTo>
                <a:cubicBezTo>
                  <a:pt x="3838222" y="1162756"/>
                  <a:pt x="4131733" y="1032933"/>
                  <a:pt x="4131733" y="103293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87500" y="1787525"/>
            <a:ext cx="142875" cy="154526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00250" y="2046825"/>
            <a:ext cx="123825" cy="1301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1658938" y="1942051"/>
            <a:ext cx="0" cy="23494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2062163" y="1812925"/>
            <a:ext cx="0" cy="23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39659" y="2912542"/>
            <a:ext cx="343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Change the weights to pull the energy down at the </a:t>
            </a:r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Change the weights to pull the energy up at the reconstruction.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4225" y="878563"/>
            <a:ext cx="382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 + hidden(</a:t>
            </a:r>
            <a:r>
              <a:rPr lang="en-US" dirty="0" err="1" smtClean="0">
                <a:solidFill>
                  <a:srgbClr val="008000"/>
                </a:solidFill>
              </a:rPr>
              <a:t>datapoint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92277" y="1247895"/>
            <a:ext cx="307973" cy="409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28844" y="1685900"/>
            <a:ext cx="494238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0514" y="1332560"/>
            <a:ext cx="46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reconstruction + hidden(reconstruction)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262" y="1521862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18527" y="1068858"/>
            <a:ext cx="8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39733" y="1845747"/>
            <a:ext cx="301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surface in space of global configurations.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4097869" y="2168913"/>
            <a:ext cx="541864" cy="8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812804" y="2607714"/>
            <a:ext cx="3302000" cy="1338167"/>
          </a:xfrm>
          <a:custGeom>
            <a:avLst/>
            <a:gdLst>
              <a:gd name="connsiteX0" fmla="*/ 0 w 4131733"/>
              <a:gd name="connsiteY0" fmla="*/ 0 h 1338167"/>
              <a:gd name="connsiteX1" fmla="*/ 643466 w 4131733"/>
              <a:gd name="connsiteY1" fmla="*/ 592667 h 1338167"/>
              <a:gd name="connsiteX2" fmla="*/ 1270000 w 4131733"/>
              <a:gd name="connsiteY2" fmla="*/ 982133 h 1338167"/>
              <a:gd name="connsiteX3" fmla="*/ 2133600 w 4131733"/>
              <a:gd name="connsiteY3" fmla="*/ 1236133 h 1338167"/>
              <a:gd name="connsiteX4" fmla="*/ 2912533 w 4131733"/>
              <a:gd name="connsiteY4" fmla="*/ 1337733 h 1338167"/>
              <a:gd name="connsiteX5" fmla="*/ 3454400 w 4131733"/>
              <a:gd name="connsiteY5" fmla="*/ 1270000 h 1338167"/>
              <a:gd name="connsiteX6" fmla="*/ 3725333 w 4131733"/>
              <a:gd name="connsiteY6" fmla="*/ 1202267 h 1338167"/>
              <a:gd name="connsiteX7" fmla="*/ 4131733 w 4131733"/>
              <a:gd name="connsiteY7" fmla="*/ 1032933 h 133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733" h="1338167">
                <a:moveTo>
                  <a:pt x="0" y="0"/>
                </a:moveTo>
                <a:cubicBezTo>
                  <a:pt x="215899" y="214489"/>
                  <a:pt x="431799" y="428978"/>
                  <a:pt x="643466" y="592667"/>
                </a:cubicBezTo>
                <a:cubicBezTo>
                  <a:pt x="855133" y="756356"/>
                  <a:pt x="1021644" y="874889"/>
                  <a:pt x="1270000" y="982133"/>
                </a:cubicBezTo>
                <a:cubicBezTo>
                  <a:pt x="1518356" y="1089377"/>
                  <a:pt x="1859845" y="1176866"/>
                  <a:pt x="2133600" y="1236133"/>
                </a:cubicBezTo>
                <a:cubicBezTo>
                  <a:pt x="2407355" y="1295400"/>
                  <a:pt x="2692400" y="1332089"/>
                  <a:pt x="2912533" y="1337733"/>
                </a:cubicBezTo>
                <a:cubicBezTo>
                  <a:pt x="3132666" y="1343378"/>
                  <a:pt x="3318933" y="1292578"/>
                  <a:pt x="3454400" y="1270000"/>
                </a:cubicBezTo>
                <a:cubicBezTo>
                  <a:pt x="3589867" y="1247422"/>
                  <a:pt x="3612444" y="1241778"/>
                  <a:pt x="3725333" y="1202267"/>
                </a:cubicBezTo>
                <a:cubicBezTo>
                  <a:pt x="3838222" y="1162756"/>
                  <a:pt x="4131733" y="1032933"/>
                  <a:pt x="4131733" y="1032933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812800" y="2609850"/>
            <a:ext cx="2001265" cy="1309275"/>
          </a:xfrm>
          <a:custGeom>
            <a:avLst/>
            <a:gdLst>
              <a:gd name="connsiteX0" fmla="*/ 0 w 2001265"/>
              <a:gd name="connsiteY0" fmla="*/ 0 h 1309275"/>
              <a:gd name="connsiteX1" fmla="*/ 171450 w 2001265"/>
              <a:gd name="connsiteY1" fmla="*/ 222250 h 1309275"/>
              <a:gd name="connsiteX2" fmla="*/ 406400 w 2001265"/>
              <a:gd name="connsiteY2" fmla="*/ 482600 h 1309275"/>
              <a:gd name="connsiteX3" fmla="*/ 508000 w 2001265"/>
              <a:gd name="connsiteY3" fmla="*/ 666750 h 1309275"/>
              <a:gd name="connsiteX4" fmla="*/ 660400 w 2001265"/>
              <a:gd name="connsiteY4" fmla="*/ 927100 h 1309275"/>
              <a:gd name="connsiteX5" fmla="*/ 781050 w 2001265"/>
              <a:gd name="connsiteY5" fmla="*/ 1111250 h 1309275"/>
              <a:gd name="connsiteX6" fmla="*/ 895350 w 2001265"/>
              <a:gd name="connsiteY6" fmla="*/ 1244600 h 1309275"/>
              <a:gd name="connsiteX7" fmla="*/ 958850 w 2001265"/>
              <a:gd name="connsiteY7" fmla="*/ 1244600 h 1309275"/>
              <a:gd name="connsiteX8" fmla="*/ 939800 w 2001265"/>
              <a:gd name="connsiteY8" fmla="*/ 1244600 h 1309275"/>
              <a:gd name="connsiteX9" fmla="*/ 996950 w 2001265"/>
              <a:gd name="connsiteY9" fmla="*/ 1193800 h 1309275"/>
              <a:gd name="connsiteX10" fmla="*/ 1079500 w 2001265"/>
              <a:gd name="connsiteY10" fmla="*/ 1016000 h 1309275"/>
              <a:gd name="connsiteX11" fmla="*/ 1130300 w 2001265"/>
              <a:gd name="connsiteY11" fmla="*/ 825500 h 1309275"/>
              <a:gd name="connsiteX12" fmla="*/ 1162050 w 2001265"/>
              <a:gd name="connsiteY12" fmla="*/ 698500 h 1309275"/>
              <a:gd name="connsiteX13" fmla="*/ 1238250 w 2001265"/>
              <a:gd name="connsiteY13" fmla="*/ 660400 h 1309275"/>
              <a:gd name="connsiteX14" fmla="*/ 1371600 w 2001265"/>
              <a:gd name="connsiteY14" fmla="*/ 749300 h 1309275"/>
              <a:gd name="connsiteX15" fmla="*/ 1466850 w 2001265"/>
              <a:gd name="connsiteY15" fmla="*/ 901700 h 1309275"/>
              <a:gd name="connsiteX16" fmla="*/ 1574800 w 2001265"/>
              <a:gd name="connsiteY16" fmla="*/ 1066800 h 1309275"/>
              <a:gd name="connsiteX17" fmla="*/ 1682750 w 2001265"/>
              <a:gd name="connsiteY17" fmla="*/ 1200150 h 1309275"/>
              <a:gd name="connsiteX18" fmla="*/ 1974850 w 2001265"/>
              <a:gd name="connsiteY18" fmla="*/ 1301750 h 1309275"/>
              <a:gd name="connsiteX19" fmla="*/ 1987550 w 2001265"/>
              <a:gd name="connsiteY19" fmla="*/ 1301750 h 130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1265" h="1309275">
                <a:moveTo>
                  <a:pt x="0" y="0"/>
                </a:moveTo>
                <a:cubicBezTo>
                  <a:pt x="51858" y="70908"/>
                  <a:pt x="103717" y="141817"/>
                  <a:pt x="171450" y="222250"/>
                </a:cubicBezTo>
                <a:cubicBezTo>
                  <a:pt x="239183" y="302683"/>
                  <a:pt x="350308" y="408517"/>
                  <a:pt x="406400" y="482600"/>
                </a:cubicBezTo>
                <a:cubicBezTo>
                  <a:pt x="462492" y="556683"/>
                  <a:pt x="465667" y="592667"/>
                  <a:pt x="508000" y="666750"/>
                </a:cubicBezTo>
                <a:cubicBezTo>
                  <a:pt x="550333" y="740833"/>
                  <a:pt x="614892" y="853017"/>
                  <a:pt x="660400" y="927100"/>
                </a:cubicBezTo>
                <a:cubicBezTo>
                  <a:pt x="705908" y="1001183"/>
                  <a:pt x="741892" y="1058333"/>
                  <a:pt x="781050" y="1111250"/>
                </a:cubicBezTo>
                <a:cubicBezTo>
                  <a:pt x="820208" y="1164167"/>
                  <a:pt x="865717" y="1222375"/>
                  <a:pt x="895350" y="1244600"/>
                </a:cubicBezTo>
                <a:cubicBezTo>
                  <a:pt x="924983" y="1266825"/>
                  <a:pt x="958850" y="1244600"/>
                  <a:pt x="958850" y="1244600"/>
                </a:cubicBezTo>
                <a:cubicBezTo>
                  <a:pt x="966258" y="1244600"/>
                  <a:pt x="933450" y="1253067"/>
                  <a:pt x="939800" y="1244600"/>
                </a:cubicBezTo>
                <a:cubicBezTo>
                  <a:pt x="946150" y="1236133"/>
                  <a:pt x="973667" y="1231900"/>
                  <a:pt x="996950" y="1193800"/>
                </a:cubicBezTo>
                <a:cubicBezTo>
                  <a:pt x="1020233" y="1155700"/>
                  <a:pt x="1057275" y="1077383"/>
                  <a:pt x="1079500" y="1016000"/>
                </a:cubicBezTo>
                <a:cubicBezTo>
                  <a:pt x="1101725" y="954617"/>
                  <a:pt x="1116542" y="878417"/>
                  <a:pt x="1130300" y="825500"/>
                </a:cubicBezTo>
                <a:cubicBezTo>
                  <a:pt x="1144058" y="772583"/>
                  <a:pt x="1144058" y="726017"/>
                  <a:pt x="1162050" y="698500"/>
                </a:cubicBezTo>
                <a:cubicBezTo>
                  <a:pt x="1180042" y="670983"/>
                  <a:pt x="1203325" y="651933"/>
                  <a:pt x="1238250" y="660400"/>
                </a:cubicBezTo>
                <a:cubicBezTo>
                  <a:pt x="1273175" y="668867"/>
                  <a:pt x="1333500" y="709083"/>
                  <a:pt x="1371600" y="749300"/>
                </a:cubicBezTo>
                <a:cubicBezTo>
                  <a:pt x="1409700" y="789517"/>
                  <a:pt x="1432983" y="848783"/>
                  <a:pt x="1466850" y="901700"/>
                </a:cubicBezTo>
                <a:cubicBezTo>
                  <a:pt x="1500717" y="954617"/>
                  <a:pt x="1538817" y="1017058"/>
                  <a:pt x="1574800" y="1066800"/>
                </a:cubicBezTo>
                <a:cubicBezTo>
                  <a:pt x="1610783" y="1116542"/>
                  <a:pt x="1616075" y="1160992"/>
                  <a:pt x="1682750" y="1200150"/>
                </a:cubicBezTo>
                <a:cubicBezTo>
                  <a:pt x="1749425" y="1239308"/>
                  <a:pt x="1924050" y="1284817"/>
                  <a:pt x="1974850" y="1301750"/>
                </a:cubicBezTo>
                <a:cubicBezTo>
                  <a:pt x="2025650" y="1318683"/>
                  <a:pt x="1987550" y="1301750"/>
                  <a:pt x="1987550" y="13017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819400" y="3644900"/>
            <a:ext cx="1289050" cy="323984"/>
          </a:xfrm>
          <a:custGeom>
            <a:avLst/>
            <a:gdLst>
              <a:gd name="connsiteX0" fmla="*/ 0 w 1289050"/>
              <a:gd name="connsiteY0" fmla="*/ 279400 h 323984"/>
              <a:gd name="connsiteX1" fmla="*/ 342900 w 1289050"/>
              <a:gd name="connsiteY1" fmla="*/ 323850 h 323984"/>
              <a:gd name="connsiteX2" fmla="*/ 647700 w 1289050"/>
              <a:gd name="connsiteY2" fmla="*/ 266700 h 323984"/>
              <a:gd name="connsiteX3" fmla="*/ 939800 w 1289050"/>
              <a:gd name="connsiteY3" fmla="*/ 196850 h 323984"/>
              <a:gd name="connsiteX4" fmla="*/ 1149350 w 1289050"/>
              <a:gd name="connsiteY4" fmla="*/ 82550 h 323984"/>
              <a:gd name="connsiteX5" fmla="*/ 1289050 w 1289050"/>
              <a:gd name="connsiteY5" fmla="*/ 0 h 32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050" h="323984">
                <a:moveTo>
                  <a:pt x="0" y="279400"/>
                </a:moveTo>
                <a:cubicBezTo>
                  <a:pt x="117475" y="302683"/>
                  <a:pt x="234950" y="325967"/>
                  <a:pt x="342900" y="323850"/>
                </a:cubicBezTo>
                <a:cubicBezTo>
                  <a:pt x="450850" y="321733"/>
                  <a:pt x="548217" y="287867"/>
                  <a:pt x="647700" y="266700"/>
                </a:cubicBezTo>
                <a:cubicBezTo>
                  <a:pt x="747183" y="245533"/>
                  <a:pt x="856192" y="227542"/>
                  <a:pt x="939800" y="196850"/>
                </a:cubicBezTo>
                <a:cubicBezTo>
                  <a:pt x="1023408" y="166158"/>
                  <a:pt x="1091142" y="115358"/>
                  <a:pt x="1149350" y="82550"/>
                </a:cubicBezTo>
                <a:cubicBezTo>
                  <a:pt x="1207558" y="49742"/>
                  <a:pt x="1289050" y="0"/>
                  <a:pt x="1289050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0265" y="3232098"/>
            <a:ext cx="609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218530" y="2779094"/>
            <a:ext cx="8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16" grpId="0"/>
      <p:bldP spid="23" grpId="0"/>
      <p:bldP spid="39" grpId="0"/>
      <p:bldP spid="40" grpId="0"/>
      <p:bldP spid="41" grpId="0"/>
      <p:bldP spid="46" grpId="0" animBg="1"/>
      <p:bldP spid="49" grpId="0" animBg="1"/>
      <p:bldP spid="50" grpId="0" animBg="1"/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582"/>
            <a:ext cx="8229600" cy="857250"/>
          </a:xfrm>
        </p:spPr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does the shortcut </a:t>
            </a:r>
            <a:r>
              <a:rPr lang="en-US" dirty="0" smtClean="0"/>
              <a:t>fail?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03200" y="946156"/>
            <a:ext cx="4445000" cy="33944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need to worry about regions of the data-space that the model likes but which are very far from any 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</a:t>
            </a:r>
            <a:r>
              <a:rPr lang="en-US" dirty="0" smtClean="0"/>
              <a:t>low energy holes </a:t>
            </a:r>
            <a:r>
              <a:rPr lang="en-US" dirty="0"/>
              <a:t>cause the normalization term to be big and we cannot sense them if we use the shortcut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Persistent particles would eventually fall into a hole, cause it to fill up then move on to another hole.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946156"/>
            <a:ext cx="4038600" cy="3394472"/>
          </a:xfrm>
        </p:spPr>
        <p:txBody>
          <a:bodyPr/>
          <a:lstStyle/>
          <a:p>
            <a:r>
              <a:rPr lang="en-US" dirty="0" smtClean="0"/>
              <a:t>A good compromise between speed and correctness is to start with small weights and use CD1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i.e. </a:t>
            </a:r>
            <a:r>
              <a:rPr lang="en-US" dirty="0" smtClean="0">
                <a:solidFill>
                  <a:srgbClr val="0000FF"/>
                </a:solidFill>
              </a:rPr>
              <a:t>use one full step to get the “negative data”).</a:t>
            </a:r>
          </a:p>
          <a:p>
            <a:pPr lvl="1"/>
            <a:r>
              <a:rPr lang="en-US" dirty="0" smtClean="0"/>
              <a:t>Once the weights grow, the Markov chain mixes more slowly so we use CD3.</a:t>
            </a:r>
          </a:p>
          <a:p>
            <a:pPr lvl="1"/>
            <a:r>
              <a:rPr lang="en-US" dirty="0" smtClean="0"/>
              <a:t>Once the weights have grown more we use CD10.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5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12d</a:t>
            </a:r>
            <a:br>
              <a:rPr lang="en-US" dirty="0" smtClean="0"/>
            </a:br>
            <a:r>
              <a:rPr lang="en-US" dirty="0" smtClean="0"/>
              <a:t>An example of Contrastive Divergence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4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44"/>
            <a:ext cx="82296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>
                <a:solidFill>
                  <a:srgbClr val="3333CC"/>
                </a:solidFill>
                <a:latin typeface="Arial" charset="0"/>
              </a:rPr>
              <a:t>How to learn a set of features that are good for reconstructing images of the digit 2</a:t>
            </a:r>
            <a:r>
              <a:rPr lang="en-US" sz="2400">
                <a:latin typeface="Arial" charset="0"/>
              </a:rPr>
              <a:t>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981190" y="1227799"/>
            <a:ext cx="2296463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50 binary </a:t>
            </a:r>
            <a:r>
              <a:rPr lang="en-US" sz="2000" dirty="0" smtClean="0"/>
              <a:t>neurons that learn features</a:t>
            </a:r>
            <a:endParaRPr lang="en-US" sz="2000" dirty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54828" y="3342218"/>
            <a:ext cx="968903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16 x 16 pixel     image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04797" y="2100664"/>
            <a:ext cx="30315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Increment</a:t>
            </a:r>
            <a:r>
              <a:rPr lang="en-US" sz="2000" dirty="0"/>
              <a:t> weights between an active pixel and an active feature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000218" y="2074471"/>
            <a:ext cx="2855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Decrement </a:t>
            </a:r>
            <a:r>
              <a:rPr lang="en-US" sz="2000" dirty="0"/>
              <a:t>weights between an active pixel and an active feature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568451" y="3401196"/>
            <a:ext cx="12604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  </a:t>
            </a:r>
            <a:r>
              <a:rPr lang="en-US" sz="2000" dirty="0">
                <a:solidFill>
                  <a:srgbClr val="3333CC"/>
                </a:solidFill>
              </a:rPr>
              <a:t>data </a:t>
            </a:r>
            <a:r>
              <a:rPr lang="en-US" sz="2000" dirty="0"/>
              <a:t>(reality)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524626" y="3454361"/>
            <a:ext cx="2447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   reconstruction    </a:t>
            </a:r>
            <a:r>
              <a:rPr lang="en-US" sz="2000" dirty="0"/>
              <a:t>(better than reality)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775138" y="1227802"/>
            <a:ext cx="2296463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50 binary </a:t>
            </a:r>
            <a:r>
              <a:rPr lang="en-US" sz="2000" dirty="0" smtClean="0"/>
              <a:t>neurons that learn features</a:t>
            </a:r>
            <a:endParaRPr lang="en-US" sz="2000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48776" y="3342221"/>
            <a:ext cx="968903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/>
              <a:t>16 x 16 pixel     image </a:t>
            </a:r>
          </a:p>
        </p:txBody>
      </p:sp>
      <p:cxnSp>
        <p:nvCxnSpPr>
          <p:cNvPr id="3" name="Straight Arrow Connector 2"/>
          <p:cNvCxnSpPr>
            <a:stCxn id="33796" idx="0"/>
            <a:endCxn id="33795" idx="2"/>
          </p:cNvCxnSpPr>
          <p:nvPr/>
        </p:nvCxnSpPr>
        <p:spPr>
          <a:xfrm flipH="1" flipV="1">
            <a:off x="3129422" y="1935685"/>
            <a:ext cx="9858" cy="1406533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5923370" y="1935688"/>
            <a:ext cx="9858" cy="14065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3795" idx="2"/>
            <a:endCxn id="15" idx="0"/>
          </p:cNvCxnSpPr>
          <p:nvPr/>
        </p:nvCxnSpPr>
        <p:spPr>
          <a:xfrm>
            <a:off x="3129422" y="1935685"/>
            <a:ext cx="2803806" cy="1406536"/>
          </a:xfrm>
          <a:prstGeom prst="straightConnector1">
            <a:avLst/>
          </a:prstGeom>
          <a:ln w="57150" cmpd="sng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6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80" name="Text Box 16"/>
          <p:cNvSpPr txBox="1">
            <a:spLocks noChangeArrowheads="1"/>
          </p:cNvSpPr>
          <p:nvPr/>
        </p:nvSpPr>
        <p:spPr bwMode="auto">
          <a:xfrm>
            <a:off x="2736850" y="1681163"/>
            <a:ext cx="41036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w2                  w3                  w4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learning could be difficult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9" y="1200150"/>
            <a:ext cx="8066087" cy="394335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200" dirty="0"/>
              <a:t>  Consider a chain of units with visible units at the ends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I</a:t>
            </a:r>
            <a:r>
              <a:rPr lang="en-US" sz="2200" dirty="0"/>
              <a:t>f the training set </a:t>
            </a:r>
            <a:r>
              <a:rPr lang="en-US" sz="2200" dirty="0" smtClean="0"/>
              <a:t>consists of  </a:t>
            </a:r>
            <a:r>
              <a:rPr lang="en-US" sz="2200" dirty="0"/>
              <a:t>(1,0) and (0,1) we want the product of all the weights to be negative. </a:t>
            </a:r>
          </a:p>
          <a:p>
            <a:pPr>
              <a:buFontTx/>
              <a:buNone/>
            </a:pPr>
            <a:r>
              <a:rPr lang="en-US" sz="2200" dirty="0">
                <a:solidFill>
                  <a:srgbClr val="009900"/>
                </a:solidFill>
              </a:rPr>
              <a:t>    So to know how to change w1 or w5 we must know w3.</a:t>
            </a:r>
            <a:r>
              <a:rPr lang="en-US" sz="2200" dirty="0"/>
              <a:t> </a:t>
            </a:r>
          </a:p>
        </p:txBody>
      </p:sp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3421063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1908175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0" name="AutoShape 6"/>
          <p:cNvCxnSpPr>
            <a:cxnSpLocks noChangeShapeType="1"/>
            <a:stCxn id="241669" idx="6"/>
            <a:endCxn id="241668" idx="2"/>
          </p:cNvCxnSpPr>
          <p:nvPr/>
        </p:nvCxnSpPr>
        <p:spPr bwMode="auto">
          <a:xfrm>
            <a:off x="2570163" y="2032397"/>
            <a:ext cx="836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6624638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5111750" y="1788319"/>
            <a:ext cx="647700" cy="48696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3" name="AutoShape 9"/>
          <p:cNvCxnSpPr>
            <a:cxnSpLocks noChangeShapeType="1"/>
            <a:stCxn id="241672" idx="6"/>
            <a:endCxn id="241671" idx="2"/>
          </p:cNvCxnSpPr>
          <p:nvPr/>
        </p:nvCxnSpPr>
        <p:spPr bwMode="auto">
          <a:xfrm>
            <a:off x="5773738" y="2032397"/>
            <a:ext cx="836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1674" name="AutoShape 10"/>
          <p:cNvCxnSpPr>
            <a:cxnSpLocks noChangeShapeType="1"/>
            <a:stCxn id="241668" idx="6"/>
            <a:endCxn id="241672" idx="2"/>
          </p:cNvCxnSpPr>
          <p:nvPr/>
        </p:nvCxnSpPr>
        <p:spPr bwMode="auto">
          <a:xfrm>
            <a:off x="4083051" y="2032397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5" name="Oval 11"/>
          <p:cNvSpPr>
            <a:spLocks noChangeArrowheads="1"/>
          </p:cNvSpPr>
          <p:nvPr/>
        </p:nvSpPr>
        <p:spPr bwMode="auto">
          <a:xfrm>
            <a:off x="1908175" y="2787254"/>
            <a:ext cx="647700" cy="4869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6" name="AutoShape 12"/>
          <p:cNvCxnSpPr>
            <a:cxnSpLocks noChangeShapeType="1"/>
            <a:stCxn id="241669" idx="4"/>
            <a:endCxn id="241675" idx="0"/>
          </p:cNvCxnSpPr>
          <p:nvPr/>
        </p:nvCxnSpPr>
        <p:spPr bwMode="auto">
          <a:xfrm>
            <a:off x="2232025" y="2286000"/>
            <a:ext cx="0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7" name="Oval 13"/>
          <p:cNvSpPr>
            <a:spLocks noChangeArrowheads="1"/>
          </p:cNvSpPr>
          <p:nvPr/>
        </p:nvSpPr>
        <p:spPr bwMode="auto">
          <a:xfrm>
            <a:off x="6624638" y="2787254"/>
            <a:ext cx="647700" cy="48696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1678" name="AutoShape 14"/>
          <p:cNvCxnSpPr>
            <a:cxnSpLocks noChangeShapeType="1"/>
            <a:stCxn id="241671" idx="4"/>
            <a:endCxn id="241677" idx="0"/>
          </p:cNvCxnSpPr>
          <p:nvPr/>
        </p:nvCxnSpPr>
        <p:spPr bwMode="auto">
          <a:xfrm>
            <a:off x="6948488" y="2286000"/>
            <a:ext cx="0" cy="490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1679" name="Text Box 15"/>
          <p:cNvSpPr txBox="1">
            <a:spLocks noChangeArrowheads="1"/>
          </p:cNvSpPr>
          <p:nvPr/>
        </p:nvSpPr>
        <p:spPr bwMode="auto">
          <a:xfrm>
            <a:off x="7519989" y="1724557"/>
            <a:ext cx="1189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hidden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3333CC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visible</a:t>
            </a:r>
          </a:p>
        </p:txBody>
      </p:sp>
      <p:sp>
        <p:nvSpPr>
          <p:cNvPr id="241681" name="Text Box 17"/>
          <p:cNvSpPr txBox="1">
            <a:spLocks noChangeArrowheads="1"/>
          </p:cNvSpPr>
          <p:nvPr/>
        </p:nvSpPr>
        <p:spPr bwMode="auto">
          <a:xfrm>
            <a:off x="2195514" y="2382442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w1</a:t>
            </a:r>
          </a:p>
        </p:txBody>
      </p:sp>
      <p:sp>
        <p:nvSpPr>
          <p:cNvPr id="241682" name="Text Box 18"/>
          <p:cNvSpPr txBox="1">
            <a:spLocks noChangeArrowheads="1"/>
          </p:cNvSpPr>
          <p:nvPr/>
        </p:nvSpPr>
        <p:spPr bwMode="auto">
          <a:xfrm>
            <a:off x="6480176" y="2382442"/>
            <a:ext cx="7207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w5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9068" y="2382442"/>
            <a:ext cx="383116" cy="404812"/>
          </a:xfrm>
          <a:prstGeom prst="rect">
            <a:avLst/>
          </a:prstGeom>
          <a:solidFill>
            <a:srgbClr val="FFFFFF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02668" y="1627585"/>
            <a:ext cx="383116" cy="404812"/>
          </a:xfrm>
          <a:prstGeom prst="rect">
            <a:avLst/>
          </a:prstGeom>
          <a:solidFill>
            <a:srgbClr val="FFFFFF">
              <a:alpha val="0"/>
            </a:srgb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181623" y="222648"/>
            <a:ext cx="7451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3333CC"/>
                </a:solidFill>
              </a:rPr>
              <a:t>The weights of the 50 feature detectors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759356" y="4126582"/>
            <a:ext cx="7885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9900"/>
                </a:solidFill>
              </a:rPr>
              <a:t>We start with small random weights to break symmetry</a:t>
            </a:r>
          </a:p>
        </p:txBody>
      </p:sp>
      <p:pic>
        <p:nvPicPr>
          <p:cNvPr id="398358" name="Picture 22" descr="weight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67" y="897732"/>
            <a:ext cx="6423554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83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58" name="Picture 2" descr="weight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66933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94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530" name="Picture 2" descr="weights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9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44" name="Picture 4" descr="weights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36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0" name="Picture 2" descr="weights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578" name="Picture 2" descr="weights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54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weights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09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6" name="Picture 2" descr="weights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6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42" name="Picture 2" descr="weights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0" y="896541"/>
            <a:ext cx="6383867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5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 descr="weights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8" y="897732"/>
            <a:ext cx="6394979" cy="335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6224074" y="897731"/>
            <a:ext cx="684742" cy="647700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867" name="Text Box 3"/>
          <p:cNvSpPr txBox="1">
            <a:spLocks noChangeArrowheads="1"/>
          </p:cNvSpPr>
          <p:nvPr/>
        </p:nvSpPr>
        <p:spPr bwMode="auto">
          <a:xfrm>
            <a:off x="177242" y="303610"/>
            <a:ext cx="911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3333CC"/>
                </a:solidFill>
              </a:rPr>
              <a:t>The final 50 x 256 </a:t>
            </a:r>
            <a:r>
              <a:rPr lang="en-US" sz="2400" dirty="0" smtClean="0">
                <a:solidFill>
                  <a:srgbClr val="3333CC"/>
                </a:solidFill>
              </a:rPr>
              <a:t>weights: Each neuron grabs a different feature</a:t>
            </a:r>
            <a:endParaRPr lang="en-US" sz="2400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5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8"/>
            <a:ext cx="8229600" cy="857250"/>
          </a:xfrm>
        </p:spPr>
        <p:txBody>
          <a:bodyPr/>
          <a:lstStyle/>
          <a:p>
            <a:r>
              <a:rPr lang="en-US" dirty="0"/>
              <a:t>A very surprising fact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01284"/>
            <a:ext cx="8229600" cy="3394472"/>
          </a:xfrm>
        </p:spPr>
        <p:txBody>
          <a:bodyPr/>
          <a:lstStyle/>
          <a:p>
            <a:r>
              <a:rPr lang="en-US" dirty="0"/>
              <a:t>Everything that one weight needs to know about the other weights and the data is contained in the difference of two correlations.</a:t>
            </a:r>
          </a:p>
        </p:txBody>
      </p:sp>
      <p:graphicFrame>
        <p:nvGraphicFramePr>
          <p:cNvPr id="2426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14289"/>
              </p:ext>
            </p:extLst>
          </p:nvPr>
        </p:nvGraphicFramePr>
        <p:xfrm>
          <a:off x="2414588" y="1463675"/>
          <a:ext cx="4219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930400" imgH="457200" progId="Equation.3">
                  <p:embed/>
                </p:oleObj>
              </mc:Choice>
              <mc:Fallback>
                <p:oleObj name="Equation" r:id="rId3" imgW="193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1463675"/>
                        <a:ext cx="42195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457199" y="2576787"/>
            <a:ext cx="21505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Derivative of  log probability of one training </a:t>
            </a:r>
            <a:r>
              <a:rPr lang="en-US" sz="2000" dirty="0" smtClean="0">
                <a:solidFill>
                  <a:srgbClr val="3333CC"/>
                </a:solidFill>
              </a:rPr>
              <a:t>vector, v under the model.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3217336" y="2545177"/>
            <a:ext cx="25151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Expected value of product of states at thermal equilibrium when </a:t>
            </a:r>
            <a:r>
              <a:rPr lang="en-US" sz="2000" dirty="0" smtClean="0">
                <a:solidFill>
                  <a:srgbClr val="3333CC"/>
                </a:solidFill>
              </a:rPr>
              <a:t>v is </a:t>
            </a:r>
            <a:r>
              <a:rPr lang="en-US" sz="2000" dirty="0">
                <a:solidFill>
                  <a:srgbClr val="3333CC"/>
                </a:solidFill>
              </a:rPr>
              <a:t>clamped on the visible units</a:t>
            </a: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6192839" y="2561187"/>
            <a:ext cx="24939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3333CC"/>
                </a:solidFill>
              </a:rPr>
              <a:t>Expected value of product of states at thermal equilibrium </a:t>
            </a:r>
            <a:r>
              <a:rPr lang="en-US" sz="2000" dirty="0" smtClean="0">
                <a:solidFill>
                  <a:srgbClr val="3333CC"/>
                </a:solidFill>
              </a:rPr>
              <a:t>with no clamping</a:t>
            </a:r>
            <a:endParaRPr lang="en-US" sz="2000" dirty="0">
              <a:solidFill>
                <a:srgbClr val="3333CC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37260" y="2252133"/>
            <a:ext cx="422790" cy="32465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2695" idx="0"/>
          </p:cNvCxnSpPr>
          <p:nvPr/>
        </p:nvCxnSpPr>
        <p:spPr>
          <a:xfrm flipV="1">
            <a:off x="4474901" y="2252133"/>
            <a:ext cx="12432" cy="293044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028267" y="2252133"/>
            <a:ext cx="313266" cy="334387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96960"/>
              </p:ext>
            </p:extLst>
          </p:nvPr>
        </p:nvGraphicFramePr>
        <p:xfrm>
          <a:off x="2525713" y="4189894"/>
          <a:ext cx="43021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1968500" imgH="317500" progId="Equation.3">
                  <p:embed/>
                </p:oleObj>
              </mc:Choice>
              <mc:Fallback>
                <p:oleObj name="Equation" r:id="rId5" imgW="19685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189894"/>
                        <a:ext cx="43021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0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/>
      <p:bldP spid="242695" grpId="0"/>
      <p:bldP spid="242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900113" y="582754"/>
            <a:ext cx="2087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2411413" y="954229"/>
            <a:ext cx="20177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CC"/>
                </a:solidFill>
              </a:rPr>
              <a:t>Reconstruction from activated binary features</a:t>
            </a:r>
          </a:p>
        </p:txBody>
      </p:sp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366839" y="1331657"/>
            <a:ext cx="865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pic>
        <p:nvPicPr>
          <p:cNvPr id="421899" name="movierecon2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4" y="2184400"/>
            <a:ext cx="2414587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900" name="movierecon3.avi">
            <a:hlinkClick r:id="" action="ppaction://media"/>
          </p:cNvPr>
          <p:cNvPicPr>
            <a:picLocks noRot="1" noChangeAspect="1" noChangeArrowheads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6" y="2184400"/>
            <a:ext cx="2379663" cy="10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6696076" y="941131"/>
            <a:ext cx="20177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CC"/>
                </a:solidFill>
              </a:rPr>
              <a:t>Reconstruction from activated binary features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5613400" y="1331657"/>
            <a:ext cx="865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3333CC"/>
                </a:solidFill>
              </a:rPr>
              <a:t>Data</a:t>
            </a:r>
          </a:p>
        </p:txBody>
      </p:sp>
      <p:sp>
        <p:nvSpPr>
          <p:cNvPr id="421906" name="Rectangle 18"/>
          <p:cNvSpPr>
            <a:spLocks noGrp="1" noChangeArrowheads="1"/>
          </p:cNvSpPr>
          <p:nvPr>
            <p:ph type="title"/>
          </p:nvPr>
        </p:nvSpPr>
        <p:spPr>
          <a:xfrm>
            <a:off x="854075" y="80173"/>
            <a:ext cx="7462838" cy="857250"/>
          </a:xfrm>
        </p:spPr>
        <p:txBody>
          <a:bodyPr>
            <a:normAutofit/>
          </a:bodyPr>
          <a:lstStyle/>
          <a:p>
            <a:r>
              <a:rPr lang="en-US" sz="2400" dirty="0"/>
              <a:t>How well can we </a:t>
            </a:r>
            <a:r>
              <a:rPr lang="en-US" sz="2400" dirty="0" smtClean="0"/>
              <a:t>reconstruct </a:t>
            </a:r>
            <a:r>
              <a:rPr lang="en-US" sz="2400" dirty="0"/>
              <a:t>digit images from the binary feature activations?</a:t>
            </a:r>
          </a:p>
        </p:txBody>
      </p:sp>
      <p:sp>
        <p:nvSpPr>
          <p:cNvPr id="421907" name="Text Box 19"/>
          <p:cNvSpPr txBox="1">
            <a:spLocks noChangeArrowheads="1"/>
          </p:cNvSpPr>
          <p:nvPr/>
        </p:nvSpPr>
        <p:spPr bwMode="auto">
          <a:xfrm>
            <a:off x="1130300" y="3257159"/>
            <a:ext cx="27352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9900"/>
                </a:solidFill>
              </a:rPr>
              <a:t>New test </a:t>
            </a:r>
            <a:r>
              <a:rPr lang="en-US" sz="2000" dirty="0" smtClean="0">
                <a:solidFill>
                  <a:srgbClr val="009900"/>
                </a:solidFill>
              </a:rPr>
              <a:t>image </a:t>
            </a:r>
            <a:r>
              <a:rPr lang="en-US" sz="2000" dirty="0">
                <a:solidFill>
                  <a:srgbClr val="009900"/>
                </a:solidFill>
              </a:rPr>
              <a:t>from the digit class that the model was trained on</a:t>
            </a:r>
          </a:p>
        </p:txBody>
      </p:sp>
      <p:sp>
        <p:nvSpPr>
          <p:cNvPr id="421908" name="Text Box 20"/>
          <p:cNvSpPr txBox="1">
            <a:spLocks noChangeArrowheads="1"/>
          </p:cNvSpPr>
          <p:nvPr/>
        </p:nvSpPr>
        <p:spPr bwMode="auto">
          <a:xfrm>
            <a:off x="5472113" y="3235332"/>
            <a:ext cx="295275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</a:rPr>
              <a:t>Image </a:t>
            </a:r>
            <a:r>
              <a:rPr lang="en-US" sz="2000" dirty="0">
                <a:solidFill>
                  <a:srgbClr val="FF0000"/>
                </a:solidFill>
              </a:rPr>
              <a:t>from an unfamiliar digit class </a:t>
            </a:r>
            <a:r>
              <a:rPr lang="en-US" sz="2000" dirty="0" smtClean="0"/>
              <a:t>The </a:t>
            </a:r>
            <a:r>
              <a:rPr lang="en-US" sz="2000" dirty="0"/>
              <a:t>network tries to see every image as a </a:t>
            </a:r>
            <a:r>
              <a:rPr lang="en-US" sz="2000" dirty="0" smtClean="0"/>
              <a:t>2.</a:t>
            </a:r>
            <a:endParaRPr lang="en-US" sz="2000" dirty="0"/>
          </a:p>
        </p:txBody>
      </p:sp>
      <p:sp>
        <p:nvSpPr>
          <p:cNvPr id="421909" name="AutoShape 21"/>
          <p:cNvSpPr>
            <a:spLocks noChangeArrowheads="1"/>
          </p:cNvSpPr>
          <p:nvPr/>
        </p:nvSpPr>
        <p:spPr bwMode="auto">
          <a:xfrm>
            <a:off x="1655764" y="1824308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>
            <a:off x="3054348" y="1841241"/>
            <a:ext cx="179388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1" name="AutoShape 23"/>
          <p:cNvSpPr>
            <a:spLocks noChangeArrowheads="1"/>
          </p:cNvSpPr>
          <p:nvPr/>
        </p:nvSpPr>
        <p:spPr bwMode="auto">
          <a:xfrm>
            <a:off x="5976939" y="1875107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  <p:sp>
        <p:nvSpPr>
          <p:cNvPr id="421912" name="AutoShape 24"/>
          <p:cNvSpPr>
            <a:spLocks noChangeArrowheads="1"/>
          </p:cNvSpPr>
          <p:nvPr/>
        </p:nvSpPr>
        <p:spPr bwMode="auto">
          <a:xfrm>
            <a:off x="7345364" y="1875107"/>
            <a:ext cx="179387" cy="242888"/>
          </a:xfrm>
          <a:prstGeom prst="downArrow">
            <a:avLst>
              <a:gd name="adj1" fmla="val 50000"/>
              <a:gd name="adj2" fmla="val 45133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48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18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218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189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2189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19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219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1900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21900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372" name="Picture 4" descr="someniceh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5" y="95249"/>
            <a:ext cx="5758093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54803" y="491071"/>
            <a:ext cx="21674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Some features learned in the first hidden layer of a model of all </a:t>
            </a:r>
            <a:r>
              <a:rPr lang="en-US" sz="2400" dirty="0" smtClean="0">
                <a:solidFill>
                  <a:srgbClr val="000090"/>
                </a:solidFill>
              </a:rPr>
              <a:t>10 digit classes using 500 hidden units.</a:t>
            </a:r>
            <a:endParaRPr lang="en-US" sz="24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7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2159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12e</a:t>
            </a:r>
            <a:br>
              <a:rPr lang="en-US" dirty="0" smtClean="0"/>
            </a:br>
            <a:r>
              <a:rPr lang="en-US" dirty="0" smtClean="0"/>
              <a:t>RBMs for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48"/>
            <a:ext cx="8229600" cy="857250"/>
          </a:xfrm>
        </p:spPr>
        <p:txBody>
          <a:bodyPr/>
          <a:lstStyle/>
          <a:p>
            <a:r>
              <a:rPr lang="en-US" dirty="0" smtClean="0"/>
              <a:t>Collaborative filtering: The Netflix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5" y="1047754"/>
            <a:ext cx="4436534" cy="3394472"/>
          </a:xfrm>
        </p:spPr>
        <p:txBody>
          <a:bodyPr/>
          <a:lstStyle/>
          <a:p>
            <a:r>
              <a:rPr lang="en-US" dirty="0" smtClean="0"/>
              <a:t>You are given most of the ratings that half a million Users gave to 18,000 Movies on a scale from 1 to 5.</a:t>
            </a:r>
          </a:p>
          <a:p>
            <a:pPr lvl="1"/>
            <a:r>
              <a:rPr lang="en-US" dirty="0" smtClean="0"/>
              <a:t>Each user only rates a small fraction of the movies.</a:t>
            </a:r>
          </a:p>
          <a:p>
            <a:r>
              <a:rPr lang="en-US" dirty="0" smtClean="0"/>
              <a:t>You have to predict the ratings users gave to the held out movies.</a:t>
            </a:r>
          </a:p>
          <a:p>
            <a:pPr lvl="1"/>
            <a:r>
              <a:rPr lang="en-US" dirty="0" smtClean="0"/>
              <a:t>If you win you get </a:t>
            </a:r>
            <a:r>
              <a:rPr lang="en-US" dirty="0" smtClean="0">
                <a:solidFill>
                  <a:srgbClr val="FF0000"/>
                </a:solidFill>
              </a:rPr>
              <a:t>$1000,000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08300"/>
              </p:ext>
            </p:extLst>
          </p:nvPr>
        </p:nvGraphicFramePr>
        <p:xfrm>
          <a:off x="4758268" y="827622"/>
          <a:ext cx="4250204" cy="3896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7172"/>
                <a:gridCol w="607172"/>
                <a:gridCol w="607172"/>
                <a:gridCol w="607172"/>
                <a:gridCol w="607172"/>
                <a:gridCol w="607172"/>
                <a:gridCol w="607172"/>
              </a:tblGrid>
              <a:tr h="5566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M6</a:t>
                      </a:r>
                      <a:endParaRPr lang="en-US" dirty="0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 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6683">
                <a:tc>
                  <a:txBody>
                    <a:bodyPr/>
                    <a:lstStyle/>
                    <a:p>
                      <a:r>
                        <a:rPr lang="en-US" dirty="0" smtClean="0"/>
                        <a:t>U6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888" y="-3566"/>
            <a:ext cx="8229600" cy="857250"/>
          </a:xfrm>
        </p:spPr>
        <p:txBody>
          <a:bodyPr/>
          <a:lstStyle/>
          <a:p>
            <a:r>
              <a:rPr lang="en-US" dirty="0" smtClean="0"/>
              <a:t>Lets use a “language model”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9223"/>
            <a:ext cx="3318933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 is strings of triples of the form: User, Movie, rating.</a:t>
            </a:r>
          </a:p>
          <a:p>
            <a:pPr marL="0" indent="0">
              <a:buNone/>
            </a:pPr>
            <a:r>
              <a:rPr lang="en-US" dirty="0" smtClean="0"/>
              <a:t>U2  M1  5</a:t>
            </a:r>
          </a:p>
          <a:p>
            <a:pPr marL="0" indent="0">
              <a:buNone/>
            </a:pPr>
            <a:r>
              <a:rPr lang="en-US" dirty="0" smtClean="0"/>
              <a:t>U2  M3  1</a:t>
            </a:r>
          </a:p>
          <a:p>
            <a:pPr marL="0" indent="0">
              <a:buNone/>
            </a:pPr>
            <a:r>
              <a:rPr lang="en-US" dirty="0" smtClean="0"/>
              <a:t>U4  M1  4</a:t>
            </a:r>
          </a:p>
          <a:p>
            <a:pPr marL="0" indent="0">
              <a:buNone/>
            </a:pPr>
            <a:r>
              <a:rPr lang="en-US" dirty="0" smtClean="0"/>
              <a:t>U4  M3 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All we have to do is to predict the next “word” well and we will get rich.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22" y="3860774"/>
            <a:ext cx="711200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U4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7735" y="3877710"/>
            <a:ext cx="711200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M3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8818" y="982167"/>
            <a:ext cx="1049866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rating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5629" y="2624667"/>
            <a:ext cx="287867" cy="931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50942" y="2624667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0"/>
            <a:endCxn id="9" idx="2"/>
          </p:cNvCxnSpPr>
          <p:nvPr/>
        </p:nvCxnSpPr>
        <p:spPr>
          <a:xfrm flipH="1" flipV="1">
            <a:off x="5494876" y="3555997"/>
            <a:ext cx="8459" cy="321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2"/>
          </p:cNvCxnSpPr>
          <p:nvPr/>
        </p:nvCxnSpPr>
        <p:spPr>
          <a:xfrm flipH="1" flipV="1">
            <a:off x="4309563" y="3555994"/>
            <a:ext cx="8459" cy="304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9659" y="1744134"/>
            <a:ext cx="94826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scalar product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0"/>
          </p:cNvCxnSpPr>
          <p:nvPr/>
        </p:nvCxnSpPr>
        <p:spPr>
          <a:xfrm flipH="1" flipV="1">
            <a:off x="5147735" y="2390465"/>
            <a:ext cx="347141" cy="234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V="1">
            <a:off x="4309563" y="2390465"/>
            <a:ext cx="364059" cy="234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7" idx="2"/>
          </p:cNvCxnSpPr>
          <p:nvPr/>
        </p:nvCxnSpPr>
        <p:spPr>
          <a:xfrm flipH="1" flipV="1">
            <a:off x="4893751" y="1456300"/>
            <a:ext cx="42" cy="287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349075" y="1896533"/>
            <a:ext cx="1456247" cy="220874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49075" y="965203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36939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24800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12661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17455" y="965206"/>
            <a:ext cx="287867" cy="931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6726602" y="155772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726602" y="183395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6726602" y="210700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6726602" y="238322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6726602" y="265627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726602" y="293250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6726602" y="3205551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6726602" y="3481776"/>
            <a:ext cx="274771" cy="9722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5400000">
            <a:off x="7948274" y="2719059"/>
            <a:ext cx="274773" cy="28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552315" y="1286302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 feat 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961492" y="2928835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M3 feat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776179" y="2928835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U4 feat 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11760" y="2674174"/>
            <a:ext cx="108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U4 feat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5755" y="4136821"/>
            <a:ext cx="25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atrix factorization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58640" y="2704952"/>
            <a:ext cx="92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917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RBM alternative to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0821"/>
            <a:ext cx="5249322" cy="3394472"/>
          </a:xfrm>
        </p:spPr>
        <p:txBody>
          <a:bodyPr/>
          <a:lstStyle/>
          <a:p>
            <a:r>
              <a:rPr lang="en-US" dirty="0" smtClean="0"/>
              <a:t>Suppose we treat each user as a training case. </a:t>
            </a:r>
          </a:p>
          <a:p>
            <a:pPr lvl="1"/>
            <a:r>
              <a:rPr lang="en-US" dirty="0" smtClean="0"/>
              <a:t>A user is a vector of movie ratings.</a:t>
            </a:r>
          </a:p>
          <a:p>
            <a:pPr lvl="1"/>
            <a:r>
              <a:rPr lang="en-US" dirty="0" smtClean="0"/>
              <a:t>There is one visible unit per movie and its a 5-way </a:t>
            </a:r>
            <a:r>
              <a:rPr lang="en-US" dirty="0" err="1" smtClean="0"/>
              <a:t>softmax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CD learning rule for a </a:t>
            </a:r>
            <a:r>
              <a:rPr lang="en-US" dirty="0" err="1" smtClean="0"/>
              <a:t>softmax</a:t>
            </a:r>
            <a:r>
              <a:rPr lang="en-US" dirty="0" smtClean="0"/>
              <a:t> is the same as for a binary unit.</a:t>
            </a:r>
          </a:p>
          <a:p>
            <a:pPr lvl="1"/>
            <a:r>
              <a:rPr lang="en-US" dirty="0" smtClean="0"/>
              <a:t>There are ~100 hidden units.</a:t>
            </a:r>
          </a:p>
          <a:p>
            <a:r>
              <a:rPr lang="en-US" dirty="0" smtClean="0"/>
              <a:t>One of the visible values is unknown.</a:t>
            </a:r>
          </a:p>
          <a:p>
            <a:pPr lvl="1"/>
            <a:r>
              <a:rPr lang="en-US" dirty="0" smtClean="0"/>
              <a:t>It needs to be filled in by the model.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490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90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490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490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90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51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51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951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951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51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380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380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380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380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380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408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408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408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408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38408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7425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7425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7425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7425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7425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203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03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3203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203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203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63231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63231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663231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63231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63231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009306" y="320359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009306" y="335279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009306" y="3502041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09306" y="3651241"/>
            <a:ext cx="220133" cy="152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009306" y="3057566"/>
            <a:ext cx="220133" cy="149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974260" y="1896533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702382" y="1896536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362769" y="1896536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90891" y="1896539"/>
            <a:ext cx="468842" cy="440267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6098262" y="2353733"/>
            <a:ext cx="167064" cy="774331"/>
          </a:xfrm>
          <a:custGeom>
            <a:avLst/>
            <a:gdLst>
              <a:gd name="connsiteX0" fmla="*/ 167064 w 167064"/>
              <a:gd name="connsiteY0" fmla="*/ 0 h 774331"/>
              <a:gd name="connsiteX1" fmla="*/ 14664 w 167064"/>
              <a:gd name="connsiteY1" fmla="*/ 711200 h 774331"/>
              <a:gd name="connsiteX2" fmla="*/ 14664 w 167064"/>
              <a:gd name="connsiteY2" fmla="*/ 694267 h 77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064" h="774331">
                <a:moveTo>
                  <a:pt x="167064" y="0"/>
                </a:moveTo>
                <a:cubicBezTo>
                  <a:pt x="103564" y="297744"/>
                  <a:pt x="40064" y="595489"/>
                  <a:pt x="14664" y="711200"/>
                </a:cubicBezTo>
                <a:cubicBezTo>
                  <a:pt x="-10736" y="826911"/>
                  <a:pt x="1964" y="760589"/>
                  <a:pt x="14664" y="694267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5848123" y="2353733"/>
            <a:ext cx="298669" cy="897467"/>
          </a:xfrm>
          <a:custGeom>
            <a:avLst/>
            <a:gdLst>
              <a:gd name="connsiteX0" fmla="*/ 298669 w 298669"/>
              <a:gd name="connsiteY0" fmla="*/ 0 h 897467"/>
              <a:gd name="connsiteX1" fmla="*/ 27736 w 298669"/>
              <a:gd name="connsiteY1" fmla="*/ 474134 h 897467"/>
              <a:gd name="connsiteX2" fmla="*/ 10803 w 298669"/>
              <a:gd name="connsiteY2" fmla="*/ 728134 h 897467"/>
              <a:gd name="connsiteX3" fmla="*/ 44669 w 298669"/>
              <a:gd name="connsiteY3" fmla="*/ 846667 h 897467"/>
              <a:gd name="connsiteX4" fmla="*/ 230936 w 298669"/>
              <a:gd name="connsiteY4" fmla="*/ 897467 h 897467"/>
              <a:gd name="connsiteX5" fmla="*/ 230936 w 298669"/>
              <a:gd name="connsiteY5" fmla="*/ 897467 h 8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669" h="897467">
                <a:moveTo>
                  <a:pt x="298669" y="0"/>
                </a:moveTo>
                <a:cubicBezTo>
                  <a:pt x="187191" y="176389"/>
                  <a:pt x="75714" y="352778"/>
                  <a:pt x="27736" y="474134"/>
                </a:cubicBezTo>
                <a:cubicBezTo>
                  <a:pt x="-20242" y="595490"/>
                  <a:pt x="7981" y="666045"/>
                  <a:pt x="10803" y="728134"/>
                </a:cubicBezTo>
                <a:cubicBezTo>
                  <a:pt x="13625" y="790223"/>
                  <a:pt x="7980" y="818445"/>
                  <a:pt x="44669" y="846667"/>
                </a:cubicBezTo>
                <a:cubicBezTo>
                  <a:pt x="81358" y="874889"/>
                  <a:pt x="230936" y="897467"/>
                  <a:pt x="230936" y="897467"/>
                </a:cubicBezTo>
                <a:lnTo>
                  <a:pt x="230936" y="897467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5682682" y="2302933"/>
            <a:ext cx="396377" cy="1117600"/>
          </a:xfrm>
          <a:custGeom>
            <a:avLst/>
            <a:gdLst>
              <a:gd name="connsiteX0" fmla="*/ 345577 w 396377"/>
              <a:gd name="connsiteY0" fmla="*/ 0 h 1117600"/>
              <a:gd name="connsiteX1" fmla="*/ 23844 w 396377"/>
              <a:gd name="connsiteY1" fmla="*/ 491067 h 1117600"/>
              <a:gd name="connsiteX2" fmla="*/ 40777 w 396377"/>
              <a:gd name="connsiteY2" fmla="*/ 863600 h 1117600"/>
              <a:gd name="connsiteX3" fmla="*/ 176244 w 396377"/>
              <a:gd name="connsiteY3" fmla="*/ 1049867 h 1117600"/>
              <a:gd name="connsiteX4" fmla="*/ 396377 w 396377"/>
              <a:gd name="connsiteY4" fmla="*/ 1117600 h 1117600"/>
              <a:gd name="connsiteX5" fmla="*/ 396377 w 396377"/>
              <a:gd name="connsiteY5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377" h="1117600">
                <a:moveTo>
                  <a:pt x="345577" y="0"/>
                </a:moveTo>
                <a:cubicBezTo>
                  <a:pt x="210110" y="173567"/>
                  <a:pt x="74644" y="347134"/>
                  <a:pt x="23844" y="491067"/>
                </a:cubicBezTo>
                <a:cubicBezTo>
                  <a:pt x="-26956" y="635000"/>
                  <a:pt x="15377" y="770467"/>
                  <a:pt x="40777" y="863600"/>
                </a:cubicBezTo>
                <a:cubicBezTo>
                  <a:pt x="66177" y="956733"/>
                  <a:pt x="116977" y="1007534"/>
                  <a:pt x="176244" y="1049867"/>
                </a:cubicBezTo>
                <a:cubicBezTo>
                  <a:pt x="235511" y="1092200"/>
                  <a:pt x="396377" y="1117600"/>
                  <a:pt x="396377" y="1117600"/>
                </a:cubicBezTo>
                <a:lnTo>
                  <a:pt x="396377" y="1117600"/>
                </a:ln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537074" y="2184400"/>
            <a:ext cx="541985" cy="1388533"/>
          </a:xfrm>
          <a:custGeom>
            <a:avLst/>
            <a:gdLst>
              <a:gd name="connsiteX0" fmla="*/ 440385 w 541985"/>
              <a:gd name="connsiteY0" fmla="*/ 0 h 1388533"/>
              <a:gd name="connsiteX1" fmla="*/ 101718 w 541985"/>
              <a:gd name="connsiteY1" fmla="*/ 406400 h 1388533"/>
              <a:gd name="connsiteX2" fmla="*/ 118 w 541985"/>
              <a:gd name="connsiteY2" fmla="*/ 728133 h 1388533"/>
              <a:gd name="connsiteX3" fmla="*/ 84785 w 541985"/>
              <a:gd name="connsiteY3" fmla="*/ 1016000 h 1388533"/>
              <a:gd name="connsiteX4" fmla="*/ 237185 w 541985"/>
              <a:gd name="connsiteY4" fmla="*/ 1236133 h 1388533"/>
              <a:gd name="connsiteX5" fmla="*/ 406518 w 541985"/>
              <a:gd name="connsiteY5" fmla="*/ 1337733 h 1388533"/>
              <a:gd name="connsiteX6" fmla="*/ 541985 w 541985"/>
              <a:gd name="connsiteY6" fmla="*/ 1388533 h 13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985" h="1388533">
                <a:moveTo>
                  <a:pt x="440385" y="0"/>
                </a:moveTo>
                <a:cubicBezTo>
                  <a:pt x="307740" y="142522"/>
                  <a:pt x="175096" y="285045"/>
                  <a:pt x="101718" y="406400"/>
                </a:cubicBezTo>
                <a:cubicBezTo>
                  <a:pt x="28340" y="527755"/>
                  <a:pt x="2940" y="626533"/>
                  <a:pt x="118" y="728133"/>
                </a:cubicBezTo>
                <a:cubicBezTo>
                  <a:pt x="-2704" y="829733"/>
                  <a:pt x="45274" y="931333"/>
                  <a:pt x="84785" y="1016000"/>
                </a:cubicBezTo>
                <a:cubicBezTo>
                  <a:pt x="124296" y="1100667"/>
                  <a:pt x="183563" y="1182511"/>
                  <a:pt x="237185" y="1236133"/>
                </a:cubicBezTo>
                <a:cubicBezTo>
                  <a:pt x="290807" y="1289755"/>
                  <a:pt x="355718" y="1312333"/>
                  <a:pt x="406518" y="1337733"/>
                </a:cubicBezTo>
                <a:cubicBezTo>
                  <a:pt x="457318" y="1363133"/>
                  <a:pt x="499651" y="1375833"/>
                  <a:pt x="541985" y="1388533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5383708" y="2065867"/>
            <a:ext cx="695351" cy="1659466"/>
          </a:xfrm>
          <a:custGeom>
            <a:avLst/>
            <a:gdLst>
              <a:gd name="connsiteX0" fmla="*/ 593751 w 695351"/>
              <a:gd name="connsiteY0" fmla="*/ 0 h 1659466"/>
              <a:gd name="connsiteX1" fmla="*/ 136551 w 695351"/>
              <a:gd name="connsiteY1" fmla="*/ 423333 h 1659466"/>
              <a:gd name="connsiteX2" fmla="*/ 1084 w 695351"/>
              <a:gd name="connsiteY2" fmla="*/ 829733 h 1659466"/>
              <a:gd name="connsiteX3" fmla="*/ 85751 w 695351"/>
              <a:gd name="connsiteY3" fmla="*/ 1219200 h 1659466"/>
              <a:gd name="connsiteX4" fmla="*/ 305884 w 695351"/>
              <a:gd name="connsiteY4" fmla="*/ 1490133 h 1659466"/>
              <a:gd name="connsiteX5" fmla="*/ 542951 w 695351"/>
              <a:gd name="connsiteY5" fmla="*/ 1625600 h 1659466"/>
              <a:gd name="connsiteX6" fmla="*/ 695351 w 695351"/>
              <a:gd name="connsiteY6" fmla="*/ 1659466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351" h="1659466">
                <a:moveTo>
                  <a:pt x="593751" y="0"/>
                </a:moveTo>
                <a:cubicBezTo>
                  <a:pt x="414540" y="142522"/>
                  <a:pt x="235329" y="285044"/>
                  <a:pt x="136551" y="423333"/>
                </a:cubicBezTo>
                <a:cubicBezTo>
                  <a:pt x="37773" y="561622"/>
                  <a:pt x="9551" y="697089"/>
                  <a:pt x="1084" y="829733"/>
                </a:cubicBezTo>
                <a:cubicBezTo>
                  <a:pt x="-7383" y="962377"/>
                  <a:pt x="34951" y="1109133"/>
                  <a:pt x="85751" y="1219200"/>
                </a:cubicBezTo>
                <a:cubicBezTo>
                  <a:pt x="136551" y="1329267"/>
                  <a:pt x="229684" y="1422400"/>
                  <a:pt x="305884" y="1490133"/>
                </a:cubicBezTo>
                <a:cubicBezTo>
                  <a:pt x="382084" y="1557866"/>
                  <a:pt x="478040" y="1597378"/>
                  <a:pt x="542951" y="1625600"/>
                </a:cubicBezTo>
                <a:cubicBezTo>
                  <a:pt x="607862" y="1653822"/>
                  <a:pt x="695351" y="1659466"/>
                  <a:pt x="695351" y="1659466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682682" y="3793072"/>
            <a:ext cx="3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   </a:t>
            </a:r>
            <a:r>
              <a:rPr lang="en-US" sz="1600" dirty="0" smtClean="0">
                <a:solidFill>
                  <a:srgbClr val="0000FF"/>
                </a:solidFill>
              </a:rPr>
              <a:t>M1 M2 M3 M4 M5 M6  M7 M8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9972" y="1422403"/>
            <a:ext cx="359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about 100 binary hidden units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8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6" grpId="0" animBg="1"/>
      <p:bldP spid="57" grpId="0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314"/>
            <a:ext cx="8229600" cy="857250"/>
          </a:xfrm>
        </p:spPr>
        <p:txBody>
          <a:bodyPr/>
          <a:lstStyle/>
          <a:p>
            <a:r>
              <a:rPr lang="en-US" dirty="0" smtClean="0"/>
              <a:t>How to avoid dealing with all those missing 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963089"/>
            <a:ext cx="4927601" cy="3394472"/>
          </a:xfrm>
        </p:spPr>
        <p:txBody>
          <a:bodyPr/>
          <a:lstStyle/>
          <a:p>
            <a:r>
              <a:rPr lang="en-US" dirty="0" smtClean="0"/>
              <a:t>For each user, use an RBM that only has visible units for the movies the user rated.</a:t>
            </a:r>
          </a:p>
          <a:p>
            <a:r>
              <a:rPr lang="en-US" dirty="0" smtClean="0"/>
              <a:t>So instead of one RBM for all users, we have a different RBM for every user.</a:t>
            </a:r>
          </a:p>
          <a:p>
            <a:pPr lvl="1"/>
            <a:r>
              <a:rPr lang="en-US" dirty="0" smtClean="0"/>
              <a:t>All these RBMs use the same hidden units.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weights from each hidden unit to each movie are shared by all the users who rated that movie.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1867" y="1200151"/>
            <a:ext cx="3064934" cy="3394472"/>
          </a:xfrm>
        </p:spPr>
        <p:txBody>
          <a:bodyPr/>
          <a:lstStyle/>
          <a:p>
            <a:r>
              <a:rPr lang="en-US" dirty="0" smtClean="0"/>
              <a:t>Each user-specific RBM only gets one training </a:t>
            </a:r>
            <a:r>
              <a:rPr lang="en-US" dirty="0" smtClean="0"/>
              <a:t>case!</a:t>
            </a:r>
            <a:endParaRPr lang="en-US" dirty="0" smtClean="0"/>
          </a:p>
          <a:p>
            <a:pPr lvl="1"/>
            <a:r>
              <a:rPr lang="en-US" dirty="0" smtClean="0"/>
              <a:t>But the weight-sharing makes this OK.</a:t>
            </a:r>
          </a:p>
          <a:p>
            <a:r>
              <a:rPr lang="en-US" dirty="0" smtClean="0"/>
              <a:t>The models are trained with CD1 then CD3, CD5 &amp; CD9.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well does it work?</a:t>
            </a:r>
            <a:r>
              <a:rPr lang="en-US" sz="2400" dirty="0" smtClean="0"/>
              <a:t>(</a:t>
            </a:r>
            <a:r>
              <a:rPr lang="en-US" sz="2400" dirty="0" err="1" smtClean="0"/>
              <a:t>Salakhutdinov</a:t>
            </a:r>
            <a:r>
              <a:rPr lang="en-US" sz="2400" dirty="0" smtClean="0"/>
              <a:t> </a:t>
            </a:r>
            <a:r>
              <a:rPr lang="en-US" sz="2400" i="1" dirty="0" smtClean="0"/>
              <a:t>et al. </a:t>
            </a:r>
            <a:r>
              <a:rPr lang="en-US" sz="2400" dirty="0" smtClean="0"/>
              <a:t>2007)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RBMs work about as well as matrix factorization methods, but they give very different errors.</a:t>
            </a:r>
          </a:p>
          <a:p>
            <a:pPr lvl="1"/>
            <a:r>
              <a:rPr lang="en-US" dirty="0" smtClean="0"/>
              <a:t>So averaging the predictions of RBMs with the predictions of matrix-factorization is a </a:t>
            </a:r>
            <a:r>
              <a:rPr lang="en-US" dirty="0" smtClean="0"/>
              <a:t>big </a:t>
            </a:r>
            <a:r>
              <a:rPr lang="en-US" dirty="0" smtClean="0"/>
              <a:t>win.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winning group used </a:t>
            </a:r>
            <a:r>
              <a:rPr lang="en-US" dirty="0" smtClean="0"/>
              <a:t>multiple </a:t>
            </a:r>
            <a:r>
              <a:rPr lang="en-US" dirty="0"/>
              <a:t>different RBM models </a:t>
            </a:r>
            <a:r>
              <a:rPr lang="en-US" dirty="0" smtClean="0"/>
              <a:t> </a:t>
            </a:r>
            <a:r>
              <a:rPr lang="en-US" dirty="0"/>
              <a:t>in their </a:t>
            </a:r>
            <a:r>
              <a:rPr lang="en-US" dirty="0" smtClean="0"/>
              <a:t>average of </a:t>
            </a:r>
            <a:r>
              <a:rPr lang="en-US" dirty="0"/>
              <a:t>over a hundred models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Their main models were matrix factorization and </a:t>
            </a:r>
            <a:r>
              <a:rPr lang="en-US" dirty="0" smtClean="0"/>
              <a:t>RBMs (I think).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the derivative so simple?</a:t>
            </a:r>
          </a:p>
        </p:txBody>
      </p:sp>
      <p:graphicFrame>
        <p:nvGraphicFramePr>
          <p:cNvPr id="245768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0291538"/>
              </p:ext>
            </p:extLst>
          </p:nvPr>
        </p:nvGraphicFramePr>
        <p:xfrm>
          <a:off x="5557838" y="1913468"/>
          <a:ext cx="1862400" cy="9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3" imgW="876300" imgH="457200" progId="Equation.3">
                  <p:embed/>
                </p:oleObj>
              </mc:Choice>
              <mc:Fallback>
                <p:oleObj name="Equation" r:id="rId3" imgW="876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913468"/>
                        <a:ext cx="1862400" cy="97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73600" y="1188839"/>
            <a:ext cx="4038600" cy="339447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energy is a linear function of the weights and </a:t>
            </a:r>
            <a:r>
              <a:rPr lang="en-US" dirty="0" smtClean="0"/>
              <a:t>states, so: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process of settling to thermal equilibrium propagates information about the weights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don’t need </a:t>
            </a:r>
            <a:r>
              <a:rPr lang="en-US" dirty="0" err="1" smtClean="0"/>
              <a:t>backprop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352551"/>
            <a:ext cx="384386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8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probability of a global configuration </a:t>
            </a:r>
            <a:r>
              <a:rPr lang="en-US" dirty="0" smtClean="0">
                <a:solidFill>
                  <a:srgbClr val="FF0000"/>
                </a:solidFill>
              </a:rPr>
              <a:t>at thermal equilibrium</a:t>
            </a:r>
            <a:r>
              <a:rPr lang="en-US" dirty="0" smtClean="0"/>
              <a:t> is an exponential function of its energy.</a:t>
            </a:r>
          </a:p>
          <a:p>
            <a:pPr lvl="1"/>
            <a:r>
              <a:rPr lang="en-US" dirty="0" smtClean="0"/>
              <a:t>So settling to equilibrium makes the log probability a linear function of the energy.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the negative phase?</a:t>
            </a:r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392614" y="1059657"/>
            <a:ext cx="4294187" cy="33944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</a:t>
            </a:r>
            <a:r>
              <a:rPr lang="en-US" sz="2200" dirty="0"/>
              <a:t>  </a:t>
            </a:r>
            <a:r>
              <a:rPr lang="en-US" sz="2600" dirty="0"/>
              <a:t>The positive phase finds hidden configurations that work well with v and lowers their energies.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600" dirty="0"/>
              <a:t>The negative phase finds the joint configurations that are the best competitors and raises their energies. </a:t>
            </a:r>
          </a:p>
        </p:txBody>
      </p:sp>
      <p:graphicFrame>
        <p:nvGraphicFramePr>
          <p:cNvPr id="259076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0038" y="2113360"/>
          <a:ext cx="39116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3" imgW="1358640" imgH="787320" progId="Equation.3">
                  <p:embed/>
                </p:oleObj>
              </mc:Choice>
              <mc:Fallback>
                <p:oleObj name="Equation" r:id="rId3" imgW="135864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2113360"/>
                        <a:ext cx="39116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82" name="AutoShape 10"/>
          <p:cNvSpPr>
            <a:spLocks noChangeArrowheads="1"/>
          </p:cNvSpPr>
          <p:nvPr/>
        </p:nvSpPr>
        <p:spPr bwMode="auto">
          <a:xfrm rot="16200000">
            <a:off x="3545681" y="3265885"/>
            <a:ext cx="719138" cy="971550"/>
          </a:xfrm>
          <a:custGeom>
            <a:avLst/>
            <a:gdLst>
              <a:gd name="G0" fmla="+- 15127 0 0"/>
              <a:gd name="G1" fmla="+- 3811 0 0"/>
              <a:gd name="G2" fmla="+- 12158 0 3811"/>
              <a:gd name="G3" fmla="+- G2 0 3811"/>
              <a:gd name="G4" fmla="*/ G3 32768 32059"/>
              <a:gd name="G5" fmla="*/ G4 1 2"/>
              <a:gd name="G6" fmla="+- 21600 0 15127"/>
              <a:gd name="G7" fmla="*/ G6 3811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231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811"/>
                </a:lnTo>
                <a:lnTo>
                  <a:pt x="12427" y="3811"/>
                </a:lnTo>
                <a:cubicBezTo>
                  <a:pt x="5564" y="3811"/>
                  <a:pt x="0" y="7548"/>
                  <a:pt x="0" y="12158"/>
                </a:cubicBezTo>
                <a:lnTo>
                  <a:pt x="0" y="21600"/>
                </a:lnTo>
                <a:lnTo>
                  <a:pt x="4636" y="21600"/>
                </a:lnTo>
                <a:lnTo>
                  <a:pt x="4636" y="12158"/>
                </a:lnTo>
                <a:cubicBezTo>
                  <a:pt x="4636" y="10053"/>
                  <a:pt x="8124" y="8347"/>
                  <a:pt x="12427" y="8347"/>
                </a:cubicBezTo>
                <a:lnTo>
                  <a:pt x="15127" y="8347"/>
                </a:lnTo>
                <a:lnTo>
                  <a:pt x="15127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9083" name="AutoShape 11"/>
          <p:cNvSpPr>
            <a:spLocks noChangeArrowheads="1"/>
          </p:cNvSpPr>
          <p:nvPr/>
        </p:nvSpPr>
        <p:spPr bwMode="auto">
          <a:xfrm rot="16200000" flipH="1">
            <a:off x="3295650" y="1175941"/>
            <a:ext cx="719138" cy="1046162"/>
          </a:xfrm>
          <a:custGeom>
            <a:avLst/>
            <a:gdLst>
              <a:gd name="G0" fmla="+- 15127 0 0"/>
              <a:gd name="G1" fmla="+- 3811 0 0"/>
              <a:gd name="G2" fmla="+- 12158 0 3811"/>
              <a:gd name="G3" fmla="+- G2 0 3811"/>
              <a:gd name="G4" fmla="*/ G3 32768 32059"/>
              <a:gd name="G5" fmla="*/ G4 1 2"/>
              <a:gd name="G6" fmla="+- 21600 0 15127"/>
              <a:gd name="G7" fmla="*/ G6 3811 6079"/>
              <a:gd name="G8" fmla="+- G7 15127 0"/>
              <a:gd name="T0" fmla="*/ 15127 w 21600"/>
              <a:gd name="T1" fmla="*/ 0 h 21600"/>
              <a:gd name="T2" fmla="*/ 15127 w 21600"/>
              <a:gd name="T3" fmla="*/ 12158 h 21600"/>
              <a:gd name="T4" fmla="*/ 231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7" y="0"/>
                </a:lnTo>
                <a:lnTo>
                  <a:pt x="15127" y="3811"/>
                </a:lnTo>
                <a:lnTo>
                  <a:pt x="12427" y="3811"/>
                </a:lnTo>
                <a:cubicBezTo>
                  <a:pt x="5564" y="3811"/>
                  <a:pt x="0" y="7548"/>
                  <a:pt x="0" y="12158"/>
                </a:cubicBezTo>
                <a:lnTo>
                  <a:pt x="0" y="21600"/>
                </a:lnTo>
                <a:lnTo>
                  <a:pt x="4636" y="21600"/>
                </a:lnTo>
                <a:lnTo>
                  <a:pt x="4636" y="12158"/>
                </a:lnTo>
                <a:cubicBezTo>
                  <a:pt x="4636" y="10053"/>
                  <a:pt x="8124" y="8347"/>
                  <a:pt x="12427" y="8347"/>
                </a:cubicBezTo>
                <a:lnTo>
                  <a:pt x="15127" y="8347"/>
                </a:lnTo>
                <a:lnTo>
                  <a:pt x="15127" y="12158"/>
                </a:ln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2" grpId="0" animBg="1"/>
      <p:bldP spid="2590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272" y="205979"/>
            <a:ext cx="88392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inefficient way to collect the statistics required for learning</a:t>
            </a:r>
            <a:br>
              <a:rPr lang="en-US" sz="2400" dirty="0" smtClean="0"/>
            </a:br>
            <a:r>
              <a:rPr lang="en-US" sz="2000" dirty="0" smtClean="0"/>
              <a:t>Hinton and </a:t>
            </a:r>
            <a:r>
              <a:rPr lang="en-US" sz="2000" dirty="0" err="1" smtClean="0"/>
              <a:t>Sejnowski</a:t>
            </a:r>
            <a:r>
              <a:rPr lang="en-US" sz="2000" dirty="0" smtClean="0"/>
              <a:t> (1983)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0133" y="1200151"/>
            <a:ext cx="4275667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</a:rPr>
              <a:t>Positive phase: </a:t>
            </a:r>
            <a:r>
              <a:rPr lang="en-US" dirty="0" smtClean="0"/>
              <a:t>Clamp a data vector </a:t>
            </a:r>
            <a:r>
              <a:rPr lang="en-US" dirty="0"/>
              <a:t>on the visible units and set the hidden units to random binary states.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Update </a:t>
            </a:r>
            <a:r>
              <a:rPr lang="en-US" dirty="0"/>
              <a:t>the hidden </a:t>
            </a:r>
            <a:r>
              <a:rPr lang="en-US" dirty="0" smtClean="0"/>
              <a:t>units one at a time until the network reaches thermal </a:t>
            </a:r>
            <a:r>
              <a:rPr lang="en-US" dirty="0"/>
              <a:t>equilibrium at </a:t>
            </a:r>
            <a:r>
              <a:rPr lang="en-US" dirty="0" smtClean="0"/>
              <a:t>a temperature of 1. 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Sample                 for every  connected pair of units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dirty="0"/>
              <a:t>Repeat for all </a:t>
            </a:r>
            <a:r>
              <a:rPr lang="en-US" dirty="0" smtClean="0"/>
              <a:t>data vectors </a:t>
            </a:r>
            <a:r>
              <a:rPr lang="en-US" dirty="0"/>
              <a:t>in the training </a:t>
            </a:r>
            <a:r>
              <a:rPr lang="en-US" dirty="0" smtClean="0"/>
              <a:t>set</a:t>
            </a:r>
            <a:r>
              <a:rPr lang="en-US" dirty="0"/>
              <a:t> </a:t>
            </a:r>
            <a:r>
              <a:rPr lang="en-US" dirty="0" smtClean="0"/>
              <a:t>and average.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79518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</a:rPr>
              <a:t>Negative </a:t>
            </a:r>
            <a:r>
              <a:rPr lang="en-US" dirty="0">
                <a:solidFill>
                  <a:srgbClr val="0000FF"/>
                </a:solidFill>
              </a:rPr>
              <a:t>phase: </a:t>
            </a:r>
            <a:r>
              <a:rPr lang="en-US" dirty="0" smtClean="0">
                <a:solidFill>
                  <a:srgbClr val="000000"/>
                </a:solidFill>
              </a:rPr>
              <a:t>Set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the units </a:t>
            </a:r>
            <a:r>
              <a:rPr lang="en-US" dirty="0"/>
              <a:t>to random binary states.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Update </a:t>
            </a:r>
            <a:r>
              <a:rPr lang="en-US" dirty="0" smtClean="0"/>
              <a:t>all the </a:t>
            </a:r>
            <a:r>
              <a:rPr lang="en-US" dirty="0"/>
              <a:t>units one at a time until the network reaches thermal equilibrium at a </a:t>
            </a:r>
            <a:r>
              <a:rPr lang="en-US" dirty="0" smtClean="0"/>
              <a:t>temperature </a:t>
            </a:r>
            <a:r>
              <a:rPr lang="en-US" dirty="0"/>
              <a:t>of 1.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Sample                 for every  connected pair </a:t>
            </a:r>
            <a:r>
              <a:rPr lang="en-US" dirty="0" smtClean="0"/>
              <a:t>of units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Repeat </a:t>
            </a:r>
            <a:r>
              <a:rPr lang="en-US" dirty="0" smtClean="0"/>
              <a:t>many times (how many?) and average </a:t>
            </a:r>
            <a:r>
              <a:rPr lang="en-US" dirty="0"/>
              <a:t>to get good </a:t>
            </a:r>
            <a:r>
              <a:rPr lang="en-US" dirty="0" smtClean="0"/>
              <a:t>estimates.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35915"/>
              </p:ext>
            </p:extLst>
          </p:nvPr>
        </p:nvGraphicFramePr>
        <p:xfrm>
          <a:off x="1993905" y="3149600"/>
          <a:ext cx="1077274" cy="56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0" name="Equation" r:id="rId3" imgW="507960" imgH="241200" progId="Equation.3">
                  <p:embed/>
                </p:oleObj>
              </mc:Choice>
              <mc:Fallback>
                <p:oleObj name="Equation" r:id="rId3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5" y="3149600"/>
                        <a:ext cx="1077274" cy="56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18272"/>
              </p:ext>
            </p:extLst>
          </p:nvPr>
        </p:nvGraphicFramePr>
        <p:xfrm>
          <a:off x="6379555" y="2912541"/>
          <a:ext cx="1077274" cy="56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Equation" r:id="rId5" imgW="507960" imgH="241200" progId="Equation.3">
                  <p:embed/>
                </p:oleObj>
              </mc:Choice>
              <mc:Fallback>
                <p:oleObj name="Equation" r:id="rId5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555" y="2912541"/>
                        <a:ext cx="1077274" cy="562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88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41" y="228600"/>
            <a:ext cx="8746061" cy="2159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Neural Networks for Machine Learning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 12b</a:t>
            </a:r>
            <a:br>
              <a:rPr lang="en-US" dirty="0" smtClean="0"/>
            </a:br>
            <a:r>
              <a:rPr lang="en-US" dirty="0" smtClean="0"/>
              <a:t>More efficient ways to get the statistics</a:t>
            </a:r>
            <a:br>
              <a:rPr lang="en-US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ADVANCED MATERIAL: NOT ON QUIZZES OR FINAL TEST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95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better way of collecting the statistics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we start from a random state, it may take a long time to reach thermal equilibrium.</a:t>
            </a:r>
          </a:p>
          <a:p>
            <a:pPr lvl="1"/>
            <a:r>
              <a:rPr lang="en-US" dirty="0" smtClean="0"/>
              <a:t>Also, its very hard to tell when we get there.</a:t>
            </a:r>
          </a:p>
          <a:p>
            <a:r>
              <a:rPr lang="en-US" dirty="0" smtClean="0"/>
              <a:t>Why not start from whatever state you ended up in last time you saw that </a:t>
            </a:r>
            <a:r>
              <a:rPr lang="en-US" dirty="0" err="1" smtClean="0"/>
              <a:t>datavector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stored state is called a “particle”.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927" y="1200151"/>
            <a:ext cx="3750733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</a:t>
            </a:r>
            <a:r>
              <a:rPr lang="en-US" dirty="0" smtClean="0"/>
              <a:t>sing  particles that persist to get a </a:t>
            </a:r>
            <a:r>
              <a:rPr lang="en-US" dirty="0"/>
              <a:t>“warm start</a:t>
            </a:r>
            <a:r>
              <a:rPr lang="en-US" dirty="0" smtClean="0"/>
              <a:t>” has a big advantage:</a:t>
            </a:r>
          </a:p>
          <a:p>
            <a:pPr marL="400050" lvl="1" indent="-400050"/>
            <a:r>
              <a:rPr lang="en-US" dirty="0" smtClean="0"/>
              <a:t>If </a:t>
            </a:r>
            <a:r>
              <a:rPr lang="en-US" dirty="0"/>
              <a:t>we were at equilibrium last time and we only changed the weights a little, we should only need a few updates to get back to equilibrium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00050" lvl="1" indent="-400050"/>
            <a:endParaRPr lang="en-US" dirty="0"/>
          </a:p>
          <a:p>
            <a:pPr marL="0" indent="-400050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6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10619</TotalTime>
  <Words>2673</Words>
  <Application>Microsoft Macintosh PowerPoint</Application>
  <PresentationFormat>On-screen Show (16:9)</PresentationFormat>
  <Paragraphs>302</Paragraphs>
  <Slides>47</Slides>
  <Notes>5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Equation</vt:lpstr>
      <vt:lpstr>Microsoft Equation</vt:lpstr>
      <vt:lpstr>Neural Networks for Machine Learning  Lecture 12a The Boltzmann Machine learning algorithm</vt:lpstr>
      <vt:lpstr>The goal of learning</vt:lpstr>
      <vt:lpstr>Why the learning could be difficult</vt:lpstr>
      <vt:lpstr>A very surprising fact</vt:lpstr>
      <vt:lpstr>Why is the derivative so simple?</vt:lpstr>
      <vt:lpstr>Why do we need the negative phase?</vt:lpstr>
      <vt:lpstr>An inefficient way to collect the statistics required for learning Hinton and Sejnowski (1983)</vt:lpstr>
      <vt:lpstr>Neural Networks for Machine Learning Lecture 12b More efficient ways to get the statistics ADVANCED MATERIAL: NOT ON QUIZZES OR FINAL TEST</vt:lpstr>
      <vt:lpstr>A better way of collecting the statistics</vt:lpstr>
      <vt:lpstr>Neal’s method for collecting the statistics (Neal 1992)</vt:lpstr>
      <vt:lpstr>Adapting Neal’s approach to handle mini-batches</vt:lpstr>
      <vt:lpstr>The simple mean field approximation </vt:lpstr>
      <vt:lpstr>An efficient mini-batch learning procedure for Boltzmann Machines (Salakhutdinov &amp; Hinton 2012)</vt:lpstr>
      <vt:lpstr>Making the updates more parallel</vt:lpstr>
      <vt:lpstr>Making the updates more parallel</vt:lpstr>
      <vt:lpstr>PowerPoint Presentation</vt:lpstr>
      <vt:lpstr>A puzzle</vt:lpstr>
      <vt:lpstr>The learning raises the effective mixing rate.</vt:lpstr>
      <vt:lpstr>How fantasy particles move between the model’s modes</vt:lpstr>
      <vt:lpstr>Neural Networks for Machine Learning  Lecture 12c Restricted Boltzmann Machines</vt:lpstr>
      <vt:lpstr>Restricted Boltzmann Machines</vt:lpstr>
      <vt:lpstr>PCD: An efficient mini-batch learning procedure for Restricted Boltzmann Machines (Tieleman, 2008)</vt:lpstr>
      <vt:lpstr>A picture of an inefficient version of the Boltzmann machine learning algorithm for an RBM</vt:lpstr>
      <vt:lpstr>Contrastive divergence: A very surprising short-cut</vt:lpstr>
      <vt:lpstr>Why does the shortcut work?</vt:lpstr>
      <vt:lpstr>A picture of contrastive divergence learning</vt:lpstr>
      <vt:lpstr>When does the shortcut fail?</vt:lpstr>
      <vt:lpstr>Neural Networks for Machine Learning  Lecture 12d An example of Contrastive Divergence Learning</vt:lpstr>
      <vt:lpstr>How to learn a set of features that are good for reconstructing images of the digit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well can we reconstruct digit images from the binary feature activations?</vt:lpstr>
      <vt:lpstr>PowerPoint Presentation</vt:lpstr>
      <vt:lpstr>Neural Networks for Machine Learning  Lecture 12e RBMs for collaborative filtering</vt:lpstr>
      <vt:lpstr>Collaborative filtering: The Netflix competition</vt:lpstr>
      <vt:lpstr>Lets use a “language model”</vt:lpstr>
      <vt:lpstr>An RBM alternative to matrix factorization</vt:lpstr>
      <vt:lpstr>How to avoid dealing with all those missing ratings</vt:lpstr>
      <vt:lpstr>How well does it work?(Salakhutdinov et al. 2007)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Hinton</dc:creator>
  <cp:lastModifiedBy>Geoffrey Hinton</cp:lastModifiedBy>
  <cp:revision>297</cp:revision>
  <dcterms:created xsi:type="dcterms:W3CDTF">2012-09-27T16:39:13Z</dcterms:created>
  <dcterms:modified xsi:type="dcterms:W3CDTF">2012-11-03T02:32:49Z</dcterms:modified>
</cp:coreProperties>
</file>