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323" r:id="rId3"/>
    <p:sldId id="324" r:id="rId4"/>
    <p:sldId id="325" r:id="rId5"/>
    <p:sldId id="350" r:id="rId6"/>
    <p:sldId id="351" r:id="rId7"/>
    <p:sldId id="352" r:id="rId8"/>
    <p:sldId id="353" r:id="rId9"/>
    <p:sldId id="343" r:id="rId10"/>
    <p:sldId id="358" r:id="rId11"/>
    <p:sldId id="346" r:id="rId12"/>
    <p:sldId id="326" r:id="rId13"/>
    <p:sldId id="344" r:id="rId14"/>
    <p:sldId id="357" r:id="rId15"/>
    <p:sldId id="348" r:id="rId16"/>
    <p:sldId id="349" r:id="rId17"/>
    <p:sldId id="337" r:id="rId18"/>
    <p:sldId id="356" r:id="rId19"/>
    <p:sldId id="35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2EF91C-3FA6-450A-8C85-9FD54CA9D9F0}" type="datetimeFigureOut">
              <a:rPr lang="en-US" smtClean="0"/>
              <a:pPr/>
              <a:t>6/18/2013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3C9B2E-C09C-4315-AF2E-CCE6C8A9DB7D}" type="slidenum">
              <a:rPr lang="en-US" smtClean="0"/>
              <a:pPr/>
              <a:t>‹#›</a:t>
            </a:fld>
            <a:endParaRPr lang="en-US"/>
          </a:p>
        </p:txBody>
      </p:sp>
    </p:spTree>
    <p:extLst>
      <p:ext uri="{BB962C8B-B14F-4D97-AF65-F5344CB8AC3E}">
        <p14:creationId xmlns:p14="http://schemas.microsoft.com/office/powerpoint/2010/main" val="2645882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CCFC0A-D4D7-4E0E-9A0E-A5EFD0E363D5}" type="datetimeFigureOut">
              <a:rPr lang="en-US" smtClean="0"/>
              <a:pPr/>
              <a:t>6/18/2013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F2E3F-31BB-43A3-91CA-E74194C1C99B}" type="slidenum">
              <a:rPr lang="en-US" smtClean="0"/>
              <a:pPr/>
              <a:t>‹#›</a:t>
            </a:fld>
            <a:endParaRPr lang="en-US"/>
          </a:p>
        </p:txBody>
      </p:sp>
    </p:spTree>
    <p:extLst>
      <p:ext uri="{BB962C8B-B14F-4D97-AF65-F5344CB8AC3E}">
        <p14:creationId xmlns:p14="http://schemas.microsoft.com/office/powerpoint/2010/main" val="361195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pPr eaLnBrk="1" hangingPunct="1"/>
            <a:r>
              <a:rPr lang="en-AU" smtClean="0"/>
              <a:t>Is your house killing you? Might be slightly hysterical overstatement but when you have met someone who has been affected by issues in their home it can affect a great many aspects of their lives.</a:t>
            </a:r>
          </a:p>
        </p:txBody>
      </p:sp>
      <p:sp>
        <p:nvSpPr>
          <p:cNvPr id="15364" name="Slide Number Placeholder 3"/>
          <p:cNvSpPr>
            <a:spLocks noGrp="1"/>
          </p:cNvSpPr>
          <p:nvPr>
            <p:ph type="sldNum" sz="quarter" idx="5"/>
          </p:nvPr>
        </p:nvSpPr>
        <p:spPr>
          <a:noFill/>
        </p:spPr>
        <p:txBody>
          <a:bodyPr/>
          <a:lstStyle/>
          <a:p>
            <a:fld id="{2BFEC192-9D48-4932-BA37-A38239A8C4AA}" type="slidenum">
              <a:rPr lang="en-AU" smtClean="0"/>
              <a:pPr/>
              <a:t>2</a:t>
            </a:fld>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pPr eaLnBrk="1" hangingPunct="1"/>
            <a:r>
              <a:rPr lang="en-AU" smtClean="0"/>
              <a:t>Air quality</a:t>
            </a:r>
          </a:p>
          <a:p>
            <a:pPr eaLnBrk="1" hangingPunct="1"/>
            <a:r>
              <a:rPr lang="en-US" smtClean="0"/>
              <a:t>The average Australian spends 80 to 90% of their time indoors – which can be very unhealthy if the air quality indoors is poor.</a:t>
            </a:r>
            <a:endParaRPr lang="en-AU" smtClean="0"/>
          </a:p>
          <a:p>
            <a:pPr eaLnBrk="1" hangingPunct="1"/>
            <a:r>
              <a:rPr lang="en-US" smtClean="0"/>
              <a:t> </a:t>
            </a:r>
            <a:endParaRPr lang="en-AU" smtClean="0"/>
          </a:p>
          <a:p>
            <a:pPr eaLnBrk="1" hangingPunct="1"/>
            <a:r>
              <a:rPr lang="en-US" smtClean="0"/>
              <a:t>Indoor air is far dirtier than outdoor air – up to 10 times dirtier, this is a concern to many of us. Most contaminants from outside come inside and stay there due to our modern homes being more snug and airtight. Many homes don’t get “aired out” regularly.  Many indoor items will also be releasing toxins into the air eg carpets.</a:t>
            </a:r>
            <a:endParaRPr lang="en-AU" smtClean="0"/>
          </a:p>
          <a:p>
            <a:pPr eaLnBrk="1" hangingPunct="1"/>
            <a:r>
              <a:rPr lang="en-US" smtClean="0"/>
              <a:t> </a:t>
            </a:r>
            <a:endParaRPr lang="en-AU" smtClean="0"/>
          </a:p>
          <a:p>
            <a:pPr eaLnBrk="1" hangingPunct="1"/>
            <a:r>
              <a:rPr lang="en-US" smtClean="0"/>
              <a:t>Indoor contaminants include volatile organic compounds, dust and mould.</a:t>
            </a:r>
          </a:p>
          <a:p>
            <a:pPr eaLnBrk="1" hangingPunct="1"/>
            <a:endParaRPr lang="en-US" smtClean="0"/>
          </a:p>
          <a:p>
            <a:pPr eaLnBrk="1" hangingPunct="1"/>
            <a:r>
              <a:rPr lang="en-US" smtClean="0"/>
              <a:t>VOC’s - A class of carbon based chemicals, which evaporate easily at room temperatures, giving off vapours, which can be inhaled.</a:t>
            </a:r>
            <a:endParaRPr lang="en-AU" smtClean="0"/>
          </a:p>
          <a:p>
            <a:pPr eaLnBrk="1" hangingPunct="1"/>
            <a:endParaRPr lang="en-AU" smtClean="0"/>
          </a:p>
          <a:p>
            <a:pPr eaLnBrk="1" hangingPunct="1"/>
            <a:endParaRPr lang="en-AU" smtClean="0"/>
          </a:p>
        </p:txBody>
      </p:sp>
      <p:sp>
        <p:nvSpPr>
          <p:cNvPr id="16388" name="Slide Number Placeholder 3"/>
          <p:cNvSpPr>
            <a:spLocks noGrp="1"/>
          </p:cNvSpPr>
          <p:nvPr>
            <p:ph type="sldNum" sz="quarter" idx="5"/>
          </p:nvPr>
        </p:nvSpPr>
        <p:spPr>
          <a:noFill/>
        </p:spPr>
        <p:txBody>
          <a:bodyPr/>
          <a:lstStyle/>
          <a:p>
            <a:fld id="{3AC13C0D-153B-4E02-B1FC-64D574C0962B}" type="slidenum">
              <a:rPr lang="en-AU" smtClean="0"/>
              <a:pPr/>
              <a:t>3</a:t>
            </a:fld>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AU" smtClean="0"/>
              <a:t>Cca treated pine</a:t>
            </a:r>
          </a:p>
        </p:txBody>
      </p:sp>
      <p:sp>
        <p:nvSpPr>
          <p:cNvPr id="21508" name="Slide Number Placeholder 3"/>
          <p:cNvSpPr>
            <a:spLocks noGrp="1"/>
          </p:cNvSpPr>
          <p:nvPr>
            <p:ph type="sldNum" sz="quarter" idx="5"/>
          </p:nvPr>
        </p:nvSpPr>
        <p:spPr>
          <a:noFill/>
        </p:spPr>
        <p:txBody>
          <a:bodyPr/>
          <a:lstStyle/>
          <a:p>
            <a:fld id="{D76FCB8C-6311-4098-8118-8CFF42511587}" type="slidenum">
              <a:rPr lang="en-AU" smtClean="0"/>
              <a:pPr/>
              <a:t>9</a:t>
            </a:fld>
            <a:endParaRPr 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r>
              <a:rPr lang="en-AU" smtClean="0"/>
              <a:t>Unflued gas heaters</a:t>
            </a:r>
          </a:p>
        </p:txBody>
      </p:sp>
      <p:sp>
        <p:nvSpPr>
          <p:cNvPr id="20484" name="Slide Number Placeholder 3"/>
          <p:cNvSpPr>
            <a:spLocks noGrp="1"/>
          </p:cNvSpPr>
          <p:nvPr>
            <p:ph type="sldNum" sz="quarter" idx="5"/>
          </p:nvPr>
        </p:nvSpPr>
        <p:spPr>
          <a:noFill/>
        </p:spPr>
        <p:txBody>
          <a:bodyPr/>
          <a:lstStyle/>
          <a:p>
            <a:fld id="{6E825A15-B09F-4F4E-BD8D-5AC1DA0CDBE2}" type="slidenum">
              <a:rPr lang="en-AU" smtClean="0"/>
              <a:pPr/>
              <a:t>11</a:t>
            </a:fld>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eaLnBrk="1" hangingPunct="1"/>
            <a:r>
              <a:rPr lang="en-US" smtClean="0"/>
              <a:t>It’s a good idea to do a chemical audit of your home for the presentation – it may surprise you how many chemicals you have, how many of these overlap in function and how many you don’t need!  You may want to take a photo of your chemical shelf to get an idea of what’s there.  This list may take up several slides.</a:t>
            </a:r>
            <a:endParaRPr lang="en-AU" smtClean="0"/>
          </a:p>
          <a:p>
            <a:pPr eaLnBrk="1" hangingPunct="1"/>
            <a:endParaRPr lang="en-AU" smtClean="0"/>
          </a:p>
        </p:txBody>
      </p:sp>
      <p:sp>
        <p:nvSpPr>
          <p:cNvPr id="17412" name="Slide Number Placeholder 3"/>
          <p:cNvSpPr>
            <a:spLocks noGrp="1"/>
          </p:cNvSpPr>
          <p:nvPr>
            <p:ph type="sldNum" sz="quarter" idx="5"/>
          </p:nvPr>
        </p:nvSpPr>
        <p:spPr>
          <a:noFill/>
        </p:spPr>
        <p:txBody>
          <a:bodyPr/>
          <a:lstStyle/>
          <a:p>
            <a:fld id="{64082F85-550C-4887-A239-F013B7336D10}" type="slidenum">
              <a:rPr lang="en-AU" smtClean="0"/>
              <a:pPr/>
              <a:t>12</a:t>
            </a:fld>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smtClean="0"/>
              <a:t>There are potentially a lot of chemicals in the products we put on our body all in the name of beauty!</a:t>
            </a:r>
            <a:endParaRPr lang="en-AU" smtClean="0"/>
          </a:p>
          <a:p>
            <a:r>
              <a:rPr lang="en-US" smtClean="0"/>
              <a:t>It is possible to look good, reduce your exposure to chemicals and be friendly to the environment.</a:t>
            </a:r>
            <a:endParaRPr lang="en-AU" smtClean="0"/>
          </a:p>
          <a:p>
            <a:r>
              <a:rPr lang="en-US" smtClean="0"/>
              <a:t>Unfortunately there is no black and white answer to choosing “green” cosmetics.</a:t>
            </a:r>
            <a:endParaRPr lang="en-AU" smtClean="0"/>
          </a:p>
          <a:p>
            <a:r>
              <a:rPr lang="en-US" smtClean="0"/>
              <a:t> </a:t>
            </a:r>
            <a:endParaRPr lang="en-AU" smtClean="0"/>
          </a:p>
          <a:p>
            <a:r>
              <a:rPr lang="en-US" smtClean="0"/>
              <a:t>But you can ask yourself the following questions:</a:t>
            </a:r>
            <a:endParaRPr lang="en-AU" smtClean="0"/>
          </a:p>
          <a:p>
            <a:r>
              <a:rPr lang="en-US" smtClean="0"/>
              <a:t>What is in the product?</a:t>
            </a:r>
            <a:endParaRPr lang="en-AU" smtClean="0"/>
          </a:p>
          <a:p>
            <a:r>
              <a:rPr lang="en-US" smtClean="0"/>
              <a:t>Where did it come from and how was it made?</a:t>
            </a:r>
            <a:endParaRPr lang="en-AU" smtClean="0"/>
          </a:p>
          <a:p>
            <a:r>
              <a:rPr lang="en-US" smtClean="0"/>
              <a:t>Is it tested on animals?</a:t>
            </a:r>
            <a:endParaRPr lang="en-AU" smtClean="0"/>
          </a:p>
          <a:p>
            <a:r>
              <a:rPr lang="en-US" smtClean="0"/>
              <a:t>How is it packaged?</a:t>
            </a:r>
            <a:endParaRPr lang="en-AU" smtClean="0"/>
          </a:p>
          <a:p>
            <a:endParaRPr lang="en-AU" smtClean="0"/>
          </a:p>
        </p:txBody>
      </p:sp>
      <p:sp>
        <p:nvSpPr>
          <p:cNvPr id="19460" name="Slide Number Placeholder 3"/>
          <p:cNvSpPr>
            <a:spLocks noGrp="1"/>
          </p:cNvSpPr>
          <p:nvPr>
            <p:ph type="sldNum" sz="quarter" idx="5"/>
          </p:nvPr>
        </p:nvSpPr>
        <p:spPr>
          <a:noFill/>
        </p:spPr>
        <p:txBody>
          <a:bodyPr/>
          <a:lstStyle/>
          <a:p>
            <a:fld id="{2089AD97-B6E0-445B-9F4F-30F9D6F019A2}" type="slidenum">
              <a:rPr lang="en-AU" smtClean="0"/>
              <a:pPr/>
              <a:t>13</a:t>
            </a:fld>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smtClean="0"/>
              <a:t>DUST</a:t>
            </a:r>
          </a:p>
          <a:p>
            <a:pPr eaLnBrk="1" hangingPunct="1">
              <a:defRPr/>
            </a:pPr>
            <a:endParaRPr lang="en-US" dirty="0" smtClean="0"/>
          </a:p>
          <a:p>
            <a:pPr eaLnBrk="1" hangingPunct="1">
              <a:defRPr/>
            </a:pPr>
            <a:r>
              <a:rPr lang="en-US" dirty="0" smtClean="0"/>
              <a:t>On a normal day we breathe in one teaspoon of microscopic dust particles </a:t>
            </a:r>
            <a:endParaRPr lang="en-AU" dirty="0" smtClean="0"/>
          </a:p>
          <a:p>
            <a:pPr eaLnBrk="1" hangingPunct="1">
              <a:defRPr/>
            </a:pPr>
            <a:r>
              <a:rPr lang="en-US" dirty="0" smtClean="0"/>
              <a:t>Dust contributes to respiratory infection and disease – many of the microscopic particles can be absorbed into our lungs.</a:t>
            </a:r>
            <a:endParaRPr lang="en-AU" dirty="0" smtClean="0"/>
          </a:p>
          <a:p>
            <a:pPr eaLnBrk="1" hangingPunct="1">
              <a:defRPr/>
            </a:pPr>
            <a:r>
              <a:rPr lang="en-US" dirty="0" smtClean="0"/>
              <a:t>Causes headaches, nausea and asthma</a:t>
            </a:r>
            <a:endParaRPr lang="en-AU" dirty="0" smtClean="0"/>
          </a:p>
          <a:p>
            <a:pPr eaLnBrk="1" hangingPunct="1">
              <a:defRPr/>
            </a:pPr>
            <a:r>
              <a:rPr lang="en-US" dirty="0" smtClean="0"/>
              <a:t> </a:t>
            </a:r>
            <a:endParaRPr lang="en-AU" dirty="0" smtClean="0"/>
          </a:p>
          <a:p>
            <a:pPr eaLnBrk="1" hangingPunct="1">
              <a:defRPr/>
            </a:pPr>
            <a:endParaRPr lang="en-AU" cap="small" dirty="0" smtClean="0"/>
          </a:p>
          <a:p>
            <a:pPr eaLnBrk="1" hangingPunct="1">
              <a:defRPr/>
            </a:pPr>
            <a:r>
              <a:rPr lang="en-US" dirty="0" smtClean="0"/>
              <a:t>What Constitutes Dust?</a:t>
            </a:r>
            <a:endParaRPr lang="en-AU" dirty="0" smtClean="0"/>
          </a:p>
          <a:p>
            <a:pPr eaLnBrk="1" hangingPunct="1">
              <a:defRPr/>
            </a:pPr>
            <a:r>
              <a:rPr lang="en-US" dirty="0" smtClean="0"/>
              <a:t>Skin cells (animal and human)</a:t>
            </a:r>
            <a:endParaRPr lang="en-AU" dirty="0" smtClean="0"/>
          </a:p>
          <a:p>
            <a:pPr eaLnBrk="1" hangingPunct="1">
              <a:defRPr/>
            </a:pPr>
            <a:r>
              <a:rPr lang="en-US" dirty="0" smtClean="0"/>
              <a:t>House dust mites</a:t>
            </a:r>
            <a:endParaRPr lang="en-AU" dirty="0" smtClean="0"/>
          </a:p>
          <a:p>
            <a:pPr eaLnBrk="1" hangingPunct="1">
              <a:defRPr/>
            </a:pPr>
            <a:r>
              <a:rPr lang="en-US" dirty="0" smtClean="0"/>
              <a:t>Mould and fungal spores</a:t>
            </a:r>
            <a:endParaRPr lang="en-AU" dirty="0" smtClean="0"/>
          </a:p>
          <a:p>
            <a:pPr eaLnBrk="1" hangingPunct="1">
              <a:defRPr/>
            </a:pPr>
            <a:r>
              <a:rPr lang="en-US" dirty="0" smtClean="0"/>
              <a:t>Dead and living bacteria</a:t>
            </a:r>
            <a:endParaRPr lang="en-AU" dirty="0" smtClean="0"/>
          </a:p>
          <a:p>
            <a:pPr eaLnBrk="1" hangingPunct="1">
              <a:defRPr/>
            </a:pPr>
            <a:r>
              <a:rPr lang="en-US" dirty="0" smtClean="0"/>
              <a:t>Insect parts</a:t>
            </a:r>
            <a:endParaRPr lang="en-AU" dirty="0" smtClean="0"/>
          </a:p>
          <a:p>
            <a:pPr eaLnBrk="1" hangingPunct="1">
              <a:defRPr/>
            </a:pPr>
            <a:r>
              <a:rPr lang="en-US" dirty="0" smtClean="0"/>
              <a:t>Fibrous material</a:t>
            </a:r>
            <a:endParaRPr lang="en-AU" dirty="0" smtClean="0"/>
          </a:p>
          <a:p>
            <a:pPr eaLnBrk="1" hangingPunct="1">
              <a:defRPr/>
            </a:pPr>
            <a:r>
              <a:rPr lang="en-US" dirty="0" smtClean="0"/>
              <a:t>Left over food particles</a:t>
            </a:r>
            <a:endParaRPr lang="en-AU" dirty="0" smtClean="0"/>
          </a:p>
          <a:p>
            <a:pPr eaLnBrk="1" hangingPunct="1">
              <a:defRPr/>
            </a:pPr>
            <a:r>
              <a:rPr lang="en-US" dirty="0" smtClean="0"/>
              <a:t>Inorganic particles</a:t>
            </a:r>
            <a:endParaRPr lang="en-AU" dirty="0" smtClean="0"/>
          </a:p>
          <a:p>
            <a:pPr eaLnBrk="1" hangingPunct="1">
              <a:defRPr/>
            </a:pPr>
            <a:r>
              <a:rPr lang="en-US" dirty="0" smtClean="0"/>
              <a:t>Chemicals</a:t>
            </a:r>
            <a:endParaRPr lang="en-AU" dirty="0" smtClean="0"/>
          </a:p>
          <a:p>
            <a:pPr eaLnBrk="1" hangingPunct="1">
              <a:defRPr/>
            </a:pPr>
            <a:r>
              <a:rPr lang="en-US" dirty="0" smtClean="0"/>
              <a:t>Pesticides from gardens</a:t>
            </a:r>
            <a:endParaRPr lang="en-AU" dirty="0" smtClean="0"/>
          </a:p>
          <a:p>
            <a:pPr eaLnBrk="1" hangingPunct="1">
              <a:defRPr/>
            </a:pPr>
            <a:r>
              <a:rPr lang="en-US" dirty="0" smtClean="0"/>
              <a:t>Heavy metals from exhausts</a:t>
            </a:r>
            <a:endParaRPr lang="en-AU" dirty="0" smtClean="0"/>
          </a:p>
          <a:p>
            <a:pPr eaLnBrk="1" hangingPunct="1">
              <a:defRPr/>
            </a:pPr>
            <a:r>
              <a:rPr lang="en-US" dirty="0" smtClean="0"/>
              <a:t>Pet </a:t>
            </a:r>
            <a:r>
              <a:rPr lang="en-US" dirty="0" err="1" smtClean="0"/>
              <a:t>faeces</a:t>
            </a:r>
            <a:endParaRPr lang="en-AU" dirty="0" smtClean="0"/>
          </a:p>
          <a:p>
            <a:pPr eaLnBrk="1" hangingPunct="1">
              <a:defRPr/>
            </a:pPr>
            <a:r>
              <a:rPr lang="en-US" dirty="0" smtClean="0"/>
              <a:t>etc</a:t>
            </a:r>
            <a:endParaRPr lang="en-AU" dirty="0" smtClean="0"/>
          </a:p>
          <a:p>
            <a:pPr eaLnBrk="1" hangingPunct="1">
              <a:defRPr/>
            </a:pPr>
            <a:r>
              <a:rPr lang="en-US" dirty="0" smtClean="0"/>
              <a:t> </a:t>
            </a:r>
            <a:endParaRPr lang="en-AU" dirty="0" smtClean="0"/>
          </a:p>
          <a:p>
            <a:pPr eaLnBrk="1" hangingPunct="1">
              <a:defRPr/>
            </a:pPr>
            <a:endParaRPr lang="en-AU" dirty="0" smtClean="0"/>
          </a:p>
        </p:txBody>
      </p:sp>
      <p:sp>
        <p:nvSpPr>
          <p:cNvPr id="22532" name="Slide Number Placeholder 3"/>
          <p:cNvSpPr>
            <a:spLocks noGrp="1"/>
          </p:cNvSpPr>
          <p:nvPr>
            <p:ph type="sldNum" sz="quarter" idx="5"/>
          </p:nvPr>
        </p:nvSpPr>
        <p:spPr>
          <a:noFill/>
        </p:spPr>
        <p:txBody>
          <a:bodyPr/>
          <a:lstStyle/>
          <a:p>
            <a:fld id="{FB71EC1D-FB1B-419B-9E7D-9082458F7540}" type="slidenum">
              <a:rPr lang="en-AU" smtClean="0"/>
              <a:pPr/>
              <a:t>15</a:t>
            </a:fld>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defRPr/>
            </a:pPr>
            <a:r>
              <a:rPr lang="en-US" dirty="0" smtClean="0"/>
              <a:t>MOULD Dust mites are microscopic organisms that feed on dried human skin </a:t>
            </a:r>
            <a:endParaRPr lang="en-AU" dirty="0" smtClean="0"/>
          </a:p>
          <a:p>
            <a:pPr eaLnBrk="1" hangingPunct="1">
              <a:defRPr/>
            </a:pPr>
            <a:r>
              <a:rPr lang="en-US" dirty="0" smtClean="0"/>
              <a:t>Both love moist areas- and dust mites need mould to survive.  </a:t>
            </a:r>
            <a:endParaRPr lang="en-AU" dirty="0" smtClean="0"/>
          </a:p>
          <a:p>
            <a:pPr eaLnBrk="1" hangingPunct="1">
              <a:defRPr/>
            </a:pPr>
            <a:r>
              <a:rPr lang="en-US" dirty="0" smtClean="0"/>
              <a:t>Exposure to mould spores is serious especially for children.  Mould can cause serious health consequences – any mould in a house is too much!</a:t>
            </a:r>
            <a:endParaRPr lang="en-AU" dirty="0" smtClean="0"/>
          </a:p>
          <a:p>
            <a:pPr eaLnBrk="1" hangingPunct="1">
              <a:defRPr/>
            </a:pPr>
            <a:r>
              <a:rPr lang="en-US" dirty="0" smtClean="0"/>
              <a:t>Both can cause asthma, chronic bronchitis, rhinitis, nasal congestion, coughs, wheezing and sore throats</a:t>
            </a:r>
            <a:endParaRPr lang="en-AU" dirty="0" smtClean="0"/>
          </a:p>
          <a:p>
            <a:pPr eaLnBrk="1" hangingPunct="1">
              <a:defRPr/>
            </a:pPr>
            <a:r>
              <a:rPr lang="en-US" dirty="0" smtClean="0"/>
              <a:t>Dust mites are common trigger for asthma</a:t>
            </a:r>
            <a:endParaRPr lang="en-AU" dirty="0" smtClean="0"/>
          </a:p>
          <a:p>
            <a:pPr eaLnBrk="1" hangingPunct="1">
              <a:defRPr/>
            </a:pPr>
            <a:r>
              <a:rPr lang="en-US" dirty="0" smtClean="0"/>
              <a:t> </a:t>
            </a:r>
            <a:endParaRPr lang="en-AU" dirty="0" smtClean="0"/>
          </a:p>
          <a:p>
            <a:pPr eaLnBrk="1" hangingPunct="1">
              <a:defRPr/>
            </a:pPr>
            <a:endParaRPr lang="en-AU" b="1" cap="small" dirty="0" smtClean="0"/>
          </a:p>
          <a:p>
            <a:pPr eaLnBrk="1" hangingPunct="1">
              <a:defRPr/>
            </a:pPr>
            <a:endParaRPr lang="en-AU" dirty="0" smtClean="0"/>
          </a:p>
        </p:txBody>
      </p:sp>
      <p:sp>
        <p:nvSpPr>
          <p:cNvPr id="23556" name="Slide Number Placeholder 3"/>
          <p:cNvSpPr>
            <a:spLocks noGrp="1"/>
          </p:cNvSpPr>
          <p:nvPr>
            <p:ph type="sldNum" sz="quarter" idx="5"/>
          </p:nvPr>
        </p:nvSpPr>
        <p:spPr>
          <a:noFill/>
        </p:spPr>
        <p:txBody>
          <a:bodyPr/>
          <a:lstStyle/>
          <a:p>
            <a:fld id="{49BED976-84DA-4546-8CFF-951B2D41E0C3}" type="slidenum">
              <a:rPr lang="en-AU" smtClean="0"/>
              <a:pPr/>
              <a:t>16</a:t>
            </a:fld>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AU" smtClean="0"/>
              <a:t>Use objects and photos</a:t>
            </a:r>
          </a:p>
          <a:p>
            <a:pPr eaLnBrk="1" hangingPunct="1"/>
            <a:r>
              <a:rPr lang="en-AU" smtClean="0"/>
              <a:t>Microfibre cloths</a:t>
            </a:r>
          </a:p>
          <a:p>
            <a:pPr eaLnBrk="1" hangingPunct="1"/>
            <a:r>
              <a:rPr lang="en-AU" smtClean="0"/>
              <a:t>Vinegar</a:t>
            </a:r>
          </a:p>
          <a:p>
            <a:pPr eaLnBrk="1" hangingPunct="1"/>
            <a:r>
              <a:rPr lang="en-AU" smtClean="0"/>
              <a:t>Salt and lemon</a:t>
            </a:r>
          </a:p>
          <a:p>
            <a:pPr eaLnBrk="1" hangingPunct="1"/>
            <a:r>
              <a:rPr lang="en-AU" smtClean="0"/>
              <a:t>Bicarb soda</a:t>
            </a:r>
          </a:p>
          <a:p>
            <a:pPr eaLnBrk="1" hangingPunct="1"/>
            <a:r>
              <a:rPr lang="en-AU" smtClean="0"/>
              <a:t>Ecaluptus oil</a:t>
            </a:r>
          </a:p>
          <a:p>
            <a:pPr eaLnBrk="1" hangingPunct="1"/>
            <a:r>
              <a:rPr lang="en-AU" smtClean="0"/>
              <a:t>Borax</a:t>
            </a:r>
          </a:p>
          <a:p>
            <a:pPr eaLnBrk="1" hangingPunct="1"/>
            <a:r>
              <a:rPr lang="en-AU" smtClean="0"/>
              <a:t>Soap flakes</a:t>
            </a:r>
          </a:p>
          <a:p>
            <a:pPr eaLnBrk="1" hangingPunct="1"/>
            <a:r>
              <a:rPr lang="en-AU" smtClean="0"/>
              <a:t>HEPA filter vacuum (high efficiency particulate airs)</a:t>
            </a:r>
          </a:p>
          <a:p>
            <a:pPr eaLnBrk="1" hangingPunct="1"/>
            <a:r>
              <a:rPr lang="en-AU" smtClean="0"/>
              <a:t>In the 1940's HEPA (High Efficiency Particulate Air) filters were invented to filter out radioactive dust particulate contaminants in bomb shelters during the atomic bomb tests. These filters were designed to capture particles down to 0.3 microns in size at efficiency ratings of 99.97%. This standard is still used to this day for HEPA vacuum cleaners and HEPA air cleaners for asbestos and lead abatement. However HEPA vacuum cleaners are now used everyday in homes and businesses to clean and remove household dust and allergens to improve the indoor air quality you breathe</a:t>
            </a:r>
          </a:p>
          <a:p>
            <a:pPr eaLnBrk="1" hangingPunct="1"/>
            <a:r>
              <a:rPr lang="en-AU" smtClean="0"/>
              <a:t>Picture of open windows</a:t>
            </a:r>
          </a:p>
          <a:p>
            <a:pPr eaLnBrk="1" hangingPunct="1"/>
            <a:r>
              <a:rPr lang="en-AU" smtClean="0"/>
              <a:t>Picture of the sun</a:t>
            </a:r>
          </a:p>
          <a:p>
            <a:pPr eaLnBrk="1" hangingPunct="1"/>
            <a:r>
              <a:rPr lang="en-AU" smtClean="0"/>
              <a:t>Face mask</a:t>
            </a:r>
          </a:p>
          <a:p>
            <a:pPr eaLnBrk="1" hangingPunct="1"/>
            <a:r>
              <a:rPr lang="en-AU" smtClean="0"/>
              <a:t>Protective clothing</a:t>
            </a:r>
          </a:p>
          <a:p>
            <a:pPr eaLnBrk="1" hangingPunct="1"/>
            <a:r>
              <a:rPr lang="en-AU" smtClean="0"/>
              <a:t>Shoes at the front door</a:t>
            </a:r>
          </a:p>
        </p:txBody>
      </p:sp>
      <p:sp>
        <p:nvSpPr>
          <p:cNvPr id="24580" name="Slide Number Placeholder 3"/>
          <p:cNvSpPr>
            <a:spLocks noGrp="1"/>
          </p:cNvSpPr>
          <p:nvPr>
            <p:ph type="sldNum" sz="quarter" idx="5"/>
          </p:nvPr>
        </p:nvSpPr>
        <p:spPr>
          <a:noFill/>
        </p:spPr>
        <p:txBody>
          <a:bodyPr/>
          <a:lstStyle/>
          <a:p>
            <a:fld id="{7908F8E3-E36F-4BAF-8CE2-10FE20EF1602}" type="slidenum">
              <a:rPr lang="en-AU" smtClean="0"/>
              <a:pPr/>
              <a:t>17</a:t>
            </a:fld>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184F2F-35F1-49A3-830D-BAE1E147BE61}" type="datetime1">
              <a:rPr lang="en-US" smtClean="0"/>
              <a:pPr/>
              <a:t>6/18/2013</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F229E-78FB-4D42-8EA5-C6D9A2C49B56}" type="datetime1">
              <a:rPr lang="en-US" smtClean="0"/>
              <a:pPr/>
              <a:t>6/18/2013</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43F60F-C47E-455D-974E-95B71DE66AE7}" type="datetime1">
              <a:rPr lang="en-US" smtClean="0"/>
              <a:pPr/>
              <a:t>6/18/2013</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037B2-C6D3-4433-8718-CFDA4B823D7D}" type="datetime1">
              <a:rPr lang="en-US" smtClean="0"/>
              <a:pPr/>
              <a:t>6/18/2013</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3F1358-8542-4525-83BA-8F2021F3CDBB}" type="datetime1">
              <a:rPr lang="en-US" smtClean="0"/>
              <a:pPr/>
              <a:t>6/18/2013</a:t>
            </a:fld>
            <a:endParaRPr lang="en-US"/>
          </a:p>
        </p:txBody>
      </p:sp>
      <p:sp>
        <p:nvSpPr>
          <p:cNvPr id="5" name="Footer Placeholder 4"/>
          <p:cNvSpPr>
            <a:spLocks noGrp="1"/>
          </p:cNvSpPr>
          <p:nvPr>
            <p:ph type="ftr" sz="quarter" idx="11"/>
          </p:nvPr>
        </p:nvSpPr>
        <p:spPr/>
        <p:txBody>
          <a:bodyPr/>
          <a:lstStyle/>
          <a:p>
            <a:r>
              <a:rPr lang="en-US" smtClean="0"/>
              <a:t>copyright Ecoburbia 2011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1EF91-C609-46EC-9235-BC8E2D92114B}" type="datetime1">
              <a:rPr lang="en-US" smtClean="0"/>
              <a:pPr/>
              <a:t>6/18/2013</a:t>
            </a:fld>
            <a:endParaRPr lang="en-US"/>
          </a:p>
        </p:txBody>
      </p:sp>
      <p:sp>
        <p:nvSpPr>
          <p:cNvPr id="6" name="Footer Placeholder 5"/>
          <p:cNvSpPr>
            <a:spLocks noGrp="1"/>
          </p:cNvSpPr>
          <p:nvPr>
            <p:ph type="ftr" sz="quarter" idx="11"/>
          </p:nvPr>
        </p:nvSpPr>
        <p:spPr/>
        <p:txBody>
          <a:bodyPr/>
          <a:lstStyle/>
          <a:p>
            <a:r>
              <a:rPr lang="en-US" smtClean="0"/>
              <a:t>copyright Ecoburbia 2011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0E24EA-E8B5-4AFB-BC16-89C5C6BF5CE5}" type="datetime1">
              <a:rPr lang="en-US" smtClean="0"/>
              <a:pPr/>
              <a:t>6/18/2013</a:t>
            </a:fld>
            <a:endParaRPr lang="en-US"/>
          </a:p>
        </p:txBody>
      </p:sp>
      <p:sp>
        <p:nvSpPr>
          <p:cNvPr id="8" name="Footer Placeholder 7"/>
          <p:cNvSpPr>
            <a:spLocks noGrp="1"/>
          </p:cNvSpPr>
          <p:nvPr>
            <p:ph type="ftr" sz="quarter" idx="11"/>
          </p:nvPr>
        </p:nvSpPr>
        <p:spPr/>
        <p:txBody>
          <a:bodyPr/>
          <a:lstStyle/>
          <a:p>
            <a:r>
              <a:rPr lang="en-US" smtClean="0"/>
              <a:t>copyright Ecoburbia 2011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E277BA-9435-4F4B-A045-F78D400A1B06}" type="datetime1">
              <a:rPr lang="en-US" smtClean="0"/>
              <a:pPr/>
              <a:t>6/18/2013</a:t>
            </a:fld>
            <a:endParaRPr lang="en-US"/>
          </a:p>
        </p:txBody>
      </p:sp>
      <p:sp>
        <p:nvSpPr>
          <p:cNvPr id="4" name="Footer Placeholder 3"/>
          <p:cNvSpPr>
            <a:spLocks noGrp="1"/>
          </p:cNvSpPr>
          <p:nvPr>
            <p:ph type="ftr" sz="quarter" idx="11"/>
          </p:nvPr>
        </p:nvSpPr>
        <p:spPr/>
        <p:txBody>
          <a:bodyPr/>
          <a:lstStyle/>
          <a:p>
            <a:r>
              <a:rPr lang="en-US" smtClean="0"/>
              <a:t>copyright Ecoburbia 2011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FF925-C6C6-4553-81DD-729C3F4F10CE}" type="datetime1">
              <a:rPr lang="en-US" smtClean="0"/>
              <a:pPr/>
              <a:t>6/18/2013</a:t>
            </a:fld>
            <a:endParaRPr lang="en-US"/>
          </a:p>
        </p:txBody>
      </p:sp>
      <p:sp>
        <p:nvSpPr>
          <p:cNvPr id="3" name="Footer Placeholder 2"/>
          <p:cNvSpPr>
            <a:spLocks noGrp="1"/>
          </p:cNvSpPr>
          <p:nvPr>
            <p:ph type="ftr" sz="quarter" idx="11"/>
          </p:nvPr>
        </p:nvSpPr>
        <p:spPr/>
        <p:txBody>
          <a:bodyPr/>
          <a:lstStyle/>
          <a:p>
            <a:r>
              <a:rPr lang="en-US" smtClean="0"/>
              <a:t>copyright Ecoburbia 2011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FBDCD-8EEB-4456-8B76-0DD6476EC48D}" type="datetime1">
              <a:rPr lang="en-US" smtClean="0"/>
              <a:pPr/>
              <a:t>6/18/2013</a:t>
            </a:fld>
            <a:endParaRPr lang="en-US"/>
          </a:p>
        </p:txBody>
      </p:sp>
      <p:sp>
        <p:nvSpPr>
          <p:cNvPr id="6" name="Footer Placeholder 5"/>
          <p:cNvSpPr>
            <a:spLocks noGrp="1"/>
          </p:cNvSpPr>
          <p:nvPr>
            <p:ph type="ftr" sz="quarter" idx="11"/>
          </p:nvPr>
        </p:nvSpPr>
        <p:spPr/>
        <p:txBody>
          <a:bodyPr/>
          <a:lstStyle/>
          <a:p>
            <a:r>
              <a:rPr lang="en-US" smtClean="0"/>
              <a:t>copyright Ecoburbia 2011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C8B21-25E4-4A15-96F9-D4D69BDC9B37}" type="datetime1">
              <a:rPr lang="en-US" smtClean="0"/>
              <a:pPr/>
              <a:t>6/18/2013</a:t>
            </a:fld>
            <a:endParaRPr lang="en-US"/>
          </a:p>
        </p:txBody>
      </p:sp>
      <p:sp>
        <p:nvSpPr>
          <p:cNvPr id="6" name="Footer Placeholder 5"/>
          <p:cNvSpPr>
            <a:spLocks noGrp="1"/>
          </p:cNvSpPr>
          <p:nvPr>
            <p:ph type="ftr" sz="quarter" idx="11"/>
          </p:nvPr>
        </p:nvSpPr>
        <p:spPr/>
        <p:txBody>
          <a:bodyPr/>
          <a:lstStyle/>
          <a:p>
            <a:r>
              <a:rPr lang="en-US" smtClean="0"/>
              <a:t>copyright Ecoburbia 2011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2">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107AF-BFF0-4671-8054-099BFBBABE31}" type="datetime1">
              <a:rPr lang="en-US" smtClean="0"/>
              <a:pPr/>
              <a:t>6/18/2013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Ecoburbia 2011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InterVideo%20WinDVD.ln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524000"/>
          </a:xfrm>
        </p:spPr>
        <p:txBody>
          <a:bodyPr/>
          <a:lstStyle/>
          <a:p>
            <a:r>
              <a:rPr lang="en-US" dirty="0" smtClean="0"/>
              <a:t>Tim Darby and </a:t>
            </a:r>
            <a:r>
              <a:rPr lang="en-US" dirty="0" err="1" smtClean="0"/>
              <a:t>Shani</a:t>
            </a:r>
            <a:r>
              <a:rPr lang="en-US" dirty="0" smtClean="0"/>
              <a:t> Graham</a:t>
            </a:r>
            <a:endParaRPr lang="en-US" dirty="0"/>
          </a:p>
        </p:txBody>
      </p:sp>
      <p:pic>
        <p:nvPicPr>
          <p:cNvPr id="7" name="Content Placeholder 6" descr="Painted Fish (4).jpg">
            <a:hlinkClick r:id="rId2" action="ppaction://hlinkfile"/>
          </p:cNvPr>
          <p:cNvPicPr>
            <a:picLocks noGrp="1" noChangeAspect="1"/>
          </p:cNvPicPr>
          <p:nvPr>
            <p:ph idx="1"/>
          </p:nvPr>
        </p:nvPicPr>
        <p:blipFill>
          <a:blip r:embed="rId3" cstate="print"/>
          <a:stretch>
            <a:fillRect/>
          </a:stretch>
        </p:blipFill>
        <p:spPr>
          <a:xfrm>
            <a:off x="1143000" y="1143000"/>
            <a:ext cx="6538946" cy="4038600"/>
          </a:xfrm>
        </p:spPr>
      </p:pic>
      <p:sp>
        <p:nvSpPr>
          <p:cNvPr id="5" name="Footer Placeholder 4"/>
          <p:cNvSpPr>
            <a:spLocks noGrp="1"/>
          </p:cNvSpPr>
          <p:nvPr>
            <p:ph type="ftr" sz="quarter" idx="11"/>
          </p:nvPr>
        </p:nvSpPr>
        <p:spPr/>
        <p:txBody>
          <a:bodyPr/>
          <a:lstStyle/>
          <a:p>
            <a:r>
              <a:rPr lang="en-US" smtClean="0"/>
              <a:t>copyright Ecoburbia 2011</a:t>
            </a:r>
            <a:endParaRPr lang="en-US"/>
          </a:p>
        </p:txBody>
      </p:sp>
      <p:pic>
        <p:nvPicPr>
          <p:cNvPr id="6" name="Picture 2"/>
          <p:cNvPicPr>
            <a:picLocks noChangeAspect="1" noChangeArrowheads="1"/>
          </p:cNvPicPr>
          <p:nvPr/>
        </p:nvPicPr>
        <p:blipFill>
          <a:blip r:embed="rId4" cstate="print"/>
          <a:srcRect/>
          <a:stretch>
            <a:fillRect/>
          </a:stretch>
        </p:blipFill>
        <p:spPr bwMode="auto">
          <a:xfrm>
            <a:off x="2895600" y="5334000"/>
            <a:ext cx="3591559"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7848600" cy="5886450"/>
          </a:xfrm>
        </p:spPr>
      </p:pic>
      <p:sp>
        <p:nvSpPr>
          <p:cNvPr id="4" name="Footer Placeholder 3"/>
          <p:cNvSpPr>
            <a:spLocks noGrp="1"/>
          </p:cNvSpPr>
          <p:nvPr>
            <p:ph type="ftr" sz="quarter" idx="11"/>
          </p:nvPr>
        </p:nvSpPr>
        <p:spPr/>
        <p:txBody>
          <a:bodyPr/>
          <a:lstStyle/>
          <a:p>
            <a:r>
              <a:rPr lang="en-US" smtClean="0"/>
              <a:t>copyright Ecoburbia 2011</a:t>
            </a:r>
            <a:endParaRPr lang="en-US"/>
          </a:p>
        </p:txBody>
      </p:sp>
    </p:spTree>
    <p:extLst>
      <p:ext uri="{BB962C8B-B14F-4D97-AF65-F5344CB8AC3E}">
        <p14:creationId xmlns:p14="http://schemas.microsoft.com/office/powerpoint/2010/main" val="50945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492875"/>
            <a:ext cx="2133600" cy="365125"/>
          </a:xfrm>
        </p:spPr>
        <p:txBody>
          <a:bodyPr/>
          <a:lstStyle/>
          <a:p>
            <a:pPr>
              <a:defRPr/>
            </a:pPr>
            <a:r>
              <a:rPr lang="en-US"/>
              <a:t>Slide </a:t>
            </a:r>
            <a:fld id="{4E66A49D-A43A-4110-B229-257C59F1CD25}" type="slidenum">
              <a:rPr lang="en-AU"/>
              <a:pPr>
                <a:defRPr/>
              </a:pPr>
              <a:t>11</a:t>
            </a:fld>
            <a:endParaRPr lang="en-AU"/>
          </a:p>
        </p:txBody>
      </p:sp>
      <p:pic>
        <p:nvPicPr>
          <p:cNvPr id="8195" name="Picture 2" descr="unflued gas heaters.jpg"/>
          <p:cNvPicPr>
            <a:picLocks noChangeAspect="1"/>
          </p:cNvPicPr>
          <p:nvPr/>
        </p:nvPicPr>
        <p:blipFill>
          <a:blip r:embed="rId3" cstate="print"/>
          <a:srcRect/>
          <a:stretch>
            <a:fillRect/>
          </a:stretch>
        </p:blipFill>
        <p:spPr bwMode="auto">
          <a:xfrm>
            <a:off x="4495800" y="228600"/>
            <a:ext cx="4038600" cy="5261979"/>
          </a:xfrm>
          <a:prstGeom prst="rect">
            <a:avLst/>
          </a:prstGeom>
          <a:noFill/>
          <a:ln w="9525">
            <a:noFill/>
            <a:miter lim="800000"/>
            <a:headEnd/>
            <a:tailEnd/>
          </a:ln>
        </p:spPr>
      </p:pic>
      <p:pic>
        <p:nvPicPr>
          <p:cNvPr id="8196" name="Picture 3" descr="gas heater.jpg"/>
          <p:cNvPicPr>
            <a:picLocks noChangeAspect="1"/>
          </p:cNvPicPr>
          <p:nvPr/>
        </p:nvPicPr>
        <p:blipFill>
          <a:blip r:embed="rId4" cstate="print"/>
          <a:srcRect/>
          <a:stretch>
            <a:fillRect/>
          </a:stretch>
        </p:blipFill>
        <p:spPr bwMode="auto">
          <a:xfrm>
            <a:off x="533400" y="2895600"/>
            <a:ext cx="4953000" cy="372059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9C6BDDFA-9B86-47D4-A4DE-EF52C3D04997}" type="slidenum">
              <a:rPr lang="en-AU"/>
              <a:pPr>
                <a:defRPr/>
              </a:pPr>
              <a:t>12</a:t>
            </a:fld>
            <a:endParaRPr lang="en-AU"/>
          </a:p>
        </p:txBody>
      </p:sp>
      <p:pic>
        <p:nvPicPr>
          <p:cNvPr id="5123" name="Picture 2" descr="household chemicals.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smtClean="0"/>
              <a:t>Slide </a:t>
            </a:r>
            <a:fld id="{E85D7EF2-8087-4732-9950-1D35D05F24F9}" type="slidenum">
              <a:rPr lang="en-AU" smtClean="0"/>
              <a:pPr>
                <a:defRPr/>
              </a:pPr>
              <a:t>13</a:t>
            </a:fld>
            <a:endParaRPr lang="en-AU"/>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226291"/>
            <a:ext cx="4762500" cy="635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copyright Ecoburbia 2011</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838200"/>
            <a:ext cx="7424505" cy="4955858"/>
          </a:xfrm>
          <a:prstGeom prst="rect">
            <a:avLst/>
          </a:prstGeom>
        </p:spPr>
      </p:pic>
    </p:spTree>
    <p:extLst>
      <p:ext uri="{BB962C8B-B14F-4D97-AF65-F5344CB8AC3E}">
        <p14:creationId xmlns:p14="http://schemas.microsoft.com/office/powerpoint/2010/main" val="160854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03A36EE7-2618-4159-9AFF-45AEC548B7BA}" type="slidenum">
              <a:rPr lang="en-AU"/>
              <a:pPr>
                <a:defRPr/>
              </a:pPr>
              <a:t>15</a:t>
            </a:fld>
            <a:endParaRPr lang="en-AU"/>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758462"/>
            <a:ext cx="6117431" cy="4582168"/>
          </a:xfrm>
          <a:prstGeom prst="rect">
            <a:avLst/>
          </a:prstGeom>
        </p:spPr>
      </p:pic>
      <p:pic>
        <p:nvPicPr>
          <p:cNvPr id="10244" name="Picture 4" descr="dust.jpg"/>
          <p:cNvPicPr>
            <a:picLocks noChangeAspect="1"/>
          </p:cNvPicPr>
          <p:nvPr/>
        </p:nvPicPr>
        <p:blipFill>
          <a:blip r:embed="rId4" cstate="print"/>
          <a:srcRect/>
          <a:stretch>
            <a:fillRect/>
          </a:stretch>
        </p:blipFill>
        <p:spPr bwMode="auto">
          <a:xfrm>
            <a:off x="357187" y="357188"/>
            <a:ext cx="5488495" cy="291941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DA24DF09-27B1-49E1-B291-8C3CE393F046}" type="slidenum">
              <a:rPr lang="en-AU"/>
              <a:pPr>
                <a:defRPr/>
              </a:pPr>
              <a:t>16</a:t>
            </a:fld>
            <a:endParaRPr lang="en-AU"/>
          </a:p>
        </p:txBody>
      </p:sp>
      <p:pic>
        <p:nvPicPr>
          <p:cNvPr id="11267" name="Picture 2" descr="mould2.jpg"/>
          <p:cNvPicPr>
            <a:picLocks noChangeAspect="1"/>
          </p:cNvPicPr>
          <p:nvPr/>
        </p:nvPicPr>
        <p:blipFill>
          <a:blip r:embed="rId3" cstate="print"/>
          <a:srcRect/>
          <a:stretch>
            <a:fillRect/>
          </a:stretch>
        </p:blipFill>
        <p:spPr bwMode="auto">
          <a:xfrm>
            <a:off x="381000" y="457200"/>
            <a:ext cx="8310046" cy="5867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ctrTitle"/>
          </p:nvPr>
        </p:nvSpPr>
        <p:spPr>
          <a:xfrm>
            <a:off x="990600" y="838200"/>
            <a:ext cx="7467600" cy="4591050"/>
          </a:xfrm>
        </p:spPr>
        <p:txBody>
          <a:bodyPr/>
          <a:lstStyle/>
          <a:p>
            <a:pPr eaLnBrk="1" hangingPunct="1"/>
            <a:r>
              <a:rPr lang="en-AU" sz="6600" dirty="0" smtClean="0"/>
              <a:t>So what can we </a:t>
            </a:r>
            <a:br>
              <a:rPr lang="en-AU" sz="6600" dirty="0" smtClean="0"/>
            </a:br>
            <a:r>
              <a:rPr lang="en-AU" sz="6600" dirty="0" smtClean="0"/>
              <a:t>do to make our homes healthier?</a:t>
            </a:r>
          </a:p>
        </p:txBody>
      </p:sp>
      <p:sp>
        <p:nvSpPr>
          <p:cNvPr id="12291" name="Subtitle 3"/>
          <p:cNvSpPr>
            <a:spLocks noGrp="1"/>
          </p:cNvSpPr>
          <p:nvPr>
            <p:ph type="subTitle" idx="1"/>
          </p:nvPr>
        </p:nvSpPr>
        <p:spPr/>
        <p:txBody>
          <a:bodyPr/>
          <a:lstStyle/>
          <a:p>
            <a:pPr eaLnBrk="1" hangingPunct="1"/>
            <a:endParaRPr lang="en-US" smtClean="0"/>
          </a:p>
        </p:txBody>
      </p:sp>
      <p:sp>
        <p:nvSpPr>
          <p:cNvPr id="2" name="Slide Number Placeholder 1"/>
          <p:cNvSpPr>
            <a:spLocks noGrp="1"/>
          </p:cNvSpPr>
          <p:nvPr>
            <p:ph type="sldNum" sz="quarter" idx="12"/>
          </p:nvPr>
        </p:nvSpPr>
        <p:spPr/>
        <p:txBody>
          <a:bodyPr/>
          <a:lstStyle/>
          <a:p>
            <a:pPr>
              <a:defRPr/>
            </a:pPr>
            <a:r>
              <a:rPr lang="en-US"/>
              <a:t>Slide </a:t>
            </a:r>
            <a:fld id="{DB97BEE8-6B08-476E-A777-3DC1B8088C50}" type="slidenum">
              <a:rPr lang="en-AU"/>
              <a:pPr>
                <a:defRPr/>
              </a:pPr>
              <a:t>17</a:t>
            </a:fld>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Footer Placeholder 3"/>
          <p:cNvSpPr>
            <a:spLocks noGrp="1"/>
          </p:cNvSpPr>
          <p:nvPr>
            <p:ph type="ftr" sz="quarter" idx="11"/>
          </p:nvPr>
        </p:nvSpPr>
        <p:spPr/>
        <p:txBody>
          <a:bodyPr/>
          <a:lstStyle/>
          <a:p>
            <a:r>
              <a:rPr lang="en-US" smtClean="0"/>
              <a:t>copyright Ecoburbia 2011</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685800"/>
            <a:ext cx="5867400" cy="5513333"/>
          </a:xfrm>
        </p:spPr>
      </p:pic>
    </p:spTree>
    <p:extLst>
      <p:ext uri="{BB962C8B-B14F-4D97-AF65-F5344CB8AC3E}">
        <p14:creationId xmlns:p14="http://schemas.microsoft.com/office/powerpoint/2010/main" val="270326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86150"/>
            <a:ext cx="4343400" cy="2152650"/>
          </a:xfrm>
        </p:spPr>
        <p:txBody>
          <a:bodyPr>
            <a:normAutofit/>
          </a:bodyPr>
          <a:lstStyle/>
          <a:p>
            <a:r>
              <a:rPr lang="en-AU" dirty="0" smtClean="0"/>
              <a:t>Just a sample . . .. </a:t>
            </a:r>
            <a:br>
              <a:rPr lang="en-AU" dirty="0" smtClean="0"/>
            </a:br>
            <a:r>
              <a:rPr lang="en-AU" dirty="0" smtClean="0"/>
              <a:t>Google it!</a:t>
            </a:r>
            <a:endParaRPr lang="en-AU" dirty="0"/>
          </a:p>
        </p:txBody>
      </p:sp>
      <p:sp>
        <p:nvSpPr>
          <p:cNvPr id="4" name="Footer Placeholder 3"/>
          <p:cNvSpPr>
            <a:spLocks noGrp="1"/>
          </p:cNvSpPr>
          <p:nvPr>
            <p:ph type="ftr" sz="quarter" idx="11"/>
          </p:nvPr>
        </p:nvSpPr>
        <p:spPr/>
        <p:txBody>
          <a:bodyPr/>
          <a:lstStyle/>
          <a:p>
            <a:r>
              <a:rPr lang="en-US" smtClean="0"/>
              <a:t>copyright Ecoburbia 2011</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304799"/>
            <a:ext cx="3886408" cy="260985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28600"/>
            <a:ext cx="3581400" cy="26860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300" y="3200400"/>
            <a:ext cx="3810000" cy="2857500"/>
          </a:xfrm>
          <a:prstGeom prst="rect">
            <a:avLst/>
          </a:prstGeom>
        </p:spPr>
      </p:pic>
    </p:spTree>
    <p:extLst>
      <p:ext uri="{BB962C8B-B14F-4D97-AF65-F5344CB8AC3E}">
        <p14:creationId xmlns:p14="http://schemas.microsoft.com/office/powerpoint/2010/main" val="273853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Slide </a:t>
            </a:r>
            <a:fld id="{D1F30364-AD10-4D42-9F2B-AD2539996B6D}" type="slidenum">
              <a:rPr lang="en-AU"/>
              <a:pPr>
                <a:defRPr/>
              </a:pPr>
              <a:t>2</a:t>
            </a:fld>
            <a:endParaRPr lang="en-AU"/>
          </a:p>
        </p:txBody>
      </p:sp>
      <p:sp>
        <p:nvSpPr>
          <p:cNvPr id="3075" name="Rectangle 2050"/>
          <p:cNvSpPr>
            <a:spLocks noGrp="1" noChangeArrowheads="1"/>
          </p:cNvSpPr>
          <p:nvPr>
            <p:ph type="title" idx="4294967295"/>
          </p:nvPr>
        </p:nvSpPr>
        <p:spPr>
          <a:xfrm>
            <a:off x="0" y="381000"/>
            <a:ext cx="7772400" cy="1143000"/>
          </a:xfrm>
        </p:spPr>
        <p:txBody>
          <a:bodyPr/>
          <a:lstStyle/>
          <a:p>
            <a:pPr eaLnBrk="1" hangingPunct="1"/>
            <a:r>
              <a:rPr lang="en-US" smtClean="0"/>
              <a:t>Slide 2 title</a:t>
            </a:r>
            <a:endParaRPr lang="en-AU" smtClean="0"/>
          </a:p>
        </p:txBody>
      </p:sp>
      <p:pic>
        <p:nvPicPr>
          <p:cNvPr id="3076" name="Picture 6" descr="home danger.jpg"/>
          <p:cNvPicPr>
            <a:picLocks noChangeAspect="1"/>
          </p:cNvPicPr>
          <p:nvPr/>
        </p:nvPicPr>
        <p:blipFill>
          <a:blip r:embed="rId3" cstate="print"/>
          <a:srcRect/>
          <a:stretch>
            <a:fillRect/>
          </a:stretch>
        </p:blipFill>
        <p:spPr bwMode="auto">
          <a:xfrm>
            <a:off x="609600" y="533400"/>
            <a:ext cx="8119268" cy="5562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775DFE79-EA45-4792-AE97-2DBF20892981}" type="slidenum">
              <a:rPr lang="en-AU"/>
              <a:pPr>
                <a:defRPr/>
              </a:pPr>
              <a:t>3</a:t>
            </a:fld>
            <a:endParaRPr lang="en-AU"/>
          </a:p>
        </p:txBody>
      </p:sp>
      <p:pic>
        <p:nvPicPr>
          <p:cNvPr id="4099" name="Picture 2" descr="air samples.jpg"/>
          <p:cNvPicPr>
            <a:picLocks noChangeAspect="1"/>
          </p:cNvPicPr>
          <p:nvPr/>
        </p:nvPicPr>
        <p:blipFill>
          <a:blip r:embed="rId3" cstate="print"/>
          <a:srcRect/>
          <a:stretch>
            <a:fillRect/>
          </a:stretch>
        </p:blipFill>
        <p:spPr bwMode="auto">
          <a:xfrm>
            <a:off x="1828800" y="304800"/>
            <a:ext cx="5143500" cy="6429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VOC</a:t>
            </a:r>
          </a:p>
        </p:txBody>
      </p:sp>
      <p:pic>
        <p:nvPicPr>
          <p:cNvPr id="76803" name="Content Placeholder 4" descr="vocs.bmp"/>
          <p:cNvPicPr>
            <a:picLocks noGrp="1" noChangeAspect="1"/>
          </p:cNvPicPr>
          <p:nvPr>
            <p:ph idx="1"/>
          </p:nvPr>
        </p:nvPicPr>
        <p:blipFill>
          <a:blip r:embed="rId2" cstate="print"/>
          <a:srcRect/>
          <a:stretch>
            <a:fillRect/>
          </a:stretch>
        </p:blipFill>
        <p:spPr>
          <a:xfrm>
            <a:off x="1476375" y="404813"/>
            <a:ext cx="5903913" cy="5903912"/>
          </a:xfrm>
        </p:spPr>
      </p:pic>
      <p:sp>
        <p:nvSpPr>
          <p:cNvPr id="4" name="Slide Number Placeholder 3"/>
          <p:cNvSpPr>
            <a:spLocks noGrp="1"/>
          </p:cNvSpPr>
          <p:nvPr>
            <p:ph type="sldNum" sz="quarter" idx="12"/>
          </p:nvPr>
        </p:nvSpPr>
        <p:spPr/>
        <p:txBody>
          <a:bodyPr/>
          <a:lstStyle/>
          <a:p>
            <a:pPr>
              <a:defRPr/>
            </a:pPr>
            <a:r>
              <a:rPr lang="en-US" smtClean="0"/>
              <a:t>Slide </a:t>
            </a:r>
            <a:fld id="{45070DAC-6F40-463F-8568-B2F37275935B}" type="slidenum">
              <a:rPr lang="en-AU" smtClean="0"/>
              <a:pPr>
                <a:defRPr/>
              </a:pPr>
              <a:t>4</a:t>
            </a:fld>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smtClean="0"/>
              <a:t>Slide </a:t>
            </a:r>
            <a:fld id="{B951A623-4B74-471B-9C86-BA11967EA50F}" type="slidenum">
              <a:rPr lang="en-AU" smtClean="0"/>
              <a:pPr>
                <a:defRPr/>
              </a:pPr>
              <a:t>5</a:t>
            </a:fld>
            <a:endParaRPr lang="en-AU"/>
          </a:p>
        </p:txBody>
      </p:sp>
      <p:pic>
        <p:nvPicPr>
          <p:cNvPr id="77827" name="Content Placeholder 4" descr="paint.jpg"/>
          <p:cNvPicPr>
            <a:picLocks noGrp="1" noChangeAspect="1"/>
          </p:cNvPicPr>
          <p:nvPr>
            <p:ph idx="1"/>
          </p:nvPr>
        </p:nvPicPr>
        <p:blipFill>
          <a:blip r:embed="rId2" cstate="print"/>
          <a:srcRect/>
          <a:stretch>
            <a:fillRect/>
          </a:stretch>
        </p:blipFill>
        <p:spPr>
          <a:xfrm>
            <a:off x="304800" y="228600"/>
            <a:ext cx="8353425" cy="6237288"/>
          </a:xfrm>
        </p:spPr>
      </p:pic>
      <p:sp>
        <p:nvSpPr>
          <p:cNvPr id="77828" name="Title 1"/>
          <p:cNvSpPr>
            <a:spLocks noGrp="1"/>
          </p:cNvSpPr>
          <p:nvPr>
            <p:ph type="title"/>
          </p:nvPr>
        </p:nvSpPr>
        <p:spPr>
          <a:xfrm>
            <a:off x="-1189038" y="404813"/>
            <a:ext cx="5038726" cy="1143000"/>
          </a:xfrm>
        </p:spPr>
        <p:txBody>
          <a:bodyPr/>
          <a:lstStyle/>
          <a:p>
            <a:endParaRPr lang="en-US" dirty="0" smtClean="0"/>
          </a:p>
        </p:txBody>
      </p:sp>
    </p:spTree>
    <p:extLst>
      <p:ext uri="{BB962C8B-B14F-4D97-AF65-F5344CB8AC3E}">
        <p14:creationId xmlns:p14="http://schemas.microsoft.com/office/powerpoint/2010/main" val="187449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smtClean="0"/>
              <a:t>Slide </a:t>
            </a:r>
            <a:fld id="{F4D5E66A-1563-4429-AF7A-0CE00A6B9D6E}" type="slidenum">
              <a:rPr lang="en-AU" smtClean="0"/>
              <a:pPr>
                <a:defRPr/>
              </a:pPr>
              <a:t>6</a:t>
            </a:fld>
            <a:endParaRPr lang="en-AU"/>
          </a:p>
        </p:txBody>
      </p:sp>
      <p:pic>
        <p:nvPicPr>
          <p:cNvPr id="78851" name="Content Placeholder 5" descr="mdf.jpg"/>
          <p:cNvPicPr>
            <a:picLocks noGrp="1" noChangeAspect="1"/>
          </p:cNvPicPr>
          <p:nvPr>
            <p:ph idx="1"/>
          </p:nvPr>
        </p:nvPicPr>
        <p:blipFill>
          <a:blip r:embed="rId2" cstate="print"/>
          <a:srcRect/>
          <a:stretch>
            <a:fillRect/>
          </a:stretch>
        </p:blipFill>
        <p:spPr>
          <a:xfrm>
            <a:off x="1258888" y="333375"/>
            <a:ext cx="6121400" cy="6119813"/>
          </a:xfrm>
        </p:spPr>
      </p:pic>
      <p:sp>
        <p:nvSpPr>
          <p:cNvPr id="78852" name="Title 1"/>
          <p:cNvSpPr>
            <a:spLocks noGrp="1"/>
          </p:cNvSpPr>
          <p:nvPr>
            <p:ph type="title"/>
          </p:nvPr>
        </p:nvSpPr>
        <p:spPr>
          <a:xfrm>
            <a:off x="1187450" y="1196975"/>
            <a:ext cx="4246563" cy="1143000"/>
          </a:xfrm>
        </p:spPr>
        <p:txBody>
          <a:bodyPr/>
          <a:lstStyle/>
          <a:p>
            <a:r>
              <a:rPr lang="en-US" smtClean="0"/>
              <a:t>MDF </a:t>
            </a:r>
          </a:p>
        </p:txBody>
      </p:sp>
    </p:spTree>
    <p:extLst>
      <p:ext uri="{BB962C8B-B14F-4D97-AF65-F5344CB8AC3E}">
        <p14:creationId xmlns:p14="http://schemas.microsoft.com/office/powerpoint/2010/main" val="280758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Content Placeholder 4" descr="carpets.jpg"/>
          <p:cNvPicPr>
            <a:picLocks noGrp="1" noChangeAspect="1"/>
          </p:cNvPicPr>
          <p:nvPr>
            <p:ph idx="1"/>
          </p:nvPr>
        </p:nvPicPr>
        <p:blipFill>
          <a:blip r:embed="rId2" cstate="print"/>
          <a:srcRect/>
          <a:stretch>
            <a:fillRect/>
          </a:stretch>
        </p:blipFill>
        <p:spPr>
          <a:xfrm>
            <a:off x="395288" y="260350"/>
            <a:ext cx="8748712" cy="6264275"/>
          </a:xfrm>
        </p:spPr>
      </p:pic>
      <p:sp>
        <p:nvSpPr>
          <p:cNvPr id="4" name="Slide Number Placeholder 3"/>
          <p:cNvSpPr>
            <a:spLocks noGrp="1"/>
          </p:cNvSpPr>
          <p:nvPr>
            <p:ph type="sldNum" sz="quarter" idx="12"/>
          </p:nvPr>
        </p:nvSpPr>
        <p:spPr/>
        <p:txBody>
          <a:bodyPr/>
          <a:lstStyle/>
          <a:p>
            <a:pPr>
              <a:defRPr/>
            </a:pPr>
            <a:r>
              <a:rPr lang="en-US" smtClean="0"/>
              <a:t>Slide </a:t>
            </a:r>
            <a:fld id="{CA48A906-3AE7-43E0-AB80-68ECB2D3507B}" type="slidenum">
              <a:rPr lang="en-AU" smtClean="0"/>
              <a:pPr>
                <a:defRPr/>
              </a:pPr>
              <a:t>7</a:t>
            </a:fld>
            <a:endParaRPr lang="en-AU"/>
          </a:p>
        </p:txBody>
      </p:sp>
      <p:sp>
        <p:nvSpPr>
          <p:cNvPr id="79876" name="Title 1"/>
          <p:cNvSpPr>
            <a:spLocks noGrp="1"/>
          </p:cNvSpPr>
          <p:nvPr>
            <p:ph type="title"/>
          </p:nvPr>
        </p:nvSpPr>
        <p:spPr>
          <a:xfrm>
            <a:off x="323850" y="5229225"/>
            <a:ext cx="3667125" cy="1143000"/>
          </a:xfrm>
        </p:spPr>
        <p:txBody>
          <a:bodyPr/>
          <a:lstStyle/>
          <a:p>
            <a:r>
              <a:rPr lang="en-US" smtClean="0"/>
              <a:t>Carpets</a:t>
            </a:r>
          </a:p>
        </p:txBody>
      </p:sp>
    </p:spTree>
    <p:extLst>
      <p:ext uri="{BB962C8B-B14F-4D97-AF65-F5344CB8AC3E}">
        <p14:creationId xmlns:p14="http://schemas.microsoft.com/office/powerpoint/2010/main" val="371856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685800" y="0"/>
            <a:ext cx="7772400" cy="1524000"/>
          </a:xfrm>
        </p:spPr>
        <p:txBody>
          <a:bodyPr/>
          <a:lstStyle/>
          <a:p>
            <a:endParaRPr lang="en-US" dirty="0" smtClean="0"/>
          </a:p>
        </p:txBody>
      </p:sp>
      <p:sp>
        <p:nvSpPr>
          <p:cNvPr id="4" name="Slide Number Placeholder 3"/>
          <p:cNvSpPr>
            <a:spLocks noGrp="1"/>
          </p:cNvSpPr>
          <p:nvPr>
            <p:ph type="sldNum" sz="quarter" idx="12"/>
          </p:nvPr>
        </p:nvSpPr>
        <p:spPr/>
        <p:txBody>
          <a:bodyPr/>
          <a:lstStyle/>
          <a:p>
            <a:pPr>
              <a:defRPr/>
            </a:pPr>
            <a:r>
              <a:rPr lang="en-US" smtClean="0"/>
              <a:t>Slide </a:t>
            </a:r>
            <a:fld id="{48021DDC-B163-4856-8845-AEFDB6170E7C}" type="slidenum">
              <a:rPr lang="en-AU" smtClean="0"/>
              <a:pPr>
                <a:defRPr/>
              </a:pPr>
              <a:t>8</a:t>
            </a:fld>
            <a:endParaRPr lang="en-AU"/>
          </a:p>
        </p:txBody>
      </p:sp>
      <p:pic>
        <p:nvPicPr>
          <p:cNvPr id="8" name="Content Placeholder 7" descr="floor.bmp"/>
          <p:cNvPicPr>
            <a:picLocks noGrp="1" noChangeAspect="1"/>
          </p:cNvPicPr>
          <p:nvPr>
            <p:ph idx="1"/>
          </p:nvPr>
        </p:nvPicPr>
        <p:blipFill>
          <a:blip r:embed="rId2" cstate="print"/>
          <a:stretch>
            <a:fillRect/>
          </a:stretch>
        </p:blipFill>
        <p:spPr>
          <a:xfrm>
            <a:off x="533400" y="609600"/>
            <a:ext cx="8178523" cy="5562600"/>
          </a:xfrm>
        </p:spPr>
      </p:pic>
    </p:spTree>
    <p:extLst>
      <p:ext uri="{BB962C8B-B14F-4D97-AF65-F5344CB8AC3E}">
        <p14:creationId xmlns:p14="http://schemas.microsoft.com/office/powerpoint/2010/main" val="284464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r>
              <a:rPr lang="en-US"/>
              <a:t>Slide </a:t>
            </a:r>
            <a:fld id="{6AD2252D-D43E-4F95-A457-10495570CA45}" type="slidenum">
              <a:rPr lang="en-AU"/>
              <a:pPr>
                <a:defRPr/>
              </a:pPr>
              <a:t>9</a:t>
            </a:fld>
            <a:endParaRPr lang="en-AU"/>
          </a:p>
        </p:txBody>
      </p:sp>
      <p:pic>
        <p:nvPicPr>
          <p:cNvPr id="9219" name="Picture 2" descr="treated pine.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687</TotalTime>
  <Words>524</Words>
  <Application>Microsoft Office PowerPoint</Application>
  <PresentationFormat>On-screen Show (4:3)</PresentationFormat>
  <Paragraphs>99</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Tim Darby and Shani Graham</vt:lpstr>
      <vt:lpstr>Slide 2 title</vt:lpstr>
      <vt:lpstr>PowerPoint Presentation</vt:lpstr>
      <vt:lpstr>VOC</vt:lpstr>
      <vt:lpstr>PowerPoint Presentation</vt:lpstr>
      <vt:lpstr>MDF </vt:lpstr>
      <vt:lpstr>Carpets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what can we  do to make our homes healthier?</vt:lpstr>
      <vt:lpstr>PowerPoint Presentation</vt:lpstr>
      <vt:lpstr>Just a sample . . ..  Google 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Painted Fish</dc:title>
  <dc:creator>Owner</dc:creator>
  <cp:lastModifiedBy>Owner</cp:lastModifiedBy>
  <cp:revision>64</cp:revision>
  <dcterms:created xsi:type="dcterms:W3CDTF">2006-08-16T00:00:00Z</dcterms:created>
  <dcterms:modified xsi:type="dcterms:W3CDTF">2013-06-18T01:43:46Z</dcterms:modified>
</cp:coreProperties>
</file>