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2"/>
  </p:notesMasterIdLst>
  <p:sldIdLst>
    <p:sldId id="256" r:id="rId2"/>
    <p:sldId id="273" r:id="rId3"/>
    <p:sldId id="280" r:id="rId4"/>
    <p:sldId id="274" r:id="rId5"/>
    <p:sldId id="275" r:id="rId6"/>
    <p:sldId id="276" r:id="rId7"/>
    <p:sldId id="278" r:id="rId8"/>
    <p:sldId id="279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652" autoAdjust="0"/>
  </p:normalViewPr>
  <p:slideViewPr>
    <p:cSldViewPr snapToGrid="0" showGuides="1">
      <p:cViewPr>
        <p:scale>
          <a:sx n="120" d="100"/>
          <a:sy n="120" d="100"/>
        </p:scale>
        <p:origin x="904" y="424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50ACFF-56C3-4453-9BAD-A02FE717F83E}" type="datetimeFigureOut">
              <a:rPr lang="en-US" smtClean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4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savvy.com/secrets-your-pilots-know-5450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savvy.com/secrets-your-pilots-know-5450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E457D-0397-41A5-A1CF-4C806228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81507" y="362320"/>
            <a:ext cx="10716587" cy="6133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16AF48-2AA8-4B78-82AB-CE8B9E71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1800"/>
            <a:ext cx="7023100" cy="345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FD739A43-7308-4A45-800C-2B124CAB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2369" y="41617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Swetha Chamala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4CCBA-12AD-4433-A381-A03661E3D927}"/>
              </a:ext>
            </a:extLst>
          </p:cNvPr>
          <p:cNvSpPr txBox="1"/>
          <p:nvPr/>
        </p:nvSpPr>
        <p:spPr>
          <a:xfrm>
            <a:off x="781507" y="2249929"/>
            <a:ext cx="5786662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EXECUTIVE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SUMMARY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EBA89-B616-43ED-A91E-61105E1C9DD6}"/>
              </a:ext>
            </a:extLst>
          </p:cNvPr>
          <p:cNvSpPr txBox="1"/>
          <p:nvPr/>
        </p:nvSpPr>
        <p:spPr>
          <a:xfrm>
            <a:off x="781507" y="3665684"/>
            <a:ext cx="57866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Airline Safety Analysis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C4DC87-4412-47EA-869B-E290F40E5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A6691-BD39-3343-8A62-7916505BA817}"/>
              </a:ext>
            </a:extLst>
          </p:cNvPr>
          <p:cNvSpPr txBox="1"/>
          <p:nvPr/>
        </p:nvSpPr>
        <p:spPr>
          <a:xfrm>
            <a:off x="1495980" y="6495680"/>
            <a:ext cx="920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ripsavvy.com/secrets-your-pilots-know-5450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2364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E457D-0397-41A5-A1CF-4C806228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495980" y="362320"/>
            <a:ext cx="9200040" cy="6133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16AF48-2AA8-4B78-82AB-CE8B9E71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1800"/>
            <a:ext cx="12192000" cy="286232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4CCBA-12AD-4433-A381-A03661E3D927}"/>
              </a:ext>
            </a:extLst>
          </p:cNvPr>
          <p:cNvSpPr txBox="1"/>
          <p:nvPr/>
        </p:nvSpPr>
        <p:spPr>
          <a:xfrm>
            <a:off x="0" y="1725021"/>
            <a:ext cx="11834037" cy="276998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   THANK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YOU!</a:t>
            </a:r>
          </a:p>
          <a:p>
            <a:endParaRPr lang="en-US" sz="60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6000" dirty="0">
                <a:solidFill>
                  <a:schemeClr val="bg1"/>
                </a:solidFill>
                <a:latin typeface="+mj-lt"/>
              </a:rPr>
              <a:t>    Questions?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FD739A43-7308-4A45-800C-2B124CAB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38664" y="135956"/>
            <a:ext cx="1955800" cy="65085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D692F-8C4B-47E6-B367-1CB302E3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" y="6113721"/>
            <a:ext cx="5123050" cy="667368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347D20-83CF-4765-A959-68F510CE9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C2CB0-54B1-5D4F-8210-359E05179826}"/>
              </a:ext>
            </a:extLst>
          </p:cNvPr>
          <p:cNvSpPr txBox="1"/>
          <p:nvPr/>
        </p:nvSpPr>
        <p:spPr>
          <a:xfrm>
            <a:off x="1495980" y="6495680"/>
            <a:ext cx="920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ripsavvy.com/secrets-your-pilots-know-5450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092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2009" y="20709"/>
            <a:ext cx="4089992" cy="670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10090298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9B326F38-4E3F-467E-B912-22D5333F42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-138786"/>
            <a:ext cx="9264193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4400" b="1" dirty="0">
              <a:latin typeface="+mj-lt"/>
            </a:endParaRPr>
          </a:p>
          <a:p>
            <a:pPr algn="ctr"/>
            <a:r>
              <a:rPr lang="en-US" sz="4400" b="1" dirty="0">
                <a:latin typeface="+mj-lt"/>
              </a:rPr>
              <a:t>Overview</a:t>
            </a:r>
            <a:endParaRPr lang="en-US" sz="4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1286540" y="1732246"/>
            <a:ext cx="9831661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buFont typeface=".Apple Color Emoji UI"/>
              <a:buChar char="✈️"/>
            </a:pPr>
            <a:r>
              <a:rPr lang="en-US" sz="2400" dirty="0"/>
              <a:t> Safety</a:t>
            </a:r>
          </a:p>
          <a:p>
            <a:pPr marL="342900" indent="-342900">
              <a:lnSpc>
                <a:spcPct val="200000"/>
              </a:lnSpc>
              <a:buFont typeface=".Apple Color Emoji UI"/>
              <a:buChar char="✈️"/>
            </a:pPr>
            <a:r>
              <a:rPr lang="en-US" sz="2400" dirty="0"/>
              <a:t> Looking back</a:t>
            </a:r>
          </a:p>
          <a:p>
            <a:pPr marL="342900" indent="-342900">
              <a:lnSpc>
                <a:spcPct val="200000"/>
              </a:lnSpc>
              <a:buFont typeface=".Apple Color Emoji UI"/>
              <a:buChar char="✈️"/>
            </a:pPr>
            <a:r>
              <a:rPr lang="en-US" sz="2400" dirty="0"/>
              <a:t> Financial data </a:t>
            </a:r>
          </a:p>
          <a:p>
            <a:pPr marL="342900" indent="-342900">
              <a:lnSpc>
                <a:spcPct val="200000"/>
              </a:lnSpc>
              <a:buFont typeface=".Apple Color Emoji UI"/>
              <a:buChar char="✈️"/>
            </a:pPr>
            <a:r>
              <a:rPr lang="en-US" sz="2400" dirty="0"/>
              <a:t> Affordability</a:t>
            </a:r>
          </a:p>
          <a:p>
            <a:pPr marL="342900" indent="-342900">
              <a:lnSpc>
                <a:spcPct val="200000"/>
              </a:lnSpc>
              <a:buFont typeface=".Apple Color Emoji UI"/>
              <a:buChar char="✈️"/>
            </a:pPr>
            <a:r>
              <a:rPr lang="en-US" sz="2400" dirty="0"/>
              <a:t>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78" name="Group 77" descr="This image is an icon of a bar chart. ">
            <a:extLst>
              <a:ext uri="{FF2B5EF4-FFF2-40B4-BE49-F238E27FC236}">
                <a16:creationId xmlns:a16="http://schemas.microsoft.com/office/drawing/2014/main" id="{ABB60BDA-D4C1-4C07-BE44-8158EF962C92}"/>
              </a:ext>
            </a:extLst>
          </p:cNvPr>
          <p:cNvGrpSpPr/>
          <p:nvPr/>
        </p:nvGrpSpPr>
        <p:grpSpPr>
          <a:xfrm>
            <a:off x="7468449" y="4934265"/>
            <a:ext cx="347679" cy="336153"/>
            <a:chOff x="4892675" y="2501900"/>
            <a:chExt cx="287338" cy="277813"/>
          </a:xfrm>
          <a:solidFill>
            <a:schemeClr val="bg1"/>
          </a:solidFill>
        </p:grpSpPr>
        <p:sp>
          <p:nvSpPr>
            <p:cNvPr id="79" name="Freeform 300">
              <a:extLst>
                <a:ext uri="{FF2B5EF4-FFF2-40B4-BE49-F238E27FC236}">
                  <a16:creationId xmlns:a16="http://schemas.microsoft.com/office/drawing/2014/main" id="{079F1AF8-61FC-4E38-A00F-4F8AC7B2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01">
              <a:extLst>
                <a:ext uri="{FF2B5EF4-FFF2-40B4-BE49-F238E27FC236}">
                  <a16:creationId xmlns:a16="http://schemas.microsoft.com/office/drawing/2014/main" id="{12F6D320-A2D7-49AA-A59C-B7DFD83E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84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4C699C-3B60-47C7-A9F5-D2DEDE33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5" y="944024"/>
            <a:ext cx="2424000" cy="24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D9B162-C6E8-47A4-88B3-FBDDEEAC03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73" y="870872"/>
            <a:ext cx="2539682" cy="2620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9B326F38-4E3F-467E-B912-22D5333F42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261323"/>
            <a:ext cx="92641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Which is safer? – Flying or Driving</a:t>
            </a:r>
            <a:endParaRPr lang="en-US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743597" y="4583386"/>
            <a:ext cx="1053400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Data from NTHSA (National Highway Traffic Safety Administration), Aviation Safety Network and Airlines for America shows that from the years 2000-2018, Vehicle fatalities in the US are </a:t>
            </a:r>
            <a:r>
              <a:rPr lang="en-US" sz="2400" dirty="0">
                <a:solidFill>
                  <a:srgbClr val="FF0000"/>
                </a:solidFill>
              </a:rPr>
              <a:t>over 100 fold more</a:t>
            </a:r>
            <a:r>
              <a:rPr lang="en-US" sz="2400" dirty="0"/>
              <a:t> than airline fatalities.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EADBB-BF0E-4DC8-B930-875CF0B868CA}"/>
              </a:ext>
            </a:extLst>
          </p:cNvPr>
          <p:cNvSpPr txBox="1"/>
          <p:nvPr/>
        </p:nvSpPr>
        <p:spPr>
          <a:xfrm>
            <a:off x="3094894" y="2892348"/>
            <a:ext cx="54268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Total fatalities: year 2000 - 2018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E22975-2DCF-A048-A11D-85C6E4514B50}"/>
              </a:ext>
            </a:extLst>
          </p:cNvPr>
          <p:cNvSpPr txBox="1"/>
          <p:nvPr/>
        </p:nvSpPr>
        <p:spPr>
          <a:xfrm>
            <a:off x="9748993" y="2829135"/>
            <a:ext cx="1741386" cy="492443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/>
              <a:t>778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A7F3A0-567C-334A-BFEB-EB6D84301A26}"/>
              </a:ext>
            </a:extLst>
          </p:cNvPr>
          <p:cNvSpPr txBox="1"/>
          <p:nvPr/>
        </p:nvSpPr>
        <p:spPr>
          <a:xfrm>
            <a:off x="743597" y="2847943"/>
            <a:ext cx="1240190" cy="49244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723869</a:t>
            </a:r>
          </a:p>
        </p:txBody>
      </p:sp>
    </p:spTree>
    <p:extLst>
      <p:ext uri="{BB962C8B-B14F-4D97-AF65-F5344CB8AC3E}">
        <p14:creationId xmlns:p14="http://schemas.microsoft.com/office/powerpoint/2010/main" val="37651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pic>
        <p:nvPicPr>
          <p:cNvPr id="19" name="slide2" descr="Sheet 7">
            <a:extLst>
              <a:ext uri="{FF2B5EF4-FFF2-40B4-BE49-F238E27FC236}">
                <a16:creationId xmlns:a16="http://schemas.microsoft.com/office/drawing/2014/main" id="{B1A62966-CE52-7742-857F-747F5EBBA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 r="14309"/>
          <a:stretch/>
        </p:blipFill>
        <p:spPr>
          <a:xfrm>
            <a:off x="2806995" y="1100138"/>
            <a:ext cx="9298967" cy="5757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ED5B07-2E6E-7B4E-91D0-B197C464CB47}"/>
              </a:ext>
            </a:extLst>
          </p:cNvPr>
          <p:cNvSpPr txBox="1"/>
          <p:nvPr/>
        </p:nvSpPr>
        <p:spPr>
          <a:xfrm>
            <a:off x="1042988" y="442913"/>
            <a:ext cx="1039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Looking Back – US airlines Fatalities by number of departures 2000 - 2018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C4711-8C67-3D41-BE9B-8655906DF5F3}"/>
              </a:ext>
            </a:extLst>
          </p:cNvPr>
          <p:cNvSpPr txBox="1"/>
          <p:nvPr/>
        </p:nvSpPr>
        <p:spPr>
          <a:xfrm>
            <a:off x="292100" y="2967335"/>
            <a:ext cx="2502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US, fatalities </a:t>
            </a:r>
          </a:p>
          <a:p>
            <a:r>
              <a:rPr lang="en-US" dirty="0"/>
              <a:t>compared to the number </a:t>
            </a:r>
          </a:p>
          <a:p>
            <a:r>
              <a:rPr lang="en-US" dirty="0"/>
              <a:t>of departure </a:t>
            </a:r>
          </a:p>
          <a:p>
            <a:r>
              <a:rPr lang="en-US" dirty="0"/>
              <a:t>flights is minimal</a:t>
            </a:r>
          </a:p>
        </p:txBody>
      </p:sp>
    </p:spTree>
    <p:extLst>
      <p:ext uri="{BB962C8B-B14F-4D97-AF65-F5344CB8AC3E}">
        <p14:creationId xmlns:p14="http://schemas.microsoft.com/office/powerpoint/2010/main" val="39991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D5B07-2E6E-7B4E-91D0-B197C464CB47}"/>
              </a:ext>
            </a:extLst>
          </p:cNvPr>
          <p:cNvSpPr txBox="1"/>
          <p:nvPr/>
        </p:nvSpPr>
        <p:spPr>
          <a:xfrm>
            <a:off x="1042988" y="442913"/>
            <a:ext cx="1039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Looking Back – World airlines Fatalities by number of departures 2000 - 2018</a:t>
            </a:r>
          </a:p>
        </p:txBody>
      </p:sp>
      <p:pic>
        <p:nvPicPr>
          <p:cNvPr id="9" name="slide3" descr="Sheet 8">
            <a:extLst>
              <a:ext uri="{FF2B5EF4-FFF2-40B4-BE49-F238E27FC236}">
                <a16:creationId xmlns:a16="http://schemas.microsoft.com/office/drawing/2014/main" id="{8FF8E21A-0FC0-144A-8612-4AA91A002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 r="12924"/>
          <a:stretch/>
        </p:blipFill>
        <p:spPr>
          <a:xfrm>
            <a:off x="2796366" y="1071563"/>
            <a:ext cx="9226107" cy="5786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FC2D5-89F9-024B-BE29-5249D75B6342}"/>
              </a:ext>
            </a:extLst>
          </p:cNvPr>
          <p:cNvSpPr txBox="1"/>
          <p:nvPr/>
        </p:nvSpPr>
        <p:spPr>
          <a:xfrm>
            <a:off x="477870" y="2509289"/>
            <a:ext cx="2095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US and World airlines data show that airlines are the safest and fastest method to travel from one place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3979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D5B07-2E6E-7B4E-91D0-B197C464CB47}"/>
              </a:ext>
            </a:extLst>
          </p:cNvPr>
          <p:cNvSpPr txBox="1"/>
          <p:nvPr/>
        </p:nvSpPr>
        <p:spPr>
          <a:xfrm>
            <a:off x="1042988" y="368482"/>
            <a:ext cx="1039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Financial results – World airlines Net profits from 1947 - 2018</a:t>
            </a:r>
          </a:p>
        </p:txBody>
      </p:sp>
      <p:pic>
        <p:nvPicPr>
          <p:cNvPr id="11" name="slide2" descr="Financial Results: 1947-Present">
            <a:extLst>
              <a:ext uri="{FF2B5EF4-FFF2-40B4-BE49-F238E27FC236}">
                <a16:creationId xmlns:a16="http://schemas.microsoft.com/office/drawing/2014/main" id="{E640CF8A-E376-A147-A099-BCEEDCEA7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" b="5232"/>
          <a:stretch/>
        </p:blipFill>
        <p:spPr>
          <a:xfrm>
            <a:off x="0" y="967563"/>
            <a:ext cx="12192000" cy="49441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1DCF9F-5448-894D-86BB-FA2027136B05}"/>
              </a:ext>
            </a:extLst>
          </p:cNvPr>
          <p:cNvSpPr/>
          <p:nvPr/>
        </p:nvSpPr>
        <p:spPr>
          <a:xfrm>
            <a:off x="0" y="2264734"/>
            <a:ext cx="12192000" cy="10951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9A311-C0CA-4747-AC5B-549125E0ADBF}"/>
              </a:ext>
            </a:extLst>
          </p:cNvPr>
          <p:cNvSpPr txBox="1"/>
          <p:nvPr/>
        </p:nvSpPr>
        <p:spPr>
          <a:xfrm>
            <a:off x="807487" y="6228457"/>
            <a:ext cx="1136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profits of world airlines have seen a steady increase from 1947 – 2018 with an exception of 2008 when global financial crisis hit the world </a:t>
            </a:r>
          </a:p>
        </p:txBody>
      </p:sp>
    </p:spTree>
    <p:extLst>
      <p:ext uri="{BB962C8B-B14F-4D97-AF65-F5344CB8AC3E}">
        <p14:creationId xmlns:p14="http://schemas.microsoft.com/office/powerpoint/2010/main" val="246534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AF9A-BFC8-7D4A-AB93-CC44CDBE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263"/>
            <a:ext cx="83146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29F71-0BE7-7740-B58E-884B8C6D0EBA}"/>
              </a:ext>
            </a:extLst>
          </p:cNvPr>
          <p:cNvSpPr txBox="1"/>
          <p:nvPr/>
        </p:nvSpPr>
        <p:spPr>
          <a:xfrm>
            <a:off x="170122" y="2030836"/>
            <a:ext cx="3030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affordable is air travel?</a:t>
            </a:r>
          </a:p>
          <a:p>
            <a:endParaRPr lang="en-US" dirty="0"/>
          </a:p>
          <a:p>
            <a:r>
              <a:rPr lang="en-US" sz="1600" dirty="0"/>
              <a:t>Air travel is much affordable now compared to 50 years ago. </a:t>
            </a:r>
          </a:p>
          <a:p>
            <a:r>
              <a:rPr lang="en-US" sz="1600" dirty="0"/>
              <a:t>With increasing number of airlines, number of operating flights and more destinations, airline travel affordability has increased. </a:t>
            </a:r>
          </a:p>
          <a:p>
            <a:endParaRPr lang="en-US" sz="16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1498" y="0"/>
            <a:ext cx="3930502" cy="584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73800"/>
            <a:ext cx="3668232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A0538-EA55-0245-B3AC-BD9387D9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32" y="1424763"/>
            <a:ext cx="8453917" cy="4849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EE15B-4D5B-4B43-A01B-43D6FF32A665}"/>
              </a:ext>
            </a:extLst>
          </p:cNvPr>
          <p:cNvSpPr txBox="1"/>
          <p:nvPr/>
        </p:nvSpPr>
        <p:spPr>
          <a:xfrm>
            <a:off x="165545" y="2689445"/>
            <a:ext cx="3510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Domestic round-trip airfare </a:t>
            </a:r>
          </a:p>
          <a:p>
            <a:r>
              <a:rPr lang="en-US" dirty="0"/>
              <a:t>did not change much in comparison </a:t>
            </a:r>
          </a:p>
          <a:p>
            <a:r>
              <a:rPr lang="en-US" dirty="0"/>
              <a:t>to other expenses over the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66D4E-A8B3-ED44-A6ED-CB3097C56018}"/>
              </a:ext>
            </a:extLst>
          </p:cNvPr>
          <p:cNvSpPr txBox="1"/>
          <p:nvPr/>
        </p:nvSpPr>
        <p:spPr>
          <a:xfrm>
            <a:off x="4907116" y="292100"/>
            <a:ext cx="237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14154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2A43-E613-4861-B777-A0FBFF47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698" y="0"/>
            <a:ext cx="3473302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9E76-0170-4D84-BCC3-07E8CC1C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6273800"/>
            <a:ext cx="5199321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685509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Conclusion</a:t>
            </a:r>
            <a:endParaRPr lang="en-US" sz="3600" dirty="0">
              <a:latin typeface="+mj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CBFDC7-90E6-43D3-9814-3E550C42DC1E}"/>
              </a:ext>
            </a:extLst>
          </p:cNvPr>
          <p:cNvSpPr txBox="1"/>
          <p:nvPr/>
        </p:nvSpPr>
        <p:spPr>
          <a:xfrm>
            <a:off x="1307805" y="1540116"/>
            <a:ext cx="9499895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/>
              <a:t>Statistics show that among the many modes of travel, Air travel is the safest. </a:t>
            </a:r>
          </a:p>
          <a:p>
            <a:endParaRPr lang="en-US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/>
              <a:t>With the advancement of technology in the aviation industry, air travel has evolved in many ways</a:t>
            </a:r>
          </a:p>
          <a:p>
            <a:endParaRPr lang="en-US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/>
              <a:t>Strict airline regulations and improvements in air traffic control technology have ensured additional safety to travel around the world 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/>
              <a:t>The total US airline fatalities from 2000-2018 are 778 and World airlines fatalities during the same years are 13,496. That is a 7-fold difference. However, total fatalities caused by driving vehicles in US from 2000-2018 are 723,869. That is roughly 900 times more fatalities compared to airline fatalities in US. There is a clear distinction that vehicle fatalities are higher.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{06ACFF7C-A767-8A4C-9127-643D9289E29A}tf10001061</Template>
  <TotalTime>0</TotalTime>
  <Words>416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.Apple Color Emoji UI</vt:lpstr>
      <vt:lpstr>Arial</vt:lpstr>
      <vt:lpstr>Calibri</vt:lpstr>
      <vt:lpstr>Tw Cen MT</vt:lpstr>
      <vt:lpstr>Tw Cen MT Condensed</vt:lpstr>
      <vt:lpstr>Wingdings 3</vt:lpstr>
      <vt:lpstr>Integral</vt:lpstr>
      <vt:lpstr>Balanced scorecard slide 1</vt:lpstr>
      <vt:lpstr>Balanced scorecard slide 2</vt:lpstr>
      <vt:lpstr>Balanced scorecard slide 2</vt:lpstr>
      <vt:lpstr>Balanced scorecard slide 4</vt:lpstr>
      <vt:lpstr>Balanced scorecard slide 4</vt:lpstr>
      <vt:lpstr>Balanced scorecard slide 4</vt:lpstr>
      <vt:lpstr>Balanced scorecard slide 4</vt:lpstr>
      <vt:lpstr>Balanced scorecard slide 4</vt:lpstr>
      <vt:lpstr>Balanced scorecard slide 5</vt:lpstr>
      <vt:lpstr>Balanced scorecard slide 10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2019-04-17T06:29:43Z</dcterms:created>
  <dcterms:modified xsi:type="dcterms:W3CDTF">2020-08-08T02:57:40Z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2018-11-28T18:24:19.6333999Z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