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4" r:id="rId1"/>
  </p:sldMasterIdLst>
  <p:notesMasterIdLst>
    <p:notesMasterId r:id="rId21"/>
  </p:notesMasterIdLst>
  <p:sldIdLst>
    <p:sldId id="256" r:id="rId2"/>
    <p:sldId id="309" r:id="rId3"/>
    <p:sldId id="295" r:id="rId4"/>
    <p:sldId id="303" r:id="rId5"/>
    <p:sldId id="287" r:id="rId6"/>
    <p:sldId id="288" r:id="rId7"/>
    <p:sldId id="268" r:id="rId8"/>
    <p:sldId id="272" r:id="rId9"/>
    <p:sldId id="270" r:id="rId10"/>
    <p:sldId id="296" r:id="rId11"/>
    <p:sldId id="306" r:id="rId12"/>
    <p:sldId id="262" r:id="rId13"/>
    <p:sldId id="307" r:id="rId14"/>
    <p:sldId id="284" r:id="rId15"/>
    <p:sldId id="300" r:id="rId16"/>
    <p:sldId id="301" r:id="rId17"/>
    <p:sldId id="302" r:id="rId18"/>
    <p:sldId id="281" r:id="rId19"/>
    <p:sldId id="308" r:id="rId20"/>
  </p:sldIdLst>
  <p:sldSz cx="10691813" cy="7559675"/>
  <p:notesSz cx="6858000" cy="9144000"/>
  <p:defaultTextStyle>
    <a:defPPr>
      <a:defRPr lang="sv-SE"/>
    </a:defPPr>
    <a:lvl1pPr algn="l" rtl="0" fontAlgn="base">
      <a:spcBef>
        <a:spcPct val="0"/>
      </a:spcBef>
      <a:spcAft>
        <a:spcPct val="0"/>
      </a:spcAft>
      <a:defRPr sz="2400" kern="1200">
        <a:solidFill>
          <a:schemeClr val="tx1"/>
        </a:solidFill>
        <a:latin typeface="Times"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B811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71" autoAdjust="0"/>
  </p:normalViewPr>
  <p:slideViewPr>
    <p:cSldViewPr>
      <p:cViewPr varScale="1">
        <p:scale>
          <a:sx n="46" d="100"/>
          <a:sy n="46" d="100"/>
        </p:scale>
        <p:origin x="1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retal\Box%20Sync\AM-arena\Annual%20meeting%202019\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v>Start Date</c:v>
          </c:tx>
          <c:spPr>
            <a:noFill/>
            <a:ln>
              <a:noFill/>
            </a:ln>
            <a:effectLst/>
          </c:spPr>
          <c:invertIfNegative val="0"/>
          <c:cat>
            <c:strRef>
              <c:f>Sheet1!$A$2:$A$19</c:f>
              <c:strCache>
                <c:ptCount val="4"/>
                <c:pt idx="0">
                  <c:v>4: Data capture</c:v>
                </c:pt>
                <c:pt idx="1">
                  <c:v>3: Training</c:v>
                </c:pt>
                <c:pt idx="2">
                  <c:v>2: Organization</c:v>
                </c:pt>
                <c:pt idx="3">
                  <c:v>1: Setup</c:v>
                </c:pt>
              </c:strCache>
            </c:strRef>
          </c:cat>
          <c:val>
            <c:numRef>
              <c:f>Sheet1!$B$2:$B$5</c:f>
              <c:numCache>
                <c:formatCode>d\-mmm\-yy</c:formatCode>
                <c:ptCount val="4"/>
                <c:pt idx="0">
                  <c:v>43709</c:v>
                </c:pt>
                <c:pt idx="1">
                  <c:v>43709</c:v>
                </c:pt>
                <c:pt idx="2">
                  <c:v>43566</c:v>
                </c:pt>
                <c:pt idx="3">
                  <c:v>43566</c:v>
                </c:pt>
              </c:numCache>
            </c:numRef>
          </c:val>
          <c:extLst>
            <c:ext xmlns:c16="http://schemas.microsoft.com/office/drawing/2014/chart" uri="{C3380CC4-5D6E-409C-BE32-E72D297353CC}">
              <c16:uniqueId val="{00000000-8A2B-4019-8FFA-82E5408F06D3}"/>
            </c:ext>
          </c:extLst>
        </c:ser>
        <c:ser>
          <c:idx val="1"/>
          <c:order val="1"/>
          <c:tx>
            <c:v>Duration</c:v>
          </c:tx>
          <c:spPr>
            <a:solidFill>
              <a:schemeClr val="accent2"/>
            </a:solidFill>
            <a:ln>
              <a:solidFill>
                <a:srgbClr val="F9302B"/>
              </a:solidFill>
            </a:ln>
            <a:effectLst/>
          </c:spPr>
          <c:invertIfNegative val="0"/>
          <c:dPt>
            <c:idx val="0"/>
            <c:invertIfNegative val="0"/>
            <c:bubble3D val="0"/>
            <c:spPr>
              <a:solidFill>
                <a:srgbClr val="C00000"/>
              </a:solidFill>
              <a:ln>
                <a:solidFill>
                  <a:srgbClr val="C00000"/>
                </a:solidFill>
              </a:ln>
              <a:effectLst/>
            </c:spPr>
            <c:extLst>
              <c:ext xmlns:c16="http://schemas.microsoft.com/office/drawing/2014/chart" uri="{C3380CC4-5D6E-409C-BE32-E72D297353CC}">
                <c16:uniqueId val="{00000002-8A2B-4019-8FFA-82E5408F06D3}"/>
              </c:ext>
            </c:extLst>
          </c:dPt>
          <c:dPt>
            <c:idx val="1"/>
            <c:invertIfNegative val="0"/>
            <c:bubble3D val="0"/>
            <c:spPr>
              <a:solidFill>
                <a:srgbClr val="F44E3C"/>
              </a:solidFill>
              <a:ln>
                <a:solidFill>
                  <a:srgbClr val="F44E3C"/>
                </a:solidFill>
              </a:ln>
              <a:effectLst/>
            </c:spPr>
            <c:extLst>
              <c:ext xmlns:c16="http://schemas.microsoft.com/office/drawing/2014/chart" uri="{C3380CC4-5D6E-409C-BE32-E72D297353CC}">
                <c16:uniqueId val="{00000004-8A2B-4019-8FFA-82E5408F06D3}"/>
              </c:ext>
            </c:extLst>
          </c:dPt>
          <c:dPt>
            <c:idx val="2"/>
            <c:invertIfNegative val="0"/>
            <c:bubble3D val="0"/>
            <c:spPr>
              <a:solidFill>
                <a:srgbClr val="F9302B"/>
              </a:solidFill>
              <a:ln>
                <a:solidFill>
                  <a:srgbClr val="F9302B"/>
                </a:solidFill>
              </a:ln>
              <a:effectLst/>
            </c:spPr>
            <c:extLst>
              <c:ext xmlns:c16="http://schemas.microsoft.com/office/drawing/2014/chart" uri="{C3380CC4-5D6E-409C-BE32-E72D297353CC}">
                <c16:uniqueId val="{00000006-8A2B-4019-8FFA-82E5408F06D3}"/>
              </c:ext>
            </c:extLst>
          </c:dPt>
          <c:dPt>
            <c:idx val="3"/>
            <c:invertIfNegative val="0"/>
            <c:bubble3D val="0"/>
            <c:spPr>
              <a:solidFill>
                <a:srgbClr val="C00000"/>
              </a:solidFill>
              <a:ln>
                <a:solidFill>
                  <a:srgbClr val="F9302B"/>
                </a:solidFill>
              </a:ln>
              <a:effectLst/>
            </c:spPr>
            <c:extLst>
              <c:ext xmlns:c16="http://schemas.microsoft.com/office/drawing/2014/chart" uri="{C3380CC4-5D6E-409C-BE32-E72D297353CC}">
                <c16:uniqueId val="{00000008-8A2B-4019-8FFA-82E5408F06D3}"/>
              </c:ext>
            </c:extLst>
          </c:dPt>
          <c:cat>
            <c:strRef>
              <c:f>Sheet1!$A$2:$A$19</c:f>
              <c:strCache>
                <c:ptCount val="4"/>
                <c:pt idx="0">
                  <c:v>4: Data capture</c:v>
                </c:pt>
                <c:pt idx="1">
                  <c:v>3: Training</c:v>
                </c:pt>
                <c:pt idx="2">
                  <c:v>2: Organization</c:v>
                </c:pt>
                <c:pt idx="3">
                  <c:v>1: Setup</c:v>
                </c:pt>
              </c:strCache>
            </c:strRef>
          </c:cat>
          <c:val>
            <c:numRef>
              <c:f>Sheet1!$D$2:$D$5</c:f>
              <c:numCache>
                <c:formatCode>General</c:formatCode>
                <c:ptCount val="4"/>
                <c:pt idx="0">
                  <c:v>213</c:v>
                </c:pt>
                <c:pt idx="1">
                  <c:v>213</c:v>
                </c:pt>
                <c:pt idx="2">
                  <c:v>142</c:v>
                </c:pt>
                <c:pt idx="3">
                  <c:v>142</c:v>
                </c:pt>
              </c:numCache>
            </c:numRef>
          </c:val>
          <c:extLst>
            <c:ext xmlns:c16="http://schemas.microsoft.com/office/drawing/2014/chart" uri="{C3380CC4-5D6E-409C-BE32-E72D297353CC}">
              <c16:uniqueId val="{00000009-8A2B-4019-8FFA-82E5408F06D3}"/>
            </c:ext>
          </c:extLst>
        </c:ser>
        <c:dLbls>
          <c:showLegendKey val="0"/>
          <c:showVal val="0"/>
          <c:showCatName val="0"/>
          <c:showSerName val="0"/>
          <c:showPercent val="0"/>
          <c:showBubbleSize val="0"/>
        </c:dLbls>
        <c:gapWidth val="150"/>
        <c:overlap val="100"/>
        <c:axId val="181234240"/>
        <c:axId val="181224256"/>
      </c:barChart>
      <c:catAx>
        <c:axId val="181234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ysClr val="windowText" lastClr="000000"/>
                </a:solidFill>
                <a:latin typeface="Calibri" panose="020F0502020204030204" pitchFamily="34" charset="0"/>
                <a:ea typeface="+mn-ea"/>
                <a:cs typeface="Calibri" panose="020F0502020204030204" pitchFamily="34" charset="0"/>
              </a:defRPr>
            </a:pPr>
            <a:endParaRPr lang="en-US"/>
          </a:p>
        </c:txPr>
        <c:crossAx val="181224256"/>
        <c:crosses val="autoZero"/>
        <c:auto val="1"/>
        <c:lblAlgn val="ctr"/>
        <c:lblOffset val="100"/>
        <c:noMultiLvlLbl val="0"/>
      </c:catAx>
      <c:valAx>
        <c:axId val="181224256"/>
        <c:scaling>
          <c:orientation val="minMax"/>
          <c:max val="43930"/>
          <c:min val="43565"/>
        </c:scaling>
        <c:delete val="0"/>
        <c:axPos val="b"/>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ysClr val="windowText" lastClr="000000"/>
                </a:solidFill>
                <a:latin typeface="Calibri" panose="020F0502020204030204" pitchFamily="34" charset="0"/>
                <a:ea typeface="+mn-ea"/>
                <a:cs typeface="Calibri" panose="020F0502020204030204" pitchFamily="34" charset="0"/>
              </a:defRPr>
            </a:pPr>
            <a:endParaRPr lang="en-US"/>
          </a:p>
        </c:txPr>
        <c:crossAx val="18123424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a:defRPr>
            </a:lvl1pPr>
          </a:lstStyle>
          <a:p>
            <a:pPr>
              <a:defRPr/>
            </a:pPr>
            <a:endParaRPr lang="sv-SE"/>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a:defRPr>
            </a:lvl1pPr>
          </a:lstStyle>
          <a:p>
            <a:pPr>
              <a:defRPr/>
            </a:pPr>
            <a:endParaRPr lang="sv-SE"/>
          </a:p>
        </p:txBody>
      </p:sp>
      <p:sp>
        <p:nvSpPr>
          <p:cNvPr id="4100"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a:defRPr>
            </a:lvl1pPr>
          </a:lstStyle>
          <a:p>
            <a:pPr>
              <a:defRPr/>
            </a:pPr>
            <a:endParaRPr lang="sv-SE"/>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A18842A3-F217-4052-944E-F7A47F57D179}" type="slidenum">
              <a:rPr lang="sv-SE" altLang="en-US"/>
              <a:pPr/>
              <a:t>‹#›</a:t>
            </a:fld>
            <a:endParaRPr lang="sv-S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a:ea typeface="+mn-ea"/>
                <a:cs typeface="+mn-cs"/>
              </a:rPr>
              <a:t>For some time: strong recommendations for an infrastructure supporting ICME that would enable access to precompetitive materials data for both scientific and engineering applications.</a:t>
            </a:r>
          </a:p>
          <a:p>
            <a:endParaRPr lang="sv-SE" sz="1200" b="0" i="0" u="none" strike="noStrike" kern="1200" baseline="0" dirty="0" smtClean="0">
              <a:solidFill>
                <a:schemeClr val="tx1"/>
              </a:solidFill>
              <a:latin typeface="Times"/>
              <a:ea typeface="+mn-ea"/>
              <a:cs typeface="+mn-cs"/>
            </a:endParaRPr>
          </a:p>
          <a:p>
            <a:r>
              <a:rPr lang="en-US" sz="1200" b="0" i="0" u="none" strike="noStrike" kern="1200" baseline="0" dirty="0" smtClean="0">
                <a:solidFill>
                  <a:schemeClr val="tx1"/>
                </a:solidFill>
                <a:latin typeface="Times"/>
                <a:ea typeface="+mn-ea"/>
                <a:cs typeface="+mn-cs"/>
              </a:rPr>
              <a:t>Data-driven techniques have already demonstrated the ability for a rapid and efficient means to augment materials discovery, design, and deployment.</a:t>
            </a:r>
          </a:p>
          <a:p>
            <a:endParaRPr lang="sv-SE" sz="1200" b="0" i="0" u="none" strike="noStrike" kern="1200" baseline="0" dirty="0" smtClean="0">
              <a:solidFill>
                <a:schemeClr val="tx1"/>
              </a:solidFill>
              <a:latin typeface="Times"/>
              <a:ea typeface="+mn-ea"/>
              <a:cs typeface="+mn-cs"/>
            </a:endParaRPr>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3</a:t>
            </a:fld>
            <a:endParaRPr lang="sv-SE" altLang="en-US"/>
          </a:p>
        </p:txBody>
      </p:sp>
    </p:spTree>
    <p:extLst>
      <p:ext uri="{BB962C8B-B14F-4D97-AF65-F5344CB8AC3E}">
        <p14:creationId xmlns:p14="http://schemas.microsoft.com/office/powerpoint/2010/main" val="3934735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u="sng" dirty="0" smtClean="0">
                <a:latin typeface="Calibri" panose="020F0502020204030204" pitchFamily="34" charset="0"/>
                <a:ea typeface="Calibri" panose="020F0502020204030204" pitchFamily="34" charset="0"/>
                <a:cs typeface="Calibri" panose="020F0502020204030204" pitchFamily="34" charset="0"/>
              </a:rPr>
              <a:t>WP2-Training:</a:t>
            </a:r>
            <a:r>
              <a:rPr lang="en-US" dirty="0" smtClean="0">
                <a:latin typeface="Calibri" panose="020F0502020204030204" pitchFamily="34" charset="0"/>
                <a:ea typeface="Calibri" panose="020F0502020204030204" pitchFamily="34" charset="0"/>
                <a:cs typeface="Calibri" panose="020F0502020204030204" pitchFamily="34" charset="0"/>
              </a:rPr>
              <a:t> The second WP will be devoted to the organization of the work. Since several AM groups with rather different research focuses will be participating, each university will nominate a CDCS ambassador (PhD students/Postdocs) that will coordinate and lead the in-house CDCS activities. The ambassadors will also be responsible for the communication with the other universities and the project leaders.  </a:t>
            </a:r>
          </a:p>
          <a:p>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15</a:t>
            </a:fld>
            <a:endParaRPr lang="sv-SE" altLang="en-US"/>
          </a:p>
        </p:txBody>
      </p:sp>
    </p:spTree>
    <p:extLst>
      <p:ext uri="{BB962C8B-B14F-4D97-AF65-F5344CB8AC3E}">
        <p14:creationId xmlns:p14="http://schemas.microsoft.com/office/powerpoint/2010/main" val="120266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u="sng" dirty="0" smtClean="0">
                <a:latin typeface="Calibri" panose="020F0502020204030204" pitchFamily="34" charset="0"/>
                <a:ea typeface="Calibri" panose="020F0502020204030204" pitchFamily="34" charset="0"/>
                <a:cs typeface="Calibri" panose="020F0502020204030204" pitchFamily="34" charset="0"/>
              </a:rPr>
              <a:t>WP3-Training:</a:t>
            </a:r>
            <a:r>
              <a:rPr lang="en-US" dirty="0" smtClean="0">
                <a:latin typeface="Calibri" panose="020F0502020204030204" pitchFamily="34" charset="0"/>
                <a:ea typeface="Calibri" panose="020F0502020204030204" pitchFamily="34" charset="0"/>
                <a:cs typeface="Calibri" panose="020F0502020204030204" pitchFamily="34" charset="0"/>
              </a:rPr>
              <a:t> The third WP will be devoted to training of the students in how to use CDCS and how to compose XML Schemas so that they can tailor them to their specific data and metadata. This will include a workshop where the CDCS is introduced and some practical exercises in data curation.</a:t>
            </a:r>
          </a:p>
          <a:p>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16</a:t>
            </a:fld>
            <a:endParaRPr lang="sv-SE" altLang="en-US"/>
          </a:p>
        </p:txBody>
      </p:sp>
    </p:spTree>
    <p:extLst>
      <p:ext uri="{BB962C8B-B14F-4D97-AF65-F5344CB8AC3E}">
        <p14:creationId xmlns:p14="http://schemas.microsoft.com/office/powerpoint/2010/main" val="145709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Times"/>
                <a:ea typeface="+mn-ea"/>
                <a:cs typeface="+mn-cs"/>
              </a:rPr>
              <a:t>WP4-Data collection:</a:t>
            </a:r>
            <a:r>
              <a:rPr lang="en-US" sz="1200" b="1" kern="1200" dirty="0" smtClean="0">
                <a:solidFill>
                  <a:schemeClr val="tx1"/>
                </a:solidFill>
                <a:effectLst/>
                <a:latin typeface="Times"/>
                <a:ea typeface="+mn-ea"/>
                <a:cs typeface="+mn-cs"/>
              </a:rPr>
              <a:t> </a:t>
            </a:r>
            <a:r>
              <a:rPr lang="en-US" sz="1200" kern="1200" dirty="0" smtClean="0">
                <a:solidFill>
                  <a:schemeClr val="tx1"/>
                </a:solidFill>
                <a:effectLst/>
                <a:latin typeface="Times"/>
                <a:ea typeface="+mn-ea"/>
                <a:cs typeface="+mn-cs"/>
              </a:rPr>
              <a:t>The fourth WP will be dedicated to the data collection. To accelerate this and to inspire the students to create a collaborative network, schema “</a:t>
            </a:r>
            <a:r>
              <a:rPr lang="en-US" sz="1200" kern="1200" dirty="0" err="1" smtClean="0">
                <a:solidFill>
                  <a:schemeClr val="tx1"/>
                </a:solidFill>
                <a:effectLst/>
                <a:latin typeface="Times"/>
                <a:ea typeface="+mn-ea"/>
                <a:cs typeface="+mn-cs"/>
              </a:rPr>
              <a:t>hackatons</a:t>
            </a:r>
            <a:r>
              <a:rPr lang="en-US" sz="1200" kern="1200" dirty="0" smtClean="0">
                <a:solidFill>
                  <a:schemeClr val="tx1"/>
                </a:solidFill>
                <a:effectLst/>
                <a:latin typeface="Times"/>
                <a:ea typeface="+mn-ea"/>
                <a:cs typeface="+mn-cs"/>
              </a:rPr>
              <a:t>” will be arranged where the students meet during 1-2 days to work together on the schema development. This will enable them to learn from each other as well as to help them reach consensus on common schema templates for similar data sets. </a:t>
            </a:r>
            <a:endParaRPr lang="en-US" sz="1200" kern="1200" dirty="0">
              <a:solidFill>
                <a:schemeClr val="tx1"/>
              </a:solidFill>
              <a:effectLst/>
              <a:latin typeface="Times"/>
              <a:ea typeface="+mn-ea"/>
              <a:cs typeface="+mn-cs"/>
            </a:endParaRPr>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17</a:t>
            </a:fld>
            <a:endParaRPr lang="sv-SE" altLang="en-US"/>
          </a:p>
        </p:txBody>
      </p:sp>
    </p:spTree>
    <p:extLst>
      <p:ext uri="{BB962C8B-B14F-4D97-AF65-F5344CB8AC3E}">
        <p14:creationId xmlns:p14="http://schemas.microsoft.com/office/powerpoint/2010/main" val="351147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363636"/>
                </a:solidFill>
                <a:latin typeface="Arial" panose="020B0604020202020204" pitchFamily="34" charset="0"/>
              </a:rPr>
              <a:t>The </a:t>
            </a:r>
            <a:r>
              <a:rPr lang="en-US" sz="1200" b="1" dirty="0" smtClean="0">
                <a:solidFill>
                  <a:srgbClr val="363636"/>
                </a:solidFill>
                <a:latin typeface="Arial" panose="020B0604020202020204" pitchFamily="34" charset="0"/>
              </a:rPr>
              <a:t>Materials Genome Initiative</a:t>
            </a:r>
            <a:r>
              <a:rPr lang="en-US" sz="1200" dirty="0" smtClean="0">
                <a:solidFill>
                  <a:srgbClr val="363636"/>
                </a:solidFill>
                <a:latin typeface="Arial" panose="020B0604020202020204" pitchFamily="34" charset="0"/>
              </a:rPr>
              <a:t> is a multi-agency initiative designed to create a new era of policy, resources, and infrastructure that support U.S. institutions in the effort to discover, manufacture, and deploy advanced materials twice as fast, at a fraction of the cost.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363636"/>
              </a:solidFill>
              <a:latin typeface="Arial" panose="020B0604020202020204" pitchFamily="34" charset="0"/>
            </a:endParaRPr>
          </a:p>
          <a:p>
            <a:r>
              <a:rPr lang="en-US" sz="1200" dirty="0" smtClean="0">
                <a:solidFill>
                  <a:srgbClr val="363636"/>
                </a:solidFill>
                <a:latin typeface="Arial" panose="020B0604020202020204" pitchFamily="34" charset="0"/>
              </a:rPr>
              <a:t>Advanced materials are essential to economic security and human well being, with applications in industries aimed at addressing challenges in clean energy, national security, and human welfare, yet it can take 20 or more years to move a material after initial discovery to the market. Accelerating the pace of discovery and deployment of advanced material systems will therefore be crucial to achieving global competitiveness in the 21st century.</a:t>
            </a:r>
          </a:p>
          <a:p>
            <a:endParaRPr lang="en-US" sz="1200" dirty="0" smtClean="0">
              <a:solidFill>
                <a:srgbClr val="363636"/>
              </a:solidFill>
              <a:latin typeface="Arial" panose="020B0604020202020204" pitchFamily="34" charset="0"/>
            </a:endParaRPr>
          </a:p>
          <a:p>
            <a:r>
              <a:rPr lang="en-US" sz="1200" dirty="0" smtClean="0">
                <a:solidFill>
                  <a:srgbClr val="363636"/>
                </a:solidFill>
                <a:latin typeface="Arial" panose="020B0604020202020204" pitchFamily="34" charset="0"/>
              </a:rPr>
              <a:t>Since the launch of MGI in 2011, the Federal government has invested over $250 million in new R&amp;D and innovation infrastructure to anchor the use of advanced materials in existing and emerging industrial sectors in the United States.</a:t>
            </a:r>
            <a:endParaRPr lang="en-US" sz="1200" b="0" i="0" dirty="0" smtClean="0">
              <a:solidFill>
                <a:srgbClr val="363636"/>
              </a:solidFill>
              <a:effectLst/>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363636"/>
              </a:solidFill>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5</a:t>
            </a:fld>
            <a:endParaRPr lang="sv-SE" altLang="en-US"/>
          </a:p>
        </p:txBody>
      </p:sp>
    </p:spTree>
    <p:extLst>
      <p:ext uri="{BB962C8B-B14F-4D97-AF65-F5344CB8AC3E}">
        <p14:creationId xmlns:p14="http://schemas.microsoft.com/office/powerpoint/2010/main" val="19353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a:ea typeface="+mn-ea"/>
                <a:cs typeface="+mn-cs"/>
              </a:rPr>
              <a:t>NIST promotes U.S. innovation and industrial competitiveness by advancing measurement science, standards, and technology in ways that enhance economic security and improve our quality of life. </a:t>
            </a:r>
          </a:p>
          <a:p>
            <a:endParaRPr lang="sv-SE" sz="1200" b="0" i="0" kern="1200" dirty="0" smtClean="0">
              <a:solidFill>
                <a:schemeClr val="tx1"/>
              </a:solidFill>
              <a:effectLst/>
              <a:latin typeface="Times"/>
              <a:ea typeface="+mn-ea"/>
              <a:cs typeface="+mn-cs"/>
            </a:endParaRPr>
          </a:p>
          <a:p>
            <a:r>
              <a:rPr lang="en-US" sz="1200" b="0" i="0" kern="1200" dirty="0" smtClean="0">
                <a:solidFill>
                  <a:schemeClr val="tx1"/>
                </a:solidFill>
                <a:effectLst/>
                <a:latin typeface="Times"/>
                <a:ea typeface="+mn-ea"/>
                <a:cs typeface="+mn-cs"/>
              </a:rPr>
              <a:t>Expertise in the</a:t>
            </a:r>
          </a:p>
          <a:p>
            <a:r>
              <a:rPr lang="en-US" sz="1200" b="0" i="0" kern="1200" dirty="0" smtClean="0">
                <a:solidFill>
                  <a:schemeClr val="tx1"/>
                </a:solidFill>
                <a:effectLst/>
                <a:latin typeface="Times"/>
                <a:ea typeface="+mn-ea"/>
                <a:cs typeface="+mn-cs"/>
              </a:rPr>
              <a:t>Integration</a:t>
            </a:r>
          </a:p>
          <a:p>
            <a:r>
              <a:rPr lang="en-US" sz="1200" b="0" i="0" kern="1200" dirty="0" smtClean="0">
                <a:solidFill>
                  <a:schemeClr val="tx1"/>
                </a:solidFill>
                <a:effectLst/>
                <a:latin typeface="Times"/>
                <a:ea typeface="+mn-ea"/>
                <a:cs typeface="+mn-cs"/>
              </a:rPr>
              <a:t>Curation</a:t>
            </a:r>
          </a:p>
          <a:p>
            <a:r>
              <a:rPr lang="en-US" sz="1200" b="0" i="0" kern="1200" dirty="0" smtClean="0">
                <a:solidFill>
                  <a:schemeClr val="tx1"/>
                </a:solidFill>
                <a:effectLst/>
                <a:latin typeface="Times"/>
                <a:ea typeface="+mn-ea"/>
                <a:cs typeface="+mn-cs"/>
              </a:rPr>
              <a:t>Critical</a:t>
            </a:r>
            <a:r>
              <a:rPr lang="en-US" sz="1200" b="0" i="0" kern="1200" baseline="0" dirty="0" smtClean="0">
                <a:solidFill>
                  <a:schemeClr val="tx1"/>
                </a:solidFill>
                <a:effectLst/>
                <a:latin typeface="Times"/>
                <a:ea typeface="+mn-ea"/>
                <a:cs typeface="+mn-cs"/>
              </a:rPr>
              <a:t> evaluation of </a:t>
            </a:r>
            <a:r>
              <a:rPr lang="en-US" sz="1200" b="0" i="0" kern="1200" dirty="0" smtClean="0">
                <a:solidFill>
                  <a:schemeClr val="tx1"/>
                </a:solidFill>
                <a:effectLst/>
                <a:latin typeface="Times"/>
                <a:ea typeface="+mn-ea"/>
                <a:cs typeface="+mn-cs"/>
              </a:rPr>
              <a:t>data and models</a:t>
            </a:r>
          </a:p>
          <a:p>
            <a:r>
              <a:rPr lang="sv-SE" sz="1200" b="0" i="0" kern="1200" dirty="0" smtClean="0">
                <a:solidFill>
                  <a:schemeClr val="tx1"/>
                </a:solidFill>
                <a:effectLst/>
                <a:latin typeface="Times"/>
                <a:ea typeface="+mn-ea"/>
                <a:cs typeface="+mn-cs"/>
              </a:rPr>
              <a:t>Henc</a:t>
            </a:r>
            <a:r>
              <a:rPr lang="sv-SE" sz="1200" b="0" i="0" kern="1200" baseline="0" dirty="0" smtClean="0">
                <a:solidFill>
                  <a:schemeClr val="tx1"/>
                </a:solidFill>
                <a:effectLst/>
                <a:latin typeface="Times"/>
                <a:ea typeface="+mn-ea"/>
                <a:cs typeface="+mn-cs"/>
              </a:rPr>
              <a:t>e a leading role within MGI</a:t>
            </a:r>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6</a:t>
            </a:fld>
            <a:endParaRPr lang="sv-SE" altLang="en-US"/>
          </a:p>
        </p:txBody>
      </p:sp>
    </p:spTree>
    <p:extLst>
      <p:ext uri="{BB962C8B-B14F-4D97-AF65-F5344CB8AC3E}">
        <p14:creationId xmlns:p14="http://schemas.microsoft.com/office/powerpoint/2010/main" val="85344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a:ea typeface="+mn-ea"/>
                <a:cs typeface="+mn-cs"/>
              </a:rPr>
              <a:t>There are a large number of early adopters of the MDCS, including</a:t>
            </a:r>
          </a:p>
          <a:p>
            <a:r>
              <a:rPr lang="en-US" sz="1200" b="0" i="0" u="none" strike="noStrike" kern="1200" baseline="0" dirty="0" smtClean="0">
                <a:solidFill>
                  <a:schemeClr val="tx1"/>
                </a:solidFill>
                <a:latin typeface="Times"/>
                <a:ea typeface="+mn-ea"/>
                <a:cs typeface="+mn-cs"/>
              </a:rPr>
              <a:t>the </a:t>
            </a:r>
            <a:r>
              <a:rPr lang="en-US" sz="1200" b="0" i="0" u="none" strike="noStrike" kern="1200" baseline="0" dirty="0" err="1" smtClean="0">
                <a:solidFill>
                  <a:schemeClr val="tx1"/>
                </a:solidFill>
                <a:latin typeface="Times"/>
                <a:ea typeface="+mn-ea"/>
                <a:cs typeface="+mn-cs"/>
              </a:rPr>
              <a:t>NextFlex</a:t>
            </a:r>
            <a:r>
              <a:rPr lang="en-US" sz="1200" b="0" i="0" u="none" strike="noStrike" kern="1200" baseline="0" dirty="0" smtClean="0">
                <a:solidFill>
                  <a:schemeClr val="tx1"/>
                </a:solidFill>
                <a:latin typeface="Times"/>
                <a:ea typeface="+mn-ea"/>
                <a:cs typeface="+mn-cs"/>
              </a:rPr>
              <a:t> manufacturing institute,</a:t>
            </a:r>
          </a:p>
          <a:p>
            <a:r>
              <a:rPr lang="en-US" sz="1200" b="0" i="0" u="none" strike="noStrike" kern="1200" baseline="0" dirty="0" smtClean="0">
                <a:solidFill>
                  <a:schemeClr val="tx1"/>
                </a:solidFill>
                <a:latin typeface="Times"/>
                <a:ea typeface="+mn-ea"/>
                <a:cs typeface="+mn-cs"/>
              </a:rPr>
              <a:t>the </a:t>
            </a:r>
            <a:r>
              <a:rPr lang="en-US" sz="1200" b="0" i="0" u="none" strike="noStrike" kern="1200" baseline="0" dirty="0" err="1" smtClean="0">
                <a:solidFill>
                  <a:schemeClr val="tx1"/>
                </a:solidFill>
                <a:latin typeface="Times"/>
                <a:ea typeface="+mn-ea"/>
                <a:cs typeface="+mn-cs"/>
              </a:rPr>
              <a:t>NanoMine</a:t>
            </a:r>
            <a:r>
              <a:rPr lang="en-US" sz="1200" b="0" i="0" u="none" strike="noStrike" kern="1200" baseline="0" dirty="0" smtClean="0">
                <a:solidFill>
                  <a:schemeClr val="tx1"/>
                </a:solidFill>
                <a:latin typeface="Times"/>
                <a:ea typeface="+mn-ea"/>
                <a:cs typeface="+mn-cs"/>
              </a:rPr>
              <a:t> project</a:t>
            </a:r>
          </a:p>
          <a:p>
            <a:r>
              <a:rPr lang="en-US" sz="1200" b="0" i="0" u="none" strike="noStrike" kern="1200" baseline="0" dirty="0" smtClean="0">
                <a:solidFill>
                  <a:schemeClr val="tx1"/>
                </a:solidFill>
                <a:latin typeface="Times"/>
                <a:ea typeface="+mn-ea"/>
                <a:cs typeface="+mn-cs"/>
              </a:rPr>
              <a:t>the </a:t>
            </a:r>
            <a:r>
              <a:rPr lang="en-US" sz="1200" b="0" i="0" u="none" strike="noStrike" kern="1200" baseline="0" dirty="0" err="1" smtClean="0">
                <a:solidFill>
                  <a:schemeClr val="tx1"/>
                </a:solidFill>
                <a:latin typeface="Times"/>
                <a:ea typeface="+mn-ea"/>
                <a:cs typeface="+mn-cs"/>
              </a:rPr>
              <a:t>LightMatenergy</a:t>
            </a:r>
            <a:r>
              <a:rPr lang="en-US" sz="1200" b="0" i="0" u="none" strike="noStrike" kern="1200" baseline="0" dirty="0" smtClean="0">
                <a:solidFill>
                  <a:schemeClr val="tx1"/>
                </a:solidFill>
                <a:latin typeface="Times"/>
                <a:ea typeface="+mn-ea"/>
                <a:cs typeface="+mn-cs"/>
              </a:rPr>
              <a:t> materials network, and</a:t>
            </a:r>
          </a:p>
          <a:p>
            <a:r>
              <a:rPr lang="en-US" sz="1200" b="0" i="0" u="none" strike="noStrike" kern="1200" baseline="0" dirty="0" smtClean="0">
                <a:solidFill>
                  <a:schemeClr val="tx1"/>
                </a:solidFill>
                <a:latin typeface="Times"/>
                <a:ea typeface="+mn-ea"/>
                <a:cs typeface="+mn-cs"/>
              </a:rPr>
              <a:t>the Shanghai Materials Genome Institute.</a:t>
            </a:r>
            <a:endParaRPr lang="en-US" dirty="0" smtClean="0"/>
          </a:p>
          <a:p>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7</a:t>
            </a:fld>
            <a:endParaRPr lang="sv-SE" altLang="en-US"/>
          </a:p>
        </p:txBody>
      </p:sp>
    </p:spTree>
    <p:extLst>
      <p:ext uri="{BB962C8B-B14F-4D97-AF65-F5344CB8AC3E}">
        <p14:creationId xmlns:p14="http://schemas.microsoft.com/office/powerpoint/2010/main" val="339652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Web-based</a:t>
            </a:r>
          </a:p>
          <a:p>
            <a:r>
              <a:rPr lang="en-US" dirty="0" smtClean="0"/>
              <a:t>Store data in XML-based templates</a:t>
            </a:r>
          </a:p>
          <a:p>
            <a:r>
              <a:rPr lang="sv-SE" dirty="0" smtClean="0"/>
              <a:t>Contains</a:t>
            </a:r>
            <a:r>
              <a:rPr lang="sv-SE" baseline="0" dirty="0" smtClean="0"/>
              <a:t> interfaces for us to interact with it:</a:t>
            </a:r>
          </a:p>
          <a:p>
            <a:pPr marL="171450" indent="-171450">
              <a:buFontTx/>
              <a:buChar char="-"/>
            </a:pPr>
            <a:r>
              <a:rPr lang="sv-SE" baseline="0" dirty="0" smtClean="0"/>
              <a:t>Graphical interface which one can use to enter and curate data</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sv-SE" baseline="0" dirty="0" smtClean="0"/>
              <a:t>In-built interface - rest-API (Representational State Transfer </a:t>
            </a:r>
            <a:r>
              <a:rPr lang="en-US" sz="1200" b="0" i="0" kern="1200" dirty="0" smtClean="0">
                <a:solidFill>
                  <a:schemeClr val="tx1"/>
                </a:solidFill>
                <a:effectLst/>
                <a:latin typeface="Times"/>
                <a:ea typeface="+mn-ea"/>
                <a:cs typeface="+mn-cs"/>
              </a:rPr>
              <a:t>Application programming interface</a:t>
            </a:r>
            <a:r>
              <a:rPr lang="sv-SE" baseline="0" dirty="0" smtClean="0"/>
              <a:t>) that can/and should be used to automize the data capture</a:t>
            </a:r>
          </a:p>
          <a:p>
            <a:pPr marL="0" marR="0" indent="0" algn="l" defTabSz="914400" rtl="0" eaLnBrk="0" fontAlgn="base" latinLnBrk="0" hangingPunct="0">
              <a:lnSpc>
                <a:spcPct val="100000"/>
              </a:lnSpc>
              <a:spcBef>
                <a:spcPct val="30000"/>
              </a:spcBef>
              <a:spcAft>
                <a:spcPct val="0"/>
              </a:spcAft>
              <a:buClrTx/>
              <a:buSzTx/>
              <a:buFontTx/>
              <a:buNone/>
              <a:tabLst/>
              <a:defRPr/>
            </a:pPr>
            <a:r>
              <a:rPr lang="sv-SE" baseline="0" dirty="0" smtClean="0"/>
              <a:t>And then when you have the data stored in XML format you can transfer the data and the meta-data to any format. And then use it.</a:t>
            </a:r>
            <a:endParaRPr lang="sv-SE" dirty="0" smtClean="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8</a:t>
            </a:fld>
            <a:endParaRPr lang="sv-SE" altLang="en-US"/>
          </a:p>
        </p:txBody>
      </p:sp>
    </p:spTree>
    <p:extLst>
      <p:ext uri="{BB962C8B-B14F-4D97-AF65-F5344CB8AC3E}">
        <p14:creationId xmlns:p14="http://schemas.microsoft.com/office/powerpoint/2010/main" val="1563354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a:ea typeface="+mn-ea"/>
                <a:cs typeface="+mn-cs"/>
              </a:rPr>
              <a:t>The reasons for recommending CDCS are multifold; e.g., it is an open-source software, it is built around widely used open-source software packages, it uses a XML format (text based) which is readable by machines and humans, it has been developed for some years and is still developed (last commit 8 days ago), it is used in real environments throughout the world and it already has built-in APIs which is the key to easy deployment.</a:t>
            </a:r>
          </a:p>
          <a:p>
            <a:pPr algn="l"/>
            <a:r>
              <a:rPr lang="en-GB" sz="1200" b="0" strike="noStrike" spc="-1" dirty="0" smtClean="0">
                <a:latin typeface="Bitstream Vera Sans"/>
              </a:rPr>
              <a:t>MongoDB (</a:t>
            </a:r>
            <a:r>
              <a:rPr lang="en-GB" sz="1200" b="0" strike="noStrike" spc="-1" dirty="0" err="1" smtClean="0">
                <a:latin typeface="Bitstream Vera Sans"/>
              </a:rPr>
              <a:t>noSQL-db</a:t>
            </a:r>
            <a:r>
              <a:rPr lang="en-GB" sz="1200" b="0" strike="noStrike" spc="-1" dirty="0" smtClean="0">
                <a:latin typeface="Bitstream Vera Sans"/>
              </a:rPr>
              <a:t>)</a:t>
            </a:r>
          </a:p>
          <a:p>
            <a:pPr algn="l"/>
            <a:r>
              <a:rPr lang="en-GB" sz="1200" b="0" strike="noStrike" spc="-1" dirty="0" smtClean="0">
                <a:latin typeface="Bitstream Vera Sans"/>
              </a:rPr>
              <a:t>Django (python framework)</a:t>
            </a:r>
          </a:p>
          <a:p>
            <a:pPr algn="l"/>
            <a:r>
              <a:rPr lang="en-GB" sz="1200" b="0" strike="noStrike" spc="-1" dirty="0" err="1" smtClean="0">
                <a:latin typeface="Bitstream Vera Sans"/>
              </a:rPr>
              <a:t>Redis</a:t>
            </a:r>
            <a:r>
              <a:rPr lang="en-GB" sz="1200" b="0" strike="noStrike" spc="-1" dirty="0" smtClean="0">
                <a:latin typeface="Bitstream Vera Sans"/>
              </a:rPr>
              <a:t>(in-between data handling)</a:t>
            </a:r>
          </a:p>
          <a:p>
            <a:pPr algn="l"/>
            <a:r>
              <a:rPr lang="en-GB" sz="1200" b="0" strike="noStrike" spc="-1" dirty="0" smtClean="0">
                <a:latin typeface="Bitstream Vera Sans"/>
              </a:rPr>
              <a:t>Celery(task scheduler)</a:t>
            </a:r>
          </a:p>
          <a:p>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10</a:t>
            </a:fld>
            <a:endParaRPr lang="sv-SE" altLang="en-US"/>
          </a:p>
        </p:txBody>
      </p:sp>
    </p:spTree>
    <p:extLst>
      <p:ext uri="{BB962C8B-B14F-4D97-AF65-F5344CB8AC3E}">
        <p14:creationId xmlns:p14="http://schemas.microsoft.com/office/powerpoint/2010/main" val="53365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a:ea typeface="+mn-ea"/>
                <a:cs typeface="+mn-cs"/>
              </a:rPr>
              <a:t>Long-term impact </a:t>
            </a:r>
          </a:p>
          <a:p>
            <a:r>
              <a:rPr lang="en-US" sz="1200" b="0" i="0" u="none" strike="noStrike" kern="1200" baseline="0" dirty="0" smtClean="0">
                <a:solidFill>
                  <a:schemeClr val="tx1"/>
                </a:solidFill>
                <a:latin typeface="Times"/>
                <a:ea typeface="+mn-ea"/>
                <a:cs typeface="+mn-cs"/>
              </a:rPr>
              <a:t>Since the measurement data will be permanently archived and available, the measurements can be used for comparison to AM simulation for many years. Further, continuing series of new benchmark tests are planned which will enable supply of benchmark data up-to-date with the status of the modeling field. </a:t>
            </a:r>
          </a:p>
          <a:p>
            <a:endParaRPr lang="sv-SE" sz="1200" b="0" i="0" u="none" strike="noStrike" kern="1200" baseline="0" dirty="0" smtClean="0">
              <a:solidFill>
                <a:schemeClr val="tx1"/>
              </a:solidFill>
              <a:latin typeface="Times"/>
              <a:ea typeface="+mn-ea"/>
              <a:cs typeface="+mn-cs"/>
            </a:endParaRPr>
          </a:p>
          <a:p>
            <a:r>
              <a:rPr lang="en-US" sz="1200" b="0" i="0" u="none" strike="noStrike" kern="1200" baseline="0" dirty="0" smtClean="0">
                <a:solidFill>
                  <a:schemeClr val="tx1"/>
                </a:solidFill>
                <a:latin typeface="Times"/>
                <a:ea typeface="+mn-ea"/>
                <a:cs typeface="+mn-cs"/>
              </a:rPr>
              <a:t>Short-term impact </a:t>
            </a:r>
          </a:p>
          <a:p>
            <a:r>
              <a:rPr lang="en-US" sz="1200" b="0" i="0" u="none" strike="noStrike" kern="1200" baseline="0" dirty="0" smtClean="0">
                <a:solidFill>
                  <a:schemeClr val="tx1"/>
                </a:solidFill>
                <a:latin typeface="Times"/>
                <a:ea typeface="+mn-ea"/>
                <a:cs typeface="+mn-cs"/>
              </a:rPr>
              <a:t>The submissions of the modeling results will be blind submission; i.e., the modelers submit their predictions for the benchmark challenges without knowing the experimental results, and will therefore provide a snapshot of how accurate the simulation capabilities are today. In addition, they will provide information on what kinds of benchmark tests the AM researchers are the most interested in. </a:t>
            </a:r>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11</a:t>
            </a:fld>
            <a:endParaRPr lang="sv-SE" altLang="en-US"/>
          </a:p>
        </p:txBody>
      </p:sp>
    </p:spTree>
    <p:extLst>
      <p:ext uri="{BB962C8B-B14F-4D97-AF65-F5344CB8AC3E}">
        <p14:creationId xmlns:p14="http://schemas.microsoft.com/office/powerpoint/2010/main" val="423003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a:ea typeface="+mn-ea"/>
                <a:cs typeface="+mn-cs"/>
              </a:rPr>
              <a:t>Additive Manufacturing Benchmark test series (AM-Bench) is organized by the National Institute of Standards and Technology (NIST), Army Research Laboratory (ARL) and Naval Research Laboratory (NRL) in the US. It gathers a large number of research organizations and industries (see Section 4) with the intent to develop a continuing series of controlled benchmark tests in conjunction with a conference series. The two main goals are (1) to allow modelers to test their simulation results against rigorous and controlled experimental data, and (2) to encourage AM practitioners to develop novel mitigation strategies for challenging build scenarios. </a:t>
            </a:r>
            <a:endParaRPr lang="en-US" dirty="0"/>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12</a:t>
            </a:fld>
            <a:endParaRPr lang="sv-SE" altLang="en-US"/>
          </a:p>
        </p:txBody>
      </p:sp>
    </p:spTree>
    <p:extLst>
      <p:ext uri="{BB962C8B-B14F-4D97-AF65-F5344CB8AC3E}">
        <p14:creationId xmlns:p14="http://schemas.microsoft.com/office/powerpoint/2010/main" val="9149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Times"/>
                <a:ea typeface="+mn-ea"/>
                <a:cs typeface="+mn-cs"/>
              </a:rPr>
              <a:t>WP1-Initiation:</a:t>
            </a:r>
            <a:r>
              <a:rPr lang="en-US" sz="1200" b="1" kern="1200" dirty="0" smtClean="0">
                <a:solidFill>
                  <a:schemeClr val="tx1"/>
                </a:solidFill>
                <a:effectLst/>
                <a:latin typeface="Times"/>
                <a:ea typeface="+mn-ea"/>
                <a:cs typeface="+mn-cs"/>
              </a:rPr>
              <a:t> </a:t>
            </a:r>
            <a:r>
              <a:rPr lang="en-US" sz="1200" kern="1200" dirty="0" smtClean="0">
                <a:solidFill>
                  <a:schemeClr val="tx1"/>
                </a:solidFill>
                <a:effectLst/>
                <a:latin typeface="Times"/>
                <a:ea typeface="+mn-ea"/>
                <a:cs typeface="+mn-cs"/>
              </a:rPr>
              <a:t>The first WP will be devoted to setting it all up and write manual (API documentation). One of the universities should be hosting the site and the repository as well as administrate the accounts. Universities have the capacity to set-up secure services like this one. For a sustainable solution, some thoughts need to be dedicated to this; e.g., 1. How to fund the continuation of the platform - faculty means, a foundation, via AM-arena? 2. Who will be the main maintainer? 3. How to contribute to the CDCS and related projects? </a:t>
            </a:r>
            <a:endParaRPr lang="en-US" sz="1200" kern="1200" dirty="0">
              <a:solidFill>
                <a:schemeClr val="tx1"/>
              </a:solidFill>
              <a:effectLst/>
              <a:latin typeface="Times"/>
              <a:ea typeface="+mn-ea"/>
              <a:cs typeface="+mn-cs"/>
            </a:endParaRPr>
          </a:p>
        </p:txBody>
      </p:sp>
      <p:sp>
        <p:nvSpPr>
          <p:cNvPr id="4" name="Slide Number Placeholder 3"/>
          <p:cNvSpPr>
            <a:spLocks noGrp="1"/>
          </p:cNvSpPr>
          <p:nvPr>
            <p:ph type="sldNum" sz="quarter" idx="10"/>
          </p:nvPr>
        </p:nvSpPr>
        <p:spPr/>
        <p:txBody>
          <a:bodyPr/>
          <a:lstStyle/>
          <a:p>
            <a:fld id="{A18842A3-F217-4052-944E-F7A47F57D179}" type="slidenum">
              <a:rPr lang="sv-SE" altLang="en-US" smtClean="0"/>
              <a:pPr/>
              <a:t>14</a:t>
            </a:fld>
            <a:endParaRPr lang="sv-SE" altLang="en-US"/>
          </a:p>
        </p:txBody>
      </p:sp>
    </p:spTree>
    <p:extLst>
      <p:ext uri="{BB962C8B-B14F-4D97-AF65-F5344CB8AC3E}">
        <p14:creationId xmlns:p14="http://schemas.microsoft.com/office/powerpoint/2010/main" val="1447794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pic>
        <p:nvPicPr>
          <p:cNvPr id="4" name="Bildobjekt 9" descr="kth_eng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363" y="2352675"/>
            <a:ext cx="1296987"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ctrTitle"/>
          </p:nvPr>
        </p:nvSpPr>
        <p:spPr>
          <a:xfrm>
            <a:off x="2345510" y="2351077"/>
            <a:ext cx="7215237" cy="1120771"/>
          </a:xfrm>
          <a:noFill/>
        </p:spPr>
        <p:txBody>
          <a:bodyPr/>
          <a:lstStyle>
            <a:lvl1pPr algn="l">
              <a:defRPr sz="4000" b="0">
                <a:solidFill>
                  <a:schemeClr val="accent2"/>
                </a:solidFill>
              </a:defRPr>
            </a:lvl1pPr>
          </a:lstStyle>
          <a:p>
            <a:r>
              <a:rPr lang="en-US" smtClean="0"/>
              <a:t>Click to edit Master title style</a:t>
            </a:r>
            <a:endParaRPr lang="en-US" dirty="0"/>
          </a:p>
        </p:txBody>
      </p:sp>
      <p:sp>
        <p:nvSpPr>
          <p:cNvPr id="3" name="Underrubrik 2"/>
          <p:cNvSpPr>
            <a:spLocks noGrp="1"/>
          </p:cNvSpPr>
          <p:nvPr>
            <p:ph type="subTitle" idx="1"/>
          </p:nvPr>
        </p:nvSpPr>
        <p:spPr>
          <a:xfrm>
            <a:off x="2345510" y="3490923"/>
            <a:ext cx="7214400" cy="931856"/>
          </a:xfrm>
          <a:prstGeom prst="rect">
            <a:avLst/>
          </a:prstGeom>
          <a:noFill/>
        </p:spPr>
        <p:txBody>
          <a:bodyPr>
            <a:noAutofit/>
          </a:bodyPr>
          <a:lstStyle>
            <a:lvl1pPr marL="0" indent="0" algn="l">
              <a:buNone/>
              <a:defRPr sz="22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5"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407" t="-1435" r="407" b="99064"/>
          <a:stretch/>
        </p:blipFill>
        <p:spPr bwMode="auto">
          <a:xfrm>
            <a:off x="-54694" y="-108595"/>
            <a:ext cx="10801200" cy="1808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407" t="92672" r="407" b="668"/>
          <a:stretch/>
        </p:blipFill>
        <p:spPr bwMode="auto">
          <a:xfrm>
            <a:off x="-65743" y="7068968"/>
            <a:ext cx="10757555"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77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7" name="Platshållare för innehåll 6"/>
          <p:cNvSpPr>
            <a:spLocks noGrp="1"/>
          </p:cNvSpPr>
          <p:nvPr>
            <p:ph sz="quarter" idx="13"/>
          </p:nvPr>
        </p:nvSpPr>
        <p:spPr>
          <a:xfrm>
            <a:off x="2130425" y="2066400"/>
            <a:ext cx="8024400" cy="447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Platshållare för datum 13"/>
          <p:cNvSpPr>
            <a:spLocks noGrp="1"/>
          </p:cNvSpPr>
          <p:nvPr>
            <p:ph type="dt" sz="half" idx="14"/>
          </p:nvPr>
        </p:nvSpPr>
        <p:spPr>
          <a:xfrm>
            <a:off x="252413" y="6811963"/>
            <a:ext cx="1092200" cy="401637"/>
          </a:xfrm>
          <a:prstGeom prst="rect">
            <a:avLst/>
          </a:prstGeom>
        </p:spPr>
        <p:txBody>
          <a:bodyPr/>
          <a:lstStyle>
            <a:lvl1pPr>
              <a:defRPr/>
            </a:lvl1pPr>
          </a:lstStyle>
          <a:p>
            <a:pPr>
              <a:defRPr/>
            </a:pPr>
            <a:r>
              <a:rPr lang="sv-SE"/>
              <a:t>2009-11-18</a:t>
            </a:r>
          </a:p>
        </p:txBody>
      </p:sp>
      <p:sp>
        <p:nvSpPr>
          <p:cNvPr id="5" name="Platshållare för sidfot 14"/>
          <p:cNvSpPr>
            <a:spLocks noGrp="1"/>
          </p:cNvSpPr>
          <p:nvPr>
            <p:ph type="ftr" sz="quarter" idx="15"/>
          </p:nvPr>
        </p:nvSpPr>
        <p:spPr>
          <a:xfrm>
            <a:off x="2130425" y="6811963"/>
            <a:ext cx="4625975" cy="401637"/>
          </a:xfrm>
          <a:prstGeom prst="rect">
            <a:avLst/>
          </a:prstGeom>
        </p:spPr>
        <p:txBody>
          <a:bodyPr/>
          <a:lstStyle>
            <a:lvl1pPr>
              <a:defRPr/>
            </a:lvl1pPr>
          </a:lstStyle>
          <a:p>
            <a:pPr>
              <a:defRPr/>
            </a:pPr>
            <a:endParaRPr lang="sv-SE"/>
          </a:p>
        </p:txBody>
      </p:sp>
      <p:sp>
        <p:nvSpPr>
          <p:cNvPr id="6" name="Platshållare för bildnummer 15"/>
          <p:cNvSpPr>
            <a:spLocks noGrp="1"/>
          </p:cNvSpPr>
          <p:nvPr>
            <p:ph type="sldNum" sz="quarter" idx="16"/>
          </p:nvPr>
        </p:nvSpPr>
        <p:spPr>
          <a:xfrm>
            <a:off x="9918700" y="6811963"/>
            <a:ext cx="527050" cy="401637"/>
          </a:xfrm>
          <a:prstGeom prst="rect">
            <a:avLst/>
          </a:prstGeom>
        </p:spPr>
        <p:txBody>
          <a:bodyPr/>
          <a:lstStyle>
            <a:lvl1pPr>
              <a:defRPr/>
            </a:lvl1pPr>
          </a:lstStyle>
          <a:p>
            <a:fld id="{AD9F488C-DF97-473B-B1F3-A41243848507}" type="slidenum">
              <a:rPr lang="sv-SE" altLang="en-US"/>
              <a:pPr/>
              <a:t>‹#›</a:t>
            </a:fld>
            <a:endParaRPr lang="sv-SE" altLang="en-US"/>
          </a:p>
        </p:txBody>
      </p:sp>
    </p:spTree>
    <p:extLst>
      <p:ext uri="{BB962C8B-B14F-4D97-AF65-F5344CB8AC3E}">
        <p14:creationId xmlns:p14="http://schemas.microsoft.com/office/powerpoint/2010/main" val="27210643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datum 13"/>
          <p:cNvSpPr>
            <a:spLocks noGrp="1"/>
          </p:cNvSpPr>
          <p:nvPr>
            <p:ph type="dt" sz="half" idx="10"/>
          </p:nvPr>
        </p:nvSpPr>
        <p:spPr>
          <a:xfrm>
            <a:off x="252413" y="6811963"/>
            <a:ext cx="1092200" cy="401637"/>
          </a:xfrm>
          <a:prstGeom prst="rect">
            <a:avLst/>
          </a:prstGeom>
        </p:spPr>
        <p:txBody>
          <a:bodyPr/>
          <a:lstStyle>
            <a:lvl1pPr>
              <a:defRPr/>
            </a:lvl1pPr>
          </a:lstStyle>
          <a:p>
            <a:pPr>
              <a:defRPr/>
            </a:pPr>
            <a:r>
              <a:rPr lang="sv-SE"/>
              <a:t>2009-11-18</a:t>
            </a:r>
          </a:p>
        </p:txBody>
      </p:sp>
      <p:sp>
        <p:nvSpPr>
          <p:cNvPr id="4" name="Platshållare för sidfot 14"/>
          <p:cNvSpPr>
            <a:spLocks noGrp="1"/>
          </p:cNvSpPr>
          <p:nvPr>
            <p:ph type="ftr" sz="quarter" idx="11"/>
          </p:nvPr>
        </p:nvSpPr>
        <p:spPr>
          <a:xfrm>
            <a:off x="2130425" y="6811963"/>
            <a:ext cx="4625975" cy="401637"/>
          </a:xfrm>
          <a:prstGeom prst="rect">
            <a:avLst/>
          </a:prstGeom>
        </p:spPr>
        <p:txBody>
          <a:bodyPr/>
          <a:lstStyle>
            <a:lvl1pPr>
              <a:defRPr/>
            </a:lvl1pPr>
          </a:lstStyle>
          <a:p>
            <a:pPr>
              <a:defRPr/>
            </a:pPr>
            <a:endParaRPr lang="sv-SE"/>
          </a:p>
        </p:txBody>
      </p:sp>
      <p:sp>
        <p:nvSpPr>
          <p:cNvPr id="5" name="Platshållare för bildnummer 15"/>
          <p:cNvSpPr>
            <a:spLocks noGrp="1"/>
          </p:cNvSpPr>
          <p:nvPr>
            <p:ph type="sldNum" sz="quarter" idx="12"/>
          </p:nvPr>
        </p:nvSpPr>
        <p:spPr>
          <a:xfrm>
            <a:off x="9918700" y="6811963"/>
            <a:ext cx="527050" cy="401637"/>
          </a:xfrm>
          <a:prstGeom prst="rect">
            <a:avLst/>
          </a:prstGeom>
        </p:spPr>
        <p:txBody>
          <a:bodyPr/>
          <a:lstStyle>
            <a:lvl1pPr>
              <a:defRPr/>
            </a:lvl1pPr>
          </a:lstStyle>
          <a:p>
            <a:fld id="{EFA8F33A-DE89-4A68-AE1E-F90A0F8D405B}" type="slidenum">
              <a:rPr lang="sv-SE" altLang="en-US"/>
              <a:pPr/>
              <a:t>‹#›</a:t>
            </a:fld>
            <a:endParaRPr lang="sv-SE" altLang="en-US"/>
          </a:p>
        </p:txBody>
      </p:sp>
    </p:spTree>
    <p:extLst>
      <p:ext uri="{BB962C8B-B14F-4D97-AF65-F5344CB8AC3E}">
        <p14:creationId xmlns:p14="http://schemas.microsoft.com/office/powerpoint/2010/main" val="254444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samarbetspartne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6" name="Picture Placeholder 3"/>
          <p:cNvSpPr>
            <a:spLocks noGrp="1"/>
          </p:cNvSpPr>
          <p:nvPr>
            <p:ph type="pic" sz="quarter" idx="13"/>
          </p:nvPr>
        </p:nvSpPr>
        <p:spPr>
          <a:xfrm>
            <a:off x="7489046" y="6708795"/>
            <a:ext cx="714380" cy="714371"/>
          </a:xfrm>
        </p:spPr>
        <p:txBody>
          <a:bodyPr rtlCol="0">
            <a:normAutofit/>
          </a:bodyPr>
          <a:lstStyle>
            <a:lvl1pPr marL="0" indent="0">
              <a:spcBef>
                <a:spcPts val="0"/>
              </a:spcBef>
              <a:buFontTx/>
              <a:buNone/>
              <a:defRPr sz="700"/>
            </a:lvl1pPr>
          </a:lstStyle>
          <a:p>
            <a:pPr lvl="0"/>
            <a:r>
              <a:rPr lang="en-US" noProof="0" smtClean="0"/>
              <a:t>Click icon to add picture</a:t>
            </a:r>
            <a:endParaRPr lang="sv-SE" noProof="0"/>
          </a:p>
        </p:txBody>
      </p:sp>
      <p:sp>
        <p:nvSpPr>
          <p:cNvPr id="7" name="Picture Placeholder 3"/>
          <p:cNvSpPr>
            <a:spLocks noGrp="1"/>
          </p:cNvSpPr>
          <p:nvPr>
            <p:ph type="pic" sz="quarter" idx="14"/>
          </p:nvPr>
        </p:nvSpPr>
        <p:spPr>
          <a:xfrm>
            <a:off x="8310588" y="6708795"/>
            <a:ext cx="714380" cy="714371"/>
          </a:xfrm>
        </p:spPr>
        <p:txBody>
          <a:bodyPr rtlCol="0">
            <a:normAutofit/>
          </a:bodyPr>
          <a:lstStyle>
            <a:lvl1pPr marL="0" indent="0">
              <a:spcBef>
                <a:spcPts val="0"/>
              </a:spcBef>
              <a:buFontTx/>
              <a:buNone/>
              <a:defRPr sz="700"/>
            </a:lvl1pPr>
          </a:lstStyle>
          <a:p>
            <a:pPr lvl="0"/>
            <a:r>
              <a:rPr lang="en-US" noProof="0" smtClean="0"/>
              <a:t>Click icon to add picture</a:t>
            </a:r>
            <a:endParaRPr lang="sv-SE" noProof="0"/>
          </a:p>
        </p:txBody>
      </p:sp>
      <p:sp>
        <p:nvSpPr>
          <p:cNvPr id="8" name="Picture Placeholder 3"/>
          <p:cNvSpPr>
            <a:spLocks noGrp="1"/>
          </p:cNvSpPr>
          <p:nvPr>
            <p:ph type="pic" sz="quarter" idx="15"/>
          </p:nvPr>
        </p:nvSpPr>
        <p:spPr>
          <a:xfrm>
            <a:off x="9132130" y="6708795"/>
            <a:ext cx="714380" cy="714371"/>
          </a:xfrm>
        </p:spPr>
        <p:txBody>
          <a:bodyPr rtlCol="0">
            <a:normAutofit/>
          </a:bodyPr>
          <a:lstStyle>
            <a:lvl1pPr marL="0" indent="0">
              <a:spcBef>
                <a:spcPts val="0"/>
              </a:spcBef>
              <a:buFontTx/>
              <a:buNone/>
              <a:defRPr sz="700"/>
            </a:lvl1pPr>
          </a:lstStyle>
          <a:p>
            <a:pPr lvl="0"/>
            <a:r>
              <a:rPr lang="en-US" noProof="0" smtClean="0"/>
              <a:t>Click icon to add picture</a:t>
            </a:r>
            <a:endParaRPr lang="sv-SE" noProof="0"/>
          </a:p>
        </p:txBody>
      </p:sp>
      <p:sp>
        <p:nvSpPr>
          <p:cNvPr id="10" name="Platshållare för innehåll 9"/>
          <p:cNvSpPr>
            <a:spLocks noGrp="1"/>
          </p:cNvSpPr>
          <p:nvPr>
            <p:ph sz="quarter" idx="16"/>
          </p:nvPr>
        </p:nvSpPr>
        <p:spPr>
          <a:xfrm>
            <a:off x="2130425" y="2066400"/>
            <a:ext cx="8024400" cy="447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Platshållare för datum 13"/>
          <p:cNvSpPr>
            <a:spLocks noGrp="1"/>
          </p:cNvSpPr>
          <p:nvPr>
            <p:ph type="dt" sz="half" idx="17"/>
          </p:nvPr>
        </p:nvSpPr>
        <p:spPr>
          <a:xfrm>
            <a:off x="252413" y="6811963"/>
            <a:ext cx="1092200" cy="401637"/>
          </a:xfrm>
          <a:prstGeom prst="rect">
            <a:avLst/>
          </a:prstGeom>
        </p:spPr>
        <p:txBody>
          <a:bodyPr/>
          <a:lstStyle>
            <a:lvl1pPr>
              <a:defRPr/>
            </a:lvl1pPr>
          </a:lstStyle>
          <a:p>
            <a:pPr>
              <a:defRPr/>
            </a:pPr>
            <a:r>
              <a:rPr lang="sv-SE"/>
              <a:t>2009-11-18</a:t>
            </a:r>
          </a:p>
        </p:txBody>
      </p:sp>
      <p:sp>
        <p:nvSpPr>
          <p:cNvPr id="11" name="Platshållare för sidfot 14"/>
          <p:cNvSpPr>
            <a:spLocks noGrp="1"/>
          </p:cNvSpPr>
          <p:nvPr>
            <p:ph type="ftr" sz="quarter" idx="18"/>
          </p:nvPr>
        </p:nvSpPr>
        <p:spPr>
          <a:xfrm>
            <a:off x="2130425" y="6811963"/>
            <a:ext cx="4625975" cy="401637"/>
          </a:xfrm>
          <a:prstGeom prst="rect">
            <a:avLst/>
          </a:prstGeom>
        </p:spPr>
        <p:txBody>
          <a:bodyPr/>
          <a:lstStyle>
            <a:lvl1pPr>
              <a:defRPr/>
            </a:lvl1pPr>
          </a:lstStyle>
          <a:p>
            <a:pPr>
              <a:defRPr/>
            </a:pPr>
            <a:endParaRPr lang="sv-SE"/>
          </a:p>
        </p:txBody>
      </p:sp>
      <p:sp>
        <p:nvSpPr>
          <p:cNvPr id="12" name="Platshållare för bildnummer 15"/>
          <p:cNvSpPr>
            <a:spLocks noGrp="1"/>
          </p:cNvSpPr>
          <p:nvPr>
            <p:ph type="sldNum" sz="quarter" idx="19"/>
          </p:nvPr>
        </p:nvSpPr>
        <p:spPr>
          <a:xfrm>
            <a:off x="9918700" y="6811963"/>
            <a:ext cx="527050" cy="401637"/>
          </a:xfrm>
          <a:prstGeom prst="rect">
            <a:avLst/>
          </a:prstGeom>
        </p:spPr>
        <p:txBody>
          <a:bodyPr/>
          <a:lstStyle>
            <a:lvl1pPr>
              <a:defRPr/>
            </a:lvl1pPr>
          </a:lstStyle>
          <a:p>
            <a:fld id="{F9A3B219-244F-44B4-916F-6E0534E904CB}" type="slidenum">
              <a:rPr lang="sv-SE" altLang="en-US"/>
              <a:pPr/>
              <a:t>‹#›</a:t>
            </a:fld>
            <a:endParaRPr lang="sv-SE" altLang="en-US"/>
          </a:p>
        </p:txBody>
      </p:sp>
    </p:spTree>
    <p:extLst>
      <p:ext uri="{BB962C8B-B14F-4D97-AF65-F5344CB8AC3E}">
        <p14:creationId xmlns:p14="http://schemas.microsoft.com/office/powerpoint/2010/main" val="38280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m layout">
    <p:spTree>
      <p:nvGrpSpPr>
        <p:cNvPr id="1" name=""/>
        <p:cNvGrpSpPr/>
        <p:nvPr/>
      </p:nvGrpSpPr>
      <p:grpSpPr>
        <a:xfrm>
          <a:off x="0" y="0"/>
          <a:ext cx="0" cy="0"/>
          <a:chOff x="0" y="0"/>
          <a:chExt cx="0" cy="0"/>
        </a:xfrm>
      </p:grpSpPr>
      <p:sp>
        <p:nvSpPr>
          <p:cNvPr id="2" name="Platshållare för datum 13"/>
          <p:cNvSpPr>
            <a:spLocks noGrp="1"/>
          </p:cNvSpPr>
          <p:nvPr>
            <p:ph type="dt" sz="half" idx="10"/>
          </p:nvPr>
        </p:nvSpPr>
        <p:spPr>
          <a:xfrm>
            <a:off x="252413" y="6811963"/>
            <a:ext cx="1092200" cy="401637"/>
          </a:xfrm>
          <a:prstGeom prst="rect">
            <a:avLst/>
          </a:prstGeom>
        </p:spPr>
        <p:txBody>
          <a:bodyPr/>
          <a:lstStyle>
            <a:lvl1pPr>
              <a:defRPr/>
            </a:lvl1pPr>
          </a:lstStyle>
          <a:p>
            <a:pPr>
              <a:defRPr/>
            </a:pPr>
            <a:r>
              <a:rPr lang="sv-SE"/>
              <a:t>2009-11-18</a:t>
            </a:r>
          </a:p>
        </p:txBody>
      </p:sp>
      <p:sp>
        <p:nvSpPr>
          <p:cNvPr id="3" name="Platshållare för sidfot 14"/>
          <p:cNvSpPr>
            <a:spLocks noGrp="1"/>
          </p:cNvSpPr>
          <p:nvPr>
            <p:ph type="ftr" sz="quarter" idx="11"/>
          </p:nvPr>
        </p:nvSpPr>
        <p:spPr>
          <a:xfrm>
            <a:off x="2130425" y="6811963"/>
            <a:ext cx="4625975" cy="401637"/>
          </a:xfrm>
          <a:prstGeom prst="rect">
            <a:avLst/>
          </a:prstGeom>
        </p:spPr>
        <p:txBody>
          <a:bodyPr/>
          <a:lstStyle>
            <a:lvl1pPr>
              <a:defRPr/>
            </a:lvl1pPr>
          </a:lstStyle>
          <a:p>
            <a:pPr>
              <a:defRPr/>
            </a:pPr>
            <a:endParaRPr lang="sv-SE"/>
          </a:p>
        </p:txBody>
      </p:sp>
      <p:sp>
        <p:nvSpPr>
          <p:cNvPr id="4" name="Platshållare för bildnummer 15"/>
          <p:cNvSpPr>
            <a:spLocks noGrp="1"/>
          </p:cNvSpPr>
          <p:nvPr>
            <p:ph type="sldNum" sz="quarter" idx="12"/>
          </p:nvPr>
        </p:nvSpPr>
        <p:spPr>
          <a:xfrm>
            <a:off x="9918700" y="6811963"/>
            <a:ext cx="527050" cy="401637"/>
          </a:xfrm>
          <a:prstGeom prst="rect">
            <a:avLst/>
          </a:prstGeom>
        </p:spPr>
        <p:txBody>
          <a:bodyPr/>
          <a:lstStyle>
            <a:lvl1pPr>
              <a:defRPr/>
            </a:lvl1pPr>
          </a:lstStyle>
          <a:p>
            <a:fld id="{DE7E150C-2CC0-4208-AD52-976969098F57}" type="slidenum">
              <a:rPr lang="sv-SE" altLang="en-US"/>
              <a:pPr/>
              <a:t>‹#›</a:t>
            </a:fld>
            <a:endParaRPr lang="sv-SE" altLang="en-US"/>
          </a:p>
        </p:txBody>
      </p:sp>
    </p:spTree>
    <p:extLst>
      <p:ext uri="{BB962C8B-B14F-4D97-AF65-F5344CB8AC3E}">
        <p14:creationId xmlns:p14="http://schemas.microsoft.com/office/powerpoint/2010/main" val="24741906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0425" y="422275"/>
            <a:ext cx="800258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2144" rIns="104287" bIns="52144" numCol="1" anchor="ctr" anchorCtr="0" compatLnSpc="1">
            <a:prstTxWarp prst="textNoShape">
              <a:avLst/>
            </a:prstTxWarp>
          </a:bodyPr>
          <a:lstStyle/>
          <a:p>
            <a:pPr lvl="0"/>
            <a:r>
              <a:rPr lang="sv-SE" altLang="en-US" smtClean="0"/>
              <a:t>Klicka här för att ändra format på bakgrundsrubriken</a:t>
            </a:r>
          </a:p>
        </p:txBody>
      </p:sp>
      <p:sp>
        <p:nvSpPr>
          <p:cNvPr id="1028" name="Text Placeholder 11"/>
          <p:cNvSpPr>
            <a:spLocks noGrp="1"/>
          </p:cNvSpPr>
          <p:nvPr>
            <p:ph type="body" idx="1"/>
          </p:nvPr>
        </p:nvSpPr>
        <p:spPr bwMode="auto">
          <a:xfrm>
            <a:off x="2130425" y="2065338"/>
            <a:ext cx="8026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sv-SE" altLang="en-US" smtClean="0"/>
              <a:t>Klicka här för att ändra format på bakgrundstexten</a:t>
            </a:r>
          </a:p>
          <a:p>
            <a:pPr lvl="1"/>
            <a:r>
              <a:rPr lang="sv-SE" altLang="en-US" smtClean="0"/>
              <a:t>Nivå två</a:t>
            </a:r>
          </a:p>
          <a:p>
            <a:pPr lvl="2"/>
            <a:r>
              <a:rPr lang="sv-SE" altLang="en-US" smtClean="0"/>
              <a:t>Nivå tre</a:t>
            </a:r>
          </a:p>
          <a:p>
            <a:pPr lvl="3"/>
            <a:r>
              <a:rPr lang="sv-SE" altLang="en-US" smtClean="0"/>
              <a:t>Nivå fyra</a:t>
            </a:r>
          </a:p>
          <a:p>
            <a:pPr lvl="4"/>
            <a:r>
              <a:rPr lang="sv-SE" altLang="en-US" smtClean="0"/>
              <a:t>Nivå fem</a:t>
            </a:r>
          </a:p>
        </p:txBody>
      </p:sp>
      <p:pic>
        <p:nvPicPr>
          <p:cNvPr id="9" name="Picture 2"/>
          <p:cNvPicPr>
            <a:picLocks noChangeAspect="1" noChangeArrowheads="1"/>
          </p:cNvPicPr>
          <p:nvPr userDrawn="1"/>
        </p:nvPicPr>
        <p:blipFill rotWithShape="1">
          <a:blip r:embed="rId7" cstate="email">
            <a:extLst>
              <a:ext uri="{28A0092B-C50C-407E-A947-70E740481C1C}">
                <a14:useLocalDpi xmlns:a14="http://schemas.microsoft.com/office/drawing/2010/main"/>
              </a:ext>
            </a:extLst>
          </a:blip>
          <a:srcRect l="-407" t="-1435" r="407" b="99064"/>
          <a:stretch/>
        </p:blipFill>
        <p:spPr bwMode="auto">
          <a:xfrm>
            <a:off x="-54694" y="-108595"/>
            <a:ext cx="10801200" cy="1808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userDrawn="1"/>
        </p:nvPicPr>
        <p:blipFill rotWithShape="1">
          <a:blip r:embed="rId7" cstate="email">
            <a:extLst>
              <a:ext uri="{28A0092B-C50C-407E-A947-70E740481C1C}">
                <a14:useLocalDpi xmlns:a14="http://schemas.microsoft.com/office/drawing/2010/main"/>
              </a:ext>
            </a:extLst>
          </a:blip>
          <a:srcRect l="-407" t="92672" r="407" b="668"/>
          <a:stretch/>
        </p:blipFill>
        <p:spPr bwMode="auto">
          <a:xfrm>
            <a:off x="-65743" y="7068968"/>
            <a:ext cx="10757555"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5" r:id="rId1"/>
    <p:sldLayoutId id="2147483691" r:id="rId2"/>
    <p:sldLayoutId id="2147483692" r:id="rId3"/>
    <p:sldLayoutId id="2147483693" r:id="rId4"/>
    <p:sldLayoutId id="2147483694" r:id="rId5"/>
  </p:sldLayoutIdLst>
  <p:timing>
    <p:tnLst>
      <p:par>
        <p:cTn id="1" dur="indefinite" restart="never" nodeType="tmRoot"/>
      </p:par>
    </p:tnLst>
  </p:timing>
  <p:hf sldNum="0" hdr="0" ftr="0" dt="0"/>
  <p:txStyles>
    <p:titleStyle>
      <a:lvl1pPr algn="l" defTabSz="1042988" rtl="0" eaLnBrk="1" fontAlgn="base" hangingPunct="1">
        <a:spcBef>
          <a:spcPct val="0"/>
        </a:spcBef>
        <a:spcAft>
          <a:spcPct val="0"/>
        </a:spcAft>
        <a:defRPr sz="3200">
          <a:solidFill>
            <a:schemeClr val="accent2"/>
          </a:solidFill>
          <a:latin typeface="+mj-lt"/>
          <a:ea typeface="+mj-ea"/>
          <a:cs typeface="+mj-cs"/>
        </a:defRPr>
      </a:lvl1pPr>
      <a:lvl2pPr algn="l" defTabSz="1042988" rtl="0" eaLnBrk="1" fontAlgn="base" hangingPunct="1">
        <a:spcBef>
          <a:spcPct val="0"/>
        </a:spcBef>
        <a:spcAft>
          <a:spcPct val="0"/>
        </a:spcAft>
        <a:defRPr sz="3200">
          <a:solidFill>
            <a:schemeClr val="accent2"/>
          </a:solidFill>
          <a:latin typeface="Verdana" charset="0"/>
        </a:defRPr>
      </a:lvl2pPr>
      <a:lvl3pPr algn="l" defTabSz="1042988" rtl="0" eaLnBrk="1" fontAlgn="base" hangingPunct="1">
        <a:spcBef>
          <a:spcPct val="0"/>
        </a:spcBef>
        <a:spcAft>
          <a:spcPct val="0"/>
        </a:spcAft>
        <a:defRPr sz="3200">
          <a:solidFill>
            <a:schemeClr val="accent2"/>
          </a:solidFill>
          <a:latin typeface="Verdana" charset="0"/>
        </a:defRPr>
      </a:lvl3pPr>
      <a:lvl4pPr algn="l" defTabSz="1042988" rtl="0" eaLnBrk="1" fontAlgn="base" hangingPunct="1">
        <a:spcBef>
          <a:spcPct val="0"/>
        </a:spcBef>
        <a:spcAft>
          <a:spcPct val="0"/>
        </a:spcAft>
        <a:defRPr sz="3200">
          <a:solidFill>
            <a:schemeClr val="accent2"/>
          </a:solidFill>
          <a:latin typeface="Verdana" charset="0"/>
        </a:defRPr>
      </a:lvl4pPr>
      <a:lvl5pPr algn="l" defTabSz="1042988" rtl="0" eaLnBrk="1" fontAlgn="base" hangingPunct="1">
        <a:spcBef>
          <a:spcPct val="0"/>
        </a:spcBef>
        <a:spcAft>
          <a:spcPct val="0"/>
        </a:spcAft>
        <a:defRPr sz="3200">
          <a:solidFill>
            <a:schemeClr val="accent2"/>
          </a:solidFill>
          <a:latin typeface="Verdana" charset="0"/>
        </a:defRPr>
      </a:lvl5pPr>
      <a:lvl6pPr marL="457200" algn="l" defTabSz="1042988" rtl="0" eaLnBrk="1" fontAlgn="base" hangingPunct="1">
        <a:spcBef>
          <a:spcPct val="0"/>
        </a:spcBef>
        <a:spcAft>
          <a:spcPct val="0"/>
        </a:spcAft>
        <a:defRPr sz="3600">
          <a:solidFill>
            <a:srgbClr val="B81100"/>
          </a:solidFill>
          <a:latin typeface="Verdana" charset="0"/>
        </a:defRPr>
      </a:lvl6pPr>
      <a:lvl7pPr marL="914400" algn="l" defTabSz="1042988" rtl="0" eaLnBrk="1" fontAlgn="base" hangingPunct="1">
        <a:spcBef>
          <a:spcPct val="0"/>
        </a:spcBef>
        <a:spcAft>
          <a:spcPct val="0"/>
        </a:spcAft>
        <a:defRPr sz="3600">
          <a:solidFill>
            <a:srgbClr val="B81100"/>
          </a:solidFill>
          <a:latin typeface="Verdana" charset="0"/>
        </a:defRPr>
      </a:lvl7pPr>
      <a:lvl8pPr marL="1371600" algn="l" defTabSz="1042988" rtl="0" eaLnBrk="1" fontAlgn="base" hangingPunct="1">
        <a:spcBef>
          <a:spcPct val="0"/>
        </a:spcBef>
        <a:spcAft>
          <a:spcPct val="0"/>
        </a:spcAft>
        <a:defRPr sz="3600">
          <a:solidFill>
            <a:srgbClr val="B81100"/>
          </a:solidFill>
          <a:latin typeface="Verdana" charset="0"/>
        </a:defRPr>
      </a:lvl8pPr>
      <a:lvl9pPr marL="1828800" algn="l" defTabSz="1042988" rtl="0" eaLnBrk="1" fontAlgn="base" hangingPunct="1">
        <a:spcBef>
          <a:spcPct val="0"/>
        </a:spcBef>
        <a:spcAft>
          <a:spcPct val="0"/>
        </a:spcAft>
        <a:defRPr sz="3600">
          <a:solidFill>
            <a:srgbClr val="B81100"/>
          </a:solidFill>
          <a:latin typeface="Verdana" charset="0"/>
        </a:defRPr>
      </a:lvl9pPr>
    </p:titleStyle>
    <p:body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mdata.proj.kth.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tiff"/></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ctrTitle"/>
          </p:nvPr>
        </p:nvSpPr>
        <p:spPr>
          <a:xfrm>
            <a:off x="2344738" y="2351088"/>
            <a:ext cx="7216775" cy="1120775"/>
          </a:xfrm>
        </p:spPr>
        <p:txBody>
          <a:bodyPr/>
          <a:lstStyle/>
          <a:p>
            <a:r>
              <a:rPr lang="sv-SE" altLang="en-US" dirty="0" smtClean="0">
                <a:latin typeface="Calibri" panose="020F0502020204030204" pitchFamily="34" charset="0"/>
                <a:cs typeface="Calibri" panose="020F0502020204030204" pitchFamily="34" charset="0"/>
              </a:rPr>
              <a:t>Project 2019 </a:t>
            </a:r>
            <a:r>
              <a:rPr lang="en-SE" altLang="en-US" dirty="0" smtClean="0">
                <a:latin typeface="Calibri" panose="020F0502020204030204" pitchFamily="34" charset="0"/>
                <a:cs typeface="Calibri" panose="020F0502020204030204" pitchFamily="34" charset="0"/>
              </a:rPr>
              <a:t>–</a:t>
            </a:r>
            <a:r>
              <a:rPr lang="sv-SE" altLang="en-US" dirty="0" smtClean="0">
                <a:latin typeface="Calibri" panose="020F0502020204030204" pitchFamily="34" charset="0"/>
                <a:cs typeface="Calibri" panose="020F0502020204030204" pitchFamily="34" charset="0"/>
              </a:rPr>
              <a:t> AM-database</a:t>
            </a:r>
            <a:endParaRPr lang="en-US" altLang="en-US" dirty="0" smtClean="0">
              <a:latin typeface="Calibri" panose="020F0502020204030204" pitchFamily="34" charset="0"/>
              <a:cs typeface="Calibri" panose="020F0502020204030204" pitchFamily="34" charset="0"/>
            </a:endParaRPr>
          </a:p>
        </p:txBody>
      </p:sp>
      <p:sp>
        <p:nvSpPr>
          <p:cNvPr id="3075" name="Underrubrik 2"/>
          <p:cNvSpPr>
            <a:spLocks noGrp="1"/>
          </p:cNvSpPr>
          <p:nvPr>
            <p:ph type="subTitle" idx="1"/>
          </p:nvPr>
        </p:nvSpPr>
        <p:spPr>
          <a:xfrm>
            <a:off x="2344738" y="3640063"/>
            <a:ext cx="7215187" cy="931862"/>
          </a:xfrm>
        </p:spPr>
        <p:txBody>
          <a:bodyPr/>
          <a:lstStyle/>
          <a:p>
            <a:r>
              <a:rPr lang="sv-SE" altLang="en-US" dirty="0" smtClean="0">
                <a:latin typeface="Calibri" panose="020F0502020204030204" pitchFamily="34" charset="0"/>
                <a:cs typeface="Calibri" panose="020F0502020204030204" pitchFamily="34" charset="0"/>
              </a:rPr>
              <a:t>Greta Lindwall, Niclas Stenberg and Sareh Götelid</a:t>
            </a:r>
          </a:p>
          <a:p>
            <a:r>
              <a:rPr lang="sv-SE" altLang="en-US" sz="1800" i="1" dirty="0" smtClean="0">
                <a:latin typeface="Calibri" panose="020F0502020204030204" pitchFamily="34" charset="0"/>
                <a:cs typeface="Calibri" panose="020F0502020204030204" pitchFamily="34" charset="0"/>
              </a:rPr>
              <a:t>Stockholm, 2019-09-27</a:t>
            </a:r>
            <a:endParaRPr lang="en-US" altLang="en-US" sz="1800" i="1"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154" y="6156101"/>
            <a:ext cx="2940394" cy="80623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Why use</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CDCS?</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4" name="Content Placeholder 4"/>
          <p:cNvSpPr>
            <a:spLocks noGrp="1"/>
          </p:cNvSpPr>
          <p:nvPr>
            <p:ph sz="quarter" idx="13"/>
          </p:nvPr>
        </p:nvSpPr>
        <p:spPr>
          <a:xfrm>
            <a:off x="1457474" y="1187549"/>
            <a:ext cx="8024400" cy="4474800"/>
          </a:xfrm>
        </p:spPr>
        <p:txBody>
          <a:bodyPr/>
          <a:lstStyle/>
          <a:p>
            <a:r>
              <a:rPr lang="sv-SE" sz="3000" dirty="0" smtClean="0">
                <a:latin typeface="Calibri" panose="020F0502020204030204" pitchFamily="34" charset="0"/>
                <a:cs typeface="Calibri" panose="020F0502020204030204" pitchFamily="34" charset="0"/>
              </a:rPr>
              <a:t>Open-source software built on widely used open-source software packages (</a:t>
            </a:r>
            <a:r>
              <a:rPr lang="sv-SE" sz="2800" dirty="0" smtClean="0">
                <a:latin typeface="Calibri" panose="020F0502020204030204" pitchFamily="34" charset="0"/>
                <a:cs typeface="Calibri" panose="020F0502020204030204" pitchFamily="34" charset="0"/>
              </a:rPr>
              <a:t>MongoDB, Django, Redis, Celery)</a:t>
            </a:r>
          </a:p>
          <a:p>
            <a:endParaRPr lang="sv-SE" sz="800" dirty="0" smtClean="0">
              <a:latin typeface="Calibri" panose="020F0502020204030204" pitchFamily="34" charset="0"/>
              <a:cs typeface="Calibri" panose="020F0502020204030204" pitchFamily="34" charset="0"/>
            </a:endParaRPr>
          </a:p>
          <a:p>
            <a:r>
              <a:rPr lang="sv-SE" sz="3000" dirty="0" smtClean="0">
                <a:latin typeface="Calibri" panose="020F0502020204030204" pitchFamily="34" charset="0"/>
                <a:cs typeface="Calibri" panose="020F0502020204030204" pitchFamily="34" charset="0"/>
              </a:rPr>
              <a:t>XML format (text based) </a:t>
            </a:r>
            <a:r>
              <a:rPr lang="en-SE" sz="3000" dirty="0" smtClean="0">
                <a:latin typeface="Calibri" panose="020F0502020204030204" pitchFamily="34" charset="0"/>
                <a:cs typeface="Calibri" panose="020F0502020204030204" pitchFamily="34" charset="0"/>
              </a:rPr>
              <a:t>–</a:t>
            </a:r>
            <a:r>
              <a:rPr lang="sv-SE" sz="3000" dirty="0" smtClean="0">
                <a:latin typeface="Calibri" panose="020F0502020204030204" pitchFamily="34" charset="0"/>
                <a:cs typeface="Calibri" panose="020F0502020204030204" pitchFamily="34" charset="0"/>
              </a:rPr>
              <a:t> readable by machines and humans</a:t>
            </a:r>
          </a:p>
          <a:p>
            <a:r>
              <a:rPr lang="sv-SE" sz="3000" dirty="0" smtClean="0">
                <a:latin typeface="Calibri" panose="020F0502020204030204" pitchFamily="34" charset="0"/>
                <a:cs typeface="Calibri" panose="020F0502020204030204" pitchFamily="34" charset="0"/>
              </a:rPr>
              <a:t>It already has built-in APIs (very important!)</a:t>
            </a:r>
          </a:p>
          <a:p>
            <a:endParaRPr lang="sv-SE" sz="800" dirty="0" smtClean="0">
              <a:latin typeface="Calibri" panose="020F0502020204030204" pitchFamily="34" charset="0"/>
              <a:cs typeface="Calibri" panose="020F0502020204030204" pitchFamily="34" charset="0"/>
            </a:endParaRPr>
          </a:p>
          <a:p>
            <a:r>
              <a:rPr lang="sv-SE" sz="3000" dirty="0" smtClean="0">
                <a:latin typeface="Calibri" panose="020F0502020204030204" pitchFamily="34" charset="0"/>
                <a:cs typeface="Calibri" panose="020F0502020204030204" pitchFamily="34" charset="0"/>
              </a:rPr>
              <a:t>It’s available </a:t>
            </a:r>
            <a:r>
              <a:rPr lang="sv-SE" sz="3000" dirty="0">
                <a:latin typeface="Calibri" panose="020F0502020204030204" pitchFamily="34" charset="0"/>
                <a:cs typeface="Calibri" panose="020F0502020204030204" pitchFamily="34" charset="0"/>
              </a:rPr>
              <a:t>and </a:t>
            </a:r>
            <a:r>
              <a:rPr lang="sv-SE" sz="3000" dirty="0" smtClean="0">
                <a:latin typeface="Calibri" panose="020F0502020204030204" pitchFamily="34" charset="0"/>
                <a:cs typeface="Calibri" panose="020F0502020204030204" pitchFamily="34" charset="0"/>
              </a:rPr>
              <a:t>it’s </a:t>
            </a:r>
            <a:r>
              <a:rPr lang="sv-SE" sz="3000" dirty="0">
                <a:latin typeface="Calibri" panose="020F0502020204030204" pitchFamily="34" charset="0"/>
                <a:cs typeface="Calibri" panose="020F0502020204030204" pitchFamily="34" charset="0"/>
              </a:rPr>
              <a:t>developed for these purposes acknowledgeing </a:t>
            </a:r>
          </a:p>
          <a:p>
            <a:endParaRPr lang="sv-SE" sz="800" dirty="0">
              <a:latin typeface="Calibri" panose="020F0502020204030204" pitchFamily="34" charset="0"/>
              <a:cs typeface="Calibri" panose="020F0502020204030204" pitchFamily="34" charset="0"/>
            </a:endParaRPr>
          </a:p>
          <a:p>
            <a:r>
              <a:rPr lang="sv-SE" sz="3000" dirty="0" smtClean="0">
                <a:latin typeface="Calibri" panose="020F0502020204030204" pitchFamily="34" charset="0"/>
                <a:cs typeface="Calibri" panose="020F0502020204030204" pitchFamily="34" charset="0"/>
              </a:rPr>
              <a:t>It’s </a:t>
            </a:r>
            <a:r>
              <a:rPr lang="sv-SE" sz="3000" dirty="0">
                <a:latin typeface="Calibri" panose="020F0502020204030204" pitchFamily="34" charset="0"/>
                <a:cs typeface="Calibri" panose="020F0502020204030204" pitchFamily="34" charset="0"/>
              </a:rPr>
              <a:t>been developed for years and is still being </a:t>
            </a:r>
            <a:r>
              <a:rPr lang="sv-SE" sz="3000" dirty="0" smtClean="0">
                <a:latin typeface="Calibri" panose="020F0502020204030204" pitchFamily="34" charset="0"/>
                <a:cs typeface="Calibri" panose="020F0502020204030204" pitchFamily="34" charset="0"/>
              </a:rPr>
              <a:t>developed (XML schemas for AM)</a:t>
            </a:r>
            <a:endParaRPr lang="sv-SE" sz="3000" dirty="0">
              <a:latin typeface="Calibri" panose="020F0502020204030204" pitchFamily="34" charset="0"/>
              <a:cs typeface="Calibri" panose="020F0502020204030204" pitchFamily="34" charset="0"/>
            </a:endParaRPr>
          </a:p>
          <a:p>
            <a:endParaRPr lang="sv-SE" sz="3000" dirty="0" smtClean="0">
              <a:latin typeface="Calibri" panose="020F0502020204030204" pitchFamily="34" charset="0"/>
              <a:cs typeface="Calibri" panose="020F0502020204030204" pitchFamily="34" charset="0"/>
            </a:endParaRPr>
          </a:p>
          <a:p>
            <a:pPr marL="0" indent="0">
              <a:buNone/>
            </a:pPr>
            <a:endParaRPr lang="sv-SE"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1747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Example:</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AM Bench </a:t>
            </a:r>
            <a:r>
              <a:rPr lang="en-US" sz="4000" b="1" noProof="0" dirty="0" smtClean="0">
                <a:ln/>
                <a:solidFill>
                  <a:srgbClr val="4F81BD">
                    <a:lumMod val="75000"/>
                  </a:srgbClr>
                </a:solidFill>
                <a:latin typeface="Calibri"/>
              </a:rPr>
              <a:t>Schema</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3" name="Content Placeholder 4"/>
          <p:cNvSpPr>
            <a:spLocks noGrp="1"/>
          </p:cNvSpPr>
          <p:nvPr>
            <p:ph sz="quarter" idx="13"/>
          </p:nvPr>
        </p:nvSpPr>
        <p:spPr>
          <a:xfrm>
            <a:off x="842223" y="1403573"/>
            <a:ext cx="9344724" cy="4474800"/>
          </a:xfrm>
        </p:spPr>
        <p:txBody>
          <a:bodyPr/>
          <a:lstStyle/>
          <a:p>
            <a:pPr marL="0" indent="0">
              <a:buNone/>
            </a:pPr>
            <a:r>
              <a:rPr lang="sv-SE" sz="3200" b="1" dirty="0" smtClean="0">
                <a:latin typeface="Calibri" panose="020F0502020204030204" pitchFamily="34" charset="0"/>
                <a:cs typeface="Calibri" panose="020F0502020204030204" pitchFamily="34" charset="0"/>
              </a:rPr>
              <a:t>Additive Manufacturing Benchmark test series</a:t>
            </a:r>
          </a:p>
          <a:p>
            <a:pPr marL="0" indent="0">
              <a:buNone/>
            </a:pPr>
            <a:r>
              <a:rPr lang="sv-SE" sz="3000" dirty="0" smtClean="0">
                <a:latin typeface="Calibri" panose="020F0502020204030204" pitchFamily="34" charset="0"/>
                <a:cs typeface="Calibri" panose="020F0502020204030204" pitchFamily="34" charset="0"/>
              </a:rPr>
              <a:t>Its intent is to develop a continuing series of controlled benchmark tests + conference series</a:t>
            </a:r>
          </a:p>
          <a:p>
            <a:pPr marL="0" indent="0">
              <a:buNone/>
            </a:pPr>
            <a:endParaRPr lang="sv-SE" sz="800" dirty="0" smtClean="0">
              <a:latin typeface="Calibri" panose="020F0502020204030204" pitchFamily="34" charset="0"/>
              <a:cs typeface="Calibri" panose="020F0502020204030204" pitchFamily="34" charset="0"/>
            </a:endParaRPr>
          </a:p>
          <a:p>
            <a:pPr marL="0" indent="0">
              <a:buNone/>
            </a:pPr>
            <a:r>
              <a:rPr lang="sv-SE" sz="3000" dirty="0" smtClean="0">
                <a:latin typeface="Calibri" panose="020F0502020204030204" pitchFamily="34" charset="0"/>
                <a:cs typeface="Calibri" panose="020F0502020204030204" pitchFamily="34" charset="0"/>
              </a:rPr>
              <a:t>Main goals:</a:t>
            </a:r>
            <a:endParaRPr lang="sv-SE" sz="3000" dirty="0">
              <a:latin typeface="Calibri" panose="020F0502020204030204" pitchFamily="34" charset="0"/>
              <a:cs typeface="Calibri" panose="020F0502020204030204" pitchFamily="34" charset="0"/>
            </a:endParaRPr>
          </a:p>
          <a:p>
            <a:pPr marL="514350" indent="-514350">
              <a:buAutoNum type="arabicParenBoth"/>
            </a:pPr>
            <a:r>
              <a:rPr lang="sv-SE" sz="3000" dirty="0" smtClean="0">
                <a:latin typeface="Calibri" panose="020F0502020204030204" pitchFamily="34" charset="0"/>
                <a:cs typeface="Calibri" panose="020F0502020204030204" pitchFamily="34" charset="0"/>
              </a:rPr>
              <a:t>Allow modelers to test their simulation results against rigorous and controlled experimental data</a:t>
            </a:r>
          </a:p>
          <a:p>
            <a:pPr marL="514350" indent="-514350">
              <a:buAutoNum type="arabicParenBoth"/>
            </a:pPr>
            <a:endParaRPr lang="sv-SE" sz="800" dirty="0" smtClean="0">
              <a:latin typeface="Calibri" panose="020F0502020204030204" pitchFamily="34" charset="0"/>
              <a:cs typeface="Calibri" panose="020F0502020204030204" pitchFamily="34" charset="0"/>
            </a:endParaRPr>
          </a:p>
          <a:p>
            <a:pPr marL="514350" indent="-514350">
              <a:buAutoNum type="arabicParenBoth"/>
            </a:pPr>
            <a:r>
              <a:rPr lang="sv-SE" sz="3000" dirty="0" smtClean="0">
                <a:latin typeface="Calibri" panose="020F0502020204030204" pitchFamily="34" charset="0"/>
                <a:cs typeface="Calibri" panose="020F0502020204030204" pitchFamily="34" charset="0"/>
              </a:rPr>
              <a:t>Encourage AM practitioners to develop novel mitigation strategies of challenging build scenarios</a:t>
            </a:r>
          </a:p>
          <a:p>
            <a:pPr marL="0" indent="0">
              <a:buNone/>
            </a:pPr>
            <a:endParaRPr lang="sv-SE" sz="800" dirty="0">
              <a:latin typeface="Calibri" panose="020F0502020204030204" pitchFamily="34" charset="0"/>
              <a:cs typeface="Calibri" panose="020F0502020204030204" pitchFamily="34" charset="0"/>
            </a:endParaRPr>
          </a:p>
        </p:txBody>
      </p:sp>
      <p:sp>
        <p:nvSpPr>
          <p:cNvPr id="7" name="TextBox 6"/>
          <p:cNvSpPr txBox="1"/>
          <p:nvPr/>
        </p:nvSpPr>
        <p:spPr>
          <a:xfrm>
            <a:off x="6786066" y="6538207"/>
            <a:ext cx="3900427" cy="553998"/>
          </a:xfrm>
          <a:prstGeom prst="rect">
            <a:avLst/>
          </a:prstGeom>
          <a:noFill/>
        </p:spPr>
        <p:txBody>
          <a:bodyPr wrap="none" rtlCol="0">
            <a:spAutoFit/>
          </a:bodyPr>
          <a:lstStyle/>
          <a:p>
            <a:r>
              <a:rPr lang="sv-SE" sz="3000" i="1" dirty="0" smtClean="0">
                <a:solidFill>
                  <a:srgbClr val="CC6600"/>
                </a:solidFill>
                <a:latin typeface="Calibri" panose="020F0502020204030204" pitchFamily="34" charset="0"/>
                <a:cs typeface="Calibri" panose="020F0502020204030204" pitchFamily="34" charset="0"/>
              </a:rPr>
              <a:t>www.nist.gov/ambench</a:t>
            </a:r>
            <a:endParaRPr lang="en-US" sz="3000" i="1" dirty="0">
              <a:solidFill>
                <a:srgbClr val="CC66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6625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Example:</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AM Bench </a:t>
            </a:r>
            <a:r>
              <a:rPr lang="en-US" sz="4000" b="1" noProof="0" dirty="0" smtClean="0">
                <a:ln/>
                <a:solidFill>
                  <a:srgbClr val="4F81BD">
                    <a:lumMod val="75000"/>
                  </a:srgbClr>
                </a:solidFill>
                <a:latin typeface="Calibri"/>
              </a:rPr>
              <a:t>Schema</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3" name="Content Placeholder 4"/>
          <p:cNvSpPr>
            <a:spLocks noGrp="1"/>
          </p:cNvSpPr>
          <p:nvPr>
            <p:ph sz="quarter" idx="13"/>
          </p:nvPr>
        </p:nvSpPr>
        <p:spPr>
          <a:xfrm>
            <a:off x="842223" y="1115541"/>
            <a:ext cx="9344724" cy="4474800"/>
          </a:xfrm>
        </p:spPr>
        <p:txBody>
          <a:bodyPr/>
          <a:lstStyle/>
          <a:p>
            <a:pPr marL="0" indent="0" algn="ctr">
              <a:buNone/>
            </a:pPr>
            <a:r>
              <a:rPr lang="sv-SE" sz="3200" b="1" dirty="0">
                <a:latin typeface="Calibri" panose="020F0502020204030204" pitchFamily="34" charset="0"/>
                <a:cs typeface="Calibri" panose="020F0502020204030204" pitchFamily="34" charset="0"/>
              </a:rPr>
              <a:t>AM-Bench 2018 measurements</a:t>
            </a:r>
            <a:endParaRPr lang="sv-SE" sz="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449362" y="1979637"/>
            <a:ext cx="9539340" cy="4218857"/>
          </a:xfrm>
          <a:prstGeom prst="rect">
            <a:avLst/>
          </a:prstGeom>
        </p:spPr>
      </p:pic>
      <p:sp>
        <p:nvSpPr>
          <p:cNvPr id="5" name="TextBox 4"/>
          <p:cNvSpPr txBox="1"/>
          <p:nvPr/>
        </p:nvSpPr>
        <p:spPr>
          <a:xfrm>
            <a:off x="6786066" y="6538207"/>
            <a:ext cx="3900427" cy="553998"/>
          </a:xfrm>
          <a:prstGeom prst="rect">
            <a:avLst/>
          </a:prstGeom>
          <a:noFill/>
        </p:spPr>
        <p:txBody>
          <a:bodyPr wrap="none" rtlCol="0">
            <a:spAutoFit/>
          </a:bodyPr>
          <a:lstStyle/>
          <a:p>
            <a:r>
              <a:rPr lang="sv-SE" sz="3000" i="1" dirty="0" smtClean="0">
                <a:solidFill>
                  <a:srgbClr val="CC6600"/>
                </a:solidFill>
                <a:latin typeface="Calibri" panose="020F0502020204030204" pitchFamily="34" charset="0"/>
                <a:cs typeface="Calibri" panose="020F0502020204030204" pitchFamily="34" charset="0"/>
              </a:rPr>
              <a:t>www.nist.gov/ambench</a:t>
            </a:r>
            <a:endParaRPr lang="en-US" sz="3000" i="1" dirty="0">
              <a:solidFill>
                <a:srgbClr val="CC66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4992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1668860" y="3178715"/>
            <a:ext cx="8024400" cy="3193410"/>
          </a:xfrm>
          <a:ln w="31750">
            <a:noFill/>
          </a:ln>
        </p:spPr>
        <p:txBody>
          <a:bodyPr/>
          <a:lstStyle/>
          <a:p>
            <a:pPr marL="0" indent="0">
              <a:buNone/>
            </a:pPr>
            <a:r>
              <a:rPr lang="sv-SE" sz="2400" b="1" dirty="0" smtClean="0">
                <a:latin typeface="Calibri" panose="020F0502020204030204" pitchFamily="34" charset="0"/>
                <a:cs typeface="Calibri" panose="020F0502020204030204" pitchFamily="34" charset="0"/>
              </a:rPr>
              <a:t>Approach</a:t>
            </a:r>
          </a:p>
          <a:p>
            <a:pPr marL="0" indent="0">
              <a:buNone/>
            </a:pPr>
            <a:endParaRPr lang="sv-SE" sz="800" b="1"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Make use of available materials data infrastructures (suggestion: to use CDCS)</a:t>
            </a:r>
          </a:p>
          <a:p>
            <a:endParaRPr lang="sv-SE" sz="800"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Setup a common repository/database</a:t>
            </a:r>
          </a:p>
          <a:p>
            <a:endParaRPr lang="sv-SE" sz="800"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Train students in using CDCS to fill the repository</a:t>
            </a:r>
          </a:p>
          <a:p>
            <a:endParaRPr lang="sv-SE" sz="800"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Engage students in collaborative activities</a:t>
            </a:r>
          </a:p>
          <a:p>
            <a:endParaRPr lang="en-US" dirty="0">
              <a:latin typeface="Calibri" panose="020F0502020204030204" pitchFamily="34" charset="0"/>
              <a:cs typeface="Calibri" panose="020F0502020204030204" pitchFamily="34" charset="0"/>
            </a:endParaRPr>
          </a:p>
        </p:txBody>
      </p:sp>
      <p:sp>
        <p:nvSpPr>
          <p:cNvPr id="5" name="TextBox 4"/>
          <p:cNvSpPr txBox="1"/>
          <p:nvPr/>
        </p:nvSpPr>
        <p:spPr>
          <a:xfrm>
            <a:off x="1673498" y="1753953"/>
            <a:ext cx="7776864" cy="1200329"/>
          </a:xfrm>
          <a:prstGeom prst="rect">
            <a:avLst/>
          </a:prstGeom>
          <a:noFill/>
        </p:spPr>
        <p:txBody>
          <a:bodyPr wrap="square" rtlCol="0">
            <a:spAutoFit/>
          </a:bodyPr>
          <a:lstStyle/>
          <a:p>
            <a:r>
              <a:rPr lang="sv-SE" b="1" i="1" dirty="0" smtClean="0">
                <a:latin typeface="Calibri" panose="020F0502020204030204" pitchFamily="34" charset="0"/>
                <a:cs typeface="Calibri" panose="020F0502020204030204" pitchFamily="34" charset="0"/>
              </a:rPr>
              <a:t>Aim</a:t>
            </a:r>
            <a:r>
              <a:rPr lang="sv-SE" i="1" dirty="0" smtClean="0">
                <a:latin typeface="Calibri" panose="020F0502020204030204" pitchFamily="34" charset="0"/>
                <a:cs typeface="Calibri" panose="020F0502020204030204" pitchFamily="34" charset="0"/>
              </a:rPr>
              <a:t>: Capture and store AM-related materials data produced within PhD/postdoc projects at Swedish universities in an open searchable</a:t>
            </a:r>
            <a:r>
              <a:rPr lang="sv-SE" i="1" dirty="0">
                <a:latin typeface="Calibri" panose="020F0502020204030204" pitchFamily="34" charset="0"/>
                <a:cs typeface="Calibri" panose="020F0502020204030204" pitchFamily="34" charset="0"/>
              </a:rPr>
              <a:t> </a:t>
            </a:r>
            <a:r>
              <a:rPr lang="sv-SE" i="1" dirty="0" smtClean="0">
                <a:latin typeface="Calibri" panose="020F0502020204030204" pitchFamily="34" charset="0"/>
                <a:cs typeface="Calibri" panose="020F0502020204030204" pitchFamily="34" charset="0"/>
              </a:rPr>
              <a:t>and reusable structure.</a:t>
            </a:r>
            <a:endParaRPr lang="en-US" i="1" dirty="0">
              <a:latin typeface="Calibri" panose="020F0502020204030204" pitchFamily="34" charset="0"/>
              <a:cs typeface="Calibri" panose="020F0502020204030204" pitchFamily="34" charset="0"/>
            </a:endParaRPr>
          </a:p>
        </p:txBody>
      </p:sp>
      <p:sp>
        <p:nvSpPr>
          <p:cNvPr id="9" name="Rectangle 8"/>
          <p:cNvSpPr/>
          <p:nvPr/>
        </p:nvSpPr>
        <p:spPr bwMode="auto">
          <a:xfrm>
            <a:off x="1668860" y="1693768"/>
            <a:ext cx="7781502" cy="1260514"/>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7"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2019 Technical Group</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Project</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8" name="Rectangle 7"/>
          <p:cNvSpPr/>
          <p:nvPr/>
        </p:nvSpPr>
        <p:spPr bwMode="auto">
          <a:xfrm>
            <a:off x="233338" y="153676"/>
            <a:ext cx="1296144" cy="1681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71684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2019 Technical</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a:t>
            </a:r>
            <a:r>
              <a:rPr lang="en-US" sz="4000" b="1" dirty="0" smtClean="0">
                <a:ln/>
                <a:solidFill>
                  <a:srgbClr val="4F81BD">
                    <a:lumMod val="75000"/>
                  </a:srgbClr>
                </a:solidFill>
                <a:latin typeface="Calibri"/>
              </a:rPr>
              <a:t>Group </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Project</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11" name="Rectangle 10"/>
          <p:cNvSpPr/>
          <p:nvPr/>
        </p:nvSpPr>
        <p:spPr bwMode="auto">
          <a:xfrm>
            <a:off x="233338" y="153676"/>
            <a:ext cx="1296144" cy="1681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2" name="Content Placeholder 23"/>
          <p:cNvSpPr txBox="1">
            <a:spLocks/>
          </p:cNvSpPr>
          <p:nvPr/>
        </p:nvSpPr>
        <p:spPr bwMode="auto">
          <a:xfrm>
            <a:off x="609014" y="1503187"/>
            <a:ext cx="5745004" cy="54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800" kern="0" dirty="0" smtClean="0">
                <a:latin typeface="Calibri" panose="020F0502020204030204" pitchFamily="34" charset="0"/>
                <a:cs typeface="Calibri" panose="020F0502020204030204" pitchFamily="34" charset="0"/>
              </a:rPr>
              <a:t>Four workpackes</a:t>
            </a:r>
            <a:endParaRPr lang="en-US" altLang="en-US" sz="2800" kern="0" dirty="0" smtClean="0">
              <a:latin typeface="Calibri" panose="020F0502020204030204" pitchFamily="34" charset="0"/>
              <a:cs typeface="Calibri" panose="020F0502020204030204" pitchFamily="34" charset="0"/>
            </a:endParaRP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WP1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Setup</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WP2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Organization</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WP3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Training</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WP4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Data capture</a:t>
            </a:r>
          </a:p>
        </p:txBody>
      </p:sp>
      <p:sp>
        <p:nvSpPr>
          <p:cNvPr id="3" name="Right Arrow 2"/>
          <p:cNvSpPr/>
          <p:nvPr/>
        </p:nvSpPr>
        <p:spPr bwMode="auto">
          <a:xfrm>
            <a:off x="387628" y="2092831"/>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5" name="Content Placeholder 23"/>
          <p:cNvSpPr txBox="1">
            <a:spLocks/>
          </p:cNvSpPr>
          <p:nvPr/>
        </p:nvSpPr>
        <p:spPr bwMode="auto">
          <a:xfrm>
            <a:off x="5057874" y="1715491"/>
            <a:ext cx="5040560"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WP1 </a:t>
            </a:r>
            <a:r>
              <a:rPr lang="en-SE" altLang="en-US" sz="2600" b="1" kern="0" dirty="0" smtClean="0">
                <a:solidFill>
                  <a:srgbClr val="464653"/>
                </a:solidFill>
                <a:latin typeface="Calibri" panose="020F0502020204030204" pitchFamily="34" charset="0"/>
                <a:cs typeface="Calibri" panose="020F0502020204030204" pitchFamily="34" charset="0"/>
              </a:rPr>
              <a:t>–</a:t>
            </a:r>
            <a:r>
              <a:rPr lang="sv-SE" altLang="en-US" sz="2600" b="1" kern="0" dirty="0" smtClean="0">
                <a:solidFill>
                  <a:srgbClr val="464653"/>
                </a:solidFill>
                <a:latin typeface="Calibri" panose="020F0502020204030204" pitchFamily="34" charset="0"/>
                <a:cs typeface="Calibri" panose="020F0502020204030204" pitchFamily="34" charset="0"/>
              </a:rPr>
              <a:t> Setup</a:t>
            </a:r>
            <a:r>
              <a:rPr lang="sv-SE" altLang="en-US" sz="2600" kern="0" dirty="0" smtClean="0">
                <a:solidFill>
                  <a:srgbClr val="464653"/>
                </a:solidFill>
                <a:latin typeface="Calibri" panose="020F0502020204030204" pitchFamily="34" charset="0"/>
                <a:cs typeface="Calibri" panose="020F0502020204030204" pitchFamily="34" charset="0"/>
              </a:rPr>
              <a:t/>
            </a:r>
            <a:br>
              <a:rPr lang="sv-SE" altLang="en-US" sz="2600" kern="0" dirty="0" smtClean="0">
                <a:solidFill>
                  <a:srgbClr val="464653"/>
                </a:solidFill>
                <a:latin typeface="Calibri" panose="020F0502020204030204" pitchFamily="34" charset="0"/>
                <a:cs typeface="Calibri" panose="020F0502020204030204" pitchFamily="34" charset="0"/>
              </a:rPr>
            </a:br>
            <a:r>
              <a:rPr lang="sv-SE" altLang="en-US" sz="2400" kern="0" dirty="0" smtClean="0">
                <a:solidFill>
                  <a:srgbClr val="464653"/>
                </a:solidFill>
                <a:latin typeface="Calibri" panose="020F0502020204030204" pitchFamily="34" charset="0"/>
                <a:cs typeface="Calibri" panose="020F0502020204030204" pitchFamily="34" charset="0"/>
              </a:rPr>
              <a:t>Setting it all up at the host-university and write manual (API documentation). Explore required conditions for a sustainable solution.</a:t>
            </a:r>
          </a:p>
        </p:txBody>
      </p:sp>
      <p:sp>
        <p:nvSpPr>
          <p:cNvPr id="4" name="Rectangle 3"/>
          <p:cNvSpPr/>
          <p:nvPr/>
        </p:nvSpPr>
        <p:spPr bwMode="auto">
          <a:xfrm>
            <a:off x="4697834" y="1619597"/>
            <a:ext cx="5400600" cy="2232248"/>
          </a:xfrm>
          <a:prstGeom prst="rect">
            <a:avLst/>
          </a:prstGeom>
          <a:noFill/>
          <a:ln w="38100" cap="rnd"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7" name="Content Placeholder 23"/>
          <p:cNvSpPr txBox="1">
            <a:spLocks/>
          </p:cNvSpPr>
          <p:nvPr/>
        </p:nvSpPr>
        <p:spPr bwMode="auto">
          <a:xfrm>
            <a:off x="4913858" y="4235771"/>
            <a:ext cx="5616624"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lgn="just">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Suggested tasks</a:t>
            </a:r>
            <a:endParaRPr lang="sv-SE" altLang="en-US" sz="2400" kern="0" dirty="0" smtClean="0">
              <a:solidFill>
                <a:srgbClr val="464653"/>
              </a:solidFill>
              <a:latin typeface="Calibri" panose="020F0502020204030204" pitchFamily="34" charset="0"/>
              <a:cs typeface="Calibri" panose="020F0502020204030204" pitchFamily="34" charset="0"/>
            </a:endParaRP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Decide on host, set the design and name</a:t>
            </a: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Set up the main server and administer</a:t>
            </a: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Set long-term development</a:t>
            </a: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Set long-term funding</a:t>
            </a:r>
          </a:p>
        </p:txBody>
      </p:sp>
    </p:spTree>
    <p:extLst>
      <p:ext uri="{BB962C8B-B14F-4D97-AF65-F5344CB8AC3E}">
        <p14:creationId xmlns:p14="http://schemas.microsoft.com/office/powerpoint/2010/main" val="45205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4"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2019 Technical</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Group Project</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11" name="Rectangle 10"/>
          <p:cNvSpPr/>
          <p:nvPr/>
        </p:nvSpPr>
        <p:spPr bwMode="auto">
          <a:xfrm>
            <a:off x="233338" y="153676"/>
            <a:ext cx="1296144" cy="1681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2" name="Content Placeholder 23"/>
          <p:cNvSpPr txBox="1">
            <a:spLocks/>
          </p:cNvSpPr>
          <p:nvPr/>
        </p:nvSpPr>
        <p:spPr bwMode="auto">
          <a:xfrm>
            <a:off x="609014" y="1503187"/>
            <a:ext cx="5745004" cy="54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800" kern="0" dirty="0" smtClean="0">
                <a:latin typeface="Calibri" panose="020F0502020204030204" pitchFamily="34" charset="0"/>
                <a:cs typeface="Calibri" panose="020F0502020204030204" pitchFamily="34" charset="0"/>
              </a:rPr>
              <a:t>Four workpackes</a:t>
            </a:r>
            <a:endParaRPr lang="en-US" altLang="en-US" sz="2800" kern="0" dirty="0" smtClean="0">
              <a:latin typeface="Calibri" panose="020F0502020204030204" pitchFamily="34" charset="0"/>
              <a:cs typeface="Calibri" panose="020F0502020204030204" pitchFamily="34" charset="0"/>
            </a:endParaRP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WP1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Setup</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WP2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Organization</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WP3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Training</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WP4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Data capture</a:t>
            </a:r>
          </a:p>
        </p:txBody>
      </p:sp>
      <p:sp>
        <p:nvSpPr>
          <p:cNvPr id="3" name="Right Arrow 2"/>
          <p:cNvSpPr/>
          <p:nvPr/>
        </p:nvSpPr>
        <p:spPr bwMode="auto">
          <a:xfrm>
            <a:off x="387628" y="2555701"/>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5" name="Content Placeholder 23"/>
          <p:cNvSpPr txBox="1">
            <a:spLocks/>
          </p:cNvSpPr>
          <p:nvPr/>
        </p:nvSpPr>
        <p:spPr bwMode="auto">
          <a:xfrm>
            <a:off x="5057874" y="1715491"/>
            <a:ext cx="5040560"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WP2 </a:t>
            </a:r>
            <a:r>
              <a:rPr lang="en-SE" altLang="en-US" sz="2600" b="1" kern="0" dirty="0" smtClean="0">
                <a:solidFill>
                  <a:srgbClr val="464653"/>
                </a:solidFill>
                <a:latin typeface="Calibri" panose="020F0502020204030204" pitchFamily="34" charset="0"/>
                <a:cs typeface="Calibri" panose="020F0502020204030204" pitchFamily="34" charset="0"/>
              </a:rPr>
              <a:t>–</a:t>
            </a:r>
            <a:r>
              <a:rPr lang="sv-SE" altLang="en-US" sz="2600" b="1" kern="0" dirty="0" smtClean="0">
                <a:solidFill>
                  <a:srgbClr val="464653"/>
                </a:solidFill>
                <a:latin typeface="Calibri" panose="020F0502020204030204" pitchFamily="34" charset="0"/>
                <a:cs typeface="Calibri" panose="020F0502020204030204" pitchFamily="34" charset="0"/>
              </a:rPr>
              <a:t> Organization</a:t>
            </a:r>
            <a:r>
              <a:rPr lang="sv-SE" altLang="en-US" sz="2600" kern="0" dirty="0" smtClean="0">
                <a:solidFill>
                  <a:srgbClr val="464653"/>
                </a:solidFill>
                <a:latin typeface="Calibri" panose="020F0502020204030204" pitchFamily="34" charset="0"/>
                <a:cs typeface="Calibri" panose="020F0502020204030204" pitchFamily="34" charset="0"/>
              </a:rPr>
              <a:t/>
            </a:r>
            <a:br>
              <a:rPr lang="sv-SE" altLang="en-US" sz="2600" kern="0" dirty="0" smtClean="0">
                <a:solidFill>
                  <a:srgbClr val="464653"/>
                </a:solidFill>
                <a:latin typeface="Calibri" panose="020F0502020204030204" pitchFamily="34" charset="0"/>
                <a:cs typeface="Calibri" panose="020F0502020204030204" pitchFamily="34" charset="0"/>
              </a:rPr>
            </a:br>
            <a:r>
              <a:rPr lang="sv-SE" altLang="en-US" sz="2400" kern="0" dirty="0" smtClean="0">
                <a:solidFill>
                  <a:srgbClr val="464653"/>
                </a:solidFill>
                <a:latin typeface="Calibri" panose="020F0502020204030204" pitchFamily="34" charset="0"/>
                <a:cs typeface="Calibri" panose="020F0502020204030204" pitchFamily="34" charset="0"/>
              </a:rPr>
              <a:t>Coordinate the work. Nominate CDCS ”ambassadors” (PhD student/postdoc) at each university to lead the in-house CDCS activities and communicate the sub-group.</a:t>
            </a:r>
          </a:p>
        </p:txBody>
      </p:sp>
      <p:sp>
        <p:nvSpPr>
          <p:cNvPr id="4" name="Rectangle 3"/>
          <p:cNvSpPr/>
          <p:nvPr/>
        </p:nvSpPr>
        <p:spPr bwMode="auto">
          <a:xfrm>
            <a:off x="4697834" y="1619597"/>
            <a:ext cx="5400600" cy="2448272"/>
          </a:xfrm>
          <a:prstGeom prst="rect">
            <a:avLst/>
          </a:prstGeom>
          <a:noFill/>
          <a:ln w="38100" cap="rnd"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9" name="Content Placeholder 23"/>
          <p:cNvSpPr txBox="1">
            <a:spLocks/>
          </p:cNvSpPr>
          <p:nvPr/>
        </p:nvSpPr>
        <p:spPr bwMode="auto">
          <a:xfrm>
            <a:off x="4913858" y="4235771"/>
            <a:ext cx="5616624"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lgn="just">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Suggested tasks</a:t>
            </a:r>
            <a:endParaRPr lang="sv-SE" altLang="en-US" sz="2400" kern="0" dirty="0" smtClean="0">
              <a:solidFill>
                <a:srgbClr val="464653"/>
              </a:solidFill>
              <a:latin typeface="Calibri" panose="020F0502020204030204" pitchFamily="34" charset="0"/>
              <a:cs typeface="Calibri" panose="020F0502020204030204" pitchFamily="34" charset="0"/>
            </a:endParaRP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Nominate ambassadors</a:t>
            </a: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Project management</a:t>
            </a: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Follow and communicate the progress of the work</a:t>
            </a:r>
          </a:p>
        </p:txBody>
      </p:sp>
    </p:spTree>
    <p:extLst>
      <p:ext uri="{BB962C8B-B14F-4D97-AF65-F5344CB8AC3E}">
        <p14:creationId xmlns:p14="http://schemas.microsoft.com/office/powerpoint/2010/main" val="345526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2019 Technical</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Group Project</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11" name="Rectangle 10"/>
          <p:cNvSpPr/>
          <p:nvPr/>
        </p:nvSpPr>
        <p:spPr bwMode="auto">
          <a:xfrm>
            <a:off x="233338" y="153676"/>
            <a:ext cx="1296144" cy="1681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2" name="Content Placeholder 23"/>
          <p:cNvSpPr txBox="1">
            <a:spLocks/>
          </p:cNvSpPr>
          <p:nvPr/>
        </p:nvSpPr>
        <p:spPr bwMode="auto">
          <a:xfrm>
            <a:off x="609014" y="1503187"/>
            <a:ext cx="5745004" cy="54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800" kern="0" dirty="0" smtClean="0">
                <a:latin typeface="Calibri" panose="020F0502020204030204" pitchFamily="34" charset="0"/>
                <a:cs typeface="Calibri" panose="020F0502020204030204" pitchFamily="34" charset="0"/>
              </a:rPr>
              <a:t>Four workpackes</a:t>
            </a:r>
            <a:endParaRPr lang="en-US" altLang="en-US" sz="2800" kern="0" dirty="0" smtClean="0">
              <a:latin typeface="Calibri" panose="020F0502020204030204" pitchFamily="34" charset="0"/>
              <a:cs typeface="Calibri" panose="020F0502020204030204" pitchFamily="34" charset="0"/>
            </a:endParaRP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WP1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Setup</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WP2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Organization</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WP3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Training</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WP4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Data capture</a:t>
            </a:r>
          </a:p>
        </p:txBody>
      </p:sp>
      <p:sp>
        <p:nvSpPr>
          <p:cNvPr id="3" name="Right Arrow 2"/>
          <p:cNvSpPr/>
          <p:nvPr/>
        </p:nvSpPr>
        <p:spPr bwMode="auto">
          <a:xfrm>
            <a:off x="387628" y="3049393"/>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5" name="Content Placeholder 23"/>
          <p:cNvSpPr txBox="1">
            <a:spLocks/>
          </p:cNvSpPr>
          <p:nvPr/>
        </p:nvSpPr>
        <p:spPr bwMode="auto">
          <a:xfrm>
            <a:off x="5057874" y="1715491"/>
            <a:ext cx="5040560"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WP3 </a:t>
            </a:r>
            <a:r>
              <a:rPr lang="en-SE" altLang="en-US" sz="2600" b="1" kern="0" dirty="0" smtClean="0">
                <a:solidFill>
                  <a:srgbClr val="464653"/>
                </a:solidFill>
                <a:latin typeface="Calibri" panose="020F0502020204030204" pitchFamily="34" charset="0"/>
                <a:cs typeface="Calibri" panose="020F0502020204030204" pitchFamily="34" charset="0"/>
              </a:rPr>
              <a:t>–</a:t>
            </a:r>
            <a:r>
              <a:rPr lang="sv-SE" altLang="en-US" sz="2600" b="1" kern="0" dirty="0" smtClean="0">
                <a:solidFill>
                  <a:srgbClr val="464653"/>
                </a:solidFill>
                <a:latin typeface="Calibri" panose="020F0502020204030204" pitchFamily="34" charset="0"/>
                <a:cs typeface="Calibri" panose="020F0502020204030204" pitchFamily="34" charset="0"/>
              </a:rPr>
              <a:t> Training</a:t>
            </a:r>
            <a:r>
              <a:rPr lang="sv-SE" altLang="en-US" sz="2600" kern="0" dirty="0" smtClean="0">
                <a:solidFill>
                  <a:srgbClr val="464653"/>
                </a:solidFill>
                <a:latin typeface="Calibri" panose="020F0502020204030204" pitchFamily="34" charset="0"/>
                <a:cs typeface="Calibri" panose="020F0502020204030204" pitchFamily="34" charset="0"/>
              </a:rPr>
              <a:t/>
            </a:r>
            <a:br>
              <a:rPr lang="sv-SE" altLang="en-US" sz="2600" kern="0" dirty="0" smtClean="0">
                <a:solidFill>
                  <a:srgbClr val="464653"/>
                </a:solidFill>
                <a:latin typeface="Calibri" panose="020F0502020204030204" pitchFamily="34" charset="0"/>
                <a:cs typeface="Calibri" panose="020F0502020204030204" pitchFamily="34" charset="0"/>
              </a:rPr>
            </a:br>
            <a:r>
              <a:rPr lang="sv-SE" altLang="en-US" sz="2600" kern="0" dirty="0" smtClean="0">
                <a:solidFill>
                  <a:srgbClr val="464653"/>
                </a:solidFill>
                <a:latin typeface="Calibri" panose="020F0502020204030204" pitchFamily="34" charset="0"/>
                <a:cs typeface="Calibri" panose="020F0502020204030204" pitchFamily="34" charset="0"/>
              </a:rPr>
              <a:t>Training of students in how to use CDCS, how to develop XML Schemas and use rest-API.</a:t>
            </a:r>
            <a:endParaRPr lang="sv-SE" altLang="en-US" sz="2400" kern="0" dirty="0" smtClean="0">
              <a:solidFill>
                <a:srgbClr val="464653"/>
              </a:solidFill>
              <a:latin typeface="Calibri" panose="020F0502020204030204" pitchFamily="34" charset="0"/>
              <a:cs typeface="Calibri" panose="020F0502020204030204" pitchFamily="34" charset="0"/>
            </a:endParaRPr>
          </a:p>
        </p:txBody>
      </p:sp>
      <p:sp>
        <p:nvSpPr>
          <p:cNvPr id="4" name="Rectangle 3"/>
          <p:cNvSpPr/>
          <p:nvPr/>
        </p:nvSpPr>
        <p:spPr bwMode="auto">
          <a:xfrm>
            <a:off x="4697834" y="1619597"/>
            <a:ext cx="5400600" cy="1872208"/>
          </a:xfrm>
          <a:prstGeom prst="rect">
            <a:avLst/>
          </a:prstGeom>
          <a:noFill/>
          <a:ln w="38100" cap="rnd"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9" name="Content Placeholder 23"/>
          <p:cNvSpPr txBox="1">
            <a:spLocks/>
          </p:cNvSpPr>
          <p:nvPr/>
        </p:nvSpPr>
        <p:spPr bwMode="auto">
          <a:xfrm>
            <a:off x="4913858" y="4235771"/>
            <a:ext cx="5616624"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lgn="just">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Suggested tasks</a:t>
            </a:r>
            <a:endParaRPr lang="sv-SE" altLang="en-US" sz="2400" kern="0" dirty="0" smtClean="0">
              <a:solidFill>
                <a:srgbClr val="464653"/>
              </a:solidFill>
              <a:latin typeface="Calibri" panose="020F0502020204030204" pitchFamily="34" charset="0"/>
              <a:cs typeface="Calibri" panose="020F0502020204030204" pitchFamily="34" charset="0"/>
            </a:endParaRP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Hands-on workshops at the universities</a:t>
            </a: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Document rest-API function</a:t>
            </a:r>
          </a:p>
        </p:txBody>
      </p:sp>
    </p:spTree>
    <p:extLst>
      <p:ext uri="{BB962C8B-B14F-4D97-AF65-F5344CB8AC3E}">
        <p14:creationId xmlns:p14="http://schemas.microsoft.com/office/powerpoint/2010/main" val="2820734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2019 Technical</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Group Project</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11" name="Rectangle 10"/>
          <p:cNvSpPr/>
          <p:nvPr/>
        </p:nvSpPr>
        <p:spPr bwMode="auto">
          <a:xfrm>
            <a:off x="233338" y="153676"/>
            <a:ext cx="1296144" cy="1681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2" name="Content Placeholder 23"/>
          <p:cNvSpPr txBox="1">
            <a:spLocks/>
          </p:cNvSpPr>
          <p:nvPr/>
        </p:nvSpPr>
        <p:spPr bwMode="auto">
          <a:xfrm>
            <a:off x="609014" y="1503187"/>
            <a:ext cx="5745004" cy="54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800" kern="0" dirty="0" smtClean="0">
                <a:latin typeface="Calibri" panose="020F0502020204030204" pitchFamily="34" charset="0"/>
                <a:cs typeface="Calibri" panose="020F0502020204030204" pitchFamily="34" charset="0"/>
              </a:rPr>
              <a:t>Four workpackes</a:t>
            </a:r>
            <a:endParaRPr lang="en-US" altLang="en-US" sz="2800" kern="0" dirty="0" smtClean="0">
              <a:latin typeface="Calibri" panose="020F0502020204030204" pitchFamily="34" charset="0"/>
              <a:cs typeface="Calibri" panose="020F0502020204030204" pitchFamily="34" charset="0"/>
            </a:endParaRP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WP1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Setup</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WP2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Organization</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WP3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Training</a:t>
            </a:r>
          </a:p>
          <a:p>
            <a:pPr lvl="1">
              <a:buClr>
                <a:srgbClr val="9FB8CD"/>
              </a:buClr>
              <a:buFont typeface="Wingdings 3" charset="2"/>
              <a:buChar char=""/>
            </a:pPr>
            <a:r>
              <a:rPr lang="sv-SE" altLang="en-US" sz="2600" kern="0" dirty="0" smtClean="0">
                <a:solidFill>
                  <a:srgbClr val="464653"/>
                </a:solidFill>
                <a:latin typeface="Calibri" panose="020F0502020204030204" pitchFamily="34" charset="0"/>
                <a:cs typeface="Calibri" panose="020F0502020204030204" pitchFamily="34" charset="0"/>
              </a:rPr>
              <a:t>WP4 </a:t>
            </a:r>
            <a:r>
              <a:rPr lang="en-SE" altLang="en-US" sz="2600" kern="0" dirty="0" smtClean="0">
                <a:solidFill>
                  <a:srgbClr val="464653"/>
                </a:solidFill>
                <a:latin typeface="Calibri" panose="020F0502020204030204" pitchFamily="34" charset="0"/>
                <a:cs typeface="Calibri" panose="020F0502020204030204" pitchFamily="34" charset="0"/>
              </a:rPr>
              <a:t>–</a:t>
            </a:r>
            <a:r>
              <a:rPr lang="sv-SE" altLang="en-US" sz="2600" kern="0" dirty="0" smtClean="0">
                <a:solidFill>
                  <a:srgbClr val="464653"/>
                </a:solidFill>
                <a:latin typeface="Calibri" panose="020F0502020204030204" pitchFamily="34" charset="0"/>
                <a:cs typeface="Calibri" panose="020F0502020204030204" pitchFamily="34" charset="0"/>
              </a:rPr>
              <a:t> Data capture</a:t>
            </a:r>
          </a:p>
        </p:txBody>
      </p:sp>
      <p:sp>
        <p:nvSpPr>
          <p:cNvPr id="3" name="Right Arrow 2"/>
          <p:cNvSpPr/>
          <p:nvPr/>
        </p:nvSpPr>
        <p:spPr bwMode="auto">
          <a:xfrm>
            <a:off x="387628" y="3512353"/>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5" name="Content Placeholder 23"/>
          <p:cNvSpPr txBox="1">
            <a:spLocks/>
          </p:cNvSpPr>
          <p:nvPr/>
        </p:nvSpPr>
        <p:spPr bwMode="auto">
          <a:xfrm>
            <a:off x="5057874" y="1715491"/>
            <a:ext cx="5040560"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WP4 </a:t>
            </a:r>
            <a:r>
              <a:rPr lang="en-SE" altLang="en-US" sz="2600" b="1" kern="0" dirty="0" smtClean="0">
                <a:solidFill>
                  <a:srgbClr val="464653"/>
                </a:solidFill>
                <a:latin typeface="Calibri" panose="020F0502020204030204" pitchFamily="34" charset="0"/>
                <a:cs typeface="Calibri" panose="020F0502020204030204" pitchFamily="34" charset="0"/>
              </a:rPr>
              <a:t>–</a:t>
            </a:r>
            <a:r>
              <a:rPr lang="sv-SE" altLang="en-US" sz="2600" b="1" kern="0" dirty="0" smtClean="0">
                <a:solidFill>
                  <a:srgbClr val="464653"/>
                </a:solidFill>
                <a:latin typeface="Calibri" panose="020F0502020204030204" pitchFamily="34" charset="0"/>
                <a:cs typeface="Calibri" panose="020F0502020204030204" pitchFamily="34" charset="0"/>
              </a:rPr>
              <a:t> Data capture</a:t>
            </a:r>
            <a:r>
              <a:rPr lang="sv-SE" altLang="en-US" sz="2600" kern="0" dirty="0" smtClean="0">
                <a:solidFill>
                  <a:srgbClr val="464653"/>
                </a:solidFill>
                <a:latin typeface="Calibri" panose="020F0502020204030204" pitchFamily="34" charset="0"/>
                <a:cs typeface="Calibri" panose="020F0502020204030204" pitchFamily="34" charset="0"/>
              </a:rPr>
              <a:t/>
            </a:r>
            <a:br>
              <a:rPr lang="sv-SE" altLang="en-US" sz="2600" kern="0" dirty="0" smtClean="0">
                <a:solidFill>
                  <a:srgbClr val="464653"/>
                </a:solidFill>
                <a:latin typeface="Calibri" panose="020F0502020204030204" pitchFamily="34" charset="0"/>
                <a:cs typeface="Calibri" panose="020F0502020204030204" pitchFamily="34" charset="0"/>
              </a:rPr>
            </a:br>
            <a:r>
              <a:rPr lang="sv-SE" altLang="en-US" sz="2400" kern="0" dirty="0" smtClean="0">
                <a:solidFill>
                  <a:srgbClr val="464653"/>
                </a:solidFill>
                <a:latin typeface="Calibri" panose="020F0502020204030204" pitchFamily="34" charset="0"/>
                <a:cs typeface="Calibri" panose="020F0502020204030204" pitchFamily="34" charset="0"/>
              </a:rPr>
              <a:t>Data capturing and creation. Engagement activites to accelerate the work, motivate the students and help reach consensus on common schemas temlates for similiar types of data sets.</a:t>
            </a:r>
          </a:p>
        </p:txBody>
      </p:sp>
      <p:sp>
        <p:nvSpPr>
          <p:cNvPr id="4" name="Rectangle 3"/>
          <p:cNvSpPr/>
          <p:nvPr/>
        </p:nvSpPr>
        <p:spPr bwMode="auto">
          <a:xfrm>
            <a:off x="4697834" y="1619597"/>
            <a:ext cx="5400600" cy="2520280"/>
          </a:xfrm>
          <a:prstGeom prst="rect">
            <a:avLst/>
          </a:prstGeom>
          <a:noFill/>
          <a:ln w="38100" cap="rnd"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8" name="Content Placeholder 23"/>
          <p:cNvSpPr txBox="1">
            <a:spLocks/>
          </p:cNvSpPr>
          <p:nvPr/>
        </p:nvSpPr>
        <p:spPr bwMode="auto">
          <a:xfrm>
            <a:off x="4913858" y="4235771"/>
            <a:ext cx="5616624" cy="98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lgn="just">
              <a:buClr>
                <a:srgbClr val="727CA3"/>
              </a:buClr>
              <a:buNone/>
            </a:pPr>
            <a:r>
              <a:rPr lang="sv-SE" altLang="en-US" sz="2600" b="1" kern="0" dirty="0" smtClean="0">
                <a:solidFill>
                  <a:srgbClr val="464653"/>
                </a:solidFill>
                <a:latin typeface="Calibri" panose="020F0502020204030204" pitchFamily="34" charset="0"/>
                <a:cs typeface="Calibri" panose="020F0502020204030204" pitchFamily="34" charset="0"/>
              </a:rPr>
              <a:t>Suggested tasks</a:t>
            </a:r>
            <a:endParaRPr lang="sv-SE" altLang="en-US" sz="2400" kern="0" dirty="0" smtClean="0">
              <a:solidFill>
                <a:srgbClr val="464653"/>
              </a:solidFill>
              <a:latin typeface="Calibri" panose="020F0502020204030204" pitchFamily="34" charset="0"/>
              <a:cs typeface="Calibri" panose="020F0502020204030204" pitchFamily="34" charset="0"/>
            </a:endParaRP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Data capture and curation at each university</a:t>
            </a:r>
          </a:p>
          <a:p>
            <a:pPr marL="457200" indent="-457200" algn="just">
              <a:buClr>
                <a:srgbClr val="727CA3"/>
              </a:buClr>
              <a:buFont typeface="+mj-lt"/>
              <a:buAutoNum type="arabicPeriod"/>
            </a:pPr>
            <a:r>
              <a:rPr lang="sv-SE" altLang="en-US" sz="2400" kern="0" dirty="0" smtClean="0">
                <a:solidFill>
                  <a:srgbClr val="464653"/>
                </a:solidFill>
                <a:latin typeface="Calibri" panose="020F0502020204030204" pitchFamily="34" charset="0"/>
                <a:cs typeface="Calibri" panose="020F0502020204030204" pitchFamily="34" charset="0"/>
              </a:rPr>
              <a:t>XML schema ”hackatons” </a:t>
            </a:r>
          </a:p>
        </p:txBody>
      </p:sp>
    </p:spTree>
    <p:extLst>
      <p:ext uri="{BB962C8B-B14F-4D97-AF65-F5344CB8AC3E}">
        <p14:creationId xmlns:p14="http://schemas.microsoft.com/office/powerpoint/2010/main" val="934641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4060785595"/>
              </p:ext>
            </p:extLst>
          </p:nvPr>
        </p:nvGraphicFramePr>
        <p:xfrm>
          <a:off x="305346" y="2267669"/>
          <a:ext cx="9827667" cy="316835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Time plan</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2" name="Right Arrow 1"/>
          <p:cNvSpPr/>
          <p:nvPr/>
        </p:nvSpPr>
        <p:spPr bwMode="auto">
          <a:xfrm>
            <a:off x="9554920" y="3840964"/>
            <a:ext cx="903243" cy="236921"/>
          </a:xfrm>
          <a:prstGeom prst="rightArrow">
            <a:avLst/>
          </a:prstGeom>
          <a:solidFill>
            <a:srgbClr val="C00000"/>
          </a:solidFill>
          <a:ln w="9525" cap="flat" cmpd="sng" algn="ctr">
            <a:solidFill>
              <a:srgbClr val="B811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6" name="Right Arrow 5"/>
          <p:cNvSpPr/>
          <p:nvPr/>
        </p:nvSpPr>
        <p:spPr bwMode="auto">
          <a:xfrm>
            <a:off x="9555230" y="4509932"/>
            <a:ext cx="903243" cy="236921"/>
          </a:xfrm>
          <a:prstGeom prst="rightArrow">
            <a:avLst/>
          </a:prstGeom>
          <a:solidFill>
            <a:srgbClr val="C00000"/>
          </a:solidFill>
          <a:ln w="9525" cap="flat" cmpd="sng" algn="ctr">
            <a:solidFill>
              <a:srgbClr val="B811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cxnSp>
        <p:nvCxnSpPr>
          <p:cNvPr id="7" name="Straight Arrow Connector 6"/>
          <p:cNvCxnSpPr/>
          <p:nvPr/>
        </p:nvCxnSpPr>
        <p:spPr bwMode="auto">
          <a:xfrm>
            <a:off x="4985866" y="3635821"/>
            <a:ext cx="2160240" cy="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8" name="Straight Arrow Connector 7"/>
          <p:cNvCxnSpPr/>
          <p:nvPr/>
        </p:nvCxnSpPr>
        <p:spPr bwMode="auto">
          <a:xfrm>
            <a:off x="6354018" y="3347789"/>
            <a:ext cx="2160240"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9" name="TextBox 8"/>
          <p:cNvSpPr txBox="1"/>
          <p:nvPr/>
        </p:nvSpPr>
        <p:spPr>
          <a:xfrm>
            <a:off x="4985866" y="3319114"/>
            <a:ext cx="1484765" cy="369332"/>
          </a:xfrm>
          <a:prstGeom prst="rect">
            <a:avLst/>
          </a:prstGeom>
          <a:noFill/>
        </p:spPr>
        <p:txBody>
          <a:bodyPr wrap="none" rtlCol="0">
            <a:spAutoFit/>
          </a:bodyPr>
          <a:lstStyle/>
          <a:p>
            <a:r>
              <a:rPr lang="sv-SE" sz="1800" dirty="0" smtClean="0">
                <a:latin typeface="Calibri" panose="020F0502020204030204" pitchFamily="34" charset="0"/>
                <a:cs typeface="Calibri" panose="020F0502020204030204" pitchFamily="34" charset="0"/>
              </a:rPr>
              <a:t>Initial training</a:t>
            </a:r>
            <a:endParaRPr lang="en-US" sz="1800" dirty="0">
              <a:latin typeface="Calibri" panose="020F0502020204030204" pitchFamily="34" charset="0"/>
              <a:cs typeface="Calibri" panose="020F0502020204030204" pitchFamily="34" charset="0"/>
            </a:endParaRPr>
          </a:p>
        </p:txBody>
      </p:sp>
      <p:sp>
        <p:nvSpPr>
          <p:cNvPr id="10" name="TextBox 9"/>
          <p:cNvSpPr txBox="1"/>
          <p:nvPr/>
        </p:nvSpPr>
        <p:spPr>
          <a:xfrm>
            <a:off x="6282010" y="2987749"/>
            <a:ext cx="2216312" cy="369332"/>
          </a:xfrm>
          <a:prstGeom prst="rect">
            <a:avLst/>
          </a:prstGeom>
          <a:noFill/>
        </p:spPr>
        <p:txBody>
          <a:bodyPr wrap="none" rtlCol="0">
            <a:spAutoFit/>
          </a:bodyPr>
          <a:lstStyle/>
          <a:p>
            <a:r>
              <a:rPr lang="sv-SE" sz="1800" dirty="0" smtClean="0">
                <a:latin typeface="Calibri" panose="020F0502020204030204" pitchFamily="34" charset="0"/>
                <a:cs typeface="Calibri" panose="020F0502020204030204" pitchFamily="34" charset="0"/>
              </a:rPr>
              <a:t>Continuation/training</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11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0101" y="2987749"/>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lvl="0" fontAlgn="auto">
              <a:spcAft>
                <a:spcPts val="0"/>
              </a:spcAft>
              <a:defRPr/>
            </a:pPr>
            <a:r>
              <a:rPr lang="en-US" sz="4000" dirty="0">
                <a:hlinkClick r:id="rId2"/>
              </a:rPr>
              <a:t>https://amdata.proj.kth.se/</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Tree>
    <p:extLst>
      <p:ext uri="{BB962C8B-B14F-4D97-AF65-F5344CB8AC3E}">
        <p14:creationId xmlns:p14="http://schemas.microsoft.com/office/powerpoint/2010/main" val="56977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sv-SE" sz="3000" dirty="0" smtClean="0">
                <a:latin typeface="Calibri" panose="020F0502020204030204" pitchFamily="34" charset="0"/>
                <a:cs typeface="Calibri" panose="020F0502020204030204" pitchFamily="34" charset="0"/>
              </a:rPr>
              <a:t>Aim of proposed project</a:t>
            </a:r>
          </a:p>
          <a:p>
            <a:endParaRPr lang="sv-SE" sz="800" dirty="0" smtClean="0">
              <a:latin typeface="Calibri" panose="020F0502020204030204" pitchFamily="34" charset="0"/>
              <a:cs typeface="Calibri" panose="020F0502020204030204" pitchFamily="34" charset="0"/>
            </a:endParaRPr>
          </a:p>
          <a:p>
            <a:r>
              <a:rPr lang="sv-SE" sz="3000" dirty="0" smtClean="0">
                <a:latin typeface="Calibri" panose="020F0502020204030204" pitchFamily="34" charset="0"/>
                <a:cs typeface="Calibri" panose="020F0502020204030204" pitchFamily="34" charset="0"/>
              </a:rPr>
              <a:t>Configurational Data Curation System (CDCS)</a:t>
            </a:r>
          </a:p>
          <a:p>
            <a:pPr marL="0" indent="0">
              <a:buNone/>
            </a:pPr>
            <a:endParaRPr lang="sv-SE" sz="800" dirty="0" smtClean="0">
              <a:latin typeface="Calibri" panose="020F0502020204030204" pitchFamily="34" charset="0"/>
              <a:cs typeface="Calibri" panose="020F0502020204030204" pitchFamily="34" charset="0"/>
            </a:endParaRPr>
          </a:p>
          <a:p>
            <a:r>
              <a:rPr lang="sv-SE" sz="3000" dirty="0" smtClean="0">
                <a:latin typeface="Calibri" panose="020F0502020204030204" pitchFamily="34" charset="0"/>
                <a:cs typeface="Calibri" panose="020F0502020204030204" pitchFamily="34" charset="0"/>
              </a:rPr>
              <a:t>Project work packages and time plan</a:t>
            </a:r>
          </a:p>
        </p:txBody>
      </p:sp>
      <p:sp>
        <p:nvSpPr>
          <p:cNvPr id="6"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Outline</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Tree>
    <p:extLst>
      <p:ext uri="{BB962C8B-B14F-4D97-AF65-F5344CB8AC3E}">
        <p14:creationId xmlns:p14="http://schemas.microsoft.com/office/powerpoint/2010/main" val="1781365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3498" y="1753953"/>
            <a:ext cx="7776864" cy="1200329"/>
          </a:xfrm>
          <a:prstGeom prst="rect">
            <a:avLst/>
          </a:prstGeom>
          <a:noFill/>
        </p:spPr>
        <p:txBody>
          <a:bodyPr wrap="square" rtlCol="0">
            <a:spAutoFit/>
          </a:bodyPr>
          <a:lstStyle/>
          <a:p>
            <a:r>
              <a:rPr lang="sv-SE" b="1" i="1" dirty="0" smtClean="0">
                <a:latin typeface="Calibri" panose="020F0502020204030204" pitchFamily="34" charset="0"/>
                <a:cs typeface="Calibri" panose="020F0502020204030204" pitchFamily="34" charset="0"/>
              </a:rPr>
              <a:t>Aim</a:t>
            </a:r>
            <a:r>
              <a:rPr lang="sv-SE" i="1" dirty="0" smtClean="0">
                <a:latin typeface="Calibri" panose="020F0502020204030204" pitchFamily="34" charset="0"/>
                <a:cs typeface="Calibri" panose="020F0502020204030204" pitchFamily="34" charset="0"/>
              </a:rPr>
              <a:t>: Capture and store AM-related materials data produced within PhD/postdoc projects at Swedish universities in an open searchable</a:t>
            </a:r>
            <a:r>
              <a:rPr lang="sv-SE" i="1" dirty="0">
                <a:latin typeface="Calibri" panose="020F0502020204030204" pitchFamily="34" charset="0"/>
                <a:cs typeface="Calibri" panose="020F0502020204030204" pitchFamily="34" charset="0"/>
              </a:rPr>
              <a:t> </a:t>
            </a:r>
            <a:r>
              <a:rPr lang="sv-SE" i="1" dirty="0" smtClean="0">
                <a:latin typeface="Calibri" panose="020F0502020204030204" pitchFamily="34" charset="0"/>
                <a:cs typeface="Calibri" panose="020F0502020204030204" pitchFamily="34" charset="0"/>
              </a:rPr>
              <a:t>and reusable structure.</a:t>
            </a:r>
            <a:endParaRPr lang="en-US" i="1" dirty="0">
              <a:latin typeface="Calibri" panose="020F0502020204030204" pitchFamily="34" charset="0"/>
              <a:cs typeface="Calibri" panose="020F0502020204030204" pitchFamily="34" charset="0"/>
            </a:endParaRPr>
          </a:p>
        </p:txBody>
      </p:sp>
      <p:sp>
        <p:nvSpPr>
          <p:cNvPr id="9" name="Rectangle 8"/>
          <p:cNvSpPr/>
          <p:nvPr/>
        </p:nvSpPr>
        <p:spPr bwMode="auto">
          <a:xfrm>
            <a:off x="1668860" y="1693768"/>
            <a:ext cx="7781502" cy="1260514"/>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7"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2019 Technical</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Group Project</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6" name="Title 1"/>
          <p:cNvSpPr txBox="1">
            <a:spLocks/>
          </p:cNvSpPr>
          <p:nvPr/>
        </p:nvSpPr>
        <p:spPr>
          <a:xfrm>
            <a:off x="962501" y="3333367"/>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lang="sv-SE" sz="4000" b="1" noProof="0" dirty="0" smtClean="0">
                <a:ln/>
                <a:solidFill>
                  <a:srgbClr val="4F81BD">
                    <a:lumMod val="75000"/>
                  </a:srgbClr>
                </a:solidFill>
                <a:latin typeface="Calibri"/>
              </a:rPr>
              <a:t>Motivation</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8" name="Content Placeholder 5"/>
          <p:cNvSpPr>
            <a:spLocks noGrp="1"/>
          </p:cNvSpPr>
          <p:nvPr>
            <p:ph sz="quarter" idx="13"/>
          </p:nvPr>
        </p:nvSpPr>
        <p:spPr>
          <a:xfrm>
            <a:off x="1668860" y="4211885"/>
            <a:ext cx="8024400" cy="2520280"/>
          </a:xfrm>
          <a:ln w="31750">
            <a:noFill/>
          </a:ln>
        </p:spPr>
        <p:txBody>
          <a:bodyPr/>
          <a:lstStyle/>
          <a:p>
            <a:r>
              <a:rPr lang="sv-SE" sz="2800" dirty="0" smtClean="0">
                <a:latin typeface="Calibri" panose="020F0502020204030204" pitchFamily="34" charset="0"/>
                <a:cs typeface="Calibri" panose="020F0502020204030204" pitchFamily="34" charset="0"/>
              </a:rPr>
              <a:t>Materials science is becoming more data intensive</a:t>
            </a:r>
          </a:p>
          <a:p>
            <a:endParaRPr lang="sv-SE" sz="800" dirty="0" smtClean="0">
              <a:latin typeface="Calibri" panose="020F0502020204030204" pitchFamily="34" charset="0"/>
              <a:cs typeface="Calibri" panose="020F0502020204030204" pitchFamily="34" charset="0"/>
            </a:endParaRPr>
          </a:p>
          <a:p>
            <a:r>
              <a:rPr lang="sv-SE" sz="2800" dirty="0" smtClean="0">
                <a:latin typeface="Calibri" panose="020F0502020204030204" pitchFamily="34" charset="0"/>
                <a:cs typeface="Calibri" panose="020F0502020204030204" pitchFamily="34" charset="0"/>
              </a:rPr>
              <a:t>Data-driven techniques (e.g., machine learning) are becoming more common</a:t>
            </a:r>
          </a:p>
          <a:p>
            <a:endParaRPr lang="sv-SE" sz="800" dirty="0" smtClean="0">
              <a:latin typeface="Calibri" panose="020F0502020204030204" pitchFamily="34" charset="0"/>
              <a:cs typeface="Calibri" panose="020F0502020204030204" pitchFamily="34" charset="0"/>
            </a:endParaRPr>
          </a:p>
          <a:p>
            <a:r>
              <a:rPr lang="sv-SE" sz="2800" dirty="0" smtClean="0">
                <a:latin typeface="Calibri" panose="020F0502020204030204" pitchFamily="34" charset="0"/>
                <a:cs typeface="Calibri" panose="020F0502020204030204" pitchFamily="34" charset="0"/>
              </a:rPr>
              <a:t>Awareness </a:t>
            </a:r>
            <a:r>
              <a:rPr lang="sv-SE" sz="2800" dirty="0">
                <a:latin typeface="Calibri" panose="020F0502020204030204" pitchFamily="34" charset="0"/>
                <a:cs typeface="Calibri" panose="020F0502020204030204" pitchFamily="34" charset="0"/>
              </a:rPr>
              <a:t>and </a:t>
            </a:r>
            <a:r>
              <a:rPr lang="sv-SE" sz="2800" dirty="0" smtClean="0">
                <a:latin typeface="Calibri" panose="020F0502020204030204" pitchFamily="34" charset="0"/>
                <a:cs typeface="Calibri" panose="020F0502020204030204" pitchFamily="34" charset="0"/>
              </a:rPr>
              <a:t>education</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811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1668860" y="3178715"/>
            <a:ext cx="8024400" cy="3193410"/>
          </a:xfrm>
          <a:ln w="31750">
            <a:noFill/>
          </a:ln>
        </p:spPr>
        <p:txBody>
          <a:bodyPr/>
          <a:lstStyle/>
          <a:p>
            <a:pPr marL="0" indent="0">
              <a:buNone/>
            </a:pPr>
            <a:r>
              <a:rPr lang="sv-SE" sz="2400" b="1" dirty="0" smtClean="0">
                <a:latin typeface="Calibri" panose="020F0502020204030204" pitchFamily="34" charset="0"/>
                <a:cs typeface="Calibri" panose="020F0502020204030204" pitchFamily="34" charset="0"/>
              </a:rPr>
              <a:t>Approach</a:t>
            </a:r>
          </a:p>
          <a:p>
            <a:pPr marL="0" indent="0">
              <a:buNone/>
            </a:pPr>
            <a:endParaRPr lang="sv-SE" sz="800" b="1"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Make use of available materials data infrastructures (suggestion: to use CDCS)</a:t>
            </a:r>
          </a:p>
          <a:p>
            <a:endParaRPr lang="sv-SE" sz="800"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Setup a common repository/database</a:t>
            </a:r>
          </a:p>
          <a:p>
            <a:endParaRPr lang="sv-SE" sz="800"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Train students in using CDCS to fill the repository</a:t>
            </a:r>
          </a:p>
          <a:p>
            <a:endParaRPr lang="sv-SE" sz="800" dirty="0" smtClean="0">
              <a:latin typeface="Calibri" panose="020F0502020204030204" pitchFamily="34" charset="0"/>
              <a:cs typeface="Calibri" panose="020F0502020204030204" pitchFamily="34" charset="0"/>
            </a:endParaRPr>
          </a:p>
          <a:p>
            <a:r>
              <a:rPr lang="sv-SE" sz="2400" dirty="0" smtClean="0">
                <a:latin typeface="Calibri" panose="020F0502020204030204" pitchFamily="34" charset="0"/>
                <a:cs typeface="Calibri" panose="020F0502020204030204" pitchFamily="34" charset="0"/>
              </a:rPr>
              <a:t>Engage students in collaborative activities</a:t>
            </a:r>
          </a:p>
          <a:p>
            <a:endParaRPr lang="en-US" dirty="0">
              <a:latin typeface="Calibri" panose="020F0502020204030204" pitchFamily="34" charset="0"/>
              <a:cs typeface="Calibri" panose="020F0502020204030204" pitchFamily="34" charset="0"/>
            </a:endParaRPr>
          </a:p>
        </p:txBody>
      </p:sp>
      <p:sp>
        <p:nvSpPr>
          <p:cNvPr id="5" name="TextBox 4"/>
          <p:cNvSpPr txBox="1"/>
          <p:nvPr/>
        </p:nvSpPr>
        <p:spPr>
          <a:xfrm>
            <a:off x="1673498" y="1753953"/>
            <a:ext cx="7776864" cy="1200329"/>
          </a:xfrm>
          <a:prstGeom prst="rect">
            <a:avLst/>
          </a:prstGeom>
          <a:noFill/>
        </p:spPr>
        <p:txBody>
          <a:bodyPr wrap="square" rtlCol="0">
            <a:spAutoFit/>
          </a:bodyPr>
          <a:lstStyle/>
          <a:p>
            <a:r>
              <a:rPr lang="sv-SE" b="1" i="1" dirty="0" smtClean="0">
                <a:latin typeface="Calibri" panose="020F0502020204030204" pitchFamily="34" charset="0"/>
                <a:cs typeface="Calibri" panose="020F0502020204030204" pitchFamily="34" charset="0"/>
              </a:rPr>
              <a:t>Aim</a:t>
            </a:r>
            <a:r>
              <a:rPr lang="sv-SE" i="1" dirty="0" smtClean="0">
                <a:latin typeface="Calibri" panose="020F0502020204030204" pitchFamily="34" charset="0"/>
                <a:cs typeface="Calibri" panose="020F0502020204030204" pitchFamily="34" charset="0"/>
              </a:rPr>
              <a:t>: Capture and store AM-related materials data produced within PhD/postdoc projects at Swedish universities in an open searchable</a:t>
            </a:r>
            <a:r>
              <a:rPr lang="sv-SE" i="1" dirty="0">
                <a:latin typeface="Calibri" panose="020F0502020204030204" pitchFamily="34" charset="0"/>
                <a:cs typeface="Calibri" panose="020F0502020204030204" pitchFamily="34" charset="0"/>
              </a:rPr>
              <a:t> </a:t>
            </a:r>
            <a:r>
              <a:rPr lang="sv-SE" i="1" dirty="0" smtClean="0">
                <a:latin typeface="Calibri" panose="020F0502020204030204" pitchFamily="34" charset="0"/>
                <a:cs typeface="Calibri" panose="020F0502020204030204" pitchFamily="34" charset="0"/>
              </a:rPr>
              <a:t>and reusable structure.</a:t>
            </a:r>
            <a:endParaRPr lang="en-US" i="1" dirty="0">
              <a:latin typeface="Calibri" panose="020F0502020204030204" pitchFamily="34" charset="0"/>
              <a:cs typeface="Calibri" panose="020F0502020204030204" pitchFamily="34" charset="0"/>
            </a:endParaRPr>
          </a:p>
        </p:txBody>
      </p:sp>
      <p:sp>
        <p:nvSpPr>
          <p:cNvPr id="9" name="Rectangle 8"/>
          <p:cNvSpPr/>
          <p:nvPr/>
        </p:nvSpPr>
        <p:spPr bwMode="auto">
          <a:xfrm>
            <a:off x="1668860" y="1693768"/>
            <a:ext cx="7781502" cy="1260514"/>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7"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2019 Technical</a:t>
            </a:r>
            <a:r>
              <a:rPr kumimoji="0" lang="en-US" sz="4000" b="1" i="0" u="none" strike="noStrike" kern="1200" cap="none" spc="0" normalizeH="0" noProof="0" dirty="0" smtClean="0">
                <a:ln/>
                <a:solidFill>
                  <a:srgbClr val="4F81BD">
                    <a:lumMod val="75000"/>
                  </a:srgbClr>
                </a:solidFill>
                <a:effectLst/>
                <a:uLnTx/>
                <a:uFillTx/>
                <a:latin typeface="Calibri"/>
                <a:ea typeface="+mj-ea"/>
                <a:cs typeface="+mj-cs"/>
              </a:rPr>
              <a:t> Group Project</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sp>
        <p:nvSpPr>
          <p:cNvPr id="8" name="Rectangle 7"/>
          <p:cNvSpPr/>
          <p:nvPr/>
        </p:nvSpPr>
        <p:spPr bwMode="auto">
          <a:xfrm>
            <a:off x="233338" y="153676"/>
            <a:ext cx="1296144" cy="1681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136251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33338" y="6333176"/>
            <a:ext cx="10297144" cy="57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pic>
        <p:nvPicPr>
          <p:cNvPr id="8" name="Picture 7"/>
          <p:cNvPicPr>
            <a:picLocks noChangeAspect="1"/>
          </p:cNvPicPr>
          <p:nvPr/>
        </p:nvPicPr>
        <p:blipFill rotWithShape="1">
          <a:blip r:embed="rId3"/>
          <a:srcRect b="6409"/>
          <a:stretch/>
        </p:blipFill>
        <p:spPr>
          <a:xfrm>
            <a:off x="5129882" y="1462062"/>
            <a:ext cx="5400600" cy="4871114"/>
          </a:xfrm>
          <a:prstGeom prst="rect">
            <a:avLst/>
          </a:prstGeom>
        </p:spPr>
      </p:pic>
      <p:sp>
        <p:nvSpPr>
          <p:cNvPr id="11" name="Title 22">
            <a:extLst>
              <a:ext uri="{FF2B5EF4-FFF2-40B4-BE49-F238E27FC236}">
                <a16:creationId xmlns:a16="http://schemas.microsoft.com/office/drawing/2014/main" id="{C01F40FB-3FCC-F344-8685-66D243223AC8}"/>
              </a:ext>
            </a:extLst>
          </p:cNvPr>
          <p:cNvSpPr txBox="1">
            <a:spLocks/>
          </p:cNvSpPr>
          <p:nvPr/>
        </p:nvSpPr>
        <p:spPr>
          <a:xfrm>
            <a:off x="666598" y="153676"/>
            <a:ext cx="9339368" cy="806716"/>
          </a:xfrm>
          <a:prstGeom prst="rect">
            <a:avLst/>
          </a:prstGeom>
          <a:solidFill>
            <a:schemeClr val="bg1"/>
          </a:solidFill>
          <a:extLst/>
        </p:spPr>
        <p:txBody>
          <a:bodyPr vert="horz" lIns="100796" tIns="50398" rIns="100796" bIns="50398"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197739" indent="-125993" defTabSz="503972" fontAlgn="auto">
              <a:spcAft>
                <a:spcPts val="0"/>
              </a:spcAft>
              <a:defRPr/>
            </a:pPr>
            <a:r>
              <a:rPr lang="en-US" sz="3968" b="1" dirty="0" smtClean="0">
                <a:ln/>
                <a:solidFill>
                  <a:srgbClr val="4F81BD">
                    <a:lumMod val="75000"/>
                  </a:srgbClr>
                </a:solidFill>
                <a:latin typeface="Calibri"/>
              </a:rPr>
              <a:t>Materials Genome Initiative (MGI)</a:t>
            </a:r>
            <a:endParaRPr lang="en-US" sz="3968" b="1" dirty="0">
              <a:ln/>
              <a:solidFill>
                <a:srgbClr val="4F81BD">
                  <a:lumMod val="75000"/>
                </a:srgbClr>
              </a:solidFill>
              <a:latin typeface="Calibri"/>
            </a:endParaRPr>
          </a:p>
        </p:txBody>
      </p:sp>
      <p:sp>
        <p:nvSpPr>
          <p:cNvPr id="13" name="TextBox 12"/>
          <p:cNvSpPr txBox="1"/>
          <p:nvPr/>
        </p:nvSpPr>
        <p:spPr>
          <a:xfrm>
            <a:off x="4553818" y="6588149"/>
            <a:ext cx="6082114" cy="461665"/>
          </a:xfrm>
          <a:prstGeom prst="rect">
            <a:avLst/>
          </a:prstGeom>
          <a:noFill/>
        </p:spPr>
        <p:txBody>
          <a:bodyPr wrap="none" rtlCol="0">
            <a:spAutoFit/>
          </a:bodyPr>
          <a:lstStyle/>
          <a:p>
            <a:r>
              <a:rPr lang="sv-SE" i="1" dirty="0" smtClean="0">
                <a:latin typeface="Calibri" panose="020F0502020204030204" pitchFamily="34" charset="0"/>
                <a:cs typeface="Calibri" panose="020F0502020204030204" pitchFamily="34" charset="0"/>
              </a:rPr>
              <a:t>Holdren, MGI for global competitiveness (2011)</a:t>
            </a:r>
            <a:endParaRPr lang="en-US" i="1" dirty="0">
              <a:latin typeface="Calibri" panose="020F0502020204030204" pitchFamily="34" charset="0"/>
              <a:cs typeface="Calibri" panose="020F0502020204030204" pitchFamily="34" charset="0"/>
            </a:endParaRPr>
          </a:p>
        </p:txBody>
      </p:sp>
      <p:sp>
        <p:nvSpPr>
          <p:cNvPr id="9" name="Content Placeholder 5"/>
          <p:cNvSpPr txBox="1">
            <a:spLocks/>
          </p:cNvSpPr>
          <p:nvPr/>
        </p:nvSpPr>
        <p:spPr>
          <a:xfrm>
            <a:off x="589795" y="2051645"/>
            <a:ext cx="5116151" cy="3193410"/>
          </a:xfrm>
          <a:prstGeom prst="rect">
            <a:avLst/>
          </a:prstGeom>
          <a:ln w="31750">
            <a:noFill/>
          </a:ln>
        </p:spPr>
        <p:txBody>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0" indent="0">
              <a:buNone/>
            </a:pPr>
            <a:r>
              <a:rPr lang="sv-SE" sz="2800" kern="0" dirty="0" smtClean="0">
                <a:latin typeface="Calibri" panose="020F0502020204030204" pitchFamily="34" charset="0"/>
                <a:cs typeface="Calibri" panose="020F0502020204030204" pitchFamily="34" charset="0"/>
              </a:rPr>
              <a:t>A U.S. </a:t>
            </a:r>
            <a:r>
              <a:rPr lang="sv-SE" sz="2800" kern="0" dirty="0">
                <a:latin typeface="Calibri" panose="020F0502020204030204" pitchFamily="34" charset="0"/>
                <a:cs typeface="Calibri" panose="020F0502020204030204" pitchFamily="34" charset="0"/>
              </a:rPr>
              <a:t>m</a:t>
            </a:r>
            <a:r>
              <a:rPr lang="sv-SE" sz="2800" kern="0" dirty="0" smtClean="0">
                <a:latin typeface="Calibri" panose="020F0502020204030204" pitchFamily="34" charset="0"/>
                <a:cs typeface="Calibri" panose="020F0502020204030204" pitchFamily="34" charset="0"/>
              </a:rPr>
              <a:t>ulti-agency initiative to create policies, resources and infrastructure to support</a:t>
            </a:r>
          </a:p>
          <a:p>
            <a:pPr lvl="1">
              <a:buFont typeface="Arial" panose="020B0604020202020204" pitchFamily="34" charset="0"/>
              <a:buChar char="•"/>
            </a:pPr>
            <a:r>
              <a:rPr lang="sv-SE" sz="2800" kern="0" dirty="0" smtClean="0">
                <a:latin typeface="Calibri" panose="020F0502020204030204" pitchFamily="34" charset="0"/>
                <a:cs typeface="Calibri" panose="020F0502020204030204" pitchFamily="34" charset="0"/>
              </a:rPr>
              <a:t>Discovery</a:t>
            </a:r>
          </a:p>
          <a:p>
            <a:pPr lvl="1">
              <a:buFont typeface="Arial" panose="020B0604020202020204" pitchFamily="34" charset="0"/>
              <a:buChar char="•"/>
            </a:pPr>
            <a:r>
              <a:rPr lang="sv-SE" sz="2800" kern="0" dirty="0" smtClean="0">
                <a:latin typeface="Calibri" panose="020F0502020204030204" pitchFamily="34" charset="0"/>
                <a:cs typeface="Calibri" panose="020F0502020204030204" pitchFamily="34" charset="0"/>
              </a:rPr>
              <a:t>Manufacturing</a:t>
            </a:r>
          </a:p>
          <a:p>
            <a:pPr lvl="1">
              <a:buFont typeface="Arial" panose="020B0604020202020204" pitchFamily="34" charset="0"/>
              <a:buChar char="•"/>
            </a:pPr>
            <a:r>
              <a:rPr lang="sv-SE" sz="2800" kern="0" dirty="0" smtClean="0">
                <a:latin typeface="Calibri" panose="020F0502020204030204" pitchFamily="34" charset="0"/>
                <a:cs typeface="Calibri" panose="020F0502020204030204" pitchFamily="34" charset="0"/>
              </a:rPr>
              <a:t>Deployment </a:t>
            </a:r>
          </a:p>
          <a:p>
            <a:pPr marL="0" indent="0">
              <a:buNone/>
            </a:pPr>
            <a:r>
              <a:rPr lang="sv-SE" sz="2800" kern="0" dirty="0">
                <a:latin typeface="Calibri" panose="020F0502020204030204" pitchFamily="34" charset="0"/>
                <a:cs typeface="Calibri" panose="020F0502020204030204" pitchFamily="34" charset="0"/>
              </a:rPr>
              <a:t>o</a:t>
            </a:r>
            <a:r>
              <a:rPr lang="sv-SE" sz="2800" kern="0" dirty="0" smtClean="0">
                <a:latin typeface="Calibri" panose="020F0502020204030204" pitchFamily="34" charset="0"/>
                <a:cs typeface="Calibri" panose="020F0502020204030204" pitchFamily="34" charset="0"/>
              </a:rPr>
              <a:t>f advanced materials </a:t>
            </a:r>
            <a:r>
              <a:rPr lang="sv-SE" sz="2800" u="sng" kern="0" dirty="0" smtClean="0">
                <a:latin typeface="Calibri" panose="020F0502020204030204" pitchFamily="34" charset="0"/>
                <a:cs typeface="Calibri" panose="020F0502020204030204" pitchFamily="34" charset="0"/>
              </a:rPr>
              <a:t>twice</a:t>
            </a:r>
            <a:r>
              <a:rPr lang="sv-SE" sz="2800" kern="0" dirty="0" smtClean="0">
                <a:latin typeface="Calibri" panose="020F0502020204030204" pitchFamily="34" charset="0"/>
                <a:cs typeface="Calibri" panose="020F0502020204030204" pitchFamily="34" charset="0"/>
              </a:rPr>
              <a:t> as fast and at a </a:t>
            </a:r>
            <a:r>
              <a:rPr lang="sv-SE" sz="2800" u="sng" kern="0" dirty="0" smtClean="0">
                <a:latin typeface="Calibri" panose="020F0502020204030204" pitchFamily="34" charset="0"/>
                <a:cs typeface="Calibri" panose="020F0502020204030204" pitchFamily="34" charset="0"/>
              </a:rPr>
              <a:t>fraction of the cost.</a:t>
            </a:r>
            <a:endParaRPr lang="en-US" sz="2800" u="sng"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256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33338" y="6333176"/>
            <a:ext cx="10297144" cy="57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1" name="Title 22">
            <a:extLst>
              <a:ext uri="{FF2B5EF4-FFF2-40B4-BE49-F238E27FC236}">
                <a16:creationId xmlns:a16="http://schemas.microsoft.com/office/drawing/2014/main" id="{C01F40FB-3FCC-F344-8685-66D243223AC8}"/>
              </a:ext>
            </a:extLst>
          </p:cNvPr>
          <p:cNvSpPr txBox="1">
            <a:spLocks/>
          </p:cNvSpPr>
          <p:nvPr/>
        </p:nvSpPr>
        <p:spPr>
          <a:xfrm>
            <a:off x="666598" y="153676"/>
            <a:ext cx="9339368" cy="806716"/>
          </a:xfrm>
          <a:prstGeom prst="rect">
            <a:avLst/>
          </a:prstGeom>
          <a:solidFill>
            <a:schemeClr val="bg1"/>
          </a:solidFill>
          <a:extLst/>
        </p:spPr>
        <p:txBody>
          <a:bodyPr vert="horz" lIns="100796" tIns="50398" rIns="100796" bIns="50398"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197739" indent="-125993" defTabSz="503972" fontAlgn="auto">
              <a:spcAft>
                <a:spcPts val="0"/>
              </a:spcAft>
              <a:defRPr/>
            </a:pPr>
            <a:r>
              <a:rPr lang="en-US" sz="3968" b="1" dirty="0" smtClean="0">
                <a:ln/>
                <a:solidFill>
                  <a:srgbClr val="4F81BD">
                    <a:lumMod val="75000"/>
                  </a:srgbClr>
                </a:solidFill>
                <a:latin typeface="Calibri"/>
              </a:rPr>
              <a:t>MGI</a:t>
            </a:r>
            <a:r>
              <a:rPr lang="en-US" sz="3968" b="1" dirty="0">
                <a:ln/>
                <a:solidFill>
                  <a:srgbClr val="4F81BD">
                    <a:lumMod val="75000"/>
                  </a:srgbClr>
                </a:solidFill>
                <a:latin typeface="Calibri"/>
              </a:rPr>
              <a:t> </a:t>
            </a:r>
            <a:r>
              <a:rPr lang="en-US" sz="3968" b="1" dirty="0" smtClean="0">
                <a:ln/>
                <a:solidFill>
                  <a:srgbClr val="4F81BD">
                    <a:lumMod val="75000"/>
                  </a:srgbClr>
                </a:solidFill>
                <a:latin typeface="Calibri"/>
              </a:rPr>
              <a:t>activities at NIST</a:t>
            </a:r>
            <a:endParaRPr lang="en-US" sz="3968" b="1" dirty="0">
              <a:ln/>
              <a:solidFill>
                <a:srgbClr val="4F81BD">
                  <a:lumMod val="75000"/>
                </a:srgbClr>
              </a:solidFill>
              <a:latin typeface="Calibri"/>
            </a:endParaRPr>
          </a:p>
        </p:txBody>
      </p:sp>
      <p:pic>
        <p:nvPicPr>
          <p:cNvPr id="5" name="Picture 4"/>
          <p:cNvPicPr>
            <a:picLocks noChangeAspect="1"/>
          </p:cNvPicPr>
          <p:nvPr/>
        </p:nvPicPr>
        <p:blipFill>
          <a:blip r:embed="rId3"/>
          <a:stretch>
            <a:fillRect/>
          </a:stretch>
        </p:blipFill>
        <p:spPr>
          <a:xfrm>
            <a:off x="657116" y="905416"/>
            <a:ext cx="9449587" cy="6120680"/>
          </a:xfrm>
          <a:prstGeom prst="rect">
            <a:avLst/>
          </a:prstGeom>
        </p:spPr>
      </p:pic>
      <p:pic>
        <p:nvPicPr>
          <p:cNvPr id="3" name="Picture 2"/>
          <p:cNvPicPr>
            <a:picLocks noChangeAspect="1"/>
          </p:cNvPicPr>
          <p:nvPr/>
        </p:nvPicPr>
        <p:blipFill>
          <a:blip r:embed="rId4"/>
          <a:stretch>
            <a:fillRect/>
          </a:stretch>
        </p:blipFill>
        <p:spPr>
          <a:xfrm>
            <a:off x="8340143" y="6482219"/>
            <a:ext cx="2375883" cy="1087754"/>
          </a:xfrm>
          <a:prstGeom prst="rect">
            <a:avLst/>
          </a:prstGeom>
        </p:spPr>
      </p:pic>
    </p:spTree>
    <p:extLst>
      <p:ext uri="{BB962C8B-B14F-4D97-AF65-F5344CB8AC3E}">
        <p14:creationId xmlns:p14="http://schemas.microsoft.com/office/powerpoint/2010/main" val="3646413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3"/>
          <p:cNvSpPr txBox="1">
            <a:spLocks/>
          </p:cNvSpPr>
          <p:nvPr/>
        </p:nvSpPr>
        <p:spPr bwMode="auto">
          <a:xfrm>
            <a:off x="609014" y="1187549"/>
            <a:ext cx="5745004" cy="54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314982" indent="-314982">
              <a:buClr>
                <a:srgbClr val="727CA3"/>
              </a:buClr>
              <a:buFont typeface="Wingdings 3" charset="2"/>
              <a:buChar char=""/>
            </a:pPr>
            <a:r>
              <a:rPr lang="en-US" altLang="en-US" sz="2800" kern="0" dirty="0" smtClean="0">
                <a:latin typeface="Calibri" panose="020F0502020204030204" pitchFamily="34" charset="0"/>
                <a:cs typeface="Calibri" panose="020F0502020204030204" pitchFamily="34" charset="0"/>
              </a:rPr>
              <a:t>Need</a:t>
            </a:r>
          </a:p>
          <a:p>
            <a:pPr lvl="1">
              <a:buClr>
                <a:srgbClr val="9FB8CD"/>
              </a:buClr>
              <a:buFont typeface="Wingdings 3" charset="2"/>
              <a:buChar char=""/>
            </a:pPr>
            <a:r>
              <a:rPr lang="en-US" altLang="en-US" sz="2400" kern="0" dirty="0" smtClean="0">
                <a:solidFill>
                  <a:srgbClr val="464653"/>
                </a:solidFill>
                <a:latin typeface="Calibri" panose="020F0502020204030204" pitchFamily="34" charset="0"/>
                <a:cs typeface="Calibri" panose="020F0502020204030204" pitchFamily="34" charset="0"/>
              </a:rPr>
              <a:t>Scientific data exists in many formats</a:t>
            </a:r>
          </a:p>
          <a:p>
            <a:pPr lvl="1">
              <a:buClr>
                <a:srgbClr val="9FB8CD"/>
              </a:buClr>
              <a:buFont typeface="Wingdings 3" charset="2"/>
              <a:buChar char=""/>
            </a:pPr>
            <a:r>
              <a:rPr lang="en-US" altLang="en-US" sz="2400" kern="0" dirty="0" smtClean="0">
                <a:solidFill>
                  <a:srgbClr val="464653"/>
                </a:solidFill>
                <a:latin typeface="Calibri" panose="020F0502020204030204" pitchFamily="34" charset="0"/>
                <a:cs typeface="Calibri" panose="020F0502020204030204" pitchFamily="34" charset="0"/>
              </a:rPr>
              <a:t>Difficult to</a:t>
            </a:r>
          </a:p>
          <a:p>
            <a:pPr lvl="2">
              <a:buClr>
                <a:srgbClr val="BCBCBC"/>
              </a:buClr>
              <a:buFont typeface="Wingdings 3" charset="2"/>
              <a:buChar char=""/>
            </a:pPr>
            <a:r>
              <a:rPr lang="en-US" altLang="en-US" sz="2000" kern="0" dirty="0" smtClean="0">
                <a:latin typeface="Calibri" panose="020F0502020204030204" pitchFamily="34" charset="0"/>
                <a:cs typeface="Calibri" panose="020F0502020204030204" pitchFamily="34" charset="0"/>
              </a:rPr>
              <a:t>Combine data from multiple sources</a:t>
            </a:r>
          </a:p>
          <a:p>
            <a:pPr lvl="2">
              <a:buClr>
                <a:srgbClr val="BCBCBC"/>
              </a:buClr>
              <a:buFont typeface="Wingdings 3" charset="2"/>
              <a:buChar char=""/>
            </a:pPr>
            <a:r>
              <a:rPr lang="en-US" altLang="en-US" sz="2000" kern="0" dirty="0" smtClean="0">
                <a:latin typeface="Calibri" panose="020F0502020204030204" pitchFamily="34" charset="0"/>
                <a:cs typeface="Calibri" panose="020F0502020204030204" pitchFamily="34" charset="0"/>
              </a:rPr>
              <a:t>Understand and reuse existing data</a:t>
            </a:r>
          </a:p>
          <a:p>
            <a:pPr lvl="2">
              <a:buClr>
                <a:srgbClr val="BCBCBC"/>
              </a:buClr>
              <a:buFont typeface="Wingdings 3" charset="2"/>
              <a:buChar char=""/>
            </a:pPr>
            <a:r>
              <a:rPr lang="en-US" altLang="en-US" sz="2000" kern="0" dirty="0" smtClean="0">
                <a:latin typeface="Calibri" panose="020F0502020204030204" pitchFamily="34" charset="0"/>
                <a:cs typeface="Calibri" panose="020F0502020204030204" pitchFamily="34" charset="0"/>
              </a:rPr>
              <a:t>Find associated metadata</a:t>
            </a:r>
          </a:p>
          <a:p>
            <a:pPr lvl="2">
              <a:buClr>
                <a:srgbClr val="BCBCBC"/>
              </a:buClr>
              <a:buFont typeface="Wingdings 3" charset="2"/>
              <a:buChar char=""/>
            </a:pPr>
            <a:r>
              <a:rPr lang="en-US" altLang="en-US" sz="2000" kern="0" dirty="0" smtClean="0">
                <a:latin typeface="Calibri" panose="020F0502020204030204" pitchFamily="34" charset="0"/>
                <a:cs typeface="Calibri" panose="020F0502020204030204" pitchFamily="34" charset="0"/>
              </a:rPr>
              <a:t>Transform data into new formats</a:t>
            </a:r>
          </a:p>
          <a:p>
            <a:pPr marL="493713" lvl="2" indent="0">
              <a:buClr>
                <a:srgbClr val="BCBCBC"/>
              </a:buClr>
              <a:buNone/>
            </a:pPr>
            <a:endParaRPr lang="en-US" altLang="en-US" sz="800" kern="0" dirty="0" smtClean="0">
              <a:latin typeface="Calibri" panose="020F0502020204030204" pitchFamily="34" charset="0"/>
              <a:cs typeface="Calibri" panose="020F0502020204030204" pitchFamily="34" charset="0"/>
            </a:endParaRPr>
          </a:p>
          <a:p>
            <a:pPr marL="314982" indent="-314982">
              <a:buClr>
                <a:srgbClr val="727CA3"/>
              </a:buClr>
              <a:buFont typeface="Wingdings 3" charset="2"/>
              <a:buChar char=""/>
            </a:pPr>
            <a:r>
              <a:rPr lang="en-US" altLang="en-US" sz="2800" kern="0" dirty="0" smtClean="0">
                <a:latin typeface="Calibri" panose="020F0502020204030204" pitchFamily="34" charset="0"/>
                <a:cs typeface="Calibri" panose="020F0502020204030204" pitchFamily="34" charset="0"/>
              </a:rPr>
              <a:t>Objectives</a:t>
            </a:r>
          </a:p>
          <a:p>
            <a:pPr lvl="1">
              <a:buClr>
                <a:srgbClr val="9FB8CD"/>
              </a:buClr>
              <a:buFont typeface="Wingdings 3" charset="2"/>
              <a:buChar char=""/>
            </a:pPr>
            <a:r>
              <a:rPr lang="en-US" altLang="en-US" sz="2400" kern="0" dirty="0" smtClean="0">
                <a:solidFill>
                  <a:srgbClr val="464653"/>
                </a:solidFill>
                <a:latin typeface="Calibri" panose="020F0502020204030204" pitchFamily="34" charset="0"/>
                <a:cs typeface="Calibri" panose="020F0502020204030204" pitchFamily="34" charset="0"/>
              </a:rPr>
              <a:t>Facilitate collection, use, and reuse of materials data</a:t>
            </a:r>
          </a:p>
          <a:p>
            <a:pPr lvl="1">
              <a:buClr>
                <a:srgbClr val="9FB8CD"/>
              </a:buClr>
              <a:buFont typeface="Wingdings 3" charset="2"/>
              <a:buChar char=""/>
            </a:pPr>
            <a:r>
              <a:rPr lang="en-US" altLang="en-US" sz="2400" kern="0" dirty="0" smtClean="0">
                <a:solidFill>
                  <a:srgbClr val="464653"/>
                </a:solidFill>
                <a:latin typeface="Calibri" panose="020F0502020204030204" pitchFamily="34" charset="0"/>
                <a:cs typeface="Calibri" panose="020F0502020204030204" pitchFamily="34" charset="0"/>
              </a:rPr>
              <a:t>Provide needed informatics infrastructure to enable High Throughput Experimentation (HTE</a:t>
            </a:r>
            <a:r>
              <a:rPr lang="en-US" altLang="en-US" kern="0" dirty="0" smtClean="0">
                <a:solidFill>
                  <a:srgbClr val="464653"/>
                </a:solidFill>
                <a:latin typeface="Calibri" panose="020F0502020204030204" pitchFamily="34" charset="0"/>
                <a:cs typeface="Calibri" panose="020F0502020204030204" pitchFamily="34" charset="0"/>
              </a:rPr>
              <a:t>)</a:t>
            </a:r>
          </a:p>
          <a:p>
            <a:pPr marL="295275" lvl="1" indent="0">
              <a:buClr>
                <a:srgbClr val="9FB8CD"/>
              </a:buClr>
              <a:buNone/>
            </a:pPr>
            <a:endParaRPr lang="en-US" altLang="en-US" sz="800" kern="0" dirty="0" smtClean="0">
              <a:solidFill>
                <a:srgbClr val="464653"/>
              </a:solidFill>
              <a:latin typeface="Calibri" panose="020F0502020204030204" pitchFamily="34" charset="0"/>
              <a:cs typeface="Calibri" panose="020F0502020204030204" pitchFamily="34" charset="0"/>
            </a:endParaRPr>
          </a:p>
        </p:txBody>
      </p:sp>
      <p:sp>
        <p:nvSpPr>
          <p:cNvPr id="25" name="Title 22">
            <a:extLst>
              <a:ext uri="{FF2B5EF4-FFF2-40B4-BE49-F238E27FC236}">
                <a16:creationId xmlns:a16="http://schemas.microsoft.com/office/drawing/2014/main" id="{C01F40FB-3FCC-F344-8685-66D243223AC8}"/>
              </a:ext>
            </a:extLst>
          </p:cNvPr>
          <p:cNvSpPr txBox="1">
            <a:spLocks/>
          </p:cNvSpPr>
          <p:nvPr/>
        </p:nvSpPr>
        <p:spPr>
          <a:xfrm>
            <a:off x="666598" y="153676"/>
            <a:ext cx="9339368" cy="806716"/>
          </a:xfrm>
          <a:prstGeom prst="rect">
            <a:avLst/>
          </a:prstGeom>
          <a:solidFill>
            <a:schemeClr val="bg1"/>
          </a:solidFill>
          <a:extLst/>
        </p:spPr>
        <p:txBody>
          <a:bodyPr vert="horz" lIns="100796" tIns="50398" rIns="100796" bIns="50398"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197739" indent="-125993" defTabSz="503972" fontAlgn="auto">
              <a:spcAft>
                <a:spcPts val="0"/>
              </a:spcAft>
              <a:defRPr/>
            </a:pPr>
            <a:r>
              <a:rPr lang="en-US" sz="4000" b="1" dirty="0">
                <a:ln/>
                <a:solidFill>
                  <a:srgbClr val="4F81BD">
                    <a:lumMod val="75000"/>
                  </a:srgbClr>
                </a:solidFill>
                <a:latin typeface="Calibri"/>
              </a:rPr>
              <a:t>Configurable Data Curation System (CDCS)</a:t>
            </a:r>
          </a:p>
        </p:txBody>
      </p:sp>
      <p:pic>
        <p:nvPicPr>
          <p:cNvPr id="31" name="Picture 19"/>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12109" y="1259986"/>
            <a:ext cx="2985372" cy="2733382"/>
          </a:xfrm>
          <a:prstGeom prst="rect">
            <a:avLst/>
          </a:prstGeom>
          <a:noFill/>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TextBox 31"/>
          <p:cNvSpPr txBox="1"/>
          <p:nvPr/>
        </p:nvSpPr>
        <p:spPr>
          <a:xfrm>
            <a:off x="6210002" y="4102244"/>
            <a:ext cx="4392488" cy="430887"/>
          </a:xfrm>
          <a:prstGeom prst="rect">
            <a:avLst/>
          </a:prstGeom>
          <a:noFill/>
        </p:spPr>
        <p:txBody>
          <a:bodyPr wrap="square">
            <a:spAutoFit/>
          </a:bodyPr>
          <a:lstStyle/>
          <a:p>
            <a:pPr algn="ctr" defTabSz="503972" fontAlgn="auto">
              <a:spcBef>
                <a:spcPct val="20000"/>
              </a:spcBef>
              <a:spcAft>
                <a:spcPts val="0"/>
              </a:spcAft>
              <a:defRPr/>
            </a:pPr>
            <a:r>
              <a:rPr lang="en-US" sz="2200" i="1" dirty="0">
                <a:solidFill>
                  <a:srgbClr val="F79646">
                    <a:lumMod val="50000"/>
                  </a:srgbClr>
                </a:solidFill>
                <a:latin typeface="Calibri" panose="020F0502020204030204" pitchFamily="34" charset="0"/>
                <a:cs typeface="Calibri" panose="020F0502020204030204" pitchFamily="34" charset="0"/>
              </a:rPr>
              <a:t>https://github.com/usnistgov/MDCS</a:t>
            </a:r>
          </a:p>
        </p:txBody>
      </p:sp>
      <p:sp>
        <p:nvSpPr>
          <p:cNvPr id="24" name="Content Placeholder 23"/>
          <p:cNvSpPr txBox="1">
            <a:spLocks/>
          </p:cNvSpPr>
          <p:nvPr/>
        </p:nvSpPr>
        <p:spPr bwMode="auto">
          <a:xfrm>
            <a:off x="6297646" y="4778132"/>
            <a:ext cx="4592876" cy="1738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04788" indent="-204788" algn="l" defTabSz="1042988" rtl="0" eaLnBrk="1" fontAlgn="base" hangingPunct="1">
              <a:spcBef>
                <a:spcPct val="20000"/>
              </a:spcBef>
              <a:spcAft>
                <a:spcPct val="0"/>
              </a:spcAft>
              <a:buClr>
                <a:schemeClr val="accent2"/>
              </a:buClr>
              <a:buChar char="•"/>
              <a:defRPr sz="2200">
                <a:solidFill>
                  <a:schemeClr val="tx1"/>
                </a:solidFill>
                <a:latin typeface="+mn-lt"/>
                <a:ea typeface="+mn-ea"/>
                <a:cs typeface="+mn-cs"/>
              </a:defRPr>
            </a:lvl1pPr>
            <a:lvl2pPr marL="504825" indent="-209550" algn="l" defTabSz="1042988" rtl="0" eaLnBrk="1" fontAlgn="base" hangingPunct="1">
              <a:spcBef>
                <a:spcPct val="20000"/>
              </a:spcBef>
              <a:spcAft>
                <a:spcPct val="0"/>
              </a:spcAft>
              <a:buFont typeface="Verdana" panose="020B0604030504040204" pitchFamily="34" charset="0"/>
              <a:buChar char="-"/>
              <a:defRPr sz="2000">
                <a:solidFill>
                  <a:schemeClr val="tx1"/>
                </a:solidFill>
                <a:latin typeface="+mn-lt"/>
              </a:defRPr>
            </a:lvl2pPr>
            <a:lvl3pPr marL="754063" indent="-260350" algn="l" defTabSz="1042988" rtl="0" eaLnBrk="1" fontAlgn="base" hangingPunct="1">
              <a:spcBef>
                <a:spcPts val="600"/>
              </a:spcBef>
              <a:spcAft>
                <a:spcPct val="0"/>
              </a:spcAft>
              <a:buClr>
                <a:schemeClr val="accent2"/>
              </a:buClr>
              <a:buSzPct val="90000"/>
              <a:buFont typeface="Arial" panose="020B0604020202020204" pitchFamily="34" charset="0"/>
              <a:buChar char="•"/>
              <a:defRPr>
                <a:solidFill>
                  <a:schemeClr val="tx1"/>
                </a:solidFill>
                <a:latin typeface="+mn-lt"/>
              </a:defRPr>
            </a:lvl3pPr>
            <a:lvl4pPr marL="1030288" indent="-261938" algn="l" defTabSz="1042988" rtl="0" eaLnBrk="1" fontAlgn="base" hangingPunct="1">
              <a:spcBef>
                <a:spcPct val="20000"/>
              </a:spcBef>
              <a:spcAft>
                <a:spcPct val="0"/>
              </a:spcAft>
              <a:buFont typeface="Verdana" panose="020B0604030504040204" pitchFamily="34" charset="0"/>
              <a:buChar char="–"/>
              <a:defRPr sz="1600">
                <a:solidFill>
                  <a:schemeClr val="tx1"/>
                </a:solidFill>
                <a:latin typeface="+mn-lt"/>
              </a:defRPr>
            </a:lvl4pPr>
            <a:lvl5pPr marL="1281113" indent="-260350" algn="l" defTabSz="1042988" rtl="0" eaLnBrk="1" fontAlgn="base" hangingPunct="1">
              <a:spcBef>
                <a:spcPct val="20000"/>
              </a:spcBef>
              <a:spcAft>
                <a:spcPct val="0"/>
              </a:spcAft>
              <a:buClr>
                <a:schemeClr val="accent2"/>
              </a:buClr>
              <a:buFont typeface="Arial" panose="020B0604020202020204" pitchFamily="34" charset="0"/>
              <a:buChar char="•"/>
              <a:defRPr sz="1400">
                <a:solidFill>
                  <a:schemeClr val="tx1"/>
                </a:solidFill>
                <a:latin typeface="+mn-lt"/>
              </a:defRPr>
            </a:lvl5pPr>
            <a:lvl6pPr marL="2803525" indent="-260350" algn="l" defTabSz="1042988" rtl="0" eaLnBrk="1" fontAlgn="base" hangingPunct="1">
              <a:spcBef>
                <a:spcPct val="20000"/>
              </a:spcBef>
              <a:spcAft>
                <a:spcPct val="0"/>
              </a:spcAft>
              <a:buChar char="»"/>
              <a:defRPr sz="2300">
                <a:solidFill>
                  <a:schemeClr val="tx1"/>
                </a:solidFill>
                <a:latin typeface="+mn-lt"/>
              </a:defRPr>
            </a:lvl6pPr>
            <a:lvl7pPr marL="3260725" indent="-260350" algn="l" defTabSz="1042988" rtl="0" eaLnBrk="1" fontAlgn="base" hangingPunct="1">
              <a:spcBef>
                <a:spcPct val="20000"/>
              </a:spcBef>
              <a:spcAft>
                <a:spcPct val="0"/>
              </a:spcAft>
              <a:buChar char="»"/>
              <a:defRPr sz="2300">
                <a:solidFill>
                  <a:schemeClr val="tx1"/>
                </a:solidFill>
                <a:latin typeface="+mn-lt"/>
              </a:defRPr>
            </a:lvl7pPr>
            <a:lvl8pPr marL="3717925" indent="-260350" algn="l" defTabSz="1042988" rtl="0" eaLnBrk="1" fontAlgn="base" hangingPunct="1">
              <a:spcBef>
                <a:spcPct val="20000"/>
              </a:spcBef>
              <a:spcAft>
                <a:spcPct val="0"/>
              </a:spcAft>
              <a:buChar char="»"/>
              <a:defRPr sz="2300">
                <a:solidFill>
                  <a:schemeClr val="tx1"/>
                </a:solidFill>
                <a:latin typeface="+mn-lt"/>
              </a:defRPr>
            </a:lvl8pPr>
            <a:lvl9pPr marL="4175125" indent="-260350" algn="l" defTabSz="1042988" rtl="0" eaLnBrk="1" fontAlgn="base" hangingPunct="1">
              <a:spcBef>
                <a:spcPct val="20000"/>
              </a:spcBef>
              <a:spcAft>
                <a:spcPct val="0"/>
              </a:spcAft>
              <a:buChar char="»"/>
              <a:defRPr sz="2300">
                <a:solidFill>
                  <a:schemeClr val="tx1"/>
                </a:solidFill>
                <a:latin typeface="+mn-lt"/>
              </a:defRPr>
            </a:lvl9pPr>
          </a:lstStyle>
          <a:p>
            <a:pPr marL="314982" indent="-314982">
              <a:buClr>
                <a:srgbClr val="727CA3"/>
              </a:buClr>
              <a:buFont typeface="Wingdings 3" charset="2"/>
              <a:buChar char=""/>
            </a:pPr>
            <a:r>
              <a:rPr lang="en-US" altLang="en-US" sz="2800" kern="0" dirty="0" smtClean="0">
                <a:latin typeface="Calibri" panose="020F0502020204030204" pitchFamily="34" charset="0"/>
                <a:cs typeface="Calibri" panose="020F0502020204030204" pitchFamily="34" charset="0"/>
              </a:rPr>
              <a:t>Achievements and Impact</a:t>
            </a:r>
          </a:p>
          <a:p>
            <a:pPr lvl="1">
              <a:buClr>
                <a:srgbClr val="9FB8CD"/>
              </a:buClr>
              <a:buFont typeface="Wingdings 3" charset="2"/>
              <a:buChar char=""/>
            </a:pPr>
            <a:r>
              <a:rPr lang="en-US" altLang="en-US" sz="2400" kern="0" dirty="0" smtClean="0">
                <a:solidFill>
                  <a:srgbClr val="464653"/>
                </a:solidFill>
                <a:latin typeface="Calibri" panose="020F0502020204030204" pitchFamily="34" charset="0"/>
                <a:cs typeface="Calibri" panose="020F0502020204030204" pitchFamily="34" charset="0"/>
              </a:rPr>
              <a:t>Made available to community via GitHub</a:t>
            </a:r>
          </a:p>
          <a:p>
            <a:pPr lvl="1">
              <a:buClr>
                <a:srgbClr val="9FB8CD"/>
              </a:buClr>
              <a:buFont typeface="Wingdings 3" charset="2"/>
              <a:buChar char=""/>
            </a:pPr>
            <a:r>
              <a:rPr lang="en-US" altLang="en-US" sz="2400" kern="0" dirty="0" smtClean="0">
                <a:solidFill>
                  <a:srgbClr val="464653"/>
                </a:solidFill>
                <a:latin typeface="Calibri" panose="020F0502020204030204" pitchFamily="34" charset="0"/>
                <a:cs typeface="Calibri" panose="020F0502020204030204" pitchFamily="34" charset="0"/>
              </a:rPr>
              <a:t>Several early adopters of CDCS</a:t>
            </a:r>
            <a:endParaRPr lang="en-US" altLang="en-US" sz="2400" kern="0" dirty="0" smtClean="0">
              <a:latin typeface="Calibri" panose="020F0502020204030204" pitchFamily="34" charset="0"/>
              <a:cs typeface="Calibri" panose="020F0502020204030204" pitchFamily="34" charset="0"/>
            </a:endParaRPr>
          </a:p>
        </p:txBody>
      </p:sp>
      <p:sp>
        <p:nvSpPr>
          <p:cNvPr id="8" name="TextBox 7"/>
          <p:cNvSpPr txBox="1"/>
          <p:nvPr/>
        </p:nvSpPr>
        <p:spPr>
          <a:xfrm>
            <a:off x="6654293" y="6660157"/>
            <a:ext cx="3948197" cy="461665"/>
          </a:xfrm>
          <a:prstGeom prst="rect">
            <a:avLst/>
          </a:prstGeom>
          <a:noFill/>
        </p:spPr>
        <p:txBody>
          <a:bodyPr wrap="none" rtlCol="0">
            <a:spAutoFit/>
          </a:bodyPr>
          <a:lstStyle/>
          <a:p>
            <a:r>
              <a:rPr lang="sv-SE" i="1" dirty="0" smtClean="0">
                <a:latin typeface="Calibri" panose="020F0502020204030204" pitchFamily="34" charset="0"/>
                <a:cs typeface="Calibri" panose="020F0502020204030204" pitchFamily="34" charset="0"/>
              </a:rPr>
              <a:t>Warren &amp; Ward, JOM 2018:70</a:t>
            </a:r>
            <a:endParaRPr lang="en-US"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995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810101" y="132926"/>
            <a:ext cx="9071610" cy="87851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solidFill>
                  <a:srgbClr val="4F81BD">
                    <a:lumMod val="75000"/>
                  </a:srgbClr>
                </a:solidFill>
                <a:effectLst/>
                <a:uLnTx/>
                <a:uFillTx/>
                <a:latin typeface="Calibri"/>
                <a:ea typeface="+mj-ea"/>
                <a:cs typeface="+mj-cs"/>
              </a:rPr>
              <a:t>Overall Design - CDCS</a:t>
            </a:r>
            <a:endParaRPr kumimoji="0" lang="en-US" sz="4000" b="1" i="0" u="none" strike="noStrike" kern="1200" cap="none" spc="0" normalizeH="0" baseline="0" noProof="0" dirty="0">
              <a:ln/>
              <a:solidFill>
                <a:srgbClr val="4F81BD">
                  <a:lumMod val="75000"/>
                </a:srgbClr>
              </a:solidFill>
              <a:effectLst/>
              <a:uLnTx/>
              <a:uFillTx/>
              <a:latin typeface="Calibri"/>
              <a:ea typeface="+mj-ea"/>
              <a:cs typeface="+mj-cs"/>
            </a:endParaRPr>
          </a:p>
        </p:txBody>
      </p:sp>
      <p:grpSp>
        <p:nvGrpSpPr>
          <p:cNvPr id="54" name="Group 53"/>
          <p:cNvGrpSpPr/>
          <p:nvPr/>
        </p:nvGrpSpPr>
        <p:grpSpPr>
          <a:xfrm>
            <a:off x="3995065" y="2330233"/>
            <a:ext cx="3348962" cy="2462736"/>
            <a:chOff x="3150569" y="2286547"/>
            <a:chExt cx="3038118" cy="2234150"/>
          </a:xfrm>
        </p:grpSpPr>
        <p:sp>
          <p:nvSpPr>
            <p:cNvPr id="55" name="Rectangle 54"/>
            <p:cNvSpPr/>
            <p:nvPr/>
          </p:nvSpPr>
          <p:spPr>
            <a:xfrm>
              <a:off x="3600566" y="2286547"/>
              <a:ext cx="1981200" cy="1981200"/>
            </a:xfrm>
            <a:prstGeom prst="rect">
              <a:avLst/>
            </a:prstGeom>
            <a:solidFill>
              <a:sysClr val="window" lastClr="FFFFFF"/>
            </a:solidFill>
            <a:ln w="25400" cap="flat" cmpd="sng" algn="ctr">
              <a:solidFill>
                <a:sysClr val="windowText" lastClr="000000"/>
              </a:solidFill>
              <a:prstDash val="solid"/>
            </a:ln>
            <a:effectLst/>
          </p:spPr>
          <p:txBody>
            <a:bodyPr rtlCol="0" anchor="t"/>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764" b="0" i="0" u="none" strike="noStrike" kern="0" cap="none" spc="0" normalizeH="0" baseline="0" noProof="0" smtClean="0">
                  <a:ln>
                    <a:noFill/>
                  </a:ln>
                  <a:solidFill>
                    <a:prstClr val="black"/>
                  </a:solidFill>
                  <a:effectLst/>
                  <a:uLnTx/>
                  <a:uFillTx/>
                  <a:latin typeface="Calibri"/>
                  <a:ea typeface="+mn-ea"/>
                  <a:cs typeface="+mn-cs"/>
                  <a:sym typeface="Avenir Next Medium"/>
                </a:rPr>
                <a:t>Web</a:t>
              </a:r>
            </a:p>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764" b="0" i="0" u="none" strike="noStrike" kern="0" cap="none" spc="0" normalizeH="0" baseline="0" noProof="0" smtClean="0">
                  <a:ln>
                    <a:noFill/>
                  </a:ln>
                  <a:solidFill>
                    <a:prstClr val="black"/>
                  </a:solidFill>
                  <a:effectLst/>
                  <a:uLnTx/>
                  <a:uFillTx/>
                  <a:latin typeface="Calibri"/>
                  <a:ea typeface="+mn-ea"/>
                  <a:cs typeface="+mn-cs"/>
                  <a:sym typeface="Avenir Next Medium"/>
                </a:rPr>
                <a:t>Framework</a:t>
              </a:r>
            </a:p>
          </p:txBody>
        </p:sp>
        <p:sp>
          <p:nvSpPr>
            <p:cNvPr id="56" name="TextBox 55"/>
            <p:cNvSpPr txBox="1"/>
            <p:nvPr/>
          </p:nvSpPr>
          <p:spPr>
            <a:xfrm>
              <a:off x="3788933" y="4006137"/>
              <a:ext cx="1604465" cy="514560"/>
            </a:xfrm>
            <a:prstGeom prst="rect">
              <a:avLst/>
            </a:prstGeom>
            <a:solidFill>
              <a:srgbClr val="C0504D"/>
            </a:solidFill>
            <a:ln w="25400" cap="flat" cmpd="sng" algn="ctr">
              <a:solidFill>
                <a:srgbClr val="C0504D">
                  <a:shade val="50000"/>
                </a:srgbClr>
              </a:solidFill>
              <a:prstDash val="solid"/>
            </a:ln>
            <a:effectLst/>
          </p:spPr>
          <p:txBody>
            <a:bodyPr wrap="none" rtlCol="0">
              <a:spAutoFit/>
            </a:bodyPr>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543" b="0" i="0" u="none" strike="noStrike" kern="0" cap="none" spc="0" normalizeH="0" baseline="0" noProof="0" smtClean="0">
                  <a:ln>
                    <a:noFill/>
                  </a:ln>
                  <a:solidFill>
                    <a:prstClr val="white"/>
                  </a:solidFill>
                  <a:effectLst/>
                  <a:uLnTx/>
                  <a:uFillTx/>
                  <a:latin typeface="Calibri"/>
                  <a:ea typeface="+mn-ea"/>
                  <a:cs typeface="+mn-cs"/>
                  <a:sym typeface="Avenir Next Medium"/>
                </a:rPr>
                <a:t>Data Management  </a:t>
              </a:r>
            </a:p>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543" b="0" i="0" u="none" strike="noStrike" kern="0" cap="none" spc="0" normalizeH="0" baseline="0" noProof="0" smtClean="0">
                  <a:ln>
                    <a:noFill/>
                  </a:ln>
                  <a:solidFill>
                    <a:prstClr val="white"/>
                  </a:solidFill>
                  <a:effectLst/>
                  <a:uLnTx/>
                  <a:uFillTx/>
                  <a:latin typeface="Calibri"/>
                  <a:ea typeface="+mn-ea"/>
                  <a:cs typeface="+mn-cs"/>
                  <a:sym typeface="Avenir Next Medium"/>
                </a:rPr>
                <a:t>&amp; Search Engine</a:t>
              </a:r>
            </a:p>
          </p:txBody>
        </p:sp>
        <p:sp>
          <p:nvSpPr>
            <p:cNvPr id="57" name="TextBox 56"/>
            <p:cNvSpPr txBox="1"/>
            <p:nvPr/>
          </p:nvSpPr>
          <p:spPr>
            <a:xfrm>
              <a:off x="3150569" y="3581947"/>
              <a:ext cx="874623" cy="299161"/>
            </a:xfrm>
            <a:prstGeom prst="rect">
              <a:avLst/>
            </a:prstGeom>
            <a:solidFill>
              <a:srgbClr val="4F81BD"/>
            </a:solidFill>
            <a:ln w="25400" cap="flat" cmpd="sng" algn="ctr">
              <a:solidFill>
                <a:srgbClr val="4F81BD">
                  <a:shade val="50000"/>
                </a:srgbClr>
              </a:solidFill>
              <a:prstDash val="solid"/>
            </a:ln>
            <a:effectLst/>
          </p:spPr>
          <p:txBody>
            <a:bodyPr wrap="none" rtlCol="0">
              <a:spAutoFit/>
            </a:bodyPr>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543" b="0" i="0" u="none" strike="noStrike" kern="0" cap="none" spc="0" normalizeH="0" baseline="0" noProof="0" smtClean="0">
                  <a:ln>
                    <a:noFill/>
                  </a:ln>
                  <a:solidFill>
                    <a:prstClr val="white"/>
                  </a:solidFill>
                  <a:effectLst/>
                  <a:uLnTx/>
                  <a:uFillTx/>
                  <a:latin typeface="Calibri"/>
                  <a:ea typeface="+mn-ea"/>
                  <a:cs typeface="+mn-cs"/>
                  <a:sym typeface="Avenir Next Medium"/>
                </a:rPr>
                <a:t>Harvester</a:t>
              </a:r>
            </a:p>
          </p:txBody>
        </p:sp>
        <p:sp>
          <p:nvSpPr>
            <p:cNvPr id="58" name="TextBox 57"/>
            <p:cNvSpPr txBox="1"/>
            <p:nvPr/>
          </p:nvSpPr>
          <p:spPr>
            <a:xfrm>
              <a:off x="3206927" y="3010447"/>
              <a:ext cx="801506" cy="299161"/>
            </a:xfrm>
            <a:prstGeom prst="rect">
              <a:avLst/>
            </a:prstGeom>
            <a:solidFill>
              <a:srgbClr val="9BBB59"/>
            </a:solidFill>
            <a:ln w="25400" cap="flat" cmpd="sng" algn="ctr">
              <a:solidFill>
                <a:srgbClr val="9BBB59">
                  <a:shade val="50000"/>
                </a:srgbClr>
              </a:solidFill>
              <a:prstDash val="solid"/>
            </a:ln>
            <a:effectLst/>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543" b="0" i="0" u="none" strike="noStrike" kern="0" cap="none" spc="0" normalizeH="0" baseline="0" noProof="0" smtClean="0">
                  <a:ln>
                    <a:noFill/>
                  </a:ln>
                  <a:solidFill>
                    <a:prstClr val="white"/>
                  </a:solidFill>
                  <a:effectLst/>
                  <a:uLnTx/>
                  <a:uFillTx/>
                  <a:latin typeface="Calibri"/>
                  <a:ea typeface="+mn-ea"/>
                  <a:cs typeface="+mn-cs"/>
                  <a:sym typeface="Avenir Next Medium"/>
                </a:rPr>
                <a:t>REST API</a:t>
              </a:r>
            </a:p>
          </p:txBody>
        </p:sp>
        <p:sp>
          <p:nvSpPr>
            <p:cNvPr id="59" name="TextBox 58"/>
            <p:cNvSpPr txBox="1"/>
            <p:nvPr/>
          </p:nvSpPr>
          <p:spPr>
            <a:xfrm>
              <a:off x="3391128" y="2438947"/>
              <a:ext cx="440918" cy="299161"/>
            </a:xfrm>
            <a:prstGeom prst="rect">
              <a:avLst/>
            </a:prstGeom>
            <a:solidFill>
              <a:srgbClr val="9BBB59"/>
            </a:solidFill>
            <a:ln w="25400" cap="flat" cmpd="sng" algn="ctr">
              <a:solidFill>
                <a:srgbClr val="9BBB59">
                  <a:shade val="50000"/>
                </a:srgbClr>
              </a:solidFill>
              <a:prstDash val="solid"/>
            </a:ln>
            <a:effectLst/>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543" b="0" i="0" u="none" strike="noStrike" kern="0" cap="none" spc="0" normalizeH="0" baseline="0" noProof="0" smtClean="0">
                  <a:ln>
                    <a:noFill/>
                  </a:ln>
                  <a:solidFill>
                    <a:prstClr val="white"/>
                  </a:solidFill>
                  <a:effectLst/>
                  <a:uLnTx/>
                  <a:uFillTx/>
                  <a:latin typeface="Calibri"/>
                  <a:ea typeface="+mn-ea"/>
                  <a:cs typeface="+mn-cs"/>
                  <a:sym typeface="Avenir Next Medium"/>
                </a:rPr>
                <a:t>GUI</a:t>
              </a:r>
            </a:p>
          </p:txBody>
        </p:sp>
        <p:sp>
          <p:nvSpPr>
            <p:cNvPr id="60" name="TextBox 59"/>
            <p:cNvSpPr txBox="1"/>
            <p:nvPr/>
          </p:nvSpPr>
          <p:spPr>
            <a:xfrm>
              <a:off x="5028281" y="3350370"/>
              <a:ext cx="1160406" cy="299161"/>
            </a:xfrm>
            <a:prstGeom prst="rect">
              <a:avLst/>
            </a:prstGeom>
            <a:solidFill>
              <a:srgbClr val="8064A2"/>
            </a:solidFill>
            <a:ln w="25400" cap="flat" cmpd="sng" algn="ctr">
              <a:solidFill>
                <a:srgbClr val="8064A2">
                  <a:shade val="50000"/>
                </a:srgbClr>
              </a:solidFill>
              <a:prstDash val="solid"/>
            </a:ln>
            <a:effectLst/>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543" b="0" i="0" u="none" strike="noStrike" kern="0" cap="none" spc="0" normalizeH="0" baseline="0" noProof="0" smtClean="0">
                  <a:ln>
                    <a:noFill/>
                  </a:ln>
                  <a:solidFill>
                    <a:prstClr val="white"/>
                  </a:solidFill>
                  <a:effectLst/>
                  <a:uLnTx/>
                  <a:uFillTx/>
                  <a:latin typeface="Calibri"/>
                  <a:ea typeface="+mn-ea"/>
                  <a:cs typeface="+mn-cs"/>
                  <a:sym typeface="Avenir Next Medium"/>
                </a:rPr>
                <a:t>Data Provider</a:t>
              </a:r>
            </a:p>
          </p:txBody>
        </p:sp>
        <p:sp>
          <p:nvSpPr>
            <p:cNvPr id="61" name="TextBox 60"/>
            <p:cNvSpPr txBox="1"/>
            <p:nvPr/>
          </p:nvSpPr>
          <p:spPr>
            <a:xfrm>
              <a:off x="5219928" y="2740770"/>
              <a:ext cx="792373" cy="299161"/>
            </a:xfrm>
            <a:prstGeom prst="rect">
              <a:avLst/>
            </a:prstGeom>
            <a:solidFill>
              <a:srgbClr val="9BBB59"/>
            </a:solidFill>
            <a:ln w="25400" cap="flat" cmpd="sng" algn="ctr">
              <a:solidFill>
                <a:srgbClr val="9BBB59">
                  <a:shade val="50000"/>
                </a:srgbClr>
              </a:solidFill>
              <a:prstDash val="solid"/>
            </a:ln>
            <a:effectLst/>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543" b="0" i="0" u="none" strike="noStrike" kern="0" cap="none" spc="0" normalizeH="0" baseline="0" noProof="0" smtClean="0">
                  <a:ln>
                    <a:noFill/>
                  </a:ln>
                  <a:solidFill>
                    <a:prstClr val="white"/>
                  </a:solidFill>
                  <a:effectLst/>
                  <a:uLnTx/>
                  <a:uFillTx/>
                  <a:latin typeface="Calibri"/>
                  <a:ea typeface="+mn-ea"/>
                  <a:cs typeface="+mn-cs"/>
                  <a:sym typeface="Avenir Next Medium"/>
                </a:rPr>
                <a:t>Exporter</a:t>
              </a:r>
            </a:p>
          </p:txBody>
        </p:sp>
      </p:grpSp>
      <p:grpSp>
        <p:nvGrpSpPr>
          <p:cNvPr id="62" name="Group 61"/>
          <p:cNvGrpSpPr/>
          <p:nvPr/>
        </p:nvGrpSpPr>
        <p:grpSpPr>
          <a:xfrm>
            <a:off x="535871" y="901900"/>
            <a:ext cx="3940392" cy="2147206"/>
            <a:chOff x="12450" y="990791"/>
            <a:chExt cx="3574651" cy="1947906"/>
          </a:xfrm>
        </p:grpSpPr>
        <p:pic>
          <p:nvPicPr>
            <p:cNvPr id="63" name="Picture 6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450" y="990791"/>
              <a:ext cx="3180611" cy="1947906"/>
            </a:xfrm>
            <a:prstGeom prst="rect">
              <a:avLst/>
            </a:prstGeom>
          </p:spPr>
        </p:pic>
        <p:pic>
          <p:nvPicPr>
            <p:cNvPr id="64" name="Picture 63" descr="mdcs.tiff"/>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5447" y="1139173"/>
              <a:ext cx="1963236" cy="1218773"/>
            </a:xfrm>
            <a:prstGeom prst="rect">
              <a:avLst/>
            </a:prstGeom>
          </p:spPr>
        </p:pic>
        <p:cxnSp>
          <p:nvCxnSpPr>
            <p:cNvPr id="65" name="Straight Arrow Connector 64"/>
            <p:cNvCxnSpPr>
              <a:endCxn id="59" idx="1"/>
            </p:cNvCxnSpPr>
            <p:nvPr/>
          </p:nvCxnSpPr>
          <p:spPr>
            <a:xfrm>
              <a:off x="2860575" y="1401629"/>
              <a:ext cx="726526" cy="1018605"/>
            </a:xfrm>
            <a:prstGeom prst="straightConnector1">
              <a:avLst/>
            </a:prstGeom>
            <a:noFill/>
            <a:ln w="25400" cap="flat" cmpd="sng" algn="ctr">
              <a:solidFill>
                <a:sysClr val="windowText" lastClr="000000"/>
              </a:solidFill>
              <a:prstDash val="solid"/>
              <a:headEnd type="arrow"/>
              <a:tailEnd type="arrow"/>
            </a:ln>
            <a:effectLst/>
          </p:spPr>
        </p:cxnSp>
      </p:grpSp>
      <p:grpSp>
        <p:nvGrpSpPr>
          <p:cNvPr id="66" name="Group 65"/>
          <p:cNvGrpSpPr/>
          <p:nvPr/>
        </p:nvGrpSpPr>
        <p:grpSpPr>
          <a:xfrm>
            <a:off x="609047" y="3107569"/>
            <a:ext cx="3664166" cy="3108253"/>
            <a:chOff x="78834" y="2991733"/>
            <a:chExt cx="3324064" cy="2819751"/>
          </a:xfrm>
        </p:grpSpPr>
        <p:pic>
          <p:nvPicPr>
            <p:cNvPr id="67" name="Picture 11" descr="C:\Users\dima\AppData\Local\Microsoft\Windows\Temporary Internet Files\Content.IE5\SO009K1H\Gear-icon[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55407" y="3097611"/>
              <a:ext cx="8572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68" name="TextBox 67"/>
            <p:cNvSpPr txBox="1"/>
            <p:nvPr/>
          </p:nvSpPr>
          <p:spPr>
            <a:xfrm>
              <a:off x="1552261" y="3933513"/>
              <a:ext cx="1276103" cy="360762"/>
            </a:xfrm>
            <a:prstGeom prst="rect">
              <a:avLst/>
            </a:prstGeom>
            <a:noFill/>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984" b="0" i="0" u="none" strike="noStrike" kern="0" cap="none" spc="0" normalizeH="0" baseline="0" noProof="0" smtClean="0">
                  <a:ln>
                    <a:noFill/>
                  </a:ln>
                  <a:solidFill>
                    <a:prstClr val="black"/>
                  </a:solidFill>
                  <a:effectLst/>
                  <a:uLnTx/>
                  <a:uFillTx/>
                  <a:latin typeface="Calibri"/>
                  <a:sym typeface="Avenir Next Medium"/>
                </a:rPr>
                <a:t>User Scripts</a:t>
              </a:r>
            </a:p>
          </p:txBody>
        </p:sp>
        <p:cxnSp>
          <p:nvCxnSpPr>
            <p:cNvPr id="69" name="Straight Arrow Connector 68"/>
            <p:cNvCxnSpPr>
              <a:endCxn id="58" idx="1"/>
            </p:cNvCxnSpPr>
            <p:nvPr/>
          </p:nvCxnSpPr>
          <p:spPr>
            <a:xfrm flipV="1">
              <a:off x="2860573" y="2991733"/>
              <a:ext cx="542325" cy="153890"/>
            </a:xfrm>
            <a:prstGeom prst="straightConnector1">
              <a:avLst/>
            </a:prstGeom>
            <a:noFill/>
            <a:ln w="25400" cap="flat" cmpd="sng" algn="ctr">
              <a:solidFill>
                <a:sysClr val="windowText" lastClr="000000"/>
              </a:solidFill>
              <a:prstDash val="solid"/>
              <a:tailEnd type="arrow"/>
            </a:ln>
            <a:effectLst/>
          </p:spPr>
        </p:cxnSp>
        <p:sp>
          <p:nvSpPr>
            <p:cNvPr id="70" name="TextBox 69"/>
            <p:cNvSpPr txBox="1"/>
            <p:nvPr/>
          </p:nvSpPr>
          <p:spPr>
            <a:xfrm>
              <a:off x="78834" y="3948105"/>
              <a:ext cx="1164420" cy="360762"/>
            </a:xfrm>
            <a:prstGeom prst="rect">
              <a:avLst/>
            </a:prstGeom>
            <a:noFill/>
            <a:effectLst/>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984" b="0" i="0" u="none" strike="noStrike" kern="0" cap="none" spc="0" normalizeH="0" baseline="0" noProof="0" smtClean="0">
                  <a:ln>
                    <a:noFill/>
                  </a:ln>
                  <a:solidFill>
                    <a:prstClr val="black"/>
                  </a:solidFill>
                  <a:effectLst/>
                  <a:uLnTx/>
                  <a:uFillTx/>
                  <a:latin typeface="Calibri"/>
                  <a:sym typeface="Avenir Next Medium"/>
                </a:rPr>
                <a:t>Simulation</a:t>
              </a:r>
            </a:p>
          </p:txBody>
        </p:sp>
        <p:pic>
          <p:nvPicPr>
            <p:cNvPr id="71" name="Picture 70"/>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3971" y="3080096"/>
              <a:ext cx="949888" cy="934913"/>
            </a:xfrm>
            <a:prstGeom prst="rect">
              <a:avLst/>
            </a:prstGeom>
            <a:ln w="19050" cmpd="sng">
              <a:solidFill>
                <a:sysClr val="windowText" lastClr="000000"/>
              </a:solidFill>
            </a:ln>
          </p:spPr>
        </p:pic>
        <p:cxnSp>
          <p:nvCxnSpPr>
            <p:cNvPr id="72" name="Straight Arrow Connector 71"/>
            <p:cNvCxnSpPr>
              <a:stCxn id="71" idx="3"/>
              <a:endCxn id="67" idx="1"/>
            </p:cNvCxnSpPr>
            <p:nvPr/>
          </p:nvCxnSpPr>
          <p:spPr>
            <a:xfrm>
              <a:off x="1133859" y="3547553"/>
              <a:ext cx="621548" cy="7258"/>
            </a:xfrm>
            <a:prstGeom prst="straightConnector1">
              <a:avLst/>
            </a:prstGeom>
            <a:noFill/>
            <a:ln w="25400" cap="flat" cmpd="sng" algn="ctr">
              <a:solidFill>
                <a:sysClr val="windowText" lastClr="000000"/>
              </a:solidFill>
              <a:prstDash val="solid"/>
              <a:tailEnd type="arrow"/>
            </a:ln>
            <a:effectLst/>
          </p:spPr>
        </p:cxnSp>
        <p:sp>
          <p:nvSpPr>
            <p:cNvPr id="73" name="TextBox 72"/>
            <p:cNvSpPr txBox="1"/>
            <p:nvPr/>
          </p:nvSpPr>
          <p:spPr>
            <a:xfrm>
              <a:off x="78834" y="5450722"/>
              <a:ext cx="1488593" cy="360762"/>
            </a:xfrm>
            <a:prstGeom prst="rect">
              <a:avLst/>
            </a:prstGeom>
            <a:noFill/>
            <a:effectLst/>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984" b="0" i="0" u="none" strike="noStrike" kern="0" cap="none" spc="0" normalizeH="0" baseline="0" noProof="0" smtClean="0">
                  <a:ln>
                    <a:noFill/>
                  </a:ln>
                  <a:solidFill>
                    <a:prstClr val="black"/>
                  </a:solidFill>
                  <a:effectLst/>
                  <a:uLnTx/>
                  <a:uFillTx/>
                  <a:latin typeface="Calibri"/>
                  <a:sym typeface="Avenir Next Medium"/>
                </a:rPr>
                <a:t>Measurement</a:t>
              </a:r>
            </a:p>
          </p:txBody>
        </p:sp>
        <p:pic>
          <p:nvPicPr>
            <p:cNvPr id="74" name="Picture 73" descr="DSC03675_XRD_BrukerD8.JP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75562" y="4582713"/>
              <a:ext cx="1276416" cy="934913"/>
            </a:xfrm>
            <a:prstGeom prst="rect">
              <a:avLst/>
            </a:prstGeom>
            <a:ln w="19050" cmpd="sng">
              <a:solidFill>
                <a:sysClr val="windowText" lastClr="000000"/>
              </a:solidFill>
            </a:ln>
          </p:spPr>
        </p:pic>
        <p:cxnSp>
          <p:nvCxnSpPr>
            <p:cNvPr id="75" name="Straight Arrow Connector 74"/>
            <p:cNvCxnSpPr>
              <a:stCxn id="74" idx="0"/>
            </p:cNvCxnSpPr>
            <p:nvPr/>
          </p:nvCxnSpPr>
          <p:spPr>
            <a:xfrm flipV="1">
              <a:off x="813770" y="3832475"/>
              <a:ext cx="941637" cy="750238"/>
            </a:xfrm>
            <a:prstGeom prst="straightConnector1">
              <a:avLst/>
            </a:prstGeom>
            <a:noFill/>
            <a:ln w="25400" cap="flat" cmpd="sng" algn="ctr">
              <a:solidFill>
                <a:sysClr val="windowText" lastClr="000000"/>
              </a:solidFill>
              <a:prstDash val="solid"/>
              <a:tailEnd type="arrow"/>
            </a:ln>
            <a:effectLst/>
          </p:spPr>
        </p:cxnSp>
      </p:grpSp>
      <p:grpSp>
        <p:nvGrpSpPr>
          <p:cNvPr id="76" name="Group 75"/>
          <p:cNvGrpSpPr/>
          <p:nvPr/>
        </p:nvGrpSpPr>
        <p:grpSpPr>
          <a:xfrm>
            <a:off x="744642" y="3667786"/>
            <a:ext cx="9504273" cy="3223857"/>
            <a:chOff x="201843" y="3499953"/>
            <a:chExt cx="8622105" cy="2924625"/>
          </a:xfrm>
        </p:grpSpPr>
        <p:sp>
          <p:nvSpPr>
            <p:cNvPr id="77" name="TextBox 76"/>
            <p:cNvSpPr txBox="1"/>
            <p:nvPr/>
          </p:nvSpPr>
          <p:spPr>
            <a:xfrm>
              <a:off x="7846657" y="6094529"/>
              <a:ext cx="977291" cy="330049"/>
            </a:xfrm>
            <a:prstGeom prst="rect">
              <a:avLst/>
            </a:prstGeom>
            <a:solidFill>
              <a:srgbClr val="4F81BD"/>
            </a:solidFill>
            <a:ln w="25400" cap="flat" cmpd="sng" algn="ctr">
              <a:solidFill>
                <a:srgbClr val="4F81BD">
                  <a:shade val="50000"/>
                </a:srgbClr>
              </a:solidFill>
              <a:prstDash val="solid"/>
            </a:ln>
            <a:effectLst/>
          </p:spPr>
          <p:txBody>
            <a:bodyPr wrap="none" rtlCol="0">
              <a:spAutoFit/>
            </a:bodyPr>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764" b="0" i="0" u="none" strike="noStrike" kern="0" cap="none" spc="0" normalizeH="0" baseline="0" noProof="0" smtClean="0">
                  <a:ln>
                    <a:noFill/>
                  </a:ln>
                  <a:solidFill>
                    <a:prstClr val="white"/>
                  </a:solidFill>
                  <a:effectLst/>
                  <a:uLnTx/>
                  <a:uFillTx/>
                  <a:latin typeface="Calibri"/>
                  <a:ea typeface="+mn-ea"/>
                  <a:cs typeface="+mn-cs"/>
                  <a:sym typeface="Avenir Next Medium"/>
                </a:rPr>
                <a:t>Harvester</a:t>
              </a:r>
            </a:p>
          </p:txBody>
        </p:sp>
        <p:sp>
          <p:nvSpPr>
            <p:cNvPr id="78" name="TextBox 77"/>
            <p:cNvSpPr txBox="1"/>
            <p:nvPr/>
          </p:nvSpPr>
          <p:spPr>
            <a:xfrm>
              <a:off x="201843" y="6094529"/>
              <a:ext cx="1303326" cy="330049"/>
            </a:xfrm>
            <a:prstGeom prst="rect">
              <a:avLst/>
            </a:prstGeom>
            <a:solidFill>
              <a:srgbClr val="8064A2"/>
            </a:solidFill>
            <a:ln w="25400" cap="flat" cmpd="sng" algn="ctr">
              <a:solidFill>
                <a:srgbClr val="8064A2">
                  <a:shade val="50000"/>
                </a:srgbClr>
              </a:solidFill>
              <a:prstDash val="solid"/>
            </a:ln>
            <a:effectLst/>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764" b="0" i="0" u="none" strike="noStrike" kern="0" cap="none" spc="0" normalizeH="0" baseline="0" noProof="0" smtClean="0">
                  <a:ln>
                    <a:noFill/>
                  </a:ln>
                  <a:solidFill>
                    <a:prstClr val="white"/>
                  </a:solidFill>
                  <a:effectLst/>
                  <a:uLnTx/>
                  <a:uFillTx/>
                  <a:latin typeface="Calibri"/>
                  <a:ea typeface="+mn-ea"/>
                  <a:cs typeface="+mn-cs"/>
                  <a:sym typeface="Avenir Next Medium"/>
                </a:rPr>
                <a:t>Data Provider</a:t>
              </a:r>
            </a:p>
          </p:txBody>
        </p:sp>
        <p:cxnSp>
          <p:nvCxnSpPr>
            <p:cNvPr id="79" name="Straight Arrow Connector 78"/>
            <p:cNvCxnSpPr>
              <a:stCxn id="60" idx="3"/>
              <a:endCxn id="77" idx="1"/>
            </p:cNvCxnSpPr>
            <p:nvPr/>
          </p:nvCxnSpPr>
          <p:spPr>
            <a:xfrm>
              <a:off x="6254010" y="3499953"/>
              <a:ext cx="1592647" cy="2759600"/>
            </a:xfrm>
            <a:prstGeom prst="straightConnector1">
              <a:avLst/>
            </a:prstGeom>
            <a:noFill/>
            <a:ln w="25400" cap="flat" cmpd="sng" algn="ctr">
              <a:solidFill>
                <a:sysClr val="windowText" lastClr="000000"/>
              </a:solidFill>
              <a:prstDash val="solid"/>
              <a:tailEnd type="arrow"/>
            </a:ln>
            <a:effectLst/>
          </p:spPr>
        </p:cxnSp>
        <p:cxnSp>
          <p:nvCxnSpPr>
            <p:cNvPr id="80" name="Straight Arrow Connector 79"/>
            <p:cNvCxnSpPr>
              <a:stCxn id="78" idx="3"/>
              <a:endCxn id="57" idx="1"/>
            </p:cNvCxnSpPr>
            <p:nvPr/>
          </p:nvCxnSpPr>
          <p:spPr>
            <a:xfrm flipV="1">
              <a:off x="1505169" y="3731529"/>
              <a:ext cx="1710724" cy="2528024"/>
            </a:xfrm>
            <a:prstGeom prst="straightConnector1">
              <a:avLst/>
            </a:prstGeom>
            <a:noFill/>
            <a:ln w="25400" cap="flat" cmpd="sng" algn="ctr">
              <a:solidFill>
                <a:sysClr val="windowText" lastClr="000000"/>
              </a:solidFill>
              <a:prstDash val="solid"/>
              <a:tailEnd type="arrow"/>
            </a:ln>
            <a:effectLst/>
          </p:spPr>
        </p:cxnSp>
      </p:grpSp>
      <p:grpSp>
        <p:nvGrpSpPr>
          <p:cNvPr id="81" name="Group 80"/>
          <p:cNvGrpSpPr/>
          <p:nvPr/>
        </p:nvGrpSpPr>
        <p:grpSpPr>
          <a:xfrm>
            <a:off x="3241133" y="4792969"/>
            <a:ext cx="4770282" cy="2052957"/>
            <a:chOff x="2466615" y="4520697"/>
            <a:chExt cx="4327514" cy="1862406"/>
          </a:xfrm>
        </p:grpSpPr>
        <p:sp>
          <p:nvSpPr>
            <p:cNvPr id="82" name="TextBox 81"/>
            <p:cNvSpPr txBox="1"/>
            <p:nvPr/>
          </p:nvSpPr>
          <p:spPr>
            <a:xfrm>
              <a:off x="3250399" y="5745342"/>
              <a:ext cx="1039473" cy="360762"/>
            </a:xfrm>
            <a:prstGeom prst="rect">
              <a:avLst/>
            </a:prstGeom>
            <a:noFill/>
          </p:spPr>
          <p:txBody>
            <a:bodyPr wrap="none" rtlCol="0">
              <a:spAutoFit/>
            </a:bodyPr>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984" b="0" i="0" u="none" strike="noStrike" kern="0" cap="none" spc="0" normalizeH="0" baseline="0" noProof="0" smtClean="0">
                  <a:ln>
                    <a:noFill/>
                  </a:ln>
                  <a:solidFill>
                    <a:prstClr val="black"/>
                  </a:solidFill>
                  <a:effectLst/>
                  <a:uLnTx/>
                  <a:uFillTx/>
                  <a:latin typeface="Calibri"/>
                  <a:sym typeface="Avenir Next Medium"/>
                </a:rPr>
                <a:t>Database</a:t>
              </a:r>
            </a:p>
          </p:txBody>
        </p:sp>
        <p:sp>
          <p:nvSpPr>
            <p:cNvPr id="83" name="TextBox 82"/>
            <p:cNvSpPr txBox="1"/>
            <p:nvPr/>
          </p:nvSpPr>
          <p:spPr>
            <a:xfrm>
              <a:off x="4677397" y="5745342"/>
              <a:ext cx="1443279" cy="637761"/>
            </a:xfrm>
            <a:prstGeom prst="rect">
              <a:avLst/>
            </a:prstGeom>
            <a:noFill/>
          </p:spPr>
          <p:txBody>
            <a:bodyPr wrap="none" rtlCol="0">
              <a:spAutoFit/>
            </a:bodyPr>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984" b="0" i="0" u="none" strike="noStrike" kern="0" cap="none" spc="0" normalizeH="0" baseline="0" noProof="0" smtClean="0">
                  <a:ln>
                    <a:noFill/>
                  </a:ln>
                  <a:solidFill>
                    <a:prstClr val="black"/>
                  </a:solidFill>
                  <a:effectLst/>
                  <a:uLnTx/>
                  <a:uFillTx/>
                  <a:latin typeface="Calibri"/>
                  <a:sym typeface="Avenir Next Medium"/>
                </a:rPr>
                <a:t>Large Dataset</a:t>
              </a:r>
            </a:p>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984" b="0" i="0" u="none" strike="noStrike" kern="0" cap="none" spc="0" normalizeH="0" baseline="0" noProof="0" smtClean="0">
                  <a:ln>
                    <a:noFill/>
                  </a:ln>
                  <a:solidFill>
                    <a:prstClr val="black"/>
                  </a:solidFill>
                  <a:effectLst/>
                  <a:uLnTx/>
                  <a:uFillTx/>
                  <a:latin typeface="Calibri"/>
                  <a:sym typeface="Avenir Next Medium"/>
                </a:rPr>
                <a:t>Repository</a:t>
              </a:r>
            </a:p>
          </p:txBody>
        </p:sp>
        <p:sp>
          <p:nvSpPr>
            <p:cNvPr id="84" name="TextBox 83"/>
            <p:cNvSpPr txBox="1"/>
            <p:nvPr/>
          </p:nvSpPr>
          <p:spPr>
            <a:xfrm>
              <a:off x="5860231" y="5109711"/>
              <a:ext cx="933898" cy="729959"/>
            </a:xfrm>
            <a:prstGeom prst="rect">
              <a:avLst/>
            </a:prstGeom>
            <a:noFill/>
          </p:spPr>
          <p:txBody>
            <a:bodyPr wrap="none" rtlCol="0">
              <a:spAutoFit/>
            </a:bodyPr>
            <a:lstStyle/>
            <a:p>
              <a:pPr marL="0" marR="0" lvl="0" indent="0" defTabSz="1007891" eaLnBrk="1" fontAlgn="auto" latinLnBrk="0" hangingPunct="1">
                <a:lnSpc>
                  <a:spcPct val="100000"/>
                </a:lnSpc>
                <a:spcBef>
                  <a:spcPts val="0"/>
                </a:spcBef>
                <a:spcAft>
                  <a:spcPts val="0"/>
                </a:spcAft>
                <a:buClrTx/>
                <a:buSzTx/>
                <a:buFontTx/>
                <a:buNone/>
                <a:tabLst/>
                <a:defRPr/>
              </a:pPr>
              <a:r>
                <a:rPr kumimoji="0" lang="en-US" sz="1543" b="0" i="1" u="none" strike="noStrike" kern="0" cap="none" spc="0" normalizeH="0" baseline="0" noProof="0" smtClean="0">
                  <a:ln>
                    <a:noFill/>
                  </a:ln>
                  <a:solidFill>
                    <a:prstClr val="black"/>
                  </a:solidFill>
                  <a:effectLst/>
                  <a:uLnTx/>
                  <a:uFillTx/>
                  <a:latin typeface="Calibri"/>
                  <a:sym typeface="Avenir Next Medium"/>
                </a:rPr>
                <a:t>Images</a:t>
              </a:r>
            </a:p>
            <a:p>
              <a:pPr marL="0" marR="0" lvl="0" indent="0" defTabSz="1007891" eaLnBrk="1" fontAlgn="auto" latinLnBrk="0" hangingPunct="1">
                <a:lnSpc>
                  <a:spcPct val="100000"/>
                </a:lnSpc>
                <a:spcBef>
                  <a:spcPts val="0"/>
                </a:spcBef>
                <a:spcAft>
                  <a:spcPts val="0"/>
                </a:spcAft>
                <a:buClrTx/>
                <a:buSzTx/>
                <a:buFontTx/>
                <a:buNone/>
                <a:tabLst/>
                <a:defRPr/>
              </a:pPr>
              <a:r>
                <a:rPr kumimoji="0" lang="en-US" sz="1543" b="0" i="1" u="none" strike="noStrike" kern="0" cap="none" spc="0" normalizeH="0" baseline="0" noProof="0" smtClean="0">
                  <a:ln>
                    <a:noFill/>
                  </a:ln>
                  <a:solidFill>
                    <a:prstClr val="black"/>
                  </a:solidFill>
                  <a:effectLst/>
                  <a:uLnTx/>
                  <a:uFillTx/>
                  <a:latin typeface="Calibri"/>
                  <a:sym typeface="Avenir Next Medium"/>
                </a:rPr>
                <a:t>Large Files</a:t>
              </a:r>
            </a:p>
            <a:p>
              <a:pPr marL="0" marR="0" lvl="0" indent="0" defTabSz="1007891" eaLnBrk="1" fontAlgn="auto" latinLnBrk="0" hangingPunct="1">
                <a:lnSpc>
                  <a:spcPct val="100000"/>
                </a:lnSpc>
                <a:spcBef>
                  <a:spcPts val="0"/>
                </a:spcBef>
                <a:spcAft>
                  <a:spcPts val="0"/>
                </a:spcAft>
                <a:buClrTx/>
                <a:buSzTx/>
                <a:buFontTx/>
                <a:buNone/>
                <a:tabLst/>
                <a:defRPr/>
              </a:pPr>
              <a:r>
                <a:rPr kumimoji="0" lang="en-US" sz="1543" b="0" i="1" u="none" strike="noStrike" kern="0" cap="none" spc="0" normalizeH="0" baseline="0" noProof="0" smtClean="0">
                  <a:ln>
                    <a:noFill/>
                  </a:ln>
                  <a:solidFill>
                    <a:prstClr val="black"/>
                  </a:solidFill>
                  <a:effectLst/>
                  <a:uLnTx/>
                  <a:uFillTx/>
                  <a:latin typeface="Calibri"/>
                  <a:sym typeface="Avenir Next Medium"/>
                </a:rPr>
                <a:t>BLOBs</a:t>
              </a:r>
            </a:p>
          </p:txBody>
        </p:sp>
        <p:sp>
          <p:nvSpPr>
            <p:cNvPr id="85" name="TextBox 84"/>
            <p:cNvSpPr txBox="1"/>
            <p:nvPr/>
          </p:nvSpPr>
          <p:spPr>
            <a:xfrm>
              <a:off x="2466615" y="5187197"/>
              <a:ext cx="887304" cy="514560"/>
            </a:xfrm>
            <a:prstGeom prst="rect">
              <a:avLst/>
            </a:prstGeom>
            <a:noFill/>
          </p:spPr>
          <p:txBody>
            <a:bodyPr wrap="none" rtlCol="0">
              <a:spAutoFit/>
            </a:bodyPr>
            <a:lstStyle/>
            <a:p>
              <a:pPr marL="0" marR="0" lvl="0" indent="0" algn="r" defTabSz="1007891" eaLnBrk="1" fontAlgn="auto" latinLnBrk="0" hangingPunct="1">
                <a:lnSpc>
                  <a:spcPct val="100000"/>
                </a:lnSpc>
                <a:spcBef>
                  <a:spcPts val="0"/>
                </a:spcBef>
                <a:spcAft>
                  <a:spcPts val="0"/>
                </a:spcAft>
                <a:buClrTx/>
                <a:buSzTx/>
                <a:buFontTx/>
                <a:buNone/>
                <a:tabLst/>
                <a:defRPr/>
              </a:pPr>
              <a:r>
                <a:rPr kumimoji="0" lang="en-US" sz="1543" b="0" i="1" u="none" strike="noStrike" kern="0" cap="none" spc="0" normalizeH="0" baseline="0" noProof="0" smtClean="0">
                  <a:ln>
                    <a:noFill/>
                  </a:ln>
                  <a:solidFill>
                    <a:prstClr val="black"/>
                  </a:solidFill>
                  <a:effectLst/>
                  <a:uLnTx/>
                  <a:uFillTx/>
                  <a:latin typeface="Calibri"/>
                  <a:sym typeface="Avenir Next Medium"/>
                </a:rPr>
                <a:t>Data</a:t>
              </a:r>
            </a:p>
            <a:p>
              <a:pPr marL="0" marR="0" lvl="0" indent="0" algn="r" defTabSz="1007891" eaLnBrk="1" fontAlgn="auto" latinLnBrk="0" hangingPunct="1">
                <a:lnSpc>
                  <a:spcPct val="100000"/>
                </a:lnSpc>
                <a:spcBef>
                  <a:spcPts val="0"/>
                </a:spcBef>
                <a:spcAft>
                  <a:spcPts val="0"/>
                </a:spcAft>
                <a:buClrTx/>
                <a:buSzTx/>
                <a:buFontTx/>
                <a:buNone/>
                <a:tabLst/>
                <a:defRPr/>
              </a:pPr>
              <a:r>
                <a:rPr kumimoji="0" lang="en-US" sz="1543" b="0" i="1" u="none" strike="noStrike" kern="0" cap="none" spc="0" normalizeH="0" baseline="0" noProof="0" smtClean="0">
                  <a:ln>
                    <a:noFill/>
                  </a:ln>
                  <a:solidFill>
                    <a:prstClr val="black"/>
                  </a:solidFill>
                  <a:effectLst/>
                  <a:uLnTx/>
                  <a:uFillTx/>
                  <a:latin typeface="Calibri"/>
                  <a:sym typeface="Avenir Next Medium"/>
                </a:rPr>
                <a:t>Metadata</a:t>
              </a:r>
            </a:p>
          </p:txBody>
        </p:sp>
        <p:cxnSp>
          <p:nvCxnSpPr>
            <p:cNvPr id="86" name="Straight Arrow Connector 85"/>
            <p:cNvCxnSpPr>
              <a:stCxn id="56" idx="2"/>
              <a:endCxn id="89" idx="0"/>
            </p:cNvCxnSpPr>
            <p:nvPr/>
          </p:nvCxnSpPr>
          <p:spPr>
            <a:xfrm flipH="1">
              <a:off x="3770135" y="4520697"/>
              <a:ext cx="886355" cy="642534"/>
            </a:xfrm>
            <a:prstGeom prst="straightConnector1">
              <a:avLst/>
            </a:prstGeom>
            <a:noFill/>
            <a:ln w="25400" cap="flat" cmpd="sng" algn="ctr">
              <a:solidFill>
                <a:sysClr val="windowText" lastClr="000000"/>
              </a:solidFill>
              <a:prstDash val="solid"/>
              <a:headEnd type="arrow"/>
              <a:tailEnd type="arrow"/>
            </a:ln>
            <a:effectLst/>
          </p:spPr>
        </p:cxnSp>
        <p:cxnSp>
          <p:nvCxnSpPr>
            <p:cNvPr id="87" name="Straight Arrow Connector 86"/>
            <p:cNvCxnSpPr>
              <a:stCxn id="56" idx="2"/>
              <a:endCxn id="90" idx="0"/>
            </p:cNvCxnSpPr>
            <p:nvPr/>
          </p:nvCxnSpPr>
          <p:spPr>
            <a:xfrm>
              <a:off x="4656490" y="4520697"/>
              <a:ext cx="742546" cy="642534"/>
            </a:xfrm>
            <a:prstGeom prst="straightConnector1">
              <a:avLst/>
            </a:prstGeom>
            <a:noFill/>
            <a:ln w="25400" cap="flat" cmpd="sng" algn="ctr">
              <a:solidFill>
                <a:sysClr val="windowText" lastClr="000000"/>
              </a:solidFill>
              <a:prstDash val="solid"/>
              <a:headEnd type="arrow"/>
              <a:tailEnd type="arrow"/>
            </a:ln>
            <a:effectLst/>
          </p:spPr>
        </p:cxnSp>
        <p:cxnSp>
          <p:nvCxnSpPr>
            <p:cNvPr id="88" name="Straight Arrow Connector 87"/>
            <p:cNvCxnSpPr>
              <a:stCxn id="89" idx="3"/>
              <a:endCxn id="90" idx="1"/>
            </p:cNvCxnSpPr>
            <p:nvPr/>
          </p:nvCxnSpPr>
          <p:spPr>
            <a:xfrm>
              <a:off x="4227335" y="5506131"/>
              <a:ext cx="714501" cy="0"/>
            </a:xfrm>
            <a:prstGeom prst="straightConnector1">
              <a:avLst/>
            </a:prstGeom>
            <a:noFill/>
            <a:ln w="25400" cap="flat" cmpd="sng" algn="ctr">
              <a:solidFill>
                <a:sysClr val="windowText" lastClr="000000"/>
              </a:solidFill>
              <a:prstDash val="sysDash"/>
              <a:tailEnd type="arrow"/>
            </a:ln>
            <a:effectLst/>
          </p:spPr>
        </p:cxnSp>
        <p:pic>
          <p:nvPicPr>
            <p:cNvPr id="89" name="Picture 88" descr="DB.tiff"/>
            <p:cNvPicPr>
              <a:picLocks/>
            </p:cNvPicPr>
            <p:nvPr/>
          </p:nvPicPr>
          <p:blipFill>
            <a:blip r:embed="rId8" cstate="email">
              <a:extLst>
                <a:ext uri="{28A0092B-C50C-407E-A947-70E740481C1C}">
                  <a14:useLocalDpi xmlns:a14="http://schemas.microsoft.com/office/drawing/2010/main"/>
                </a:ext>
              </a:extLst>
            </a:blip>
            <a:stretch>
              <a:fillRect/>
            </a:stretch>
          </p:blipFill>
          <p:spPr>
            <a:xfrm>
              <a:off x="3312935" y="5163231"/>
              <a:ext cx="914400" cy="685800"/>
            </a:xfrm>
            <a:prstGeom prst="rect">
              <a:avLst/>
            </a:prstGeom>
          </p:spPr>
        </p:pic>
        <p:pic>
          <p:nvPicPr>
            <p:cNvPr id="90" name="Picture 89" descr="DB.tiff"/>
            <p:cNvPicPr>
              <a:picLocks/>
            </p:cNvPicPr>
            <p:nvPr/>
          </p:nvPicPr>
          <p:blipFill>
            <a:blip r:embed="rId8" cstate="email">
              <a:extLst>
                <a:ext uri="{28A0092B-C50C-407E-A947-70E740481C1C}">
                  <a14:useLocalDpi xmlns:a14="http://schemas.microsoft.com/office/drawing/2010/main"/>
                </a:ext>
              </a:extLst>
            </a:blip>
            <a:stretch>
              <a:fillRect/>
            </a:stretch>
          </p:blipFill>
          <p:spPr>
            <a:xfrm>
              <a:off x="4941836" y="5163231"/>
              <a:ext cx="914400" cy="685800"/>
            </a:xfrm>
            <a:prstGeom prst="rect">
              <a:avLst/>
            </a:prstGeom>
          </p:spPr>
        </p:pic>
      </p:grpSp>
      <p:grpSp>
        <p:nvGrpSpPr>
          <p:cNvPr id="91" name="Group 90"/>
          <p:cNvGrpSpPr/>
          <p:nvPr/>
        </p:nvGrpSpPr>
        <p:grpSpPr>
          <a:xfrm>
            <a:off x="7221602" y="1126206"/>
            <a:ext cx="3055197" cy="1877785"/>
            <a:chOff x="6077625" y="1194276"/>
            <a:chExt cx="2771620" cy="1703493"/>
          </a:xfrm>
        </p:grpSpPr>
        <p:cxnSp>
          <p:nvCxnSpPr>
            <p:cNvPr id="92" name="Straight Arrow Connector 91"/>
            <p:cNvCxnSpPr>
              <a:stCxn id="61" idx="3"/>
              <a:endCxn id="94" idx="1"/>
            </p:cNvCxnSpPr>
            <p:nvPr/>
          </p:nvCxnSpPr>
          <p:spPr>
            <a:xfrm flipV="1">
              <a:off x="6077625" y="1829347"/>
              <a:ext cx="1554710" cy="1061005"/>
            </a:xfrm>
            <a:prstGeom prst="straightConnector1">
              <a:avLst/>
            </a:prstGeom>
            <a:noFill/>
            <a:ln w="25400" cap="flat" cmpd="sng" algn="ctr">
              <a:solidFill>
                <a:sysClr val="windowText" lastClr="000000"/>
              </a:solidFill>
              <a:prstDash val="solid"/>
              <a:tailEnd type="arrow"/>
            </a:ln>
            <a:effectLst/>
          </p:spPr>
        </p:cxnSp>
        <p:sp>
          <p:nvSpPr>
            <p:cNvPr id="93" name="TextBox 92"/>
            <p:cNvSpPr txBox="1"/>
            <p:nvPr/>
          </p:nvSpPr>
          <p:spPr>
            <a:xfrm>
              <a:off x="6088233" y="1194276"/>
              <a:ext cx="1201647" cy="822621"/>
            </a:xfrm>
            <a:prstGeom prst="rect">
              <a:avLst/>
            </a:prstGeom>
            <a:noFill/>
          </p:spPr>
          <p:txBody>
            <a:bodyPr wrap="none" rtlCol="0">
              <a:spAutoFit/>
            </a:bodyPr>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764" b="0" i="0" u="none" strike="noStrike" kern="0" cap="none" spc="0" normalizeH="0" baseline="0" noProof="0" dirty="0" smtClean="0">
                  <a:ln>
                    <a:noFill/>
                  </a:ln>
                  <a:solidFill>
                    <a:prstClr val="black"/>
                  </a:solidFill>
                  <a:effectLst/>
                  <a:uLnTx/>
                  <a:uFillTx/>
                  <a:latin typeface="Calibri"/>
                  <a:sym typeface="Avenir Next Medium"/>
                </a:rPr>
                <a:t>Digital Data</a:t>
              </a:r>
            </a:p>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764" b="0" i="0" u="none" strike="noStrike" kern="0" cap="none" spc="0" normalizeH="0" baseline="0" noProof="0" dirty="0" smtClean="0">
                  <a:ln>
                    <a:noFill/>
                  </a:ln>
                  <a:solidFill>
                    <a:prstClr val="black"/>
                  </a:solidFill>
                  <a:effectLst/>
                  <a:uLnTx/>
                  <a:uFillTx/>
                  <a:latin typeface="Calibri"/>
                  <a:sym typeface="Avenir Next Medium"/>
                </a:rPr>
                <a:t>&amp; Metadata</a:t>
              </a:r>
            </a:p>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764" b="0" i="0" u="none" strike="noStrike" kern="0" cap="none" spc="0" normalizeH="0" baseline="0" noProof="0" dirty="0" smtClean="0">
                  <a:ln>
                    <a:noFill/>
                  </a:ln>
                  <a:solidFill>
                    <a:prstClr val="black"/>
                  </a:solidFill>
                  <a:effectLst/>
                  <a:uLnTx/>
                  <a:uFillTx/>
                  <a:latin typeface="Calibri"/>
                  <a:sym typeface="Avenir Next Medium"/>
                </a:rPr>
                <a:t>(any format)</a:t>
              </a:r>
            </a:p>
          </p:txBody>
        </p:sp>
        <p:pic>
          <p:nvPicPr>
            <p:cNvPr id="94" name="Picture 11" descr="C:\Users\dima\AppData\Local\Microsoft\Windows\Temporary Internet Files\Content.IE5\SO009K1H\Gear-icon[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632335" y="1372147"/>
              <a:ext cx="857250" cy="914400"/>
            </a:xfrm>
            <a:prstGeom prst="rect">
              <a:avLst/>
            </a:prstGeom>
            <a:noFill/>
            <a:extLst>
              <a:ext uri="{909E8E84-426E-40dd-AFC4-6F175D3DCCD1}">
                <a14:hiddenFill xmlns="" xmlns:a14="http://schemas.microsoft.com/office/drawing/2010/main">
                  <a:solidFill>
                    <a:srgbClr val="FFFFFF"/>
                  </a:solidFill>
                </a14:hiddenFill>
              </a:ext>
            </a:extLst>
          </p:spPr>
        </p:pic>
        <p:sp>
          <p:nvSpPr>
            <p:cNvPr id="95" name="TextBox 94"/>
            <p:cNvSpPr txBox="1"/>
            <p:nvPr/>
          </p:nvSpPr>
          <p:spPr>
            <a:xfrm>
              <a:off x="7061178" y="2260008"/>
              <a:ext cx="1788067" cy="637761"/>
            </a:xfrm>
            <a:prstGeom prst="rect">
              <a:avLst/>
            </a:prstGeom>
            <a:noFill/>
          </p:spPr>
          <p:txBody>
            <a:bodyPr wrap="square" rtlCol="0">
              <a:spAutoFit/>
            </a:bodyPr>
            <a:lstStyle/>
            <a:p>
              <a:pPr marL="0" marR="0" lvl="0" indent="0" algn="ctr" defTabSz="1007891" eaLnBrk="1" fontAlgn="auto" latinLnBrk="0" hangingPunct="1">
                <a:lnSpc>
                  <a:spcPct val="100000"/>
                </a:lnSpc>
                <a:spcBef>
                  <a:spcPts val="0"/>
                </a:spcBef>
                <a:spcAft>
                  <a:spcPts val="0"/>
                </a:spcAft>
                <a:buClrTx/>
                <a:buSzTx/>
                <a:buFontTx/>
                <a:buNone/>
                <a:tabLst/>
                <a:defRPr/>
              </a:pPr>
              <a:r>
                <a:rPr kumimoji="0" lang="en-US" sz="1984" b="0" i="0" u="none" strike="noStrike" kern="0" cap="none" spc="0" normalizeH="0" baseline="0" noProof="0" dirty="0" smtClean="0">
                  <a:ln>
                    <a:noFill/>
                  </a:ln>
                  <a:solidFill>
                    <a:prstClr val="black"/>
                  </a:solidFill>
                  <a:effectLst/>
                  <a:uLnTx/>
                  <a:uFillTx/>
                  <a:latin typeface="Calibri"/>
                  <a:sym typeface="Avenir Next Medium"/>
                </a:rPr>
                <a:t>Data Analysis Infrastructure</a:t>
              </a:r>
            </a:p>
          </p:txBody>
        </p:sp>
      </p:grpSp>
    </p:spTree>
    <p:extLst>
      <p:ext uri="{BB962C8B-B14F-4D97-AF65-F5344CB8AC3E}">
        <p14:creationId xmlns:p14="http://schemas.microsoft.com/office/powerpoint/2010/main" val="20939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33338" y="153676"/>
            <a:ext cx="1296144" cy="1681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1" name="Title 1"/>
          <p:cNvSpPr txBox="1">
            <a:spLocks/>
          </p:cNvSpPr>
          <p:nvPr/>
        </p:nvSpPr>
        <p:spPr>
          <a:xfrm>
            <a:off x="484625" y="157255"/>
            <a:ext cx="9976322" cy="806716"/>
          </a:xfrm>
          <a:prstGeom prst="rect">
            <a:avLst/>
          </a:prstGeom>
        </p:spPr>
        <p:txBody>
          <a:bodyPr vert="horz" lIns="91440" tIns="45720" rIns="91440" bIns="45720" rtlCol="0" anchor="ctr">
            <a:normAutofit fontScale="97500"/>
          </a:bodyPr>
          <a:lstStyle>
            <a:lvl1pPr algn="ctr" defTabSz="503972" rtl="0" eaLnBrk="1" latinLnBrk="0" hangingPunct="1">
              <a:spcBef>
                <a:spcPct val="0"/>
              </a:spcBef>
              <a:buNone/>
              <a:defRPr sz="4850" kern="1200">
                <a:solidFill>
                  <a:schemeClr val="tx1"/>
                </a:solidFill>
                <a:latin typeface="+mj-lt"/>
                <a:ea typeface="+mj-ea"/>
                <a:cs typeface="+mj-cs"/>
              </a:defRPr>
            </a:lvl1pPr>
          </a:lstStyle>
          <a:p>
            <a:pPr marL="0" marR="0" lvl="0" indent="0" algn="ctr" defTabSz="503972" rtl="0" eaLnBrk="1" fontAlgn="auto" latinLnBrk="0" hangingPunct="1">
              <a:lnSpc>
                <a:spcPct val="100000"/>
              </a:lnSpc>
              <a:spcBef>
                <a:spcPct val="0"/>
              </a:spcBef>
              <a:spcAft>
                <a:spcPts val="0"/>
              </a:spcAft>
              <a:buClrTx/>
              <a:buSzTx/>
              <a:buFontTx/>
              <a:buNone/>
              <a:tabLst/>
              <a:defRPr/>
            </a:pPr>
            <a:r>
              <a:rPr kumimoji="0" lang="en-US" sz="4200" b="0" i="1" u="none" strike="noStrike" kern="1200" cap="none" spc="0" normalizeH="0" baseline="0" noProof="0" smtClean="0">
                <a:ln>
                  <a:noFill/>
                </a:ln>
                <a:solidFill>
                  <a:srgbClr val="F79646">
                    <a:lumMod val="50000"/>
                  </a:srgbClr>
                </a:solidFill>
                <a:effectLst/>
                <a:uLnTx/>
                <a:uFillTx/>
                <a:latin typeface="Calibri" panose="020F0502020204030204" pitchFamily="34" charset="0"/>
                <a:cs typeface="Calibri" panose="020F0502020204030204" pitchFamily="34" charset="0"/>
              </a:rPr>
              <a:t>https://github.com/usnistgov/MDCS</a:t>
            </a:r>
            <a:endParaRPr kumimoji="0" lang="en-US" sz="4200" b="0" i="0" u="none" strike="noStrike" kern="1200" cap="none" spc="0" normalizeH="0" baseline="0" noProof="0">
              <a:ln>
                <a:noFill/>
              </a:ln>
              <a:solidFill>
                <a:sysClr val="windowText" lastClr="000000"/>
              </a:solidFill>
              <a:effectLst/>
              <a:uLnTx/>
              <a:uFillTx/>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8334" t="9749" r="18332" b="7439"/>
          <a:stretch/>
        </p:blipFill>
        <p:spPr>
          <a:xfrm>
            <a:off x="665386" y="963971"/>
            <a:ext cx="6933521" cy="6112446"/>
          </a:xfrm>
          <a:prstGeom prst="rect">
            <a:avLst/>
          </a:prstGeom>
        </p:spPr>
      </p:pic>
      <p:sp>
        <p:nvSpPr>
          <p:cNvPr id="13" name="TextBox 12"/>
          <p:cNvSpPr txBox="1"/>
          <p:nvPr/>
        </p:nvSpPr>
        <p:spPr>
          <a:xfrm>
            <a:off x="6933099" y="2443555"/>
            <a:ext cx="3527848" cy="1640577"/>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503972" eaLnBrk="1" fontAlgn="auto" latinLnBrk="0" hangingPunct="1">
              <a:lnSpc>
                <a:spcPct val="100000"/>
              </a:lnSpc>
              <a:spcBef>
                <a:spcPts val="0"/>
              </a:spcBef>
              <a:spcAft>
                <a:spcPts val="0"/>
              </a:spcAft>
              <a:buClrTx/>
              <a:buSzTx/>
              <a:buFontTx/>
              <a:buNone/>
              <a:tabLst/>
              <a:defRPr/>
            </a:pPr>
            <a:r>
              <a:rPr kumimoji="0" lang="en-US" sz="2646" b="0" i="0" u="none" strike="noStrike" kern="0" cap="none" spc="0" normalizeH="0" baseline="0" noProof="0" dirty="0" smtClean="0">
                <a:ln>
                  <a:noFill/>
                </a:ln>
                <a:solidFill>
                  <a:prstClr val="black"/>
                </a:solidFill>
                <a:effectLst/>
                <a:uLnTx/>
                <a:uFillTx/>
                <a:latin typeface="Calibri"/>
                <a:ea typeface="+mn-ea"/>
                <a:cs typeface="+mn-cs"/>
              </a:rPr>
              <a:t>MDCS Functions</a:t>
            </a:r>
          </a:p>
          <a:p>
            <a:pPr marL="0" marR="0" lvl="0" indent="0" defTabSz="503972"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black"/>
              </a:solidFill>
              <a:effectLst/>
              <a:uLnTx/>
              <a:uFillTx/>
              <a:latin typeface="Calibri"/>
              <a:ea typeface="+mn-ea"/>
              <a:cs typeface="+mn-cs"/>
            </a:endParaRPr>
          </a:p>
          <a:p>
            <a:pPr marL="314982" marR="0" lvl="0" indent="-314982" defTabSz="503972" eaLnBrk="1" fontAlgn="auto" latinLnBrk="0" hangingPunct="1">
              <a:lnSpc>
                <a:spcPct val="100000"/>
              </a:lnSpc>
              <a:spcBef>
                <a:spcPts val="0"/>
              </a:spcBef>
              <a:spcAft>
                <a:spcPts val="0"/>
              </a:spcAft>
              <a:buClrTx/>
              <a:buSzTx/>
              <a:buFont typeface="Arial" charset="0"/>
              <a:buChar char="•"/>
              <a:tabLst/>
              <a:defRPr/>
            </a:pPr>
            <a:r>
              <a:rPr kumimoji="0" lang="en-US" sz="2205" b="0" i="0" u="none" strike="noStrike" kern="0" cap="none" spc="0" normalizeH="0" baseline="0" noProof="0" dirty="0" smtClean="0">
                <a:ln>
                  <a:noFill/>
                </a:ln>
                <a:solidFill>
                  <a:prstClr val="black"/>
                </a:solidFill>
                <a:effectLst/>
                <a:uLnTx/>
                <a:uFillTx/>
                <a:latin typeface="Calibri"/>
                <a:ea typeface="+mn-ea"/>
                <a:cs typeface="+mn-cs"/>
              </a:rPr>
              <a:t>Data Curation</a:t>
            </a:r>
          </a:p>
          <a:p>
            <a:pPr marL="314982" marR="0" lvl="0" indent="-314982" defTabSz="503972" eaLnBrk="1" fontAlgn="auto" latinLnBrk="0" hangingPunct="1">
              <a:lnSpc>
                <a:spcPct val="100000"/>
              </a:lnSpc>
              <a:spcBef>
                <a:spcPts val="0"/>
              </a:spcBef>
              <a:spcAft>
                <a:spcPts val="0"/>
              </a:spcAft>
              <a:buClrTx/>
              <a:buSzTx/>
              <a:buFont typeface="Arial" charset="0"/>
              <a:buChar char="•"/>
              <a:tabLst/>
              <a:defRPr/>
            </a:pPr>
            <a:r>
              <a:rPr kumimoji="0" lang="en-US" sz="2205" b="0" i="0" u="none" strike="noStrike" kern="0" cap="none" spc="0" normalizeH="0" baseline="0" noProof="0" dirty="0" smtClean="0">
                <a:ln>
                  <a:noFill/>
                </a:ln>
                <a:solidFill>
                  <a:prstClr val="black"/>
                </a:solidFill>
                <a:effectLst/>
                <a:uLnTx/>
                <a:uFillTx/>
                <a:latin typeface="Calibri"/>
                <a:ea typeface="+mn-ea"/>
                <a:cs typeface="+mn-cs"/>
              </a:rPr>
              <a:t>Data Exploration/Exporter</a:t>
            </a:r>
          </a:p>
          <a:p>
            <a:pPr marL="314982" marR="0" lvl="0" indent="-314982" defTabSz="503972" eaLnBrk="1" fontAlgn="auto" latinLnBrk="0" hangingPunct="1">
              <a:lnSpc>
                <a:spcPct val="100000"/>
              </a:lnSpc>
              <a:spcBef>
                <a:spcPts val="0"/>
              </a:spcBef>
              <a:spcAft>
                <a:spcPts val="0"/>
              </a:spcAft>
              <a:buClrTx/>
              <a:buSzTx/>
              <a:buFont typeface="Arial" charset="0"/>
              <a:buChar char="•"/>
              <a:tabLst/>
              <a:defRPr/>
            </a:pPr>
            <a:r>
              <a:rPr kumimoji="0" lang="en-US" sz="2205" b="0" i="0" u="none" strike="noStrike" kern="0" cap="none" spc="0" normalizeH="0" baseline="0" noProof="0" dirty="0" smtClean="0">
                <a:ln>
                  <a:noFill/>
                </a:ln>
                <a:solidFill>
                  <a:prstClr val="black"/>
                </a:solidFill>
                <a:effectLst/>
                <a:uLnTx/>
                <a:uFillTx/>
                <a:latin typeface="Calibri"/>
                <a:ea typeface="+mn-ea"/>
                <a:cs typeface="+mn-cs"/>
              </a:rPr>
              <a:t>Composer</a:t>
            </a:r>
          </a:p>
        </p:txBody>
      </p:sp>
    </p:spTree>
    <p:extLst>
      <p:ext uri="{BB962C8B-B14F-4D97-AF65-F5344CB8AC3E}">
        <p14:creationId xmlns:p14="http://schemas.microsoft.com/office/powerpoint/2010/main" val="361319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KTH Eng Logo">
  <a:themeElements>
    <a:clrScheme name="KTH Colours">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Times"/>
          </a:defRPr>
        </a:defPPr>
      </a:lstStyle>
    </a:lnDef>
  </a:objectDefaults>
  <a:extraClrSchemeLst>
    <a:extraClrScheme>
      <a:clrScheme name="Office-tem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tem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tem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tem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tem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tem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tem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tem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tem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tem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tem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tem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KTH eng logo</Template>
  <TotalTime>5538</TotalTime>
  <Words>1520</Words>
  <Application>Microsoft Office PowerPoint</Application>
  <PresentationFormat>Custom</PresentationFormat>
  <Paragraphs>218</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Next Medium</vt:lpstr>
      <vt:lpstr>Bitstream Vera Sans</vt:lpstr>
      <vt:lpstr>Calibri</vt:lpstr>
      <vt:lpstr>Times</vt:lpstr>
      <vt:lpstr>Verdana</vt:lpstr>
      <vt:lpstr>Wingdings 3</vt:lpstr>
      <vt:lpstr>KTH Eng Logo</vt:lpstr>
      <vt:lpstr>Project 2019 – AM-database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for the Technical Subgroup 2019</dc:title>
  <dc:creator>Greta Lindwall</dc:creator>
  <cp:lastModifiedBy>Greta Lindwall</cp:lastModifiedBy>
  <cp:revision>117</cp:revision>
  <dcterms:created xsi:type="dcterms:W3CDTF">2019-04-02T16:54:34Z</dcterms:created>
  <dcterms:modified xsi:type="dcterms:W3CDTF">2019-09-26T23:11:33Z</dcterms:modified>
</cp:coreProperties>
</file>