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838787"/>
        </a:fontRef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Ref idx="major">
          <a:srgbClr val="A6AAA9"/>
        </a:fontRef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A6AAA9"/>
        </a:fontRef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A6AAA9"/>
        </a:fontRef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222222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"/>
          <p:cNvSpPr/>
          <p:nvPr/>
        </p:nvSpPr>
        <p:spPr>
          <a:xfrm flipV="1">
            <a:off x="761998" y="1396631"/>
            <a:ext cx="22860002" cy="37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half" idx="2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Line"/>
          <p:cNvSpPr/>
          <p:nvPr/>
        </p:nvSpPr>
        <p:spPr>
          <a:xfrm flipV="1">
            <a:off x="761998" y="1396631"/>
            <a:ext cx="22860002" cy="37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half" idx="2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"/>
          <p:cNvSpPr/>
          <p:nvPr/>
        </p:nvSpPr>
        <p:spPr>
          <a:xfrm flipV="1">
            <a:off x="761998" y="1396631"/>
            <a:ext cx="22860002" cy="37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Body Level One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 flipV="1">
            <a:off x="761998" y="1396631"/>
            <a:ext cx="22860002" cy="37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Callout"/>
          <p:cNvSpPr/>
          <p:nvPr/>
        </p:nvSpPr>
        <p:spPr>
          <a:xfrm>
            <a:off x="876299" y="3314699"/>
            <a:ext cx="22631404" cy="731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47" name="Body Level One…"/>
          <p:cNvSpPr txBox="1"/>
          <p:nvPr>
            <p:ph type="body" sz="quarter" idx="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Johnny Appleseed"/>
          <p:cNvSpPr txBox="1"/>
          <p:nvPr>
            <p:ph type="body" sz="quarter" idx="21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49" name="Text"/>
          <p:cNvSpPr txBox="1"/>
          <p:nvPr>
            <p:ph type="body" sz="quarter" idx="22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9" name="Johnny Appleseed"/>
          <p:cNvSpPr txBox="1"/>
          <p:nvPr>
            <p:ph type="body" sz="quarter" idx="22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23013222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 flipV="1">
            <a:off x="11048999" y="8635796"/>
            <a:ext cx="12572999" cy="205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"/>
          <p:cNvSpPr/>
          <p:nvPr/>
        </p:nvSpPr>
        <p:spPr>
          <a:xfrm flipV="1">
            <a:off x="761998" y="1396631"/>
            <a:ext cx="22860002" cy="37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 flipV="1">
            <a:off x="761998" y="1396631"/>
            <a:ext cx="22860002" cy="37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"/>
          <p:cNvSpPr/>
          <p:nvPr/>
        </p:nvSpPr>
        <p:spPr>
          <a:xfrm flipV="1">
            <a:off x="761998" y="1396631"/>
            <a:ext cx="22860002" cy="37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"/>
          <p:cNvSpPr/>
          <p:nvPr/>
        </p:nvSpPr>
        <p:spPr>
          <a:xfrm flipV="1">
            <a:off x="761998" y="1396631"/>
            <a:ext cx="22860002" cy="37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Black and white photo of windmills under a cloudy sky"/>
          <p:cNvSpPr/>
          <p:nvPr>
            <p:ph type="pic" idx="21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22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23059653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1998" y="8635631"/>
            <a:ext cx="22860002" cy="37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63201" y="609600"/>
            <a:ext cx="553195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1pPr>
      <a:lvl2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2pPr>
      <a:lvl3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3pPr>
      <a:lvl4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4pPr>
      <a:lvl5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5pPr>
      <a:lvl6pPr marL="4193645" marR="0" indent="-1018644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6pPr>
      <a:lvl7pPr marL="482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7pPr>
      <a:lvl8pPr marL="546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8pPr>
      <a:lvl9pPr marL="609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9pPr>
    </p:bodyStyle>
    <p:otherStyle>
      <a:lvl1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96237">
              <a:defRPr sz="14500"/>
            </a:pPr>
            <a:r>
              <a:t>Literature Review and Gaps Finding</a:t>
            </a:r>
          </a:p>
          <a:p>
            <a:pPr defTabSz="396237">
              <a:defRPr sz="14500"/>
            </a:pPr>
            <a:r>
              <a:t>Car Rental System</a:t>
            </a:r>
          </a:p>
        </p:txBody>
      </p:sp>
      <p:sp>
        <p:nvSpPr>
          <p:cNvPr id="192" name="Subtitle 2"/>
          <p:cNvSpPr txBox="1"/>
          <p:nvPr>
            <p:ph type="subTitle" sz="quarter" idx="1"/>
          </p:nvPr>
        </p:nvSpPr>
        <p:spPr>
          <a:xfrm>
            <a:off x="762000" y="5689232"/>
            <a:ext cx="22860000" cy="2540003"/>
          </a:xfrm>
          <a:prstGeom prst="rect">
            <a:avLst/>
          </a:prstGeom>
        </p:spPr>
        <p:txBody>
          <a:bodyPr/>
          <a:lstStyle/>
          <a:p>
            <a:pPr/>
            <a:r>
              <a:t>Analyzing existing studies and identifying research gaps</a:t>
            </a:r>
          </a:p>
        </p:txBody>
      </p:sp>
      <p:sp>
        <p:nvSpPr>
          <p:cNvPr id="193" name="2310030128-Charitha…"/>
          <p:cNvSpPr txBox="1"/>
          <p:nvPr/>
        </p:nvSpPr>
        <p:spPr>
          <a:xfrm>
            <a:off x="425640" y="418228"/>
            <a:ext cx="4106244" cy="283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3200"/>
              </a:spcBef>
              <a:defRPr cap="all" sz="3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2310030128-Charitha</a:t>
            </a:r>
          </a:p>
          <a:p>
            <a:pPr>
              <a:lnSpc>
                <a:spcPct val="80000"/>
              </a:lnSpc>
              <a:spcBef>
                <a:spcPts val="3200"/>
              </a:spcBef>
              <a:defRPr cap="all" sz="3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2310030267-Manasvi</a:t>
            </a:r>
          </a:p>
          <a:p>
            <a:pPr>
              <a:lnSpc>
                <a:spcPct val="80000"/>
              </a:lnSpc>
              <a:spcBef>
                <a:spcPts val="3200"/>
              </a:spcBef>
              <a:defRPr cap="all" sz="3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2310030073-Charishma</a:t>
            </a:r>
          </a:p>
          <a:p>
            <a:pPr>
              <a:lnSpc>
                <a:spcPct val="80000"/>
              </a:lnSpc>
              <a:spcBef>
                <a:spcPts val="3200"/>
              </a:spcBef>
              <a:defRPr cap="all" sz="3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2310030413-Sushmitha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00"/>
            </a:lvl1pPr>
          </a:lstStyle>
          <a:p>
            <a:pPr/>
            <a:r>
              <a:t>Conclusion</a:t>
            </a:r>
          </a:p>
        </p:txBody>
      </p:sp>
      <p:sp>
        <p:nvSpPr>
          <p:cNvPr id="220" name="Content Placeholder 2"/>
          <p:cNvSpPr txBox="1"/>
          <p:nvPr>
            <p:ph type="subTitle" sz="half" idx="1"/>
          </p:nvPr>
        </p:nvSpPr>
        <p:spPr>
          <a:xfrm>
            <a:off x="762000" y="3653992"/>
            <a:ext cx="22860000" cy="4575243"/>
          </a:xfrm>
          <a:prstGeom prst="rect">
            <a:avLst/>
          </a:prstGeom>
        </p:spPr>
        <p:txBody>
          <a:bodyPr/>
          <a:lstStyle/>
          <a:p>
            <a:pPr marL="794542" indent="-794542" defTabSz="643888">
              <a:spcBef>
                <a:spcPts val="24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6000"/>
            </a:pPr>
            <a:r>
              <a:t>Car rental systems have evolved, but gaps remain in AI,   blockchain, and sustainability.</a:t>
            </a:r>
            <a:br/>
            <a:r>
              <a:t>Addressing these gaps can improve efficiency, security, and customer experience.</a:t>
            </a:r>
            <a:br/>
            <a:r>
              <a:t>Future research should focus on innovative and data-driven approaches.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00"/>
            </a:lvl1pPr>
          </a:lstStyle>
          <a:p>
            <a:pPr/>
            <a:r>
              <a:t>Introduction</a:t>
            </a:r>
          </a:p>
        </p:txBody>
      </p:sp>
      <p:sp>
        <p:nvSpPr>
          <p:cNvPr id="196" name="Content Placeholder 2"/>
          <p:cNvSpPr txBox="1"/>
          <p:nvPr>
            <p:ph type="subTitle" sz="half" idx="1"/>
          </p:nvPr>
        </p:nvSpPr>
        <p:spPr>
          <a:xfrm>
            <a:off x="870625" y="3988708"/>
            <a:ext cx="22642750" cy="4240527"/>
          </a:xfrm>
          <a:prstGeom prst="rect">
            <a:avLst/>
          </a:prstGeom>
        </p:spPr>
        <p:txBody>
          <a:bodyPr/>
          <a:lstStyle/>
          <a:p>
            <a:pPr marL="753797" indent="-753797" defTabSz="610869">
              <a:spcBef>
                <a:spcPts val="23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5600"/>
            </a:pPr>
            <a:r>
              <a:t> Car rental systems facilitate vehicle rentals for users.</a:t>
            </a:r>
          </a:p>
          <a:p>
            <a:pPr marL="753797" indent="-753797" defTabSz="610869">
              <a:spcBef>
                <a:spcPts val="23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5600"/>
            </a:pPr>
            <a:r>
              <a:t> Research focuses on system efficiency, pricing models, and customer satisfaction.</a:t>
            </a:r>
          </a:p>
          <a:p>
            <a:pPr marL="753797" indent="-753797" defTabSz="610869">
              <a:spcBef>
                <a:spcPts val="23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5600"/>
            </a:pPr>
            <a:r>
              <a:t> This review highlights existing studies, their strengths and weaknesses, and identifies research gaps.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96237">
              <a:defRPr sz="14500"/>
            </a:lvl1pPr>
          </a:lstStyle>
          <a:p>
            <a:pPr/>
            <a:r>
              <a:t>Survey of Existing Studies on Car Rental Systems-Zoomcar/uber</a:t>
            </a:r>
          </a:p>
        </p:txBody>
      </p:sp>
      <p:sp>
        <p:nvSpPr>
          <p:cNvPr id="199" name="Content Placeholder 2"/>
          <p:cNvSpPr txBox="1"/>
          <p:nvPr>
            <p:ph type="subTitle" sz="half" idx="1"/>
          </p:nvPr>
        </p:nvSpPr>
        <p:spPr>
          <a:xfrm>
            <a:off x="762000" y="2902984"/>
            <a:ext cx="22860000" cy="5560328"/>
          </a:xfrm>
          <a:prstGeom prst="rect">
            <a:avLst/>
          </a:prstGeom>
        </p:spPr>
        <p:txBody>
          <a:bodyPr/>
          <a:lstStyle/>
          <a:p>
            <a:pPr marL="845476" indent="-845476" defTabSz="685165"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6300"/>
            </a:pPr>
            <a:r>
              <a:t>Zoomcar is a self-drive car rental service available in multiple cities.</a:t>
            </a:r>
          </a:p>
          <a:p>
            <a:pPr marL="845476" indent="-845476" defTabSz="685165"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6300"/>
            </a:pPr>
            <a:r>
              <a:t>It allows users to rent vehicles for short or long durations without a driver.</a:t>
            </a:r>
          </a:p>
          <a:p>
            <a:pPr marL="845476" indent="-845476" defTabSz="685165"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‣"/>
              <a:defRPr sz="6300"/>
            </a:pPr>
            <a:r>
              <a:t>The platform operates through a mobile app, offering flexibility and convenience.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1"/>
          <p:cNvGraphicFramePr/>
          <p:nvPr/>
        </p:nvGraphicFramePr>
        <p:xfrm>
          <a:off x="412238" y="1857004"/>
          <a:ext cx="23807680" cy="115745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935893"/>
                <a:gridCol w="7935893"/>
                <a:gridCol w="7935893"/>
              </a:tblGrid>
              <a:tr h="1286064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category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solidFill>
                      <a:srgbClr val="18679A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Limitations of Existing Systems (Zoomcar, Uber, Rapido)</a:t>
                      </a:r>
                    </a:p>
                  </a:txBody>
                  <a:tcPr marL="12700" marR="12700" marT="12700" marB="12700" anchor="ctr" anchorCtr="0" horzOverflow="overflow">
                    <a:lnT w="12700">
                      <a:miter lim="400000"/>
                    </a:lnT>
                    <a:solidFill>
                      <a:srgbClr val="18679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Project’s New Features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solidFill>
                      <a:srgbClr val="18679A"/>
                    </a:solidFill>
                  </a:tcPr>
                </a:tc>
              </a:tr>
              <a:tr h="1286064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Security &amp; Verification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Manual document verification delays booking approvals.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b="1" sz="2500">
                          <a:solidFill>
                            <a:srgbClr val="000000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AI-Based License &amp; ID Verification</a:t>
                      </a:r>
                      <a:r>
                        <a:rPr b="0"/>
                        <a:t> for instant approvals.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286064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No strict login security, leading to unauthorized access risks.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b="1" sz="2500">
                          <a:solidFill>
                            <a:srgbClr val="000000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Two-Factor Authentication (2FA)</a:t>
                      </a:r>
                      <a:r>
                        <a:rPr b="0"/>
                        <a:t> using OTP for better security.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286064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User Management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Basic registration and profile management; limited user customization.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b="1" sz="2500">
                          <a:solidFill>
                            <a:srgbClr val="000000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User Profile Management</a:t>
                      </a:r>
                      <a:r>
                        <a:rPr b="0"/>
                        <a:t> with detailed customization options.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286064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Car Listings &amp; Booking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Limited search filters; users struggle to find specific cars.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b="1" sz="2500">
                          <a:solidFill>
                            <a:srgbClr val="000000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Advanced Search &amp; Filters</a:t>
                      </a:r>
                      <a:r>
                        <a:rPr b="0"/>
                        <a:t> for price, location, type, and availability.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286064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Payment &amp; Transactions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Uber only supports card payments.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b="1" sz="2500">
                          <a:solidFill>
                            <a:srgbClr val="000000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Multiple Payment Options:</a:t>
                      </a:r>
                      <a:r>
                        <a:rPr b="0"/>
                        <a:t> UPI, credit/debit cards, and net banking.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286064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Booking Enhancements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No option for short-term or long-term rental plans.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b="1" sz="2500">
                          <a:solidFill>
                            <a:srgbClr val="000000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Flexible Rental Durations</a:t>
                      </a:r>
                      <a:r>
                        <a:rPr b="0"/>
                        <a:t> (hourly, daily, monthly).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286064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Customer support is slow and inefficient.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b="1" sz="2500">
                          <a:solidFill>
                            <a:srgbClr val="000000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AI Chatbot for Basic Queries</a:t>
                      </a:r>
                      <a:r>
                        <a:rPr b="0"/>
                        <a:t> ensures quick responses.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286064"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Reviews &amp; Support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No feedback/rating system for individual cars.</a:t>
                      </a:r>
                    </a:p>
                  </a:txBody>
                  <a:tcPr marL="12700" marR="12700" marT="12700" marB="12700" anchor="ctr" anchorCtr="0" horzOverflow="overflow">
                    <a:lnB w="12700">
                      <a:miter lim="400000"/>
                    </a:lnB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57200">
                        <a:lnSpc>
                          <a:spcPct val="100000"/>
                        </a:lnSpc>
                        <a:defRPr b="1" sz="2500">
                          <a:solidFill>
                            <a:srgbClr val="000000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User Ratings &amp; Feedback</a:t>
                      </a:r>
                      <a:r>
                        <a:rPr b="0"/>
                        <a:t> allows renters to review their experience.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  <a:solidFill>
                      <a:srgbClr val="838787"/>
                    </a:solidFill>
                  </a:tcPr>
                </a:tc>
              </a:tr>
            </a:tbl>
          </a:graphicData>
        </a:graphic>
      </p:graphicFrame>
      <p:sp>
        <p:nvSpPr>
          <p:cNvPr id="202" name="Features and Functionality"/>
          <p:cNvSpPr txBox="1"/>
          <p:nvPr/>
        </p:nvSpPr>
        <p:spPr>
          <a:xfrm>
            <a:off x="473033" y="460031"/>
            <a:ext cx="13594328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200"/>
              </a:spcBef>
              <a:defRPr cap="all" sz="7700">
                <a:solidFill>
                  <a:srgbClr val="99D2EC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Features and Functionality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Table 1"/>
          <p:cNvGraphicFramePr/>
          <p:nvPr/>
        </p:nvGraphicFramePr>
        <p:xfrm>
          <a:off x="650396" y="762000"/>
          <a:ext cx="23083209" cy="129560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94401"/>
                <a:gridCol w="7694401"/>
                <a:gridCol w="7694401"/>
              </a:tblGrid>
              <a:tr h="1177821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Category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solidFill>
                      <a:srgbClr val="18679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Feature</a:t>
                      </a:r>
                    </a:p>
                  </a:txBody>
                  <a:tcPr marL="12700" marR="12700" marT="12700" marB="12700" anchor="ctr" anchorCtr="0" horzOverflow="overflow">
                    <a:lnT w="12700">
                      <a:miter lim="400000"/>
                    </a:lnT>
                    <a:solidFill>
                      <a:srgbClr val="18679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Description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solidFill>
                      <a:srgbClr val="18679A"/>
                    </a:solidFill>
                  </a:tcPr>
                </a:tc>
              </a:tr>
              <a:tr h="1177821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Security &amp; Verification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AI-Based License &amp; ID Verification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Use OCR (Optical Character Recognition) to scan and verify user IDs instantly.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177821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Two-Factor Authentication (2FA)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Implement OTP-based login for added security.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177821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User Management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User Registration &amp; Profile Management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Basic sign-up, login, and profile update functionalities.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177821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Car Listings &amp; Booking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Car Search &amp; Filters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Allow users to search by car type, price, and location.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177821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Real-Time Car Availability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Show available cars dynamically.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177821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Instant Booking Confirmation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Send booking confirmation via email/SMS.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177821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Payment &amp; Transactions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Multiple Payment Options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UPI, debit/credit card, and net banking support.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177821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Booking Enhancements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On-Demand Pickup &amp; Drop-Off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Users can select custom locations for an extra fee.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177821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Flexible Rental Duration</a:t>
                      </a:r>
                    </a:p>
                  </a:txBody>
                  <a:tcPr marL="12700" marR="12700" marT="12700" marB="12700" anchor="ctr" anchorCtr="0" horzOverflow="overflow"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Allow short-term (hourly/daily) and long-term (monthly) rentals.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solidFill>
                      <a:srgbClr val="838787"/>
                    </a:solidFill>
                  </a:tcPr>
                </a:tc>
              </a:tr>
              <a:tr h="1177821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🔹 Reviews &amp; Customer Support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User Ratings &amp; Feedback</a:t>
                      </a:r>
                    </a:p>
                  </a:txBody>
                  <a:tcPr marL="12700" marR="12700" marT="12700" marB="12700" anchor="ctr" anchorCtr="0" horzOverflow="overflow">
                    <a:lnB w="12700">
                      <a:miter lim="400000"/>
                    </a:lnB>
                    <a:solidFill>
                      <a:srgbClr val="83878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Let users rate their rental experience.</a:t>
                      </a:r>
                    </a:p>
                  </a:txBody>
                  <a:tcPr marL="12700" marR="12700" marT="12700" marB="127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  <a:solidFill>
                      <a:srgbClr val="83878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chnology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Technology stack</a:t>
            </a:r>
          </a:p>
        </p:txBody>
      </p:sp>
      <p:sp>
        <p:nvSpPr>
          <p:cNvPr id="207" name="Frontend: React.js / Java Swing…"/>
          <p:cNvSpPr txBox="1"/>
          <p:nvPr/>
        </p:nvSpPr>
        <p:spPr>
          <a:xfrm>
            <a:off x="839370" y="5087738"/>
            <a:ext cx="15457550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3200"/>
              </a:spcBef>
              <a:defRPr cap="all" sz="5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Frontend: React.js / Java Swing</a:t>
            </a:r>
          </a:p>
          <a:p>
            <a:pPr>
              <a:lnSpc>
                <a:spcPct val="80000"/>
              </a:lnSpc>
              <a:spcBef>
                <a:spcPts val="3200"/>
              </a:spcBef>
              <a:defRPr cap="all" sz="5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Backend: Spring Boot (Java)</a:t>
            </a:r>
          </a:p>
          <a:p>
            <a:pPr>
              <a:lnSpc>
                <a:spcPct val="80000"/>
              </a:lnSpc>
              <a:spcBef>
                <a:spcPts val="3200"/>
              </a:spcBef>
              <a:defRPr cap="all" sz="5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Database: MySQL</a:t>
            </a:r>
          </a:p>
          <a:p>
            <a:pPr>
              <a:lnSpc>
                <a:spcPct val="80000"/>
              </a:lnSpc>
              <a:spcBef>
                <a:spcPts val="3200"/>
              </a:spcBef>
              <a:defRPr cap="all" sz="5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Authentication &amp; Security: Google Authenticator</a:t>
            </a:r>
          </a:p>
          <a:p>
            <a:pPr>
              <a:lnSpc>
                <a:spcPct val="80000"/>
              </a:lnSpc>
              <a:spcBef>
                <a:spcPts val="3200"/>
              </a:spcBef>
              <a:defRPr cap="all" sz="5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AI Features: OpenCV, Google Vision</a:t>
            </a:r>
          </a:p>
          <a:p>
            <a:pPr>
              <a:lnSpc>
                <a:spcPct val="80000"/>
              </a:lnSpc>
              <a:spcBef>
                <a:spcPts val="3200"/>
              </a:spcBef>
              <a:defRPr cap="all" sz="5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Location Tracking: Google Maps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EVELOPMENT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DEVELOPMENT WORKFLOW</a:t>
            </a:r>
          </a:p>
        </p:txBody>
      </p:sp>
      <p:sp>
        <p:nvSpPr>
          <p:cNvPr id="210" name="1.Requirement Gathering – Identify user needs, define features, research competitors.…"/>
          <p:cNvSpPr txBox="1"/>
          <p:nvPr/>
        </p:nvSpPr>
        <p:spPr>
          <a:xfrm>
            <a:off x="636139" y="4242372"/>
            <a:ext cx="23111719" cy="600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lnSpc>
                <a:spcPct val="80000"/>
              </a:lnSpc>
              <a:spcBef>
                <a:spcPts val="3200"/>
              </a:spcBef>
              <a:defRPr cap="all" sz="4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1.Requirement Gathering – Identify user needs, define features, research competitors.</a:t>
            </a:r>
          </a:p>
          <a:p>
            <a:pPr algn="just">
              <a:lnSpc>
                <a:spcPct val="80000"/>
              </a:lnSpc>
              <a:spcBef>
                <a:spcPts val="3200"/>
              </a:spcBef>
              <a:defRPr cap="all" sz="4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2. Design &amp; Prototyping – UI/UX design using Java Swing, wireframes, system architecture.</a:t>
            </a:r>
          </a:p>
          <a:p>
            <a:pPr algn="just">
              <a:lnSpc>
                <a:spcPct val="80000"/>
              </a:lnSpc>
              <a:spcBef>
                <a:spcPts val="3200"/>
              </a:spcBef>
              <a:defRPr cap="all" sz="4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3. Database Setup – Configure SQLite/MySQL, design ER diagrams, implement security.</a:t>
            </a:r>
          </a:p>
          <a:p>
            <a:pPr algn="just">
              <a:lnSpc>
                <a:spcPct val="80000"/>
              </a:lnSpc>
              <a:spcBef>
                <a:spcPts val="3200"/>
              </a:spcBef>
              <a:defRPr cap="all" sz="4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4. Backend Development – Java (Spring Boot/Servlets), authentication, payment, APIs.</a:t>
            </a:r>
          </a:p>
          <a:p>
            <a:pPr algn="just">
              <a:lnSpc>
                <a:spcPct val="80000"/>
              </a:lnSpc>
              <a:spcBef>
                <a:spcPts val="3200"/>
              </a:spcBef>
              <a:defRPr cap="all" sz="4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5. Frontend Development – Java Swing/React.js, responsive UI, booking &amp; payment forms.</a:t>
            </a:r>
          </a:p>
          <a:p>
            <a:pPr algn="just">
              <a:lnSpc>
                <a:spcPct val="80000"/>
              </a:lnSpc>
              <a:spcBef>
                <a:spcPts val="3200"/>
              </a:spcBef>
              <a:defRPr cap="all" sz="4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6.Testing &amp; Debugging – Unit &amp; integration testing, bug fixing, user feedback.</a:t>
            </a:r>
          </a:p>
          <a:p>
            <a:pPr algn="just">
              <a:lnSpc>
                <a:spcPct val="80000"/>
              </a:lnSpc>
              <a:spcBef>
                <a:spcPts val="3200"/>
              </a:spcBef>
              <a:defRPr cap="all" sz="40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7. Deployment &amp; Maintenance – Cloud deployment, updates, security patches, new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creenshot 2025-02-04 at 8.56.19 PM.png" descr="Screenshot 2025-02-04 at 8.56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542" y="-12702"/>
            <a:ext cx="22279674" cy="1371600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U S E  C A S E  D I A G R A M"/>
          <p:cNvSpPr txBox="1"/>
          <p:nvPr/>
        </p:nvSpPr>
        <p:spPr>
          <a:xfrm>
            <a:off x="463244" y="215900"/>
            <a:ext cx="1404147" cy="136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cap="all" sz="7000">
                <a:solidFill>
                  <a:schemeClr val="accent1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U</a:t>
            </a:r>
            <a:br/>
            <a:r>
              <a:t>S</a:t>
            </a:r>
            <a:br/>
            <a:r>
              <a:t>E</a:t>
            </a:r>
            <a:br/>
            <a:br/>
            <a:r>
              <a:t>C</a:t>
            </a:r>
            <a:br/>
            <a:r>
              <a:t>A</a:t>
            </a:r>
            <a:br/>
            <a:r>
              <a:t>S</a:t>
            </a:r>
            <a:br/>
            <a:r>
              <a:t>E</a:t>
            </a:r>
            <a:br/>
            <a:br/>
            <a:r>
              <a:t>D</a:t>
            </a:r>
            <a:br/>
            <a:r>
              <a:t>I</a:t>
            </a:r>
            <a:br/>
            <a:r>
              <a:t>A</a:t>
            </a:r>
            <a:br/>
            <a:r>
              <a:t>G</a:t>
            </a:r>
            <a:br/>
            <a:r>
              <a:t>R</a:t>
            </a:r>
            <a:br/>
            <a:r>
              <a:t>A</a:t>
            </a:r>
            <a:br/>
            <a:r>
              <a:t>M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8002" y="-581365"/>
            <a:ext cx="22464754" cy="15107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27" y="238641"/>
            <a:ext cx="25879011" cy="1331491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USER FLOW DIAGRAM"/>
          <p:cNvSpPr txBox="1"/>
          <p:nvPr/>
        </p:nvSpPr>
        <p:spPr>
          <a:xfrm>
            <a:off x="11545178" y="614448"/>
            <a:ext cx="1122787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cap="all" sz="8700">
                <a:solidFill>
                  <a:schemeClr val="accent1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USER 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