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88" r:id="rId3"/>
    <p:sldId id="264" r:id="rId4"/>
    <p:sldId id="291" r:id="rId5"/>
    <p:sldId id="262" r:id="rId6"/>
    <p:sldId id="263" r:id="rId7"/>
    <p:sldId id="275" r:id="rId8"/>
    <p:sldId id="294" r:id="rId9"/>
    <p:sldId id="276" r:id="rId10"/>
    <p:sldId id="278" r:id="rId11"/>
    <p:sldId id="292" r:id="rId12"/>
    <p:sldId id="280" r:id="rId13"/>
    <p:sldId id="277" r:id="rId14"/>
    <p:sldId id="281" r:id="rId15"/>
    <p:sldId id="284" r:id="rId16"/>
    <p:sldId id="285" r:id="rId17"/>
    <p:sldId id="286" r:id="rId18"/>
    <p:sldId id="287" r:id="rId19"/>
    <p:sldId id="295" r:id="rId20"/>
    <p:sldId id="296" r:id="rId21"/>
    <p:sldId id="298" r:id="rId22"/>
    <p:sldId id="297" r:id="rId23"/>
    <p:sldId id="299" r:id="rId24"/>
    <p:sldId id="300" r:id="rId25"/>
    <p:sldId id="302" r:id="rId26"/>
    <p:sldId id="257" r:id="rId2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29514-F635-A633-17B4-908F26275669}" v="6369" dt="2020-04-14T20:24:37.486"/>
    <p1510:client id="{24FAEA8A-EFA3-3103-27F8-D9065D86B3A8}" v="3256" dt="2020-03-21T00:13:25.339"/>
    <p1510:client id="{3EB2EB11-5934-FEAB-487F-07551E95C73D}" v="17" dt="2020-04-13T03:08:20.210"/>
    <p1510:client id="{578DE04D-DF42-6CEB-7953-6F7DB20A6903}" v="222" dt="2020-04-14T20:29:06.427"/>
    <p1510:client id="{5CFBD2A3-726D-3189-884F-62E7722F89FA}" v="7534" dt="2020-04-29T20:46:43.722"/>
    <p1510:client id="{8819ADA8-83DE-C1F1-F48E-C8517445E43E}" v="23" dt="2020-04-13T16:01:34.854"/>
    <p1510:client id="{E25E426C-AA68-996B-598E-F34CCBC31EC7}" v="2109" dt="2020-03-20T05:52:14.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0" d="100"/>
          <a:sy n="80" d="100"/>
        </p:scale>
        <p:origin x="17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40231-E919-4E55-8E08-1F3F5A1575A2}" type="datetimeFigureOut">
              <a:rPr lang="en-IN" smtClean="0"/>
              <a:t>30-04-2020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E25AF-667F-4637-B880-223CE59AB4D3}" type="slidenum">
              <a:rPr lang="en-IN" smtClean="0"/>
              <a:t>‹#›</a:t>
            </a:fld>
            <a:endParaRPr lang="en-IN"/>
          </a:p>
        </p:txBody>
      </p:sp>
    </p:spTree>
    <p:extLst>
      <p:ext uri="{BB962C8B-B14F-4D97-AF65-F5344CB8AC3E}">
        <p14:creationId xmlns:p14="http://schemas.microsoft.com/office/powerpoint/2010/main" val="1212619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E448601-BE18-46E9-9204-B2B51738DE0F}" type="datetime1">
              <a:rPr lang="en-US" smtClean="0"/>
              <a:t>4/30/2020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255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B48FCB9-3676-4082-A0BE-EABE0193F196}" type="datetime1">
              <a:rPr lang="en-US" smtClean="0"/>
              <a:t>4/30/2020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061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D534ECC5-6DC5-43D5-9FFC-5B9115D0A7F8}" type="datetime1">
              <a:rPr lang="en-US" smtClean="0"/>
              <a:t>4/30/2020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0105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190744D-9BBD-49AC-B83F-A0EFD5F25623}" type="datetime1">
              <a:rPr lang="en-US" smtClean="0"/>
              <a:t>4/30/2020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8277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1005869-F947-4F4F-B779-B535351F2F41}" type="datetime1">
              <a:rPr lang="en-US" smtClean="0"/>
              <a:t>4/30/2020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5200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F0D42E3-D362-4BF4-9D37-1D9D4F9D1EAA}" type="datetime1">
              <a:rPr lang="en-US" smtClean="0"/>
              <a:t>4/30/2020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0871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118588-82AB-4330-B107-74B4FC5A3ED1}" type="datetime1">
              <a:rPr lang="en-US" smtClean="0"/>
              <a:t>4/30/2020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7585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FF4DA8FC-3924-4390-805C-7215B21A1BCC}" type="datetime1">
              <a:rPr lang="en-US" smtClean="0"/>
              <a:t>4/30/2020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3986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EE8CCE29-C982-444E-B8E1-79B341E0D503}" type="datetime1">
              <a:rPr lang="en-US" smtClean="0"/>
              <a:t>4/30/2020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506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2AB3B6-A8AC-45D3-8932-0CFD8D462084}" type="datetime1">
              <a:rPr lang="en-US" smtClean="0"/>
              <a:t>4/30/2020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461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A338474B-2A38-473C-8AA0-05421944AD5C}" type="datetime1">
              <a:rPr lang="en-US" smtClean="0"/>
              <a:t>4/30/2020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783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13EBE7A-E038-4CF0-B9C9-FE78E7F73DFE}" type="datetime1">
              <a:rPr lang="en-US" smtClean="0"/>
              <a:t>4/30/2020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26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49D0E0E-5340-446C-8F39-29D9002FCA2C}" type="datetime1">
              <a:rPr lang="en-US" smtClean="0"/>
              <a:t>4/30/2020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606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AFD4D9CC-D41A-4397-A750-BD75B0E9682B}" type="datetime1">
              <a:rPr lang="en-US" smtClean="0"/>
              <a:t>4/30/2020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97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196D2-5B47-444C-8598-D7C87A821976}" type="datetime1">
              <a:rPr lang="en-US" smtClean="0"/>
              <a:t>4/30/2020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7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2CD1F65-C296-4F2E-86F4-96D5F93C4844}" type="datetime1">
              <a:rPr lang="en-US" smtClean="0"/>
              <a:t>4/30/2020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38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275575F-49CE-4FDE-9454-DE4F35326A07}" type="datetime1">
              <a:rPr lang="en-US" smtClean="0"/>
              <a:t>4/30/2020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534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8158861-6397-4C74-A6E9-38A13362808C}" type="datetime1">
              <a:rPr lang="en-US" smtClean="0"/>
              <a:t>4/30/2020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13926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106" y="1021432"/>
            <a:ext cx="11082901" cy="2677648"/>
          </a:xfrm>
        </p:spPr>
        <p:txBody>
          <a:bodyPr/>
          <a:lstStyle/>
          <a:p>
            <a:pPr algn="ctr"/>
            <a:r>
              <a:rPr lang="en-GB" sz="3600" b="1">
                <a:ea typeface="+mj-lt"/>
                <a:cs typeface="+mj-lt"/>
              </a:rPr>
              <a:t>Automatic Detection of White Plague using New </a:t>
            </a:r>
            <a:r>
              <a:rPr lang="en-GB" sz="3600" b="1" dirty="0">
                <a:ea typeface="+mj-lt"/>
                <a:cs typeface="+mj-lt"/>
              </a:rPr>
              <a:t>Modified VGG16 Network with Chest X-Rays</a:t>
            </a:r>
            <a:endParaRPr lang="en-US" sz="3600" b="1"/>
          </a:p>
        </p:txBody>
      </p:sp>
      <p:sp>
        <p:nvSpPr>
          <p:cNvPr id="3" name="Subtitle 2"/>
          <p:cNvSpPr>
            <a:spLocks noGrp="1"/>
          </p:cNvSpPr>
          <p:nvPr>
            <p:ph type="subTitle" idx="1"/>
          </p:nvPr>
        </p:nvSpPr>
        <p:spPr>
          <a:xfrm>
            <a:off x="3455333" y="4647984"/>
            <a:ext cx="4986903" cy="861420"/>
          </a:xfrm>
        </p:spPr>
        <p:txBody>
          <a:bodyPr/>
          <a:lstStyle/>
          <a:p>
            <a:pPr algn="ctr"/>
            <a:r>
              <a:rPr lang="en-GB" sz="2100" b="1" dirty="0" err="1">
                <a:solidFill>
                  <a:schemeClr val="bg1"/>
                </a:solidFill>
              </a:rPr>
              <a:t>Sweekar</a:t>
            </a:r>
            <a:r>
              <a:rPr lang="en-GB" sz="2100" b="1" dirty="0">
                <a:solidFill>
                  <a:schemeClr val="bg1"/>
                </a:solidFill>
              </a:rPr>
              <a:t> </a:t>
            </a:r>
            <a:r>
              <a:rPr lang="en-GB" sz="2100" b="1" dirty="0" err="1">
                <a:solidFill>
                  <a:schemeClr val="bg1"/>
                </a:solidFill>
              </a:rPr>
              <a:t>sudhakara</a:t>
            </a:r>
            <a:endParaRPr lang="en-GB" sz="2100" b="1" dirty="0">
              <a:solidFill>
                <a:schemeClr val="bg1"/>
              </a:solidFill>
            </a:endParaRPr>
          </a:p>
          <a:p>
            <a:pPr algn="ctr"/>
            <a:r>
              <a:rPr lang="en-GB" b="1" dirty="0">
                <a:solidFill>
                  <a:schemeClr val="bg2"/>
                </a:solidFill>
              </a:rPr>
              <a:t>Sks6492@psu.edu</a:t>
            </a:r>
          </a:p>
        </p:txBody>
      </p:sp>
      <p:sp>
        <p:nvSpPr>
          <p:cNvPr id="6" name="TextBox 5">
            <a:extLst>
              <a:ext uri="{FF2B5EF4-FFF2-40B4-BE49-F238E27FC236}">
                <a16:creationId xmlns:a16="http://schemas.microsoft.com/office/drawing/2014/main" id="{970E3DD9-0083-4A6C-A60D-5EDEB176CFD0}"/>
              </a:ext>
            </a:extLst>
          </p:cNvPr>
          <p:cNvSpPr txBox="1"/>
          <p:nvPr/>
        </p:nvSpPr>
        <p:spPr>
          <a:xfrm>
            <a:off x="1200150" y="510037"/>
            <a:ext cx="95005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rPr>
              <a:t>EE 552/CSE 583:  PATTERN RECOGNITION &amp; MACHINE LEARNING (PROF. YANXI LIU)</a:t>
            </a:r>
            <a:endParaRPr lang="en-US" dirty="0">
              <a:solidFill>
                <a:schemeClr val="bg1"/>
              </a:solidFill>
            </a:endParaRPr>
          </a:p>
          <a:p>
            <a:pPr algn="ctr"/>
            <a:r>
              <a:rPr lang="en-GB" b="1" dirty="0">
                <a:solidFill>
                  <a:schemeClr val="bg1"/>
                </a:solidFill>
              </a:rPr>
              <a:t>TERM PROJECT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392B-557F-4F52-9A7F-737287FBC4ED}"/>
              </a:ext>
            </a:extLst>
          </p:cNvPr>
          <p:cNvSpPr>
            <a:spLocks noGrp="1"/>
          </p:cNvSpPr>
          <p:nvPr>
            <p:ph type="title"/>
          </p:nvPr>
        </p:nvSpPr>
        <p:spPr/>
        <p:txBody>
          <a:bodyPr/>
          <a:lstStyle/>
          <a:p>
            <a:r>
              <a:rPr lang="en-GB" b="1" dirty="0"/>
              <a:t>Transfer Learning using Pre-trained </a:t>
            </a:r>
            <a:r>
              <a:rPr lang="en-GB" b="1"/>
              <a:t>Network (Baseline)</a:t>
            </a:r>
            <a:endParaRPr lang="en-GB" b="1" dirty="0"/>
          </a:p>
        </p:txBody>
      </p:sp>
      <p:pic>
        <p:nvPicPr>
          <p:cNvPr id="4" name="Picture 4" descr="A screenshot of a cell phone&#10;&#10;Description generated with very high confidence">
            <a:extLst>
              <a:ext uri="{FF2B5EF4-FFF2-40B4-BE49-F238E27FC236}">
                <a16:creationId xmlns:a16="http://schemas.microsoft.com/office/drawing/2014/main" id="{CF42B537-FC6F-4006-A52F-62BEA41EDDB6}"/>
              </a:ext>
            </a:extLst>
          </p:cNvPr>
          <p:cNvPicPr>
            <a:picLocks noGrp="1" noChangeAspect="1"/>
          </p:cNvPicPr>
          <p:nvPr>
            <p:ph idx="1"/>
          </p:nvPr>
        </p:nvPicPr>
        <p:blipFill>
          <a:blip r:embed="rId2"/>
          <a:stretch>
            <a:fillRect/>
          </a:stretch>
        </p:blipFill>
        <p:spPr>
          <a:xfrm>
            <a:off x="5094350" y="2511945"/>
            <a:ext cx="6712188" cy="2492354"/>
          </a:xfrm>
        </p:spPr>
      </p:pic>
      <p:sp>
        <p:nvSpPr>
          <p:cNvPr id="6" name="TextBox 5">
            <a:extLst>
              <a:ext uri="{FF2B5EF4-FFF2-40B4-BE49-F238E27FC236}">
                <a16:creationId xmlns:a16="http://schemas.microsoft.com/office/drawing/2014/main" id="{6797A2C9-CB0A-4D0B-9123-D213D055C886}"/>
              </a:ext>
            </a:extLst>
          </p:cNvPr>
          <p:cNvSpPr txBox="1"/>
          <p:nvPr/>
        </p:nvSpPr>
        <p:spPr>
          <a:xfrm>
            <a:off x="353684" y="2539043"/>
            <a:ext cx="458350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1700">
                <a:ea typeface="+mn-lt"/>
                <a:cs typeface="+mn-lt"/>
              </a:rPr>
              <a:t>The data is firstly split into training &amp; testing and the training data is further augmented.</a:t>
            </a:r>
            <a:endParaRPr lang="en-US" sz="1700">
              <a:ea typeface="+mn-lt"/>
              <a:cs typeface="+mn-lt"/>
            </a:endParaRPr>
          </a:p>
          <a:p>
            <a:pPr marL="285750" indent="-285750" algn="just">
              <a:buFont typeface="Arial"/>
              <a:buChar char="•"/>
            </a:pPr>
            <a:endParaRPr lang="en-GB" sz="1700" dirty="0">
              <a:ea typeface="+mn-lt"/>
              <a:cs typeface="+mn-lt"/>
            </a:endParaRPr>
          </a:p>
          <a:p>
            <a:pPr marL="285750" indent="-285750" algn="just">
              <a:buFont typeface="Arial"/>
              <a:buChar char="•"/>
            </a:pPr>
            <a:r>
              <a:rPr lang="en-GB" sz="1700">
                <a:ea typeface="+mn-lt"/>
                <a:cs typeface="+mn-lt"/>
              </a:rPr>
              <a:t>The pre-trained model weights (</a:t>
            </a:r>
            <a:r>
              <a:rPr lang="en-GB" sz="1700" b="1">
                <a:ea typeface="+mn-lt"/>
                <a:cs typeface="+mn-lt"/>
              </a:rPr>
              <a:t>VGG16 &amp; ResNet50</a:t>
            </a:r>
            <a:r>
              <a:rPr lang="en-GB" sz="1700">
                <a:ea typeface="+mn-lt"/>
                <a:cs typeface="+mn-lt"/>
              </a:rPr>
              <a:t>) trained previously on ImageNet data is loaded. </a:t>
            </a:r>
            <a:endParaRPr lang="en-US" sz="1700">
              <a:ea typeface="+mn-lt"/>
              <a:cs typeface="+mn-lt"/>
            </a:endParaRPr>
          </a:p>
          <a:p>
            <a:pPr marL="285750" indent="-285750" algn="just">
              <a:buFont typeface="Arial"/>
              <a:buChar char="•"/>
            </a:pPr>
            <a:endParaRPr lang="en-GB" sz="1700" dirty="0">
              <a:ea typeface="+mn-lt"/>
              <a:cs typeface="+mn-lt"/>
            </a:endParaRPr>
          </a:p>
          <a:p>
            <a:pPr marL="285750" indent="-285750" algn="just">
              <a:buFont typeface="Arial"/>
              <a:buChar char="•"/>
            </a:pPr>
            <a:r>
              <a:rPr lang="en-GB" sz="1700">
                <a:ea typeface="+mn-lt"/>
                <a:cs typeface="+mn-lt"/>
              </a:rPr>
              <a:t>To confine the weights from the pre-trained model the GAP layer is used.</a:t>
            </a:r>
            <a:endParaRPr lang="en-GB" sz="1700" dirty="0">
              <a:ea typeface="+mn-lt"/>
              <a:cs typeface="+mn-lt"/>
            </a:endParaRPr>
          </a:p>
          <a:p>
            <a:pPr algn="just"/>
            <a:endParaRPr lang="en-GB" sz="1700" dirty="0">
              <a:ea typeface="+mn-lt"/>
              <a:cs typeface="+mn-lt"/>
            </a:endParaRPr>
          </a:p>
          <a:p>
            <a:pPr marL="285750" indent="-285750" algn="just">
              <a:buFont typeface="Arial"/>
              <a:buChar char="•"/>
            </a:pPr>
            <a:r>
              <a:rPr lang="en-GB" sz="1700">
                <a:ea typeface="+mn-lt"/>
                <a:cs typeface="+mn-lt"/>
              </a:rPr>
              <a:t>In the end, a softmax layer activation is used to predict the label of the chest x-ray. </a:t>
            </a:r>
            <a:endParaRPr lang="en-US" sz="1700"/>
          </a:p>
        </p:txBody>
      </p:sp>
      <p:sp>
        <p:nvSpPr>
          <p:cNvPr id="3" name="TextBox 2">
            <a:extLst>
              <a:ext uri="{FF2B5EF4-FFF2-40B4-BE49-F238E27FC236}">
                <a16:creationId xmlns:a16="http://schemas.microsoft.com/office/drawing/2014/main" id="{D48AA3C2-F194-4D6C-A039-660DA4CB1C71}"/>
              </a:ext>
            </a:extLst>
          </p:cNvPr>
          <p:cNvSpPr txBox="1"/>
          <p:nvPr/>
        </p:nvSpPr>
        <p:spPr>
          <a:xfrm>
            <a:off x="7067911" y="4954438"/>
            <a:ext cx="4094670" cy="113877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700" b="1">
                <a:solidFill>
                  <a:srgbClr val="00B050"/>
                </a:solidFill>
              </a:rPr>
              <a:t>Loss Function: </a:t>
            </a:r>
            <a:r>
              <a:rPr lang="en-GB" sz="1700">
                <a:solidFill>
                  <a:srgbClr val="00B050"/>
                </a:solidFill>
              </a:rPr>
              <a:t>Binary Cross Entropy</a:t>
            </a:r>
          </a:p>
          <a:p>
            <a:r>
              <a:rPr lang="en-GB" sz="1700" b="1">
                <a:solidFill>
                  <a:srgbClr val="00B050"/>
                </a:solidFill>
              </a:rPr>
              <a:t>Optimizer: </a:t>
            </a:r>
            <a:r>
              <a:rPr lang="en-GB" sz="1700">
                <a:solidFill>
                  <a:srgbClr val="00B050"/>
                </a:solidFill>
              </a:rPr>
              <a:t>Adam</a:t>
            </a:r>
          </a:p>
          <a:p>
            <a:r>
              <a:rPr lang="en-GB" sz="1700" b="1">
                <a:solidFill>
                  <a:srgbClr val="00B050"/>
                </a:solidFill>
              </a:rPr>
              <a:t>Classification Layer:</a:t>
            </a:r>
            <a:r>
              <a:rPr lang="en-GB" sz="1700">
                <a:solidFill>
                  <a:srgbClr val="00B050"/>
                </a:solidFill>
              </a:rPr>
              <a:t> Sigmoid</a:t>
            </a:r>
          </a:p>
          <a:p>
            <a:r>
              <a:rPr lang="en-GB" sz="1700" b="1">
                <a:solidFill>
                  <a:srgbClr val="00B050"/>
                </a:solidFill>
              </a:rPr>
              <a:t>Input Size:</a:t>
            </a:r>
            <a:r>
              <a:rPr lang="en-GB" sz="1700">
                <a:solidFill>
                  <a:srgbClr val="00B050"/>
                </a:solidFill>
              </a:rPr>
              <a:t> 224 x 224 x 3</a:t>
            </a:r>
            <a:endParaRPr lang="en-GB" sz="1700" dirty="0">
              <a:solidFill>
                <a:srgbClr val="00B050"/>
              </a:solidFill>
            </a:endParaRPr>
          </a:p>
        </p:txBody>
      </p:sp>
      <p:sp>
        <p:nvSpPr>
          <p:cNvPr id="5" name="Slide Number Placeholder 4">
            <a:extLst>
              <a:ext uri="{FF2B5EF4-FFF2-40B4-BE49-F238E27FC236}">
                <a16:creationId xmlns:a16="http://schemas.microsoft.com/office/drawing/2014/main" id="{4F2D95AC-4695-4328-8ACE-BB94CE40B09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57638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6B39-19EB-44BF-AFBE-E7B3FA301032}"/>
              </a:ext>
            </a:extLst>
          </p:cNvPr>
          <p:cNvSpPr>
            <a:spLocks noGrp="1"/>
          </p:cNvSpPr>
          <p:nvPr>
            <p:ph type="title"/>
          </p:nvPr>
        </p:nvSpPr>
        <p:spPr/>
        <p:txBody>
          <a:bodyPr/>
          <a:lstStyle/>
          <a:p>
            <a:r>
              <a:rPr lang="en-GB" b="1"/>
              <a:t>Pre-trained Model Weights</a:t>
            </a:r>
          </a:p>
        </p:txBody>
      </p:sp>
      <p:pic>
        <p:nvPicPr>
          <p:cNvPr id="4" name="Picture 4" descr="A close up of a device&#10;&#10;Description generated with very high confidence">
            <a:extLst>
              <a:ext uri="{FF2B5EF4-FFF2-40B4-BE49-F238E27FC236}">
                <a16:creationId xmlns:a16="http://schemas.microsoft.com/office/drawing/2014/main" id="{E13BBC03-0EFD-4271-AD4E-51413BA8EC03}"/>
              </a:ext>
            </a:extLst>
          </p:cNvPr>
          <p:cNvPicPr>
            <a:picLocks noChangeAspect="1"/>
          </p:cNvPicPr>
          <p:nvPr/>
        </p:nvPicPr>
        <p:blipFill>
          <a:blip r:embed="rId2"/>
          <a:stretch>
            <a:fillRect/>
          </a:stretch>
        </p:blipFill>
        <p:spPr>
          <a:xfrm>
            <a:off x="3646099" y="5355539"/>
            <a:ext cx="8163464" cy="1308391"/>
          </a:xfrm>
          <a:prstGeom prst="rect">
            <a:avLst/>
          </a:prstGeom>
        </p:spPr>
      </p:pic>
      <p:pic>
        <p:nvPicPr>
          <p:cNvPr id="6" name="Picture 6" descr="A picture containing text&#10;&#10;Description generated with very high confidence">
            <a:extLst>
              <a:ext uri="{FF2B5EF4-FFF2-40B4-BE49-F238E27FC236}">
                <a16:creationId xmlns:a16="http://schemas.microsoft.com/office/drawing/2014/main" id="{F4A81724-C4A6-49D5-AB35-E55163E5218A}"/>
              </a:ext>
            </a:extLst>
          </p:cNvPr>
          <p:cNvPicPr>
            <a:picLocks noChangeAspect="1"/>
          </p:cNvPicPr>
          <p:nvPr/>
        </p:nvPicPr>
        <p:blipFill>
          <a:blip r:embed="rId3"/>
          <a:stretch>
            <a:fillRect/>
          </a:stretch>
        </p:blipFill>
        <p:spPr>
          <a:xfrm>
            <a:off x="5414512" y="2451022"/>
            <a:ext cx="4525992" cy="2674824"/>
          </a:xfrm>
          <a:prstGeom prst="rect">
            <a:avLst/>
          </a:prstGeom>
        </p:spPr>
      </p:pic>
      <p:sp>
        <p:nvSpPr>
          <p:cNvPr id="8" name="TextBox 7">
            <a:extLst>
              <a:ext uri="{FF2B5EF4-FFF2-40B4-BE49-F238E27FC236}">
                <a16:creationId xmlns:a16="http://schemas.microsoft.com/office/drawing/2014/main" id="{8C9DE596-724A-4886-B7DD-B97BB87E79D2}"/>
              </a:ext>
            </a:extLst>
          </p:cNvPr>
          <p:cNvSpPr txBox="1"/>
          <p:nvPr/>
        </p:nvSpPr>
        <p:spPr>
          <a:xfrm>
            <a:off x="3401683" y="3430438"/>
            <a:ext cx="274320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700" b="1">
                <a:solidFill>
                  <a:srgbClr val="FF0000"/>
                </a:solidFill>
              </a:rPr>
              <a:t>VGG16 </a:t>
            </a:r>
            <a:endParaRPr lang="en-US" sz="1700" b="1">
              <a:solidFill>
                <a:srgbClr val="FF0000"/>
              </a:solidFill>
            </a:endParaRPr>
          </a:p>
          <a:p>
            <a:pPr algn="ctr"/>
            <a:r>
              <a:rPr lang="en-GB" sz="1700" b="1">
                <a:solidFill>
                  <a:srgbClr val="FF0000"/>
                </a:solidFill>
              </a:rPr>
              <a:t>Network</a:t>
            </a:r>
            <a:endParaRPr lang="en-US" sz="1700" b="1">
              <a:solidFill>
                <a:srgbClr val="FF0000"/>
              </a:solidFill>
            </a:endParaRPr>
          </a:p>
        </p:txBody>
      </p:sp>
      <p:sp>
        <p:nvSpPr>
          <p:cNvPr id="11" name="TextBox 10">
            <a:extLst>
              <a:ext uri="{FF2B5EF4-FFF2-40B4-BE49-F238E27FC236}">
                <a16:creationId xmlns:a16="http://schemas.microsoft.com/office/drawing/2014/main" id="{F0254989-FFB4-4B96-BF0A-B140B4BBA24C}"/>
              </a:ext>
            </a:extLst>
          </p:cNvPr>
          <p:cNvSpPr txBox="1"/>
          <p:nvPr/>
        </p:nvSpPr>
        <p:spPr>
          <a:xfrm>
            <a:off x="1532625" y="5644551"/>
            <a:ext cx="274320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700" b="1">
                <a:solidFill>
                  <a:srgbClr val="FF0000"/>
                </a:solidFill>
              </a:rPr>
              <a:t>ResNet50 </a:t>
            </a:r>
            <a:endParaRPr lang="en-US" sz="1700" b="1">
              <a:solidFill>
                <a:srgbClr val="FF0000"/>
              </a:solidFill>
            </a:endParaRPr>
          </a:p>
          <a:p>
            <a:pPr algn="ctr"/>
            <a:r>
              <a:rPr lang="en-GB" sz="1700" b="1">
                <a:solidFill>
                  <a:srgbClr val="FF0000"/>
                </a:solidFill>
              </a:rPr>
              <a:t>Network</a:t>
            </a:r>
            <a:endParaRPr lang="en-US" sz="1700" b="1">
              <a:solidFill>
                <a:srgbClr val="FF0000"/>
              </a:solidFill>
            </a:endParaRPr>
          </a:p>
        </p:txBody>
      </p:sp>
      <p:sp>
        <p:nvSpPr>
          <p:cNvPr id="12" name="TextBox 11">
            <a:extLst>
              <a:ext uri="{FF2B5EF4-FFF2-40B4-BE49-F238E27FC236}">
                <a16:creationId xmlns:a16="http://schemas.microsoft.com/office/drawing/2014/main" id="{D4E18588-52ED-4370-8CE3-A91D459EFB53}"/>
              </a:ext>
            </a:extLst>
          </p:cNvPr>
          <p:cNvSpPr txBox="1"/>
          <p:nvPr/>
        </p:nvSpPr>
        <p:spPr>
          <a:xfrm>
            <a:off x="568445" y="2897577"/>
            <a:ext cx="3045124" cy="1138773"/>
          </a:xfrm>
          <a:prstGeom prst="rect">
            <a:avLst/>
          </a:prstGeom>
          <a:solidFill>
            <a:schemeClr val="accent4">
              <a:lumMod val="20000"/>
              <a:lumOff val="80000"/>
            </a:schemeClr>
          </a:solidFill>
          <a:ln>
            <a:solidFill>
              <a:schemeClr val="accent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700"/>
              <a:t>The two pre-trained model weights evaluated in the baseline model is VGG16 and ResNet50</a:t>
            </a:r>
            <a:endParaRPr lang="en-US" sz="1700"/>
          </a:p>
        </p:txBody>
      </p:sp>
      <p:sp>
        <p:nvSpPr>
          <p:cNvPr id="3" name="Slide Number Placeholder 2">
            <a:extLst>
              <a:ext uri="{FF2B5EF4-FFF2-40B4-BE49-F238E27FC236}">
                <a16:creationId xmlns:a16="http://schemas.microsoft.com/office/drawing/2014/main" id="{8E129C4D-4635-4EA7-BA2F-284BFF6AE225}"/>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10597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392B-557F-4F52-9A7F-737287FBC4ED}"/>
              </a:ext>
            </a:extLst>
          </p:cNvPr>
          <p:cNvSpPr>
            <a:spLocks noGrp="1"/>
          </p:cNvSpPr>
          <p:nvPr>
            <p:ph type="title"/>
          </p:nvPr>
        </p:nvSpPr>
        <p:spPr/>
        <p:txBody>
          <a:bodyPr/>
          <a:lstStyle/>
          <a:p>
            <a:r>
              <a:rPr lang="en-GB" b="1" dirty="0"/>
              <a:t>Transfer Learning using Pre-trained </a:t>
            </a:r>
            <a:r>
              <a:rPr lang="en-GB" b="1"/>
              <a:t>Network (Baseline)</a:t>
            </a:r>
            <a:endParaRPr lang="en-GB" b="1" dirty="0"/>
          </a:p>
        </p:txBody>
      </p:sp>
      <p:pic>
        <p:nvPicPr>
          <p:cNvPr id="4" name="Picture 4" descr="A screenshot of a cell phone&#10;&#10;Description generated with very high confidence">
            <a:extLst>
              <a:ext uri="{FF2B5EF4-FFF2-40B4-BE49-F238E27FC236}">
                <a16:creationId xmlns:a16="http://schemas.microsoft.com/office/drawing/2014/main" id="{CF42B537-FC6F-4006-A52F-62BEA41EDDB6}"/>
              </a:ext>
            </a:extLst>
          </p:cNvPr>
          <p:cNvPicPr>
            <a:picLocks noGrp="1" noChangeAspect="1"/>
          </p:cNvPicPr>
          <p:nvPr>
            <p:ph idx="1"/>
          </p:nvPr>
        </p:nvPicPr>
        <p:blipFill>
          <a:blip r:embed="rId2"/>
          <a:stretch>
            <a:fillRect/>
          </a:stretch>
        </p:blipFill>
        <p:spPr>
          <a:xfrm>
            <a:off x="5381897" y="3273945"/>
            <a:ext cx="6712188" cy="2492354"/>
          </a:xfrm>
        </p:spPr>
      </p:pic>
      <p:sp>
        <p:nvSpPr>
          <p:cNvPr id="6" name="TextBox 5">
            <a:extLst>
              <a:ext uri="{FF2B5EF4-FFF2-40B4-BE49-F238E27FC236}">
                <a16:creationId xmlns:a16="http://schemas.microsoft.com/office/drawing/2014/main" id="{6797A2C9-CB0A-4D0B-9123-D213D055C886}"/>
              </a:ext>
            </a:extLst>
          </p:cNvPr>
          <p:cNvSpPr txBox="1"/>
          <p:nvPr/>
        </p:nvSpPr>
        <p:spPr>
          <a:xfrm>
            <a:off x="511834" y="2323381"/>
            <a:ext cx="960119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solidFill>
                  <a:srgbClr val="0070C0"/>
                </a:solidFill>
                <a:ea typeface="+mn-lt"/>
                <a:cs typeface="+mn-lt"/>
              </a:rPr>
              <a:t>What changes we have incorporated </a:t>
            </a:r>
            <a:r>
              <a:rPr lang="en-GB" sz="2000" b="1">
                <a:solidFill>
                  <a:srgbClr val="0070C0"/>
                </a:solidFill>
                <a:ea typeface="+mn-lt"/>
                <a:cs typeface="+mn-lt"/>
              </a:rPr>
              <a:t>in the baseline’s implementation?</a:t>
            </a:r>
          </a:p>
          <a:p>
            <a:pPr marL="342900" indent="-342900">
              <a:buFont typeface="Arial"/>
              <a:buChar char="•"/>
            </a:pPr>
            <a:endParaRPr lang="en-GB" dirty="0">
              <a:solidFill>
                <a:srgbClr val="000000"/>
              </a:solidFill>
            </a:endParaRPr>
          </a:p>
          <a:p>
            <a:pPr marL="342900" indent="-342900">
              <a:buFont typeface="Arial"/>
              <a:buChar char="•"/>
            </a:pPr>
            <a:endParaRPr lang="en-GB" dirty="0">
              <a:solidFill>
                <a:srgbClr val="000000"/>
              </a:solidFill>
            </a:endParaRPr>
          </a:p>
        </p:txBody>
      </p:sp>
      <p:sp>
        <p:nvSpPr>
          <p:cNvPr id="3" name="TextBox 2">
            <a:extLst>
              <a:ext uri="{FF2B5EF4-FFF2-40B4-BE49-F238E27FC236}">
                <a16:creationId xmlns:a16="http://schemas.microsoft.com/office/drawing/2014/main" id="{9B31C6D4-EDDD-495B-9904-6DF8A9155DD0}"/>
              </a:ext>
            </a:extLst>
          </p:cNvPr>
          <p:cNvSpPr txBox="1"/>
          <p:nvPr/>
        </p:nvSpPr>
        <p:spPr>
          <a:xfrm>
            <a:off x="368061" y="2740326"/>
            <a:ext cx="4942933"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1700" dirty="0">
                <a:ea typeface="+mn-lt"/>
                <a:cs typeface="+mn-lt"/>
              </a:rPr>
              <a:t>We have done basic pre-processing on the data.</a:t>
            </a:r>
          </a:p>
          <a:p>
            <a:pPr algn="just"/>
            <a:endParaRPr lang="en-GB" sz="1700" dirty="0">
              <a:ea typeface="+mn-lt"/>
              <a:cs typeface="+mn-lt"/>
            </a:endParaRPr>
          </a:p>
          <a:p>
            <a:pPr marL="285750" indent="-285750" algn="just">
              <a:buFont typeface="Arial"/>
              <a:buChar char="•"/>
            </a:pPr>
            <a:r>
              <a:rPr lang="en-GB" sz="1700" dirty="0">
                <a:ea typeface="+mn-lt"/>
                <a:cs typeface="+mn-lt"/>
              </a:rPr>
              <a:t>Considered 5 types of data augmentation instead of just flipping.</a:t>
            </a:r>
          </a:p>
          <a:p>
            <a:pPr marL="285750" indent="-285750" algn="just">
              <a:buFont typeface="Arial"/>
              <a:buChar char="•"/>
            </a:pPr>
            <a:endParaRPr lang="en-GB" sz="1700" dirty="0">
              <a:ea typeface="+mn-lt"/>
              <a:cs typeface="+mn-lt"/>
            </a:endParaRPr>
          </a:p>
          <a:p>
            <a:pPr marL="285750" indent="-285750" algn="just">
              <a:buFont typeface="Arial"/>
              <a:buChar char="•"/>
            </a:pPr>
            <a:r>
              <a:rPr lang="en-GB" sz="1700" dirty="0">
                <a:ea typeface="+mn-lt"/>
                <a:cs typeface="+mn-lt"/>
              </a:rPr>
              <a:t>Post augmented data size and hyper-parameters along were not mentioned and has been iteratively found.</a:t>
            </a:r>
            <a:endParaRPr lang="en-GB" sz="1700" dirty="0"/>
          </a:p>
          <a:p>
            <a:pPr marL="285750" indent="-285750" algn="just">
              <a:buFont typeface="Arial"/>
              <a:buChar char="•"/>
            </a:pPr>
            <a:endParaRPr lang="en-GB" sz="1700" dirty="0">
              <a:ea typeface="+mn-lt"/>
              <a:cs typeface="+mn-lt"/>
            </a:endParaRPr>
          </a:p>
          <a:p>
            <a:pPr marL="285750" indent="-285750" algn="just">
              <a:buFont typeface="Arial"/>
              <a:buChar char="•"/>
            </a:pPr>
            <a:r>
              <a:rPr lang="en-GB" sz="1700" dirty="0"/>
              <a:t>Experiments on the two dataset's have been individually done with accuracy </a:t>
            </a:r>
            <a:r>
              <a:rPr lang="en-GB" sz="1700" b="1"/>
              <a:t>(86% &amp; 77%)</a:t>
            </a:r>
            <a:r>
              <a:rPr lang="en-GB" sz="1700" dirty="0"/>
              <a:t>. However, </a:t>
            </a:r>
            <a:r>
              <a:rPr lang="en-GB" sz="1700" b="1"/>
              <a:t>we achieve 88% (</a:t>
            </a:r>
            <a:r>
              <a:rPr lang="en-GB" sz="1700" b="1" err="1"/>
              <a:t>approx</a:t>
            </a:r>
            <a:r>
              <a:rPr lang="en-GB" sz="1700" b="1" dirty="0"/>
              <a:t>) for the two data combined</a:t>
            </a:r>
            <a:r>
              <a:rPr lang="en-GB" sz="1700" dirty="0"/>
              <a:t>.</a:t>
            </a:r>
          </a:p>
        </p:txBody>
      </p:sp>
      <p:sp>
        <p:nvSpPr>
          <p:cNvPr id="5" name="Slide Number Placeholder 4">
            <a:extLst>
              <a:ext uri="{FF2B5EF4-FFF2-40B4-BE49-F238E27FC236}">
                <a16:creationId xmlns:a16="http://schemas.microsoft.com/office/drawing/2014/main" id="{31D34CFB-0C6D-4FEA-9E13-092468F871D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64168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8812-91E1-45C8-87F3-1A56AFB62674}"/>
              </a:ext>
            </a:extLst>
          </p:cNvPr>
          <p:cNvSpPr>
            <a:spLocks noGrp="1"/>
          </p:cNvSpPr>
          <p:nvPr>
            <p:ph type="title"/>
          </p:nvPr>
        </p:nvSpPr>
        <p:spPr>
          <a:xfrm>
            <a:off x="838653" y="973668"/>
            <a:ext cx="9077714" cy="735718"/>
          </a:xfrm>
        </p:spPr>
        <p:txBody>
          <a:bodyPr/>
          <a:lstStyle/>
          <a:p>
            <a:r>
              <a:rPr lang="en-GB" b="1"/>
              <a:t>Pre-processing and Data Augmentation</a:t>
            </a:r>
          </a:p>
        </p:txBody>
      </p:sp>
      <p:sp>
        <p:nvSpPr>
          <p:cNvPr id="3" name="Content Placeholder 2">
            <a:extLst>
              <a:ext uri="{FF2B5EF4-FFF2-40B4-BE49-F238E27FC236}">
                <a16:creationId xmlns:a16="http://schemas.microsoft.com/office/drawing/2014/main" id="{23950090-068D-4F6A-83F5-2220BECF84EF}"/>
              </a:ext>
            </a:extLst>
          </p:cNvPr>
          <p:cNvSpPr>
            <a:spLocks noGrp="1"/>
          </p:cNvSpPr>
          <p:nvPr>
            <p:ph idx="1"/>
          </p:nvPr>
        </p:nvSpPr>
        <p:spPr>
          <a:xfrm>
            <a:off x="565483" y="2488481"/>
            <a:ext cx="11054148" cy="4293317"/>
          </a:xfrm>
        </p:spPr>
        <p:txBody>
          <a:bodyPr vert="horz" lIns="91440" tIns="45720" rIns="91440" bIns="45720" rtlCol="0" anchor="t">
            <a:normAutofit lnSpcReduction="10000"/>
          </a:bodyPr>
          <a:lstStyle/>
          <a:p>
            <a:r>
              <a:rPr lang="en-GB" sz="1900" b="1">
                <a:solidFill>
                  <a:schemeClr val="accent3"/>
                </a:solidFill>
              </a:rPr>
              <a:t>Pre-processing:</a:t>
            </a:r>
            <a:endParaRPr lang="en-GB" sz="1900" b="1" dirty="0">
              <a:solidFill>
                <a:schemeClr val="accent3"/>
              </a:solidFill>
            </a:endParaRPr>
          </a:p>
          <a:p>
            <a:pPr marL="0" indent="0" algn="just">
              <a:buNone/>
            </a:pPr>
            <a:r>
              <a:rPr lang="en-GB"/>
              <a:t>Black border removal from images, </a:t>
            </a:r>
            <a:r>
              <a:rPr lang="en-GB" b="1">
                <a:solidFill>
                  <a:srgbClr val="00B050"/>
                </a:solidFill>
              </a:rPr>
              <a:t>resizing of images to (224 x 224 x 3)</a:t>
            </a:r>
            <a:r>
              <a:rPr lang="en-GB"/>
              <a:t> and centering &amp; whitening over pixels of each image in the data.</a:t>
            </a:r>
            <a:endParaRPr lang="en-GB" b="1" dirty="0"/>
          </a:p>
          <a:p>
            <a:endParaRPr lang="en-GB" sz="1900" b="1" dirty="0"/>
          </a:p>
          <a:p>
            <a:r>
              <a:rPr lang="en-GB" sz="1900" b="1">
                <a:solidFill>
                  <a:schemeClr val="accent3"/>
                </a:solidFill>
              </a:rPr>
              <a:t>Data Augmentation:</a:t>
            </a:r>
          </a:p>
          <a:p>
            <a:endParaRPr lang="en-GB" sz="1900" b="1" dirty="0">
              <a:solidFill>
                <a:schemeClr val="accent3"/>
              </a:solidFill>
            </a:endParaRPr>
          </a:p>
          <a:p>
            <a:endParaRPr lang="en-GB" sz="1900" b="1" dirty="0">
              <a:solidFill>
                <a:schemeClr val="accent3"/>
              </a:solidFill>
            </a:endParaRPr>
          </a:p>
          <a:p>
            <a:endParaRPr lang="en-GB" sz="1900" b="1" dirty="0">
              <a:solidFill>
                <a:schemeClr val="accent3"/>
              </a:solidFill>
            </a:endParaRPr>
          </a:p>
          <a:p>
            <a:pPr lvl="1"/>
            <a:r>
              <a:rPr lang="en-GB" sz="1700">
                <a:ea typeface="+mn-lt"/>
                <a:cs typeface="+mn-lt"/>
              </a:rPr>
              <a:t>The complete data of 800 samples was split for </a:t>
            </a:r>
            <a:r>
              <a:rPr lang="en-GB" sz="1700" b="1">
                <a:solidFill>
                  <a:srgbClr val="00B050"/>
                </a:solidFill>
                <a:ea typeface="+mn-lt"/>
                <a:cs typeface="+mn-lt"/>
              </a:rPr>
              <a:t>training &amp; testing in the ratio 70 : 30 </a:t>
            </a:r>
            <a:r>
              <a:rPr lang="en-GB" sz="1700">
                <a:solidFill>
                  <a:srgbClr val="00B050"/>
                </a:solidFill>
                <a:ea typeface="+mn-lt"/>
                <a:cs typeface="+mn-lt"/>
              </a:rPr>
              <a:t>i.e. Training data: 560 samples (294 - Normal, 266 - TB) &amp; Testing data: 240 samples (122 - Normal, 118 - TB)</a:t>
            </a:r>
            <a:r>
              <a:rPr lang="en-GB" sz="1700">
                <a:solidFill>
                  <a:srgbClr val="404040"/>
                </a:solidFill>
                <a:ea typeface="+mn-lt"/>
                <a:cs typeface="+mn-lt"/>
              </a:rPr>
              <a:t>.</a:t>
            </a:r>
            <a:r>
              <a:rPr lang="en-GB" sz="1700" dirty="0">
                <a:ea typeface="+mn-lt"/>
                <a:cs typeface="+mn-lt"/>
              </a:rPr>
              <a:t> </a:t>
            </a:r>
          </a:p>
          <a:p>
            <a:pPr lvl="1"/>
            <a:r>
              <a:rPr lang="en-GB" sz="1700">
                <a:ea typeface="+mn-lt"/>
                <a:cs typeface="+mn-lt"/>
              </a:rPr>
              <a:t>Only the 560 training samples were further augmented with 5 types combined 13 times to generate </a:t>
            </a:r>
            <a:r>
              <a:rPr lang="en-GB" sz="1700" b="1">
                <a:solidFill>
                  <a:srgbClr val="00B050"/>
                </a:solidFill>
                <a:ea typeface="+mn-lt"/>
                <a:cs typeface="+mn-lt"/>
              </a:rPr>
              <a:t>7776 training samples </a:t>
            </a:r>
            <a:r>
              <a:rPr lang="en-GB" sz="1700">
                <a:solidFill>
                  <a:srgbClr val="00B050"/>
                </a:solidFill>
                <a:ea typeface="+mn-lt"/>
                <a:cs typeface="+mn-lt"/>
              </a:rPr>
              <a:t>(3812 - Normal, 3964 - TB)</a:t>
            </a:r>
            <a:r>
              <a:rPr lang="en-GB" sz="1700" dirty="0">
                <a:solidFill>
                  <a:srgbClr val="404040"/>
                </a:solidFill>
                <a:ea typeface="+mn-lt"/>
                <a:cs typeface="+mn-lt"/>
              </a:rPr>
              <a:t>.</a:t>
            </a:r>
            <a:endParaRPr lang="en-GB" sz="1700" dirty="0"/>
          </a:p>
        </p:txBody>
      </p:sp>
      <p:pic>
        <p:nvPicPr>
          <p:cNvPr id="4" name="Picture 4" descr="A screenshot of a cell phone&#10;&#10;Description generated with very high confidence">
            <a:extLst>
              <a:ext uri="{FF2B5EF4-FFF2-40B4-BE49-F238E27FC236}">
                <a16:creationId xmlns:a16="http://schemas.microsoft.com/office/drawing/2014/main" id="{E5431B38-4731-45CC-8CAE-3ED65AD2CA22}"/>
              </a:ext>
            </a:extLst>
          </p:cNvPr>
          <p:cNvPicPr>
            <a:picLocks noChangeAspect="1"/>
          </p:cNvPicPr>
          <p:nvPr/>
        </p:nvPicPr>
        <p:blipFill>
          <a:blip r:embed="rId2"/>
          <a:stretch>
            <a:fillRect/>
          </a:stretch>
        </p:blipFill>
        <p:spPr>
          <a:xfrm>
            <a:off x="2984739" y="4242677"/>
            <a:ext cx="6395049" cy="1118717"/>
          </a:xfrm>
          <a:prstGeom prst="rect">
            <a:avLst/>
          </a:prstGeom>
        </p:spPr>
      </p:pic>
      <p:sp>
        <p:nvSpPr>
          <p:cNvPr id="5" name="Slide Number Placeholder 4">
            <a:extLst>
              <a:ext uri="{FF2B5EF4-FFF2-40B4-BE49-F238E27FC236}">
                <a16:creationId xmlns:a16="http://schemas.microsoft.com/office/drawing/2014/main" id="{0F5D305A-F367-493F-9E8D-DEA11A07B27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90592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76F-8BC9-4DDA-9179-A60A464E6C34}"/>
              </a:ext>
            </a:extLst>
          </p:cNvPr>
          <p:cNvSpPr>
            <a:spLocks noGrp="1"/>
          </p:cNvSpPr>
          <p:nvPr>
            <p:ph type="title"/>
          </p:nvPr>
        </p:nvSpPr>
        <p:spPr/>
        <p:txBody>
          <a:bodyPr/>
          <a:lstStyle/>
          <a:p>
            <a:r>
              <a:rPr lang="en-GB" b="1"/>
              <a:t>Results - (1) </a:t>
            </a:r>
          </a:p>
        </p:txBody>
      </p:sp>
      <p:sp>
        <p:nvSpPr>
          <p:cNvPr id="3" name="Content Placeholder 2">
            <a:extLst>
              <a:ext uri="{FF2B5EF4-FFF2-40B4-BE49-F238E27FC236}">
                <a16:creationId xmlns:a16="http://schemas.microsoft.com/office/drawing/2014/main" id="{0706A109-0B33-4ED1-AC11-3203CB795056}"/>
              </a:ext>
            </a:extLst>
          </p:cNvPr>
          <p:cNvSpPr>
            <a:spLocks noGrp="1"/>
          </p:cNvSpPr>
          <p:nvPr>
            <p:ph idx="1"/>
          </p:nvPr>
        </p:nvSpPr>
        <p:spPr>
          <a:xfrm>
            <a:off x="709257" y="5090782"/>
            <a:ext cx="10979160" cy="1863546"/>
          </a:xfrm>
        </p:spPr>
        <p:txBody>
          <a:bodyPr vert="horz" lIns="91440" tIns="45720" rIns="91440" bIns="45720" rtlCol="0" anchor="t">
            <a:normAutofit/>
          </a:bodyPr>
          <a:lstStyle/>
          <a:p>
            <a:r>
              <a:rPr lang="en-GB" sz="1700" b="1" dirty="0">
                <a:ea typeface="+mn-lt"/>
                <a:cs typeface="+mn-lt"/>
              </a:rPr>
              <a:t>Sensitivity</a:t>
            </a:r>
            <a:r>
              <a:rPr lang="en-GB" sz="1700" dirty="0">
                <a:ea typeface="+mn-lt"/>
                <a:cs typeface="+mn-lt"/>
              </a:rPr>
              <a:t> which measures the proportion of actual positives that are correctly identified and </a:t>
            </a:r>
            <a:r>
              <a:rPr lang="en-GB" sz="1700" b="1" dirty="0">
                <a:ea typeface="+mn-lt"/>
                <a:cs typeface="+mn-lt"/>
              </a:rPr>
              <a:t>specificity</a:t>
            </a:r>
            <a:r>
              <a:rPr lang="en-GB" sz="1700" dirty="0">
                <a:ea typeface="+mn-lt"/>
                <a:cs typeface="+mn-lt"/>
              </a:rPr>
              <a:t> measures actual negatives that are correctly identified.</a:t>
            </a:r>
          </a:p>
          <a:p>
            <a:r>
              <a:rPr lang="en-GB" sz="1700" dirty="0"/>
              <a:t>VGG16 has more sensitivity towards TB than ResNet50 which is preferable in the bio-medical field.</a:t>
            </a:r>
          </a:p>
          <a:p>
            <a:r>
              <a:rPr lang="en-GB" sz="1700" dirty="0"/>
              <a:t>The overall performance of both the  pre-trained model weights are similar with ±4% accuracy change.</a:t>
            </a:r>
          </a:p>
        </p:txBody>
      </p:sp>
      <p:sp>
        <p:nvSpPr>
          <p:cNvPr id="7" name="TextBox 6">
            <a:extLst>
              <a:ext uri="{FF2B5EF4-FFF2-40B4-BE49-F238E27FC236}">
                <a16:creationId xmlns:a16="http://schemas.microsoft.com/office/drawing/2014/main" id="{0B039E11-E563-4BCD-9130-EE8A768F8D76}"/>
              </a:ext>
            </a:extLst>
          </p:cNvPr>
          <p:cNvSpPr txBox="1"/>
          <p:nvPr/>
        </p:nvSpPr>
        <p:spPr>
          <a:xfrm>
            <a:off x="324930" y="2884098"/>
            <a:ext cx="2153728" cy="175432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00B050"/>
                </a:solidFill>
              </a:rPr>
              <a:t>Learning Rate</a:t>
            </a:r>
            <a:r>
              <a:rPr lang="en-GB">
                <a:solidFill>
                  <a:srgbClr val="00B050"/>
                </a:solidFill>
              </a:rPr>
              <a:t>:</a:t>
            </a:r>
          </a:p>
          <a:p>
            <a:r>
              <a:rPr lang="en-GB">
                <a:solidFill>
                  <a:srgbClr val="00B050"/>
                </a:solidFill>
              </a:rPr>
              <a:t>1 x 10</a:t>
            </a:r>
            <a:r>
              <a:rPr lang="en-GB" baseline="30000">
                <a:solidFill>
                  <a:srgbClr val="00B050"/>
                </a:solidFill>
              </a:rPr>
              <a:t>-4   </a:t>
            </a:r>
          </a:p>
          <a:p>
            <a:r>
              <a:rPr lang="en-GB" b="1">
                <a:solidFill>
                  <a:srgbClr val="00B050"/>
                </a:solidFill>
              </a:rPr>
              <a:t>Epochs: </a:t>
            </a:r>
            <a:r>
              <a:rPr lang="en-GB">
                <a:solidFill>
                  <a:srgbClr val="00B050"/>
                </a:solidFill>
              </a:rPr>
              <a:t>10</a:t>
            </a:r>
          </a:p>
          <a:p>
            <a:r>
              <a:rPr lang="en-GB" b="1">
                <a:solidFill>
                  <a:srgbClr val="00B050"/>
                </a:solidFill>
              </a:rPr>
              <a:t>Batch Size: </a:t>
            </a:r>
            <a:r>
              <a:rPr lang="en-GB">
                <a:solidFill>
                  <a:srgbClr val="00B050"/>
                </a:solidFill>
              </a:rPr>
              <a:t>8</a:t>
            </a:r>
            <a:endParaRPr lang="en-GB" dirty="0">
              <a:solidFill>
                <a:srgbClr val="00B050"/>
              </a:solidFill>
            </a:endParaRPr>
          </a:p>
          <a:p>
            <a:r>
              <a:rPr lang="en-GB" b="1" dirty="0">
                <a:solidFill>
                  <a:srgbClr val="00B050"/>
                </a:solidFill>
              </a:rPr>
              <a:t>Training </a:t>
            </a:r>
            <a:r>
              <a:rPr lang="en-GB" b="1">
                <a:solidFill>
                  <a:srgbClr val="00B050"/>
                </a:solidFill>
              </a:rPr>
              <a:t>Duration:</a:t>
            </a:r>
          </a:p>
          <a:p>
            <a:r>
              <a:rPr lang="en-GB">
                <a:solidFill>
                  <a:srgbClr val="00B050"/>
                </a:solidFill>
              </a:rPr>
              <a:t>1 hr</a:t>
            </a:r>
            <a:endParaRPr lang="en-GB"/>
          </a:p>
        </p:txBody>
      </p:sp>
      <p:pic>
        <p:nvPicPr>
          <p:cNvPr id="9" name="Picture 9" descr="A screenshot of a cell phone&#10;&#10;Description generated with very high confidence">
            <a:extLst>
              <a:ext uri="{FF2B5EF4-FFF2-40B4-BE49-F238E27FC236}">
                <a16:creationId xmlns:a16="http://schemas.microsoft.com/office/drawing/2014/main" id="{2DA48ED8-BDB4-457B-9C5E-61B5DC4926D1}"/>
              </a:ext>
            </a:extLst>
          </p:cNvPr>
          <p:cNvPicPr>
            <a:picLocks noChangeAspect="1"/>
          </p:cNvPicPr>
          <p:nvPr/>
        </p:nvPicPr>
        <p:blipFill>
          <a:blip r:embed="rId2"/>
          <a:stretch>
            <a:fillRect/>
          </a:stretch>
        </p:blipFill>
        <p:spPr>
          <a:xfrm>
            <a:off x="2711570" y="2885958"/>
            <a:ext cx="8278482" cy="1761819"/>
          </a:xfrm>
          <a:prstGeom prst="rect">
            <a:avLst/>
          </a:prstGeom>
        </p:spPr>
      </p:pic>
      <p:sp>
        <p:nvSpPr>
          <p:cNvPr id="12" name="TextBox 11">
            <a:extLst>
              <a:ext uri="{FF2B5EF4-FFF2-40B4-BE49-F238E27FC236}">
                <a16:creationId xmlns:a16="http://schemas.microsoft.com/office/drawing/2014/main" id="{56F67BAE-E436-45F0-B6BE-BFD0D1AF3616}"/>
              </a:ext>
            </a:extLst>
          </p:cNvPr>
          <p:cNvSpPr txBox="1"/>
          <p:nvPr/>
        </p:nvSpPr>
        <p:spPr>
          <a:xfrm>
            <a:off x="713117" y="2323381"/>
            <a:ext cx="10147537" cy="400110"/>
          </a:xfrm>
          <a:prstGeom prst="rect">
            <a:avLst/>
          </a:prstGeom>
          <a:solidFill>
            <a:schemeClr val="accent3">
              <a:lumMod val="20000"/>
              <a:lumOff val="80000"/>
            </a:schemeClr>
          </a:solidFill>
          <a:ln w="28575">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solidFill>
                  <a:srgbClr val="0070C0"/>
                </a:solidFill>
                <a:ea typeface="+mn-lt"/>
                <a:cs typeface="+mn-lt"/>
              </a:rPr>
              <a:t>Tuberculosis Detection using </a:t>
            </a:r>
            <a:r>
              <a:rPr lang="en-GB" sz="2000" b="1">
                <a:solidFill>
                  <a:srgbClr val="FF0000"/>
                </a:solidFill>
                <a:ea typeface="+mn-lt"/>
                <a:cs typeface="+mn-lt"/>
              </a:rPr>
              <a:t>Transfer Learning with Pre-trained Weights (Baseline)</a:t>
            </a:r>
            <a:endParaRPr lang="en-GB" sz="2000" b="1" dirty="0">
              <a:solidFill>
                <a:srgbClr val="FF0000"/>
              </a:solidFill>
            </a:endParaRPr>
          </a:p>
        </p:txBody>
      </p:sp>
      <p:sp>
        <p:nvSpPr>
          <p:cNvPr id="4" name="Slide Number Placeholder 3">
            <a:extLst>
              <a:ext uri="{FF2B5EF4-FFF2-40B4-BE49-F238E27FC236}">
                <a16:creationId xmlns:a16="http://schemas.microsoft.com/office/drawing/2014/main" id="{A25204F1-AE55-4C18-B9CD-7839AECEE9E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57370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76F-8BC9-4DDA-9179-A60A464E6C34}"/>
              </a:ext>
            </a:extLst>
          </p:cNvPr>
          <p:cNvSpPr>
            <a:spLocks noGrp="1"/>
          </p:cNvSpPr>
          <p:nvPr>
            <p:ph type="title"/>
          </p:nvPr>
        </p:nvSpPr>
        <p:spPr/>
        <p:txBody>
          <a:bodyPr/>
          <a:lstStyle/>
          <a:p>
            <a:r>
              <a:rPr lang="en-GB" b="1"/>
              <a:t>Results - (1) </a:t>
            </a:r>
          </a:p>
        </p:txBody>
      </p:sp>
      <p:sp>
        <p:nvSpPr>
          <p:cNvPr id="6" name="TextBox 5">
            <a:extLst>
              <a:ext uri="{FF2B5EF4-FFF2-40B4-BE49-F238E27FC236}">
                <a16:creationId xmlns:a16="http://schemas.microsoft.com/office/drawing/2014/main" id="{6D699E81-EC55-4F93-81FD-00634D46A970}"/>
              </a:ext>
            </a:extLst>
          </p:cNvPr>
          <p:cNvSpPr txBox="1"/>
          <p:nvPr/>
        </p:nvSpPr>
        <p:spPr>
          <a:xfrm>
            <a:off x="856891" y="2467155"/>
            <a:ext cx="9601198"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900" b="1">
                <a:solidFill>
                  <a:srgbClr val="0070C0"/>
                </a:solidFill>
                <a:ea typeface="+mn-lt"/>
                <a:cs typeface="+mn-lt"/>
              </a:rPr>
              <a:t>Tuberculosis Detection using Transfer Learning with Pre-trained Weights:</a:t>
            </a:r>
            <a:endParaRPr lang="en-US" sz="1900" b="1">
              <a:solidFill>
                <a:srgbClr val="0070C0"/>
              </a:solidFill>
            </a:endParaRPr>
          </a:p>
        </p:txBody>
      </p:sp>
      <p:pic>
        <p:nvPicPr>
          <p:cNvPr id="5" name="Picture 7" descr="A close up of a map&#10;&#10;Description generated with very high confidence">
            <a:extLst>
              <a:ext uri="{FF2B5EF4-FFF2-40B4-BE49-F238E27FC236}">
                <a16:creationId xmlns:a16="http://schemas.microsoft.com/office/drawing/2014/main" id="{F33363AB-C41D-4516-B453-0135C66019FC}"/>
              </a:ext>
            </a:extLst>
          </p:cNvPr>
          <p:cNvPicPr>
            <a:picLocks noChangeAspect="1"/>
          </p:cNvPicPr>
          <p:nvPr/>
        </p:nvPicPr>
        <p:blipFill>
          <a:blip r:embed="rId2"/>
          <a:stretch>
            <a:fillRect/>
          </a:stretch>
        </p:blipFill>
        <p:spPr>
          <a:xfrm>
            <a:off x="908480" y="3441678"/>
            <a:ext cx="5055623" cy="2086464"/>
          </a:xfrm>
          <a:prstGeom prst="rect">
            <a:avLst/>
          </a:prstGeom>
        </p:spPr>
      </p:pic>
      <p:pic>
        <p:nvPicPr>
          <p:cNvPr id="9" name="Picture 9" descr="A close up of a map&#10;&#10;Description generated with very high confidence">
            <a:extLst>
              <a:ext uri="{FF2B5EF4-FFF2-40B4-BE49-F238E27FC236}">
                <a16:creationId xmlns:a16="http://schemas.microsoft.com/office/drawing/2014/main" id="{5E0A5815-9788-4B0F-80B1-BC3C0A0DBAE2}"/>
              </a:ext>
            </a:extLst>
          </p:cNvPr>
          <p:cNvPicPr>
            <a:picLocks noChangeAspect="1"/>
          </p:cNvPicPr>
          <p:nvPr/>
        </p:nvPicPr>
        <p:blipFill>
          <a:blip r:embed="rId3"/>
          <a:stretch>
            <a:fillRect/>
          </a:stretch>
        </p:blipFill>
        <p:spPr>
          <a:xfrm>
            <a:off x="6098708" y="3445854"/>
            <a:ext cx="5213772" cy="2305943"/>
          </a:xfrm>
          <a:prstGeom prst="rect">
            <a:avLst/>
          </a:prstGeom>
        </p:spPr>
      </p:pic>
      <p:sp>
        <p:nvSpPr>
          <p:cNvPr id="12" name="TextBox 11">
            <a:extLst>
              <a:ext uri="{FF2B5EF4-FFF2-40B4-BE49-F238E27FC236}">
                <a16:creationId xmlns:a16="http://schemas.microsoft.com/office/drawing/2014/main" id="{20BD9221-319C-41F1-87DA-BD3C72BCCDA8}"/>
              </a:ext>
            </a:extLst>
          </p:cNvPr>
          <p:cNvSpPr txBox="1"/>
          <p:nvPr/>
        </p:nvSpPr>
        <p:spPr>
          <a:xfrm>
            <a:off x="2467155" y="2955985"/>
            <a:ext cx="76027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FF0000"/>
                </a:solidFill>
              </a:rPr>
              <a:t>Training and Testing Performance in terms of Accuracy &amp; Loss</a:t>
            </a:r>
            <a:endParaRPr lang="en-US" b="1">
              <a:solidFill>
                <a:srgbClr val="FF0000"/>
              </a:solidFill>
            </a:endParaRPr>
          </a:p>
        </p:txBody>
      </p:sp>
      <p:sp>
        <p:nvSpPr>
          <p:cNvPr id="21" name="TextBox 20">
            <a:extLst>
              <a:ext uri="{FF2B5EF4-FFF2-40B4-BE49-F238E27FC236}">
                <a16:creationId xmlns:a16="http://schemas.microsoft.com/office/drawing/2014/main" id="{14EAB139-9BC8-4289-B93D-FA7A94D5118E}"/>
              </a:ext>
            </a:extLst>
          </p:cNvPr>
          <p:cNvSpPr txBox="1"/>
          <p:nvPr/>
        </p:nvSpPr>
        <p:spPr>
          <a:xfrm>
            <a:off x="1935192" y="5673306"/>
            <a:ext cx="2700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FF0000"/>
                </a:solidFill>
              </a:rPr>
              <a:t>VGG16 Performance</a:t>
            </a:r>
            <a:endParaRPr lang="en-US" b="1">
              <a:solidFill>
                <a:srgbClr val="FF0000"/>
              </a:solidFill>
            </a:endParaRPr>
          </a:p>
        </p:txBody>
      </p:sp>
      <p:sp>
        <p:nvSpPr>
          <p:cNvPr id="23" name="TextBox 22">
            <a:extLst>
              <a:ext uri="{FF2B5EF4-FFF2-40B4-BE49-F238E27FC236}">
                <a16:creationId xmlns:a16="http://schemas.microsoft.com/office/drawing/2014/main" id="{600583B2-C93A-48A9-9711-1352778C66F8}"/>
              </a:ext>
            </a:extLst>
          </p:cNvPr>
          <p:cNvSpPr txBox="1"/>
          <p:nvPr/>
        </p:nvSpPr>
        <p:spPr>
          <a:xfrm>
            <a:off x="7139795" y="5673305"/>
            <a:ext cx="2700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FF0000"/>
                </a:solidFill>
              </a:rPr>
              <a:t>ResNet50 Performance</a:t>
            </a:r>
            <a:endParaRPr lang="en-US" b="1">
              <a:solidFill>
                <a:srgbClr val="FF0000"/>
              </a:solidFill>
            </a:endParaRPr>
          </a:p>
        </p:txBody>
      </p:sp>
      <p:sp>
        <p:nvSpPr>
          <p:cNvPr id="3" name="Slide Number Placeholder 2">
            <a:extLst>
              <a:ext uri="{FF2B5EF4-FFF2-40B4-BE49-F238E27FC236}">
                <a16:creationId xmlns:a16="http://schemas.microsoft.com/office/drawing/2014/main" id="{C07DC21D-38C7-4488-8501-B3FD14945CB0}"/>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871552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76F-8BC9-4DDA-9179-A60A464E6C34}"/>
              </a:ext>
            </a:extLst>
          </p:cNvPr>
          <p:cNvSpPr>
            <a:spLocks noGrp="1"/>
          </p:cNvSpPr>
          <p:nvPr>
            <p:ph type="title"/>
          </p:nvPr>
        </p:nvSpPr>
        <p:spPr/>
        <p:txBody>
          <a:bodyPr/>
          <a:lstStyle/>
          <a:p>
            <a:r>
              <a:rPr lang="en-GB" b="1"/>
              <a:t>Results - (1) </a:t>
            </a:r>
          </a:p>
        </p:txBody>
      </p:sp>
      <p:sp>
        <p:nvSpPr>
          <p:cNvPr id="12" name="TextBox 11">
            <a:extLst>
              <a:ext uri="{FF2B5EF4-FFF2-40B4-BE49-F238E27FC236}">
                <a16:creationId xmlns:a16="http://schemas.microsoft.com/office/drawing/2014/main" id="{20BD9221-319C-41F1-87DA-BD3C72BCCDA8}"/>
              </a:ext>
            </a:extLst>
          </p:cNvPr>
          <p:cNvSpPr txBox="1"/>
          <p:nvPr/>
        </p:nvSpPr>
        <p:spPr>
          <a:xfrm>
            <a:off x="3861759" y="2467155"/>
            <a:ext cx="76027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FF0000"/>
                </a:solidFill>
              </a:rPr>
              <a:t>Filter Visualization and Saliency Map/Heat Map</a:t>
            </a:r>
          </a:p>
        </p:txBody>
      </p:sp>
      <p:pic>
        <p:nvPicPr>
          <p:cNvPr id="3" name="Picture 3" descr="A close up of a screen&#10;&#10;Description generated with high confidence">
            <a:extLst>
              <a:ext uri="{FF2B5EF4-FFF2-40B4-BE49-F238E27FC236}">
                <a16:creationId xmlns:a16="http://schemas.microsoft.com/office/drawing/2014/main" id="{217261F4-C1AD-44EE-9715-A234B2BC5FBB}"/>
              </a:ext>
            </a:extLst>
          </p:cNvPr>
          <p:cNvPicPr>
            <a:picLocks noChangeAspect="1"/>
          </p:cNvPicPr>
          <p:nvPr/>
        </p:nvPicPr>
        <p:blipFill>
          <a:blip r:embed="rId2"/>
          <a:stretch>
            <a:fillRect/>
          </a:stretch>
        </p:blipFill>
        <p:spPr>
          <a:xfrm>
            <a:off x="6607834" y="2837780"/>
            <a:ext cx="4454106" cy="2160099"/>
          </a:xfrm>
          <a:prstGeom prst="rect">
            <a:avLst/>
          </a:prstGeom>
        </p:spPr>
      </p:pic>
      <p:pic>
        <p:nvPicPr>
          <p:cNvPr id="4" name="Picture 5" descr="A screenshot of a cell phone&#10;&#10;Description generated with high confidence">
            <a:extLst>
              <a:ext uri="{FF2B5EF4-FFF2-40B4-BE49-F238E27FC236}">
                <a16:creationId xmlns:a16="http://schemas.microsoft.com/office/drawing/2014/main" id="{8A5DBFBF-88A6-4914-8964-9AA7DD033557}"/>
              </a:ext>
            </a:extLst>
          </p:cNvPr>
          <p:cNvPicPr>
            <a:picLocks noChangeAspect="1"/>
          </p:cNvPicPr>
          <p:nvPr/>
        </p:nvPicPr>
        <p:blipFill>
          <a:blip r:embed="rId3"/>
          <a:stretch>
            <a:fillRect/>
          </a:stretch>
        </p:blipFill>
        <p:spPr>
          <a:xfrm>
            <a:off x="1072552" y="2898351"/>
            <a:ext cx="4712898" cy="2053333"/>
          </a:xfrm>
          <a:prstGeom prst="rect">
            <a:avLst/>
          </a:prstGeom>
        </p:spPr>
      </p:pic>
      <p:sp>
        <p:nvSpPr>
          <p:cNvPr id="7" name="TextBox 6">
            <a:extLst>
              <a:ext uri="{FF2B5EF4-FFF2-40B4-BE49-F238E27FC236}">
                <a16:creationId xmlns:a16="http://schemas.microsoft.com/office/drawing/2014/main" id="{B34FAF8E-1FE7-4B42-A270-07609293FCAD}"/>
              </a:ext>
            </a:extLst>
          </p:cNvPr>
          <p:cNvSpPr txBox="1"/>
          <p:nvPr/>
        </p:nvSpPr>
        <p:spPr>
          <a:xfrm>
            <a:off x="669985" y="5213230"/>
            <a:ext cx="10866407" cy="1400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1700" b="1">
                <a:ea typeface="+mn-lt"/>
                <a:cs typeface="+mn-lt"/>
              </a:rPr>
              <a:t>Saliency map</a:t>
            </a:r>
            <a:r>
              <a:rPr lang="en-GB" sz="1700">
                <a:ea typeface="+mn-lt"/>
                <a:cs typeface="+mn-lt"/>
              </a:rPr>
              <a:t> is a visualization technique to understand the network and is an approximate visual diagnosis for presentation to radiologists. </a:t>
            </a:r>
          </a:p>
          <a:p>
            <a:pPr marL="285750" indent="-285750">
              <a:buFont typeface="Arial"/>
              <a:buChar char="•"/>
            </a:pPr>
            <a:r>
              <a:rPr lang="en-GB" sz="1700">
                <a:ea typeface="+mn-lt"/>
                <a:cs typeface="+mn-lt"/>
              </a:rPr>
              <a:t>Saliency maps generate a heatmap that shows which region of the image weights more for the classification.</a:t>
            </a:r>
          </a:p>
          <a:p>
            <a:pPr marL="285750" indent="-285750">
              <a:buFont typeface="Arial"/>
              <a:buChar char="•"/>
            </a:pPr>
            <a:r>
              <a:rPr lang="en-GB" sz="1700">
                <a:ea typeface="+mn-lt"/>
                <a:cs typeface="+mn-lt"/>
              </a:rPr>
              <a:t>Convolution Layer 1 filter shows the fundamental features of the image such as edges.</a:t>
            </a:r>
          </a:p>
        </p:txBody>
      </p:sp>
      <p:sp>
        <p:nvSpPr>
          <p:cNvPr id="5" name="Slide Number Placeholder 4">
            <a:extLst>
              <a:ext uri="{FF2B5EF4-FFF2-40B4-BE49-F238E27FC236}">
                <a16:creationId xmlns:a16="http://schemas.microsoft.com/office/drawing/2014/main" id="{4F0FB553-5AFE-4D03-B35F-697CEC4EE15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007788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76F-8BC9-4DDA-9179-A60A464E6C34}"/>
              </a:ext>
            </a:extLst>
          </p:cNvPr>
          <p:cNvSpPr>
            <a:spLocks noGrp="1"/>
          </p:cNvSpPr>
          <p:nvPr>
            <p:ph type="title"/>
          </p:nvPr>
        </p:nvSpPr>
        <p:spPr/>
        <p:txBody>
          <a:bodyPr/>
          <a:lstStyle/>
          <a:p>
            <a:r>
              <a:rPr lang="en-GB" b="1"/>
              <a:t>Results - (2) </a:t>
            </a:r>
          </a:p>
        </p:txBody>
      </p:sp>
      <p:sp>
        <p:nvSpPr>
          <p:cNvPr id="3" name="Content Placeholder 2">
            <a:extLst>
              <a:ext uri="{FF2B5EF4-FFF2-40B4-BE49-F238E27FC236}">
                <a16:creationId xmlns:a16="http://schemas.microsoft.com/office/drawing/2014/main" id="{0706A109-0B33-4ED1-AC11-3203CB795056}"/>
              </a:ext>
            </a:extLst>
          </p:cNvPr>
          <p:cNvSpPr>
            <a:spLocks noGrp="1"/>
          </p:cNvSpPr>
          <p:nvPr>
            <p:ph idx="1"/>
          </p:nvPr>
        </p:nvSpPr>
        <p:spPr>
          <a:xfrm>
            <a:off x="522352" y="4630707"/>
            <a:ext cx="10982261" cy="2136715"/>
          </a:xfrm>
        </p:spPr>
        <p:txBody>
          <a:bodyPr vert="horz" lIns="91440" tIns="45720" rIns="91440" bIns="45720" rtlCol="0" anchor="t">
            <a:normAutofit fontScale="92500" lnSpcReduction="20000"/>
          </a:bodyPr>
          <a:lstStyle/>
          <a:p>
            <a:pPr algn="just"/>
            <a:r>
              <a:rPr lang="en-GB" dirty="0">
                <a:ea typeface="+mn-lt"/>
                <a:cs typeface="+mn-lt"/>
              </a:rPr>
              <a:t>The ladder network contains 7 fully connected layers with each layer containing 128x128,1000, 500, 250, 250, 250 &amp; 2 neurons with the input image of size (128×128). </a:t>
            </a:r>
          </a:p>
          <a:p>
            <a:pPr algn="just"/>
            <a:r>
              <a:rPr lang="en-GB" dirty="0">
                <a:ea typeface="+mn-lt"/>
                <a:cs typeface="+mn-lt"/>
              </a:rPr>
              <a:t>For each layer in the encoder-decoder part a Gaussian noise with variance of 0.3 and a batch normalization term is added. </a:t>
            </a:r>
          </a:p>
          <a:p>
            <a:pPr algn="just"/>
            <a:r>
              <a:rPr lang="en-GB" dirty="0">
                <a:ea typeface="+mn-lt"/>
                <a:cs typeface="+mn-lt"/>
              </a:rPr>
              <a:t>The ladder network has similar performance in terms of sensitivity and specificity with </a:t>
            </a:r>
            <a:r>
              <a:rPr lang="en-GB" dirty="0"/>
              <a:t>±2% accuracy change</a:t>
            </a:r>
            <a:r>
              <a:rPr lang="en-GB" dirty="0">
                <a:ea typeface="+mn-lt"/>
                <a:cs typeface="+mn-lt"/>
              </a:rPr>
              <a:t>.</a:t>
            </a:r>
            <a:endParaRPr lang="en-US" dirty="0"/>
          </a:p>
          <a:p>
            <a:pPr algn="just"/>
            <a:r>
              <a:rPr lang="en-GB" dirty="0"/>
              <a:t>However, the ladder network's overall performance is comparatively lower than the baseline model.</a:t>
            </a:r>
          </a:p>
        </p:txBody>
      </p:sp>
      <p:sp>
        <p:nvSpPr>
          <p:cNvPr id="11" name="TextBox 10">
            <a:extLst>
              <a:ext uri="{FF2B5EF4-FFF2-40B4-BE49-F238E27FC236}">
                <a16:creationId xmlns:a16="http://schemas.microsoft.com/office/drawing/2014/main" id="{647FE170-CBC7-4199-BE9F-25CC90156A80}"/>
              </a:ext>
            </a:extLst>
          </p:cNvPr>
          <p:cNvSpPr txBox="1"/>
          <p:nvPr/>
        </p:nvSpPr>
        <p:spPr>
          <a:xfrm>
            <a:off x="181156" y="2898475"/>
            <a:ext cx="2599425" cy="1477328"/>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00B050"/>
                </a:solidFill>
              </a:rPr>
              <a:t>Learning Rate</a:t>
            </a:r>
            <a:r>
              <a:rPr lang="en-GB">
                <a:solidFill>
                  <a:srgbClr val="00B050"/>
                </a:solidFill>
              </a:rPr>
              <a:t>:</a:t>
            </a:r>
          </a:p>
          <a:p>
            <a:r>
              <a:rPr lang="en-GB">
                <a:solidFill>
                  <a:srgbClr val="00B050"/>
                </a:solidFill>
              </a:rPr>
              <a:t>2 x 10</a:t>
            </a:r>
            <a:r>
              <a:rPr lang="en-GB" baseline="30000">
                <a:solidFill>
                  <a:srgbClr val="00B050"/>
                </a:solidFill>
              </a:rPr>
              <a:t>-3  </a:t>
            </a:r>
          </a:p>
          <a:p>
            <a:r>
              <a:rPr lang="en-GB" b="1">
                <a:solidFill>
                  <a:srgbClr val="00B050"/>
                </a:solidFill>
              </a:rPr>
              <a:t>Epochs: </a:t>
            </a:r>
            <a:r>
              <a:rPr lang="en-GB">
                <a:solidFill>
                  <a:srgbClr val="00B050"/>
                </a:solidFill>
              </a:rPr>
              <a:t>5</a:t>
            </a:r>
            <a:r>
              <a:rPr lang="en-GB" dirty="0">
                <a:solidFill>
                  <a:srgbClr val="00B050"/>
                </a:solidFill>
              </a:rPr>
              <a:t>0</a:t>
            </a:r>
          </a:p>
          <a:p>
            <a:r>
              <a:rPr lang="en-GB" b="1">
                <a:solidFill>
                  <a:srgbClr val="00B050"/>
                </a:solidFill>
              </a:rPr>
              <a:t>Batch Size: </a:t>
            </a:r>
            <a:r>
              <a:rPr lang="en-GB">
                <a:solidFill>
                  <a:srgbClr val="00B050"/>
                </a:solidFill>
              </a:rPr>
              <a:t>4</a:t>
            </a:r>
            <a:endParaRPr lang="en-GB" dirty="0">
              <a:solidFill>
                <a:srgbClr val="00B050"/>
              </a:solidFill>
            </a:endParaRPr>
          </a:p>
          <a:p>
            <a:r>
              <a:rPr lang="en-GB" b="1" dirty="0">
                <a:solidFill>
                  <a:srgbClr val="00B050"/>
                </a:solidFill>
              </a:rPr>
              <a:t>Training </a:t>
            </a:r>
            <a:r>
              <a:rPr lang="en-GB" b="1">
                <a:solidFill>
                  <a:srgbClr val="00B050"/>
                </a:solidFill>
              </a:rPr>
              <a:t>Duration: </a:t>
            </a:r>
            <a:r>
              <a:rPr lang="en-GB">
                <a:solidFill>
                  <a:srgbClr val="00B050"/>
                </a:solidFill>
              </a:rPr>
              <a:t>1 hr</a:t>
            </a:r>
          </a:p>
        </p:txBody>
      </p:sp>
      <p:pic>
        <p:nvPicPr>
          <p:cNvPr id="4" name="Picture 4" descr="A screenshot of a cell phone&#10;&#10;Description generated with very high confidence">
            <a:extLst>
              <a:ext uri="{FF2B5EF4-FFF2-40B4-BE49-F238E27FC236}">
                <a16:creationId xmlns:a16="http://schemas.microsoft.com/office/drawing/2014/main" id="{984BC6A2-1DE4-4CD4-A784-AD6E30DA5D23}"/>
              </a:ext>
            </a:extLst>
          </p:cNvPr>
          <p:cNvPicPr>
            <a:picLocks noChangeAspect="1"/>
          </p:cNvPicPr>
          <p:nvPr/>
        </p:nvPicPr>
        <p:blipFill>
          <a:blip r:embed="rId2"/>
          <a:stretch>
            <a:fillRect/>
          </a:stretch>
        </p:blipFill>
        <p:spPr>
          <a:xfrm>
            <a:off x="3243532" y="2901486"/>
            <a:ext cx="7674633" cy="1471969"/>
          </a:xfrm>
          <a:prstGeom prst="rect">
            <a:avLst/>
          </a:prstGeom>
        </p:spPr>
      </p:pic>
      <p:sp>
        <p:nvSpPr>
          <p:cNvPr id="7" name="TextBox 6">
            <a:extLst>
              <a:ext uri="{FF2B5EF4-FFF2-40B4-BE49-F238E27FC236}">
                <a16:creationId xmlns:a16="http://schemas.microsoft.com/office/drawing/2014/main" id="{DD719956-2369-4C58-9463-AA91A44163BB}"/>
              </a:ext>
            </a:extLst>
          </p:cNvPr>
          <p:cNvSpPr txBox="1"/>
          <p:nvPr/>
        </p:nvSpPr>
        <p:spPr>
          <a:xfrm>
            <a:off x="669985" y="2323381"/>
            <a:ext cx="5949349" cy="400110"/>
          </a:xfrm>
          <a:prstGeom prst="rect">
            <a:avLst/>
          </a:prstGeom>
          <a:solidFill>
            <a:schemeClr val="accent3">
              <a:lumMod val="20000"/>
              <a:lumOff val="80000"/>
            </a:schemeClr>
          </a:solidFill>
          <a:ln w="28575">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solidFill>
                  <a:srgbClr val="0070C0"/>
                </a:solidFill>
                <a:ea typeface="+mn-lt"/>
                <a:cs typeface="+mn-lt"/>
              </a:rPr>
              <a:t>Tuberculosis Detection using </a:t>
            </a:r>
            <a:r>
              <a:rPr lang="en-GB" sz="2000" b="1">
                <a:solidFill>
                  <a:srgbClr val="FF0000"/>
                </a:solidFill>
                <a:ea typeface="+mn-lt"/>
                <a:cs typeface="+mn-lt"/>
              </a:rPr>
              <a:t>Ladder Networks</a:t>
            </a:r>
            <a:endParaRPr lang="en-GB" sz="2000" b="1" dirty="0">
              <a:solidFill>
                <a:srgbClr val="FF0000"/>
              </a:solidFill>
            </a:endParaRPr>
          </a:p>
        </p:txBody>
      </p:sp>
      <p:sp>
        <p:nvSpPr>
          <p:cNvPr id="5" name="Slide Number Placeholder 4">
            <a:extLst>
              <a:ext uri="{FF2B5EF4-FFF2-40B4-BE49-F238E27FC236}">
                <a16:creationId xmlns:a16="http://schemas.microsoft.com/office/drawing/2014/main" id="{3E460B2E-A7B6-4335-A534-3716C61F3431}"/>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09790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76F-8BC9-4DDA-9179-A60A464E6C34}"/>
              </a:ext>
            </a:extLst>
          </p:cNvPr>
          <p:cNvSpPr>
            <a:spLocks noGrp="1"/>
          </p:cNvSpPr>
          <p:nvPr>
            <p:ph type="title"/>
          </p:nvPr>
        </p:nvSpPr>
        <p:spPr/>
        <p:txBody>
          <a:bodyPr/>
          <a:lstStyle/>
          <a:p>
            <a:r>
              <a:rPr lang="en-GB" b="1"/>
              <a:t>Results - (2) </a:t>
            </a:r>
          </a:p>
        </p:txBody>
      </p:sp>
      <p:sp>
        <p:nvSpPr>
          <p:cNvPr id="12" name="TextBox 11">
            <a:extLst>
              <a:ext uri="{FF2B5EF4-FFF2-40B4-BE49-F238E27FC236}">
                <a16:creationId xmlns:a16="http://schemas.microsoft.com/office/drawing/2014/main" id="{20BD9221-319C-41F1-87DA-BD3C72BCCDA8}"/>
              </a:ext>
            </a:extLst>
          </p:cNvPr>
          <p:cNvSpPr txBox="1"/>
          <p:nvPr/>
        </p:nvSpPr>
        <p:spPr>
          <a:xfrm>
            <a:off x="2467155" y="2955985"/>
            <a:ext cx="76027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rgbClr val="FF0000"/>
                </a:solidFill>
              </a:rPr>
              <a:t>Training and Testing Performance in terms of Accuracy &amp; Loss</a:t>
            </a:r>
            <a:endParaRPr lang="en-US" b="1" dirty="0">
              <a:solidFill>
                <a:srgbClr val="FF0000"/>
              </a:solidFill>
            </a:endParaRPr>
          </a:p>
        </p:txBody>
      </p:sp>
      <p:sp>
        <p:nvSpPr>
          <p:cNvPr id="3" name="TextBox 2">
            <a:extLst>
              <a:ext uri="{FF2B5EF4-FFF2-40B4-BE49-F238E27FC236}">
                <a16:creationId xmlns:a16="http://schemas.microsoft.com/office/drawing/2014/main" id="{C60ED2CE-8357-47F9-BD50-7F7D1845E9D9}"/>
              </a:ext>
            </a:extLst>
          </p:cNvPr>
          <p:cNvSpPr txBox="1"/>
          <p:nvPr/>
        </p:nvSpPr>
        <p:spPr>
          <a:xfrm>
            <a:off x="684362" y="2380890"/>
            <a:ext cx="9601198"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900" b="1">
                <a:solidFill>
                  <a:srgbClr val="0070C0"/>
                </a:solidFill>
                <a:ea typeface="+mn-lt"/>
                <a:cs typeface="+mn-lt"/>
              </a:rPr>
              <a:t>Tuberculosis Detection using Ladder Networks:</a:t>
            </a:r>
            <a:endParaRPr lang="en-US" b="1">
              <a:solidFill>
                <a:srgbClr val="0070C0"/>
              </a:solidFill>
            </a:endParaRPr>
          </a:p>
        </p:txBody>
      </p:sp>
      <p:pic>
        <p:nvPicPr>
          <p:cNvPr id="4" name="Picture 6" descr="A screenshot of a cell phone&#10;&#10;Description generated with high confidence">
            <a:extLst>
              <a:ext uri="{FF2B5EF4-FFF2-40B4-BE49-F238E27FC236}">
                <a16:creationId xmlns:a16="http://schemas.microsoft.com/office/drawing/2014/main" id="{74882A6D-E018-4792-A6A2-30AA7F3C39D9}"/>
              </a:ext>
            </a:extLst>
          </p:cNvPr>
          <p:cNvPicPr>
            <a:picLocks noChangeAspect="1"/>
          </p:cNvPicPr>
          <p:nvPr/>
        </p:nvPicPr>
        <p:blipFill>
          <a:blip r:embed="rId2"/>
          <a:stretch>
            <a:fillRect/>
          </a:stretch>
        </p:blipFill>
        <p:spPr>
          <a:xfrm>
            <a:off x="6268528" y="3465869"/>
            <a:ext cx="5661803" cy="2535136"/>
          </a:xfrm>
          <a:prstGeom prst="rect">
            <a:avLst/>
          </a:prstGeom>
        </p:spPr>
      </p:pic>
      <p:sp>
        <p:nvSpPr>
          <p:cNvPr id="5" name="Slide Number Placeholder 4">
            <a:extLst>
              <a:ext uri="{FF2B5EF4-FFF2-40B4-BE49-F238E27FC236}">
                <a16:creationId xmlns:a16="http://schemas.microsoft.com/office/drawing/2014/main" id="{3EE12CF5-405E-4E05-8B67-D709DACE19D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7" name="Picture 6">
            <a:extLst>
              <a:ext uri="{FF2B5EF4-FFF2-40B4-BE49-F238E27FC236}">
                <a16:creationId xmlns:a16="http://schemas.microsoft.com/office/drawing/2014/main" id="{60C94A67-D629-470E-B109-A498F72BA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92" y="3885291"/>
            <a:ext cx="5948208" cy="1408585"/>
          </a:xfrm>
          <a:prstGeom prst="rect">
            <a:avLst/>
          </a:prstGeom>
        </p:spPr>
      </p:pic>
    </p:spTree>
    <p:extLst>
      <p:ext uri="{BB962C8B-B14F-4D97-AF65-F5344CB8AC3E}">
        <p14:creationId xmlns:p14="http://schemas.microsoft.com/office/powerpoint/2010/main" val="3097832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76F-8BC9-4DDA-9179-A60A464E6C34}"/>
              </a:ext>
            </a:extLst>
          </p:cNvPr>
          <p:cNvSpPr>
            <a:spLocks noGrp="1"/>
          </p:cNvSpPr>
          <p:nvPr>
            <p:ph type="title"/>
          </p:nvPr>
        </p:nvSpPr>
        <p:spPr/>
        <p:txBody>
          <a:bodyPr/>
          <a:lstStyle/>
          <a:p>
            <a:r>
              <a:rPr lang="en-GB" b="1"/>
              <a:t>Results - (3) </a:t>
            </a:r>
          </a:p>
        </p:txBody>
      </p:sp>
      <p:sp>
        <p:nvSpPr>
          <p:cNvPr id="3" name="Content Placeholder 2">
            <a:extLst>
              <a:ext uri="{FF2B5EF4-FFF2-40B4-BE49-F238E27FC236}">
                <a16:creationId xmlns:a16="http://schemas.microsoft.com/office/drawing/2014/main" id="{0706A109-0B33-4ED1-AC11-3203CB795056}"/>
              </a:ext>
            </a:extLst>
          </p:cNvPr>
          <p:cNvSpPr>
            <a:spLocks noGrp="1"/>
          </p:cNvSpPr>
          <p:nvPr>
            <p:ph idx="1"/>
          </p:nvPr>
        </p:nvSpPr>
        <p:spPr>
          <a:xfrm>
            <a:off x="522352" y="4630707"/>
            <a:ext cx="10982261" cy="2136715"/>
          </a:xfrm>
        </p:spPr>
        <p:txBody>
          <a:bodyPr vert="horz" lIns="91440" tIns="45720" rIns="91440" bIns="45720" rtlCol="0" anchor="t">
            <a:normAutofit/>
          </a:bodyPr>
          <a:lstStyle/>
          <a:p>
            <a:pPr algn="just"/>
            <a:r>
              <a:rPr lang="en-GB" sz="1700" dirty="0">
                <a:ea typeface="+mn-lt"/>
                <a:cs typeface="+mn-lt"/>
              </a:rPr>
              <a:t>The new modified VGG16 network contains 9 convolutional layers with GAP layer and a dropout value of 0.3.  </a:t>
            </a:r>
          </a:p>
          <a:p>
            <a:pPr algn="just"/>
            <a:r>
              <a:rPr lang="en-GB" sz="1700" dirty="0">
                <a:ea typeface="+mn-lt"/>
                <a:cs typeface="+mn-lt"/>
              </a:rPr>
              <a:t>The new proposed network has similar performance in terms of sensitivity and specificity.</a:t>
            </a:r>
            <a:endParaRPr lang="en-US" sz="1700" dirty="0"/>
          </a:p>
          <a:p>
            <a:pPr algn="just"/>
            <a:r>
              <a:rPr lang="en-GB" sz="1700" dirty="0"/>
              <a:t>The modified network has a slightly better performance in comparison to the baseline model in terms of  overall performance and sensitivity. </a:t>
            </a:r>
          </a:p>
        </p:txBody>
      </p:sp>
      <p:sp>
        <p:nvSpPr>
          <p:cNvPr id="6" name="TextBox 5">
            <a:extLst>
              <a:ext uri="{FF2B5EF4-FFF2-40B4-BE49-F238E27FC236}">
                <a16:creationId xmlns:a16="http://schemas.microsoft.com/office/drawing/2014/main" id="{6D699E81-EC55-4F93-81FD-00634D46A970}"/>
              </a:ext>
            </a:extLst>
          </p:cNvPr>
          <p:cNvSpPr txBox="1"/>
          <p:nvPr/>
        </p:nvSpPr>
        <p:spPr>
          <a:xfrm>
            <a:off x="669985" y="2323381"/>
            <a:ext cx="7171424" cy="400110"/>
          </a:xfrm>
          <a:prstGeom prst="rect">
            <a:avLst/>
          </a:prstGeom>
          <a:solidFill>
            <a:schemeClr val="accent3">
              <a:lumMod val="20000"/>
              <a:lumOff val="80000"/>
            </a:schemeClr>
          </a:solidFill>
          <a:ln w="28575">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solidFill>
                  <a:srgbClr val="0070C0"/>
                </a:solidFill>
                <a:ea typeface="+mn-lt"/>
                <a:cs typeface="+mn-lt"/>
              </a:rPr>
              <a:t>Tuberculosis Detection using </a:t>
            </a:r>
            <a:r>
              <a:rPr lang="en-GB" sz="2000" b="1">
                <a:solidFill>
                  <a:srgbClr val="FF0000"/>
                </a:solidFill>
                <a:ea typeface="+mn-lt"/>
                <a:cs typeface="+mn-lt"/>
              </a:rPr>
              <a:t>Modified VGG16 Network</a:t>
            </a:r>
            <a:endParaRPr lang="en-GB" sz="2000" b="1" dirty="0">
              <a:solidFill>
                <a:srgbClr val="FF0000"/>
              </a:solidFill>
            </a:endParaRPr>
          </a:p>
        </p:txBody>
      </p:sp>
      <p:sp>
        <p:nvSpPr>
          <p:cNvPr id="11" name="TextBox 10">
            <a:extLst>
              <a:ext uri="{FF2B5EF4-FFF2-40B4-BE49-F238E27FC236}">
                <a16:creationId xmlns:a16="http://schemas.microsoft.com/office/drawing/2014/main" id="{647FE170-CBC7-4199-BE9F-25CC90156A80}"/>
              </a:ext>
            </a:extLst>
          </p:cNvPr>
          <p:cNvSpPr txBox="1"/>
          <p:nvPr/>
        </p:nvSpPr>
        <p:spPr>
          <a:xfrm>
            <a:off x="181156" y="2898475"/>
            <a:ext cx="2599425" cy="1477328"/>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00B050"/>
                </a:solidFill>
              </a:rPr>
              <a:t>Learning Rate</a:t>
            </a:r>
            <a:r>
              <a:rPr lang="en-GB">
                <a:solidFill>
                  <a:srgbClr val="00B050"/>
                </a:solidFill>
              </a:rPr>
              <a:t>:</a:t>
            </a:r>
          </a:p>
          <a:p>
            <a:r>
              <a:rPr lang="en-GB">
                <a:solidFill>
                  <a:srgbClr val="00B050"/>
                </a:solidFill>
              </a:rPr>
              <a:t>1x 10</a:t>
            </a:r>
            <a:r>
              <a:rPr lang="en-GB" baseline="30000">
                <a:solidFill>
                  <a:srgbClr val="00B050"/>
                </a:solidFill>
              </a:rPr>
              <a:t>-5  </a:t>
            </a:r>
          </a:p>
          <a:p>
            <a:r>
              <a:rPr lang="en-GB" b="1">
                <a:solidFill>
                  <a:srgbClr val="00B050"/>
                </a:solidFill>
              </a:rPr>
              <a:t>Epochs: </a:t>
            </a:r>
            <a:r>
              <a:rPr lang="en-GB">
                <a:solidFill>
                  <a:srgbClr val="00B050"/>
                </a:solidFill>
              </a:rPr>
              <a:t>20</a:t>
            </a:r>
            <a:r>
              <a:rPr lang="en-GB" dirty="0">
                <a:solidFill>
                  <a:srgbClr val="00B050"/>
                </a:solidFill>
              </a:rPr>
              <a:t>0</a:t>
            </a:r>
          </a:p>
          <a:p>
            <a:r>
              <a:rPr lang="en-GB" b="1">
                <a:solidFill>
                  <a:srgbClr val="00B050"/>
                </a:solidFill>
              </a:rPr>
              <a:t>Batch Size: </a:t>
            </a:r>
            <a:r>
              <a:rPr lang="en-GB">
                <a:solidFill>
                  <a:srgbClr val="00B050"/>
                </a:solidFill>
              </a:rPr>
              <a:t>4</a:t>
            </a:r>
            <a:endParaRPr lang="en-GB" dirty="0">
              <a:solidFill>
                <a:srgbClr val="00B050"/>
              </a:solidFill>
            </a:endParaRPr>
          </a:p>
          <a:p>
            <a:r>
              <a:rPr lang="en-GB" b="1" dirty="0">
                <a:solidFill>
                  <a:srgbClr val="00B050"/>
                </a:solidFill>
              </a:rPr>
              <a:t>Training </a:t>
            </a:r>
            <a:r>
              <a:rPr lang="en-GB" b="1">
                <a:solidFill>
                  <a:srgbClr val="00B050"/>
                </a:solidFill>
              </a:rPr>
              <a:t>Duration: </a:t>
            </a:r>
            <a:r>
              <a:rPr lang="en-GB">
                <a:solidFill>
                  <a:srgbClr val="00B050"/>
                </a:solidFill>
              </a:rPr>
              <a:t>5</a:t>
            </a:r>
            <a:r>
              <a:rPr lang="en-GB" b="1">
                <a:solidFill>
                  <a:srgbClr val="00B050"/>
                </a:solidFill>
              </a:rPr>
              <a:t> </a:t>
            </a:r>
            <a:r>
              <a:rPr lang="en-GB">
                <a:solidFill>
                  <a:srgbClr val="00B050"/>
                </a:solidFill>
              </a:rPr>
              <a:t>hr</a:t>
            </a:r>
          </a:p>
        </p:txBody>
      </p:sp>
      <p:pic>
        <p:nvPicPr>
          <p:cNvPr id="5" name="Picture 6" descr="A screenshot of a cell phone&#10;&#10;Description generated with very high confidence">
            <a:extLst>
              <a:ext uri="{FF2B5EF4-FFF2-40B4-BE49-F238E27FC236}">
                <a16:creationId xmlns:a16="http://schemas.microsoft.com/office/drawing/2014/main" id="{421360C8-01CA-44F8-9C35-10F47A933973}"/>
              </a:ext>
            </a:extLst>
          </p:cNvPr>
          <p:cNvPicPr>
            <a:picLocks noChangeAspect="1"/>
          </p:cNvPicPr>
          <p:nvPr/>
        </p:nvPicPr>
        <p:blipFill>
          <a:blip r:embed="rId2"/>
          <a:stretch>
            <a:fillRect/>
          </a:stretch>
        </p:blipFill>
        <p:spPr>
          <a:xfrm>
            <a:off x="3128514" y="2897705"/>
            <a:ext cx="7789651" cy="1479535"/>
          </a:xfrm>
          <a:prstGeom prst="rect">
            <a:avLst/>
          </a:prstGeom>
        </p:spPr>
      </p:pic>
      <p:sp>
        <p:nvSpPr>
          <p:cNvPr id="4" name="Slide Number Placeholder 3">
            <a:extLst>
              <a:ext uri="{FF2B5EF4-FFF2-40B4-BE49-F238E27FC236}">
                <a16:creationId xmlns:a16="http://schemas.microsoft.com/office/drawing/2014/main" id="{46310506-100A-4064-8E5F-666ABB66B5DC}"/>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3090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81E0-7C3C-4373-B679-6746EB277610}"/>
              </a:ext>
            </a:extLst>
          </p:cNvPr>
          <p:cNvSpPr>
            <a:spLocks noGrp="1"/>
          </p:cNvSpPr>
          <p:nvPr>
            <p:ph type="title"/>
          </p:nvPr>
        </p:nvSpPr>
        <p:spPr/>
        <p:txBody>
          <a:bodyPr/>
          <a:lstStyle/>
          <a:p>
            <a:r>
              <a:rPr lang="en-GB" b="1"/>
              <a:t>Problem Description and Motivation</a:t>
            </a:r>
          </a:p>
        </p:txBody>
      </p:sp>
      <p:sp>
        <p:nvSpPr>
          <p:cNvPr id="3" name="Content Placeholder 2">
            <a:extLst>
              <a:ext uri="{FF2B5EF4-FFF2-40B4-BE49-F238E27FC236}">
                <a16:creationId xmlns:a16="http://schemas.microsoft.com/office/drawing/2014/main" id="{93EC1982-728C-40DB-A85E-5E7F8D41A93E}"/>
              </a:ext>
            </a:extLst>
          </p:cNvPr>
          <p:cNvSpPr>
            <a:spLocks noGrp="1"/>
          </p:cNvSpPr>
          <p:nvPr>
            <p:ph idx="1"/>
          </p:nvPr>
        </p:nvSpPr>
        <p:spPr>
          <a:xfrm>
            <a:off x="666126" y="2632256"/>
            <a:ext cx="10867241" cy="4135165"/>
          </a:xfrm>
        </p:spPr>
        <p:txBody>
          <a:bodyPr vert="horz" lIns="91440" tIns="45720" rIns="91440" bIns="45720" rtlCol="0" anchor="t">
            <a:normAutofit/>
          </a:bodyPr>
          <a:lstStyle/>
          <a:p>
            <a:pPr algn="just">
              <a:spcBef>
                <a:spcPts val="0"/>
              </a:spcBef>
            </a:pPr>
            <a:r>
              <a:rPr lang="en-GB" sz="1700" dirty="0">
                <a:solidFill>
                  <a:schemeClr val="tx1"/>
                </a:solidFill>
                <a:ea typeface="+mn-lt"/>
                <a:cs typeface="+mn-lt"/>
              </a:rPr>
              <a:t>Around the globe, 75 </a:t>
            </a:r>
            <a:r>
              <a:rPr lang="en-GB" sz="1700" dirty="0" err="1">
                <a:solidFill>
                  <a:schemeClr val="tx1"/>
                </a:solidFill>
                <a:ea typeface="+mn-lt"/>
                <a:cs typeface="+mn-lt"/>
              </a:rPr>
              <a:t>mn</a:t>
            </a:r>
            <a:r>
              <a:rPr lang="en-GB" sz="1700" dirty="0">
                <a:solidFill>
                  <a:schemeClr val="tx1"/>
                </a:solidFill>
                <a:ea typeface="+mn-lt"/>
                <a:cs typeface="+mn-lt"/>
              </a:rPr>
              <a:t> people are infected by the white plague (tuberculosis) and chest x-ray is the most common type of radiology examination. </a:t>
            </a:r>
          </a:p>
          <a:p>
            <a:pPr marL="0" indent="0" algn="just">
              <a:spcBef>
                <a:spcPts val="0"/>
              </a:spcBef>
              <a:buNone/>
            </a:pPr>
            <a:endParaRPr lang="en-GB" sz="1700" dirty="0">
              <a:solidFill>
                <a:schemeClr val="tx1"/>
              </a:solidFill>
              <a:ea typeface="+mn-lt"/>
              <a:cs typeface="+mn-lt"/>
            </a:endParaRPr>
          </a:p>
          <a:p>
            <a:pPr algn="just">
              <a:spcBef>
                <a:spcPts val="0"/>
              </a:spcBef>
            </a:pPr>
            <a:r>
              <a:rPr lang="en-GB" sz="1700" dirty="0">
                <a:solidFill>
                  <a:schemeClr val="tx1"/>
                </a:solidFill>
                <a:ea typeface="+mn-lt"/>
                <a:cs typeface="+mn-lt"/>
              </a:rPr>
              <a:t>There are few existing works on TB detection using chest x-ray and the automated networks (convolutional neural network (CNN)) used in these works need further improvement, to be deployed in real-world testing. </a:t>
            </a:r>
          </a:p>
          <a:p>
            <a:pPr algn="just">
              <a:spcBef>
                <a:spcPts val="0"/>
              </a:spcBef>
            </a:pPr>
            <a:endParaRPr lang="en-GB" sz="1700" dirty="0">
              <a:ea typeface="+mn-lt"/>
              <a:cs typeface="+mn-lt"/>
            </a:endParaRPr>
          </a:p>
          <a:p>
            <a:pPr algn="just">
              <a:spcBef>
                <a:spcPts val="0"/>
              </a:spcBef>
            </a:pPr>
            <a:r>
              <a:rPr lang="en-GB" sz="1700" dirty="0">
                <a:solidFill>
                  <a:schemeClr val="tx1"/>
                </a:solidFill>
                <a:ea typeface="+mn-lt"/>
                <a:cs typeface="+mn-lt"/>
              </a:rPr>
              <a:t>To compensate for the inefficient performance</a:t>
            </a:r>
            <a:r>
              <a:rPr lang="en-GB" sz="1700" dirty="0">
                <a:ea typeface="+mn-lt"/>
                <a:cs typeface="+mn-lt"/>
              </a:rPr>
              <a:t> </a:t>
            </a:r>
            <a:r>
              <a:rPr lang="en-GB" sz="1700" b="1" dirty="0">
                <a:solidFill>
                  <a:schemeClr val="accent6"/>
                </a:solidFill>
                <a:ea typeface="+mn-lt"/>
                <a:cs typeface="+mn-lt"/>
              </a:rPr>
              <a:t>we introduce a new supervised learning-based CNN architecture inspired from the VGG16 in order to identify the TB manifested images effectively</a:t>
            </a:r>
            <a:r>
              <a:rPr lang="en-GB" sz="1700" dirty="0">
                <a:ea typeface="+mn-lt"/>
                <a:cs typeface="+mn-lt"/>
              </a:rPr>
              <a:t>.</a:t>
            </a:r>
            <a:endParaRPr lang="en-GB" sz="1700" dirty="0"/>
          </a:p>
          <a:p>
            <a:pPr algn="just">
              <a:spcBef>
                <a:spcPts val="0"/>
              </a:spcBef>
            </a:pPr>
            <a:endParaRPr lang="en-GB" sz="1700" dirty="0">
              <a:ea typeface="+mn-lt"/>
              <a:cs typeface="+mn-lt"/>
            </a:endParaRPr>
          </a:p>
          <a:p>
            <a:pPr algn="just">
              <a:spcBef>
                <a:spcPts val="0"/>
              </a:spcBef>
            </a:pPr>
            <a:r>
              <a:rPr lang="en-GB" sz="1700" b="1" dirty="0">
                <a:solidFill>
                  <a:schemeClr val="accent6"/>
                </a:solidFill>
                <a:ea typeface="+mn-lt"/>
                <a:cs typeface="+mn-lt"/>
              </a:rPr>
              <a:t>In addition, we introduce Ladder network, a semi-supervised technique known to perform well on fewer labelled data for the classification task. </a:t>
            </a:r>
            <a:r>
              <a:rPr lang="en-GB" sz="1700" dirty="0">
                <a:solidFill>
                  <a:schemeClr val="tx1"/>
                </a:solidFill>
                <a:ea typeface="+mn-lt"/>
                <a:cs typeface="+mn-lt"/>
              </a:rPr>
              <a:t>This network has not been evaluated on bio-medical applications so far, particularly on less labelled data or augmented data.</a:t>
            </a:r>
          </a:p>
          <a:p>
            <a:pPr algn="just"/>
            <a:endParaRPr lang="en-GB" sz="1700" dirty="0">
              <a:solidFill>
                <a:schemeClr val="tx1"/>
              </a:solidFill>
            </a:endParaRPr>
          </a:p>
        </p:txBody>
      </p:sp>
      <p:sp>
        <p:nvSpPr>
          <p:cNvPr id="4" name="Slide Number Placeholder 3">
            <a:extLst>
              <a:ext uri="{FF2B5EF4-FFF2-40B4-BE49-F238E27FC236}">
                <a16:creationId xmlns:a16="http://schemas.microsoft.com/office/drawing/2014/main" id="{793AF3B5-77E5-49F7-864A-48F1AFE6618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605532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76F-8BC9-4DDA-9179-A60A464E6C34}"/>
              </a:ext>
            </a:extLst>
          </p:cNvPr>
          <p:cNvSpPr>
            <a:spLocks noGrp="1"/>
          </p:cNvSpPr>
          <p:nvPr>
            <p:ph type="title" idx="4294967295"/>
          </p:nvPr>
        </p:nvSpPr>
        <p:spPr>
          <a:xfrm>
            <a:off x="230038" y="168006"/>
            <a:ext cx="8761413" cy="708025"/>
          </a:xfrm>
        </p:spPr>
        <p:txBody>
          <a:bodyPr/>
          <a:lstStyle/>
          <a:p>
            <a:r>
              <a:rPr lang="en-GB" b="1">
                <a:solidFill>
                  <a:schemeClr val="accent2"/>
                </a:solidFill>
              </a:rPr>
              <a:t>Results - (3) </a:t>
            </a:r>
          </a:p>
        </p:txBody>
      </p:sp>
      <p:sp>
        <p:nvSpPr>
          <p:cNvPr id="12" name="TextBox 11">
            <a:extLst>
              <a:ext uri="{FF2B5EF4-FFF2-40B4-BE49-F238E27FC236}">
                <a16:creationId xmlns:a16="http://schemas.microsoft.com/office/drawing/2014/main" id="{20BD9221-319C-41F1-87DA-BD3C72BCCDA8}"/>
              </a:ext>
            </a:extLst>
          </p:cNvPr>
          <p:cNvSpPr txBox="1"/>
          <p:nvPr/>
        </p:nvSpPr>
        <p:spPr>
          <a:xfrm>
            <a:off x="6081875" y="684362"/>
            <a:ext cx="4137803"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FF0000"/>
                </a:solidFill>
              </a:rPr>
              <a:t>Training and Testing Performance in terms of Accuracy &amp; Loss:</a:t>
            </a:r>
            <a:endParaRPr lang="en-US" b="1">
              <a:solidFill>
                <a:srgbClr val="FF0000"/>
              </a:solidFill>
            </a:endParaRPr>
          </a:p>
        </p:txBody>
      </p:sp>
      <p:sp>
        <p:nvSpPr>
          <p:cNvPr id="3" name="TextBox 2">
            <a:extLst>
              <a:ext uri="{FF2B5EF4-FFF2-40B4-BE49-F238E27FC236}">
                <a16:creationId xmlns:a16="http://schemas.microsoft.com/office/drawing/2014/main" id="{C60ED2CE-8357-47F9-BD50-7F7D1845E9D9}"/>
              </a:ext>
            </a:extLst>
          </p:cNvPr>
          <p:cNvSpPr txBox="1"/>
          <p:nvPr/>
        </p:nvSpPr>
        <p:spPr>
          <a:xfrm>
            <a:off x="230038" y="880672"/>
            <a:ext cx="9601198"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900" b="1" dirty="0">
                <a:solidFill>
                  <a:srgbClr val="0070C0"/>
                </a:solidFill>
                <a:ea typeface="+mn-lt"/>
                <a:cs typeface="+mn-lt"/>
              </a:rPr>
              <a:t>Tuberculosis Detection using </a:t>
            </a:r>
          </a:p>
          <a:p>
            <a:r>
              <a:rPr lang="en-GB" sz="1900" b="1" dirty="0">
                <a:solidFill>
                  <a:srgbClr val="0070C0"/>
                </a:solidFill>
                <a:ea typeface="+mn-lt"/>
                <a:cs typeface="+mn-lt"/>
              </a:rPr>
              <a:t>Proposed Network:</a:t>
            </a:r>
            <a:endParaRPr lang="en-US" b="1" dirty="0">
              <a:solidFill>
                <a:srgbClr val="0070C0"/>
              </a:solidFill>
            </a:endParaRPr>
          </a:p>
        </p:txBody>
      </p:sp>
      <p:sp>
        <p:nvSpPr>
          <p:cNvPr id="5" name="TextBox 4">
            <a:extLst>
              <a:ext uri="{FF2B5EF4-FFF2-40B4-BE49-F238E27FC236}">
                <a16:creationId xmlns:a16="http://schemas.microsoft.com/office/drawing/2014/main" id="{3B0E153D-C097-420F-894B-2C67036C19E7}"/>
              </a:ext>
            </a:extLst>
          </p:cNvPr>
          <p:cNvSpPr txBox="1"/>
          <p:nvPr/>
        </p:nvSpPr>
        <p:spPr>
          <a:xfrm>
            <a:off x="1331345" y="1721804"/>
            <a:ext cx="30451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rgbClr val="FF0000"/>
                </a:solidFill>
              </a:rPr>
              <a:t>Saliency Map</a:t>
            </a:r>
            <a:endParaRPr lang="en-US"/>
          </a:p>
          <a:p>
            <a:pPr algn="ctr"/>
            <a:r>
              <a:rPr lang="en-GB" b="1">
                <a:solidFill>
                  <a:srgbClr val="FF0000"/>
                </a:solidFill>
              </a:rPr>
              <a:t>/Heat Map</a:t>
            </a:r>
            <a:endParaRPr lang="en-GB"/>
          </a:p>
        </p:txBody>
      </p:sp>
      <p:sp>
        <p:nvSpPr>
          <p:cNvPr id="8" name="TextBox 7">
            <a:extLst>
              <a:ext uri="{FF2B5EF4-FFF2-40B4-BE49-F238E27FC236}">
                <a16:creationId xmlns:a16="http://schemas.microsoft.com/office/drawing/2014/main" id="{843BDBDF-950D-4CE2-875A-C52F01AC1380}"/>
              </a:ext>
            </a:extLst>
          </p:cNvPr>
          <p:cNvSpPr txBox="1"/>
          <p:nvPr/>
        </p:nvSpPr>
        <p:spPr>
          <a:xfrm>
            <a:off x="5510094" y="4131538"/>
            <a:ext cx="65090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dirty="0">
                <a:solidFill>
                  <a:srgbClr val="FF0000"/>
                </a:solidFill>
              </a:rPr>
              <a:t>ROC Curve and Precision-Recall Curve</a:t>
            </a:r>
            <a:endParaRPr lang="en-US" dirty="0"/>
          </a:p>
        </p:txBody>
      </p:sp>
      <p:pic>
        <p:nvPicPr>
          <p:cNvPr id="4" name="Picture 5" descr="A screenshot of a cell phone&#10;&#10;Description generated with very high confidence">
            <a:extLst>
              <a:ext uri="{FF2B5EF4-FFF2-40B4-BE49-F238E27FC236}">
                <a16:creationId xmlns:a16="http://schemas.microsoft.com/office/drawing/2014/main" id="{381F04B6-F6F4-42AF-AAA4-E9E104F1A152}"/>
              </a:ext>
            </a:extLst>
          </p:cNvPr>
          <p:cNvPicPr>
            <a:picLocks noChangeAspect="1"/>
          </p:cNvPicPr>
          <p:nvPr/>
        </p:nvPicPr>
        <p:blipFill>
          <a:blip r:embed="rId2"/>
          <a:stretch>
            <a:fillRect/>
          </a:stretch>
        </p:blipFill>
        <p:spPr>
          <a:xfrm>
            <a:off x="8852717" y="4614413"/>
            <a:ext cx="2484408" cy="1856117"/>
          </a:xfrm>
          <a:prstGeom prst="rect">
            <a:avLst/>
          </a:prstGeom>
        </p:spPr>
      </p:pic>
      <p:pic>
        <p:nvPicPr>
          <p:cNvPr id="13" name="Picture 13" descr="A close up of a map&#10;&#10;Description generated with very high confidence">
            <a:extLst>
              <a:ext uri="{FF2B5EF4-FFF2-40B4-BE49-F238E27FC236}">
                <a16:creationId xmlns:a16="http://schemas.microsoft.com/office/drawing/2014/main" id="{50F04390-0244-4228-975F-A1F332F5294A}"/>
              </a:ext>
            </a:extLst>
          </p:cNvPr>
          <p:cNvPicPr>
            <a:picLocks noChangeAspect="1"/>
          </p:cNvPicPr>
          <p:nvPr/>
        </p:nvPicPr>
        <p:blipFill>
          <a:blip r:embed="rId3"/>
          <a:stretch>
            <a:fillRect/>
          </a:stretch>
        </p:blipFill>
        <p:spPr>
          <a:xfrm>
            <a:off x="6101020" y="4614413"/>
            <a:ext cx="2484408" cy="1856117"/>
          </a:xfrm>
          <a:prstGeom prst="rect">
            <a:avLst/>
          </a:prstGeom>
        </p:spPr>
      </p:pic>
      <p:pic>
        <p:nvPicPr>
          <p:cNvPr id="10" name="Picture 9">
            <a:extLst>
              <a:ext uri="{FF2B5EF4-FFF2-40B4-BE49-F238E27FC236}">
                <a16:creationId xmlns:a16="http://schemas.microsoft.com/office/drawing/2014/main" id="{154F2579-6EEE-40DD-BC51-B5BBE1CCD9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2307" y="2368135"/>
            <a:ext cx="2743200" cy="2057400"/>
          </a:xfrm>
          <a:prstGeom prst="rect">
            <a:avLst/>
          </a:prstGeom>
        </p:spPr>
      </p:pic>
      <p:sp>
        <p:nvSpPr>
          <p:cNvPr id="11" name="Slide Number Placeholder 10">
            <a:extLst>
              <a:ext uri="{FF2B5EF4-FFF2-40B4-BE49-F238E27FC236}">
                <a16:creationId xmlns:a16="http://schemas.microsoft.com/office/drawing/2014/main" id="{60C42366-BA5E-4D71-91C8-BB5203759E9E}"/>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7" name="Picture 6">
            <a:extLst>
              <a:ext uri="{FF2B5EF4-FFF2-40B4-BE49-F238E27FC236}">
                <a16:creationId xmlns:a16="http://schemas.microsoft.com/office/drawing/2014/main" id="{9937BB10-D558-4958-9BC1-7A4E26C74F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0168" y="1469703"/>
            <a:ext cx="5859010" cy="2399472"/>
          </a:xfrm>
          <a:prstGeom prst="rect">
            <a:avLst/>
          </a:prstGeom>
        </p:spPr>
      </p:pic>
      <p:pic>
        <p:nvPicPr>
          <p:cNvPr id="15" name="Picture 14">
            <a:extLst>
              <a:ext uri="{FF2B5EF4-FFF2-40B4-BE49-F238E27FC236}">
                <a16:creationId xmlns:a16="http://schemas.microsoft.com/office/drawing/2014/main" id="{25856081-5967-4D26-A329-65064E3235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038" y="4941893"/>
            <a:ext cx="5638528" cy="1275554"/>
          </a:xfrm>
          <a:prstGeom prst="rect">
            <a:avLst/>
          </a:prstGeom>
        </p:spPr>
      </p:pic>
    </p:spTree>
    <p:extLst>
      <p:ext uri="{BB962C8B-B14F-4D97-AF65-F5344CB8AC3E}">
        <p14:creationId xmlns:p14="http://schemas.microsoft.com/office/powerpoint/2010/main" val="2286976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76F-8BC9-4DDA-9179-A60A464E6C34}"/>
              </a:ext>
            </a:extLst>
          </p:cNvPr>
          <p:cNvSpPr>
            <a:spLocks noGrp="1"/>
          </p:cNvSpPr>
          <p:nvPr>
            <p:ph type="title" idx="4294967295"/>
          </p:nvPr>
        </p:nvSpPr>
        <p:spPr>
          <a:xfrm>
            <a:off x="244415" y="139251"/>
            <a:ext cx="8761413" cy="708025"/>
          </a:xfrm>
        </p:spPr>
        <p:txBody>
          <a:bodyPr/>
          <a:lstStyle/>
          <a:p>
            <a:r>
              <a:rPr lang="en-GB" b="1">
                <a:solidFill>
                  <a:schemeClr val="accent2"/>
                </a:solidFill>
              </a:rPr>
              <a:t>Results - (3) </a:t>
            </a:r>
          </a:p>
        </p:txBody>
      </p:sp>
      <p:sp>
        <p:nvSpPr>
          <p:cNvPr id="4" name="TextBox 3">
            <a:extLst>
              <a:ext uri="{FF2B5EF4-FFF2-40B4-BE49-F238E27FC236}">
                <a16:creationId xmlns:a16="http://schemas.microsoft.com/office/drawing/2014/main" id="{40F53C89-F701-473C-9659-BAE1E9182E68}"/>
              </a:ext>
            </a:extLst>
          </p:cNvPr>
          <p:cNvSpPr txBox="1"/>
          <p:nvPr/>
        </p:nvSpPr>
        <p:spPr>
          <a:xfrm>
            <a:off x="3042249" y="296174"/>
            <a:ext cx="7171424" cy="400110"/>
          </a:xfrm>
          <a:prstGeom prst="rect">
            <a:avLst/>
          </a:prstGeom>
          <a:solidFill>
            <a:schemeClr val="accent3">
              <a:lumMod val="20000"/>
              <a:lumOff val="80000"/>
            </a:schemeClr>
          </a:solidFill>
          <a:ln w="28575">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solidFill>
                  <a:srgbClr val="0070C0"/>
                </a:solidFill>
                <a:ea typeface="+mn-lt"/>
                <a:cs typeface="+mn-lt"/>
              </a:rPr>
              <a:t>Tuberculosis Detection using </a:t>
            </a:r>
            <a:r>
              <a:rPr lang="en-GB" sz="2000" b="1">
                <a:solidFill>
                  <a:srgbClr val="FF0000"/>
                </a:solidFill>
                <a:ea typeface="+mn-lt"/>
                <a:cs typeface="+mn-lt"/>
              </a:rPr>
              <a:t>Modified VGG16 Network</a:t>
            </a:r>
            <a:endParaRPr lang="en-GB" sz="2000" b="1" dirty="0">
              <a:solidFill>
                <a:srgbClr val="FF0000"/>
              </a:solidFill>
            </a:endParaRPr>
          </a:p>
        </p:txBody>
      </p:sp>
      <p:sp>
        <p:nvSpPr>
          <p:cNvPr id="3" name="TextBox 2">
            <a:extLst>
              <a:ext uri="{FF2B5EF4-FFF2-40B4-BE49-F238E27FC236}">
                <a16:creationId xmlns:a16="http://schemas.microsoft.com/office/drawing/2014/main" id="{3520D2D6-16BA-4A89-BB56-89993BCC7DC9}"/>
              </a:ext>
            </a:extLst>
          </p:cNvPr>
          <p:cNvSpPr txBox="1"/>
          <p:nvPr/>
        </p:nvSpPr>
        <p:spPr>
          <a:xfrm>
            <a:off x="368060" y="1158815"/>
            <a:ext cx="2297502" cy="384721"/>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900" b="1">
                <a:solidFill>
                  <a:srgbClr val="00B050"/>
                </a:solidFill>
              </a:rPr>
              <a:t>Filter Visualization</a:t>
            </a:r>
            <a:endParaRPr lang="en-US" sz="1900" b="1">
              <a:solidFill>
                <a:srgbClr val="00B050"/>
              </a:solidFill>
            </a:endParaRPr>
          </a:p>
        </p:txBody>
      </p:sp>
      <p:pic>
        <p:nvPicPr>
          <p:cNvPr id="5" name="Filter_Vis">
            <a:hlinkClick r:id="" action="ppaction://media"/>
            <a:extLst>
              <a:ext uri="{FF2B5EF4-FFF2-40B4-BE49-F238E27FC236}">
                <a16:creationId xmlns:a16="http://schemas.microsoft.com/office/drawing/2014/main" id="{67073676-122D-41DF-A921-6FFB2739A85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450728" y="1158815"/>
            <a:ext cx="5778356" cy="4980780"/>
          </a:xfrm>
          <a:prstGeom prst="rect">
            <a:avLst/>
          </a:prstGeom>
        </p:spPr>
      </p:pic>
      <p:sp>
        <p:nvSpPr>
          <p:cNvPr id="6" name="Slide Number Placeholder 5">
            <a:extLst>
              <a:ext uri="{FF2B5EF4-FFF2-40B4-BE49-F238E27FC236}">
                <a16:creationId xmlns:a16="http://schemas.microsoft.com/office/drawing/2014/main" id="{6FA1E038-784A-4161-B8E5-5B0C179FBBD4}"/>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15001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76F-8BC9-4DDA-9179-A60A464E6C34}"/>
              </a:ext>
            </a:extLst>
          </p:cNvPr>
          <p:cNvSpPr>
            <a:spLocks noGrp="1"/>
          </p:cNvSpPr>
          <p:nvPr>
            <p:ph type="title" idx="4294967295"/>
          </p:nvPr>
        </p:nvSpPr>
        <p:spPr>
          <a:xfrm>
            <a:off x="244415" y="139251"/>
            <a:ext cx="8761413" cy="708025"/>
          </a:xfrm>
        </p:spPr>
        <p:txBody>
          <a:bodyPr/>
          <a:lstStyle/>
          <a:p>
            <a:r>
              <a:rPr lang="en-GB" b="1">
                <a:solidFill>
                  <a:schemeClr val="accent2"/>
                </a:solidFill>
              </a:rPr>
              <a:t>Results - (3) </a:t>
            </a:r>
          </a:p>
        </p:txBody>
      </p:sp>
      <p:sp>
        <p:nvSpPr>
          <p:cNvPr id="4" name="TextBox 3">
            <a:extLst>
              <a:ext uri="{FF2B5EF4-FFF2-40B4-BE49-F238E27FC236}">
                <a16:creationId xmlns:a16="http://schemas.microsoft.com/office/drawing/2014/main" id="{40F53C89-F701-473C-9659-BAE1E9182E68}"/>
              </a:ext>
            </a:extLst>
          </p:cNvPr>
          <p:cNvSpPr txBox="1"/>
          <p:nvPr/>
        </p:nvSpPr>
        <p:spPr>
          <a:xfrm>
            <a:off x="3042249" y="296174"/>
            <a:ext cx="7171424" cy="400110"/>
          </a:xfrm>
          <a:prstGeom prst="rect">
            <a:avLst/>
          </a:prstGeom>
          <a:solidFill>
            <a:schemeClr val="accent3">
              <a:lumMod val="20000"/>
              <a:lumOff val="80000"/>
            </a:schemeClr>
          </a:solidFill>
          <a:ln w="28575">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solidFill>
                  <a:srgbClr val="0070C0"/>
                </a:solidFill>
                <a:ea typeface="+mn-lt"/>
                <a:cs typeface="+mn-lt"/>
              </a:rPr>
              <a:t>Tuberculosis Detection using </a:t>
            </a:r>
            <a:r>
              <a:rPr lang="en-GB" sz="2000" b="1">
                <a:solidFill>
                  <a:srgbClr val="FF0000"/>
                </a:solidFill>
                <a:ea typeface="+mn-lt"/>
                <a:cs typeface="+mn-lt"/>
              </a:rPr>
              <a:t>Modified VGG16 Network</a:t>
            </a:r>
            <a:endParaRPr lang="en-GB" sz="2000" b="1" dirty="0">
              <a:solidFill>
                <a:srgbClr val="FF0000"/>
              </a:solidFill>
            </a:endParaRPr>
          </a:p>
        </p:txBody>
      </p:sp>
      <p:sp>
        <p:nvSpPr>
          <p:cNvPr id="6" name="TextBox 5">
            <a:extLst>
              <a:ext uri="{FF2B5EF4-FFF2-40B4-BE49-F238E27FC236}">
                <a16:creationId xmlns:a16="http://schemas.microsoft.com/office/drawing/2014/main" id="{33E2F8AD-5EE7-4F48-BDE2-84F23F524AEC}"/>
              </a:ext>
            </a:extLst>
          </p:cNvPr>
          <p:cNvSpPr txBox="1"/>
          <p:nvPr/>
        </p:nvSpPr>
        <p:spPr>
          <a:xfrm>
            <a:off x="368061" y="1079303"/>
            <a:ext cx="2375140" cy="677108"/>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900" b="1" dirty="0">
                <a:solidFill>
                  <a:srgbClr val="00B050"/>
                </a:solidFill>
              </a:rPr>
              <a:t>t-SNE Visualization </a:t>
            </a:r>
          </a:p>
          <a:p>
            <a:r>
              <a:rPr lang="en-GB" sz="1900" b="1" dirty="0">
                <a:solidFill>
                  <a:srgbClr val="00B050"/>
                </a:solidFill>
              </a:rPr>
              <a:t>for Testing Data</a:t>
            </a:r>
            <a:endParaRPr lang="en-US" sz="1900" b="1" dirty="0">
              <a:solidFill>
                <a:srgbClr val="00B050"/>
              </a:solidFill>
            </a:endParaRPr>
          </a:p>
        </p:txBody>
      </p:sp>
      <p:pic>
        <p:nvPicPr>
          <p:cNvPr id="3" name="tSNE_Vis">
            <a:hlinkClick r:id="" action="ppaction://media"/>
            <a:extLst>
              <a:ext uri="{FF2B5EF4-FFF2-40B4-BE49-F238E27FC236}">
                <a16:creationId xmlns:a16="http://schemas.microsoft.com/office/drawing/2014/main" id="{560285C1-2A9E-47E4-81E3-BFD460981D8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280788" y="1142251"/>
            <a:ext cx="6268278" cy="4701209"/>
          </a:xfrm>
          <a:prstGeom prst="rect">
            <a:avLst/>
          </a:prstGeom>
        </p:spPr>
      </p:pic>
      <p:sp>
        <p:nvSpPr>
          <p:cNvPr id="5" name="Slide Number Placeholder 4">
            <a:extLst>
              <a:ext uri="{FF2B5EF4-FFF2-40B4-BE49-F238E27FC236}">
                <a16:creationId xmlns:a16="http://schemas.microsoft.com/office/drawing/2014/main" id="{EEF1185B-B01C-457C-8F9E-08AFF3053FD8}"/>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01839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20AF-5DB9-4E63-A6BE-D42AE4D5D115}"/>
              </a:ext>
            </a:extLst>
          </p:cNvPr>
          <p:cNvSpPr>
            <a:spLocks noGrp="1"/>
          </p:cNvSpPr>
          <p:nvPr>
            <p:ph type="title" idx="4294967295"/>
          </p:nvPr>
        </p:nvSpPr>
        <p:spPr>
          <a:xfrm>
            <a:off x="201283" y="254270"/>
            <a:ext cx="9436100" cy="736600"/>
          </a:xfrm>
        </p:spPr>
        <p:txBody>
          <a:bodyPr/>
          <a:lstStyle/>
          <a:p>
            <a:r>
              <a:rPr lang="en-GB" b="1">
                <a:solidFill>
                  <a:schemeClr val="accent2"/>
                </a:solidFill>
                <a:ea typeface="+mj-lt"/>
                <a:cs typeface="+mj-lt"/>
              </a:rPr>
              <a:t>Result Analysis</a:t>
            </a:r>
            <a:endParaRPr lang="en-US">
              <a:solidFill>
                <a:schemeClr val="accent2"/>
              </a:solidFill>
            </a:endParaRPr>
          </a:p>
        </p:txBody>
      </p:sp>
      <p:sp>
        <p:nvSpPr>
          <p:cNvPr id="9" name="Content Placeholder 2">
            <a:extLst>
              <a:ext uri="{FF2B5EF4-FFF2-40B4-BE49-F238E27FC236}">
                <a16:creationId xmlns:a16="http://schemas.microsoft.com/office/drawing/2014/main" id="{A82BCD72-5577-47A7-A2C6-7B2DC707ACF7}"/>
              </a:ext>
            </a:extLst>
          </p:cNvPr>
          <p:cNvSpPr>
            <a:spLocks noGrp="1"/>
          </p:cNvSpPr>
          <p:nvPr>
            <p:ph idx="4294967295"/>
          </p:nvPr>
        </p:nvSpPr>
        <p:spPr>
          <a:xfrm>
            <a:off x="330679" y="1366538"/>
            <a:ext cx="11183938" cy="5228895"/>
          </a:xfrm>
        </p:spPr>
        <p:txBody>
          <a:bodyPr vert="horz" lIns="91440" tIns="45720" rIns="91440" bIns="45720" rtlCol="0" anchor="t">
            <a:normAutofit lnSpcReduction="10000"/>
          </a:bodyPr>
          <a:lstStyle/>
          <a:p>
            <a:pPr algn="just"/>
            <a:r>
              <a:rPr lang="en-GB" sz="1700">
                <a:solidFill>
                  <a:srgbClr val="00B050"/>
                </a:solidFill>
              </a:rPr>
              <a:t>It is observed that the New Modified VGG16 Convolutional Neural Network has an overall better performance</a:t>
            </a:r>
            <a:r>
              <a:rPr lang="en-GB" sz="1700"/>
              <a:t> than the rest of the models implemented in this project. </a:t>
            </a:r>
          </a:p>
          <a:p>
            <a:pPr lvl="1" algn="just"/>
            <a:r>
              <a:rPr lang="en-GB" sz="1500">
                <a:solidFill>
                  <a:srgbClr val="404040"/>
                </a:solidFill>
              </a:rPr>
              <a:t>The convolutional layers captures the dense foggy nature depicting the TB in the lungs accurately, however, sensitivity of the proposed network is still lower than expected.</a:t>
            </a:r>
            <a:endParaRPr lang="en-GB" sz="1500" dirty="0">
              <a:solidFill>
                <a:srgbClr val="404040"/>
              </a:solidFill>
            </a:endParaRPr>
          </a:p>
          <a:p>
            <a:pPr lvl="1" algn="just"/>
            <a:r>
              <a:rPr lang="en-GB" sz="1500">
                <a:solidFill>
                  <a:srgbClr val="404040"/>
                </a:solidFill>
              </a:rPr>
              <a:t>The architecture known for its known performance with further fine-tuning perfomed well as expected </a:t>
            </a:r>
            <a:r>
              <a:rPr lang="en-GB" sz="1500" dirty="0">
                <a:solidFill>
                  <a:srgbClr val="404040"/>
                </a:solidFill>
              </a:rPr>
              <a:t>on the TB data.</a:t>
            </a:r>
          </a:p>
          <a:p>
            <a:pPr marL="457200" lvl="1" indent="0" algn="just">
              <a:buNone/>
            </a:pPr>
            <a:endParaRPr lang="en-GB" sz="600" dirty="0">
              <a:solidFill>
                <a:srgbClr val="404040"/>
              </a:solidFill>
            </a:endParaRPr>
          </a:p>
          <a:p>
            <a:pPr algn="just"/>
            <a:r>
              <a:rPr lang="en-GB" sz="1700">
                <a:solidFill>
                  <a:srgbClr val="FF0000"/>
                </a:solidFill>
              </a:rPr>
              <a:t>The ladder network which was designed to perform classification task on minimal labelled failed to perform on the tuberculosis data.</a:t>
            </a:r>
            <a:r>
              <a:rPr lang="en-GB" sz="1700"/>
              <a:t> The reasons could be:</a:t>
            </a:r>
            <a:endParaRPr lang="en-GB" sz="1700" dirty="0"/>
          </a:p>
          <a:p>
            <a:pPr lvl="1" algn="just"/>
            <a:r>
              <a:rPr lang="en-GB" sz="1500"/>
              <a:t>Ladder networks were previously trained and tested on MNIST data which contains low resolution images and is comparatively an easier classification task unlike the TB data which has too much information.</a:t>
            </a:r>
            <a:endParaRPr lang="en-GB" sz="1500" dirty="0"/>
          </a:p>
          <a:p>
            <a:pPr lvl="1" algn="just"/>
            <a:r>
              <a:rPr lang="en-GB" sz="1500"/>
              <a:t>Ladder networks contain only dense layers in the feedforward path which fail to capture the relevant information from a complex chest x-ray image and do not aid much in the learning process of the unsupervised autoencoder.</a:t>
            </a:r>
          </a:p>
          <a:p>
            <a:pPr lvl="1" algn="just"/>
            <a:endParaRPr lang="en-GB" sz="600" dirty="0">
              <a:solidFill>
                <a:srgbClr val="404040"/>
              </a:solidFill>
            </a:endParaRPr>
          </a:p>
          <a:p>
            <a:pPr algn="just"/>
            <a:r>
              <a:rPr lang="en-GB" sz="1700">
                <a:solidFill>
                  <a:srgbClr val="00B050"/>
                </a:solidFill>
              </a:rPr>
              <a:t>The baseline pre-trained network proved to be tough competitor</a:t>
            </a:r>
            <a:r>
              <a:rPr lang="en-GB" sz="1700"/>
              <a:t>. The reasons could be:</a:t>
            </a:r>
            <a:endParaRPr lang="en-GB" sz="1700" dirty="0"/>
          </a:p>
          <a:p>
            <a:pPr lvl="1" algn="just"/>
            <a:r>
              <a:rPr lang="en-GB" sz="1500"/>
              <a:t>The VGG16 pre-trained weights have been trained on an enormously large data, ImageNet with 1000 classes and 1.3M images. The fine-tuned weights trained further on x-ray data extracts very good features with lower computation time.</a:t>
            </a:r>
            <a:endParaRPr lang="en-GB" sz="1500" dirty="0"/>
          </a:p>
          <a:p>
            <a:pPr marL="457200" lvl="1" indent="0" algn="just">
              <a:buNone/>
            </a:pPr>
            <a:endParaRPr lang="en-GB" sz="1500" dirty="0"/>
          </a:p>
        </p:txBody>
      </p:sp>
      <p:sp>
        <p:nvSpPr>
          <p:cNvPr id="3" name="Slide Number Placeholder 2">
            <a:extLst>
              <a:ext uri="{FF2B5EF4-FFF2-40B4-BE49-F238E27FC236}">
                <a16:creationId xmlns:a16="http://schemas.microsoft.com/office/drawing/2014/main" id="{F9647F1D-EA72-4BDC-8D69-5CECCB924B36}"/>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301465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20AF-5DB9-4E63-A6BE-D42AE4D5D115}"/>
              </a:ext>
            </a:extLst>
          </p:cNvPr>
          <p:cNvSpPr>
            <a:spLocks noGrp="1"/>
          </p:cNvSpPr>
          <p:nvPr>
            <p:ph type="title"/>
          </p:nvPr>
        </p:nvSpPr>
        <p:spPr>
          <a:xfrm>
            <a:off x="1428124" y="873026"/>
            <a:ext cx="9437148" cy="735718"/>
          </a:xfrm>
        </p:spPr>
        <p:txBody>
          <a:bodyPr/>
          <a:lstStyle/>
          <a:p>
            <a:r>
              <a:rPr lang="en-GB" sz="3200" b="1" dirty="0">
                <a:ea typeface="+mj-lt"/>
                <a:cs typeface="+mj-lt"/>
              </a:rPr>
              <a:t>Surprises </a:t>
            </a:r>
            <a:br>
              <a:rPr lang="en-GB" sz="3200" b="1" dirty="0">
                <a:ea typeface="+mj-lt"/>
                <a:cs typeface="+mj-lt"/>
              </a:rPr>
            </a:br>
            <a:r>
              <a:rPr lang="en-GB" sz="3200" b="1" dirty="0">
                <a:ea typeface="+mj-lt"/>
                <a:cs typeface="+mj-lt"/>
              </a:rPr>
              <a:t>&amp; </a:t>
            </a:r>
            <a:br>
              <a:rPr lang="en-GB" sz="3200" b="1" dirty="0">
                <a:ea typeface="+mj-lt"/>
                <a:cs typeface="+mj-lt"/>
              </a:rPr>
            </a:br>
            <a:r>
              <a:rPr lang="en-GB" sz="3200" b="1">
                <a:ea typeface="+mj-lt"/>
                <a:cs typeface="+mj-lt"/>
              </a:rPr>
              <a:t>What have we learnt from this Project?</a:t>
            </a:r>
            <a:endParaRPr lang="en-US" sz="3200"/>
          </a:p>
        </p:txBody>
      </p:sp>
      <p:sp>
        <p:nvSpPr>
          <p:cNvPr id="3" name="Content Placeholder 2">
            <a:extLst>
              <a:ext uri="{FF2B5EF4-FFF2-40B4-BE49-F238E27FC236}">
                <a16:creationId xmlns:a16="http://schemas.microsoft.com/office/drawing/2014/main" id="{650975E3-82C8-42F5-9F48-34C6CE1593E8}"/>
              </a:ext>
            </a:extLst>
          </p:cNvPr>
          <p:cNvSpPr>
            <a:spLocks noGrp="1"/>
          </p:cNvSpPr>
          <p:nvPr>
            <p:ph idx="1"/>
          </p:nvPr>
        </p:nvSpPr>
        <p:spPr>
          <a:xfrm>
            <a:off x="867407" y="2862292"/>
            <a:ext cx="10479055" cy="3761356"/>
          </a:xfrm>
        </p:spPr>
        <p:txBody>
          <a:bodyPr vert="horz" lIns="91440" tIns="45720" rIns="91440" bIns="45720" rtlCol="0" anchor="t">
            <a:noAutofit/>
          </a:bodyPr>
          <a:lstStyle/>
          <a:p>
            <a:pPr algn="just"/>
            <a:r>
              <a:rPr lang="en-GB" sz="1700" dirty="0">
                <a:ea typeface="+mn-lt"/>
                <a:cs typeface="+mn-lt"/>
              </a:rPr>
              <a:t>Ladder Networks was expected to perform well on the binary classification task, but it resulted in poor performance. However, the current results are promising to improve on.</a:t>
            </a:r>
          </a:p>
          <a:p>
            <a:pPr algn="just"/>
            <a:endParaRPr lang="en-GB" sz="1700" dirty="0">
              <a:solidFill>
                <a:srgbClr val="404040"/>
              </a:solidFill>
            </a:endParaRPr>
          </a:p>
          <a:p>
            <a:pPr marL="0" indent="0" algn="just">
              <a:buNone/>
            </a:pPr>
            <a:endParaRPr lang="en-GB" sz="1700" dirty="0">
              <a:solidFill>
                <a:srgbClr val="404040"/>
              </a:solidFill>
            </a:endParaRPr>
          </a:p>
          <a:p>
            <a:pPr algn="just"/>
            <a:r>
              <a:rPr lang="en-GB" sz="1700" dirty="0">
                <a:solidFill>
                  <a:srgbClr val="404040"/>
                </a:solidFill>
              </a:rPr>
              <a:t>Data augmentation improves the ability of the network to generalize better.</a:t>
            </a:r>
          </a:p>
          <a:p>
            <a:pPr algn="just"/>
            <a:r>
              <a:rPr lang="en-GB" sz="1700" dirty="0">
                <a:solidFill>
                  <a:srgbClr val="404040"/>
                </a:solidFill>
              </a:rPr>
              <a:t>Transfer learning is an effective tool that converges quickly and mostly gives accurate results.</a:t>
            </a:r>
          </a:p>
          <a:p>
            <a:pPr algn="just"/>
            <a:r>
              <a:rPr lang="en-GB" sz="1700" dirty="0">
                <a:solidFill>
                  <a:srgbClr val="404040"/>
                </a:solidFill>
              </a:rPr>
              <a:t>Visualization of convolutional neural network functioning with </a:t>
            </a:r>
            <a:r>
              <a:rPr lang="en-GB" sz="1700" dirty="0" err="1">
                <a:solidFill>
                  <a:srgbClr val="404040"/>
                </a:solidFill>
              </a:rPr>
              <a:t>tSNE</a:t>
            </a:r>
            <a:r>
              <a:rPr lang="en-GB" sz="1700" dirty="0">
                <a:solidFill>
                  <a:srgbClr val="404040"/>
                </a:solidFill>
              </a:rPr>
              <a:t> and filter visualization.</a:t>
            </a:r>
          </a:p>
          <a:p>
            <a:pPr algn="just"/>
            <a:r>
              <a:rPr lang="en-GB" sz="1700" dirty="0">
                <a:solidFill>
                  <a:srgbClr val="404040"/>
                </a:solidFill>
              </a:rPr>
              <a:t>Networks as simple as a few convolutional layers can capture good amount of information, it is all about whether the right features are being picked from the filter or not.</a:t>
            </a:r>
          </a:p>
          <a:p>
            <a:pPr algn="just"/>
            <a:r>
              <a:rPr lang="en-GB" sz="1700" dirty="0">
                <a:solidFill>
                  <a:srgbClr val="404040"/>
                </a:solidFill>
              </a:rPr>
              <a:t>It's easy to build a network but difficult to prune it (hyper-parameters).</a:t>
            </a:r>
          </a:p>
          <a:p>
            <a:pPr marL="0" indent="0" algn="just">
              <a:buNone/>
            </a:pPr>
            <a:endParaRPr lang="en-GB" sz="1700" dirty="0">
              <a:solidFill>
                <a:srgbClr val="404040"/>
              </a:solidFill>
            </a:endParaRPr>
          </a:p>
        </p:txBody>
      </p:sp>
      <p:sp>
        <p:nvSpPr>
          <p:cNvPr id="5" name="TextBox 4">
            <a:extLst>
              <a:ext uri="{FF2B5EF4-FFF2-40B4-BE49-F238E27FC236}">
                <a16:creationId xmlns:a16="http://schemas.microsoft.com/office/drawing/2014/main" id="{B7DD1CEA-5004-447C-A245-9E9501A7622D}"/>
              </a:ext>
            </a:extLst>
          </p:cNvPr>
          <p:cNvSpPr txBox="1"/>
          <p:nvPr/>
        </p:nvSpPr>
        <p:spPr>
          <a:xfrm>
            <a:off x="914400" y="2352136"/>
            <a:ext cx="1305462" cy="400110"/>
          </a:xfrm>
          <a:prstGeom prst="rect">
            <a:avLst/>
          </a:prstGeom>
          <a:solidFill>
            <a:schemeClr val="accent3">
              <a:lumMod val="20000"/>
              <a:lumOff val="80000"/>
            </a:schemeClr>
          </a:solidFill>
          <a:ln w="28575">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solidFill>
                  <a:srgbClr val="0070C0"/>
                </a:solidFill>
                <a:ea typeface="+mn-lt"/>
                <a:cs typeface="+mn-lt"/>
              </a:rPr>
              <a:t>Surprises</a:t>
            </a:r>
            <a:endParaRPr lang="en-GB" sz="2000" b="1">
              <a:solidFill>
                <a:srgbClr val="FF0000"/>
              </a:solidFill>
            </a:endParaRPr>
          </a:p>
        </p:txBody>
      </p:sp>
      <p:sp>
        <p:nvSpPr>
          <p:cNvPr id="8" name="TextBox 7">
            <a:extLst>
              <a:ext uri="{FF2B5EF4-FFF2-40B4-BE49-F238E27FC236}">
                <a16:creationId xmlns:a16="http://schemas.microsoft.com/office/drawing/2014/main" id="{D2A44597-D787-49BD-85EC-71AB22406F74}"/>
              </a:ext>
            </a:extLst>
          </p:cNvPr>
          <p:cNvSpPr txBox="1"/>
          <p:nvPr/>
        </p:nvSpPr>
        <p:spPr>
          <a:xfrm>
            <a:off x="914400" y="3798550"/>
            <a:ext cx="4942933" cy="414487"/>
          </a:xfrm>
          <a:prstGeom prst="rect">
            <a:avLst/>
          </a:prstGeom>
          <a:solidFill>
            <a:schemeClr val="accent3">
              <a:lumMod val="20000"/>
              <a:lumOff val="80000"/>
            </a:schemeClr>
          </a:solidFill>
          <a:ln w="28575">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solidFill>
                  <a:srgbClr val="0070C0"/>
                </a:solidFill>
                <a:ea typeface="+mn-lt"/>
                <a:cs typeface="+mn-lt"/>
              </a:rPr>
              <a:t>What have we learnt from this Project?</a:t>
            </a:r>
            <a:endParaRPr lang="en-US" dirty="0"/>
          </a:p>
        </p:txBody>
      </p:sp>
      <p:sp>
        <p:nvSpPr>
          <p:cNvPr id="4" name="Slide Number Placeholder 3">
            <a:extLst>
              <a:ext uri="{FF2B5EF4-FFF2-40B4-BE49-F238E27FC236}">
                <a16:creationId xmlns:a16="http://schemas.microsoft.com/office/drawing/2014/main" id="{D5E857DA-418B-46F6-9697-ED86ECE447E1}"/>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271498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4FC0-F9D2-45DC-ABBC-638B33BCC87F}"/>
              </a:ext>
            </a:extLst>
          </p:cNvPr>
          <p:cNvSpPr>
            <a:spLocks noGrp="1"/>
          </p:cNvSpPr>
          <p:nvPr>
            <p:ph type="title"/>
          </p:nvPr>
        </p:nvSpPr>
        <p:spPr>
          <a:xfrm>
            <a:off x="1154954" y="973668"/>
            <a:ext cx="9293375" cy="735718"/>
          </a:xfrm>
        </p:spPr>
        <p:txBody>
          <a:bodyPr/>
          <a:lstStyle/>
          <a:p>
            <a:r>
              <a:rPr lang="en-GB" b="1"/>
              <a:t>What can be done in the future?</a:t>
            </a:r>
            <a:endParaRPr lang="en-US" b="1"/>
          </a:p>
        </p:txBody>
      </p:sp>
      <p:sp>
        <p:nvSpPr>
          <p:cNvPr id="3" name="Content Placeholder 2">
            <a:extLst>
              <a:ext uri="{FF2B5EF4-FFF2-40B4-BE49-F238E27FC236}">
                <a16:creationId xmlns:a16="http://schemas.microsoft.com/office/drawing/2014/main" id="{F3333636-E9AF-434B-8197-E6CC645B241E}"/>
              </a:ext>
            </a:extLst>
          </p:cNvPr>
          <p:cNvSpPr>
            <a:spLocks noGrp="1"/>
          </p:cNvSpPr>
          <p:nvPr>
            <p:ph idx="1"/>
          </p:nvPr>
        </p:nvSpPr>
        <p:spPr>
          <a:xfrm>
            <a:off x="752388" y="2603500"/>
            <a:ext cx="10565319" cy="3833243"/>
          </a:xfrm>
        </p:spPr>
        <p:txBody>
          <a:bodyPr vert="horz" lIns="91440" tIns="45720" rIns="91440" bIns="45720" rtlCol="0" anchor="t">
            <a:normAutofit/>
          </a:bodyPr>
          <a:lstStyle/>
          <a:p>
            <a:pPr algn="just"/>
            <a:r>
              <a:rPr lang="en-GB" sz="1700" b="1" dirty="0">
                <a:solidFill>
                  <a:schemeClr val="accent2"/>
                </a:solidFill>
              </a:rPr>
              <a:t>Fine-tune the ladder networks further to achieve better results</a:t>
            </a:r>
            <a:r>
              <a:rPr lang="en-GB" sz="1700" dirty="0"/>
              <a:t> such that it can be deployed into real world testing.</a:t>
            </a:r>
            <a:endParaRPr lang="en-US" dirty="0"/>
          </a:p>
          <a:p>
            <a:pPr algn="just"/>
            <a:endParaRPr lang="en-GB" sz="600" dirty="0">
              <a:solidFill>
                <a:srgbClr val="404040"/>
              </a:solidFill>
            </a:endParaRPr>
          </a:p>
          <a:p>
            <a:pPr algn="just"/>
            <a:r>
              <a:rPr lang="en-GB" sz="1700" b="1" dirty="0">
                <a:solidFill>
                  <a:schemeClr val="accent2"/>
                </a:solidFill>
              </a:rPr>
              <a:t>Replace fully-connected layers in the ladder network (feed-forward path) with convolutional layers</a:t>
            </a:r>
            <a:r>
              <a:rPr lang="en-GB" sz="1700" dirty="0"/>
              <a:t> to extract relevant features from images.</a:t>
            </a:r>
          </a:p>
          <a:p>
            <a:pPr algn="just"/>
            <a:endParaRPr lang="en-GB" sz="600" dirty="0">
              <a:solidFill>
                <a:srgbClr val="404040"/>
              </a:solidFill>
            </a:endParaRPr>
          </a:p>
          <a:p>
            <a:pPr algn="just"/>
            <a:r>
              <a:rPr lang="en-GB" sz="1700" b="1" dirty="0">
                <a:solidFill>
                  <a:schemeClr val="accent2"/>
                </a:solidFill>
              </a:rPr>
              <a:t>Fine-tune the proposed new modified VGG16 convolutional network</a:t>
            </a:r>
            <a:r>
              <a:rPr lang="en-GB" sz="1700" dirty="0"/>
              <a:t> further to improve its overall </a:t>
            </a:r>
            <a:r>
              <a:rPr lang="en-GB" sz="1700" dirty="0" err="1"/>
              <a:t>performancce</a:t>
            </a:r>
            <a:r>
              <a:rPr lang="en-GB" sz="1700" dirty="0"/>
              <a:t>, particularly its sensitivity.</a:t>
            </a:r>
          </a:p>
          <a:p>
            <a:pPr algn="just"/>
            <a:endParaRPr lang="en-GB" sz="600" dirty="0">
              <a:solidFill>
                <a:srgbClr val="404040"/>
              </a:solidFill>
            </a:endParaRPr>
          </a:p>
          <a:p>
            <a:pPr algn="just"/>
            <a:r>
              <a:rPr lang="en-GB" sz="1700" b="1" dirty="0">
                <a:solidFill>
                  <a:schemeClr val="accent2"/>
                </a:solidFill>
              </a:rPr>
              <a:t>Data Augmentation with noise injection</a:t>
            </a:r>
            <a:r>
              <a:rPr lang="en-GB" sz="1700" dirty="0"/>
              <a:t> other than the usual flipping, rotation, translation, etc.</a:t>
            </a:r>
          </a:p>
          <a:p>
            <a:pPr algn="just"/>
            <a:endParaRPr lang="en-GB" sz="600" dirty="0">
              <a:solidFill>
                <a:srgbClr val="404040"/>
              </a:solidFill>
            </a:endParaRPr>
          </a:p>
          <a:p>
            <a:pPr algn="just"/>
            <a:r>
              <a:rPr lang="en-GB" sz="1700" b="1" dirty="0">
                <a:solidFill>
                  <a:schemeClr val="accent2"/>
                </a:solidFill>
              </a:rPr>
              <a:t>Implement bio-medical image pre-processing techniques</a:t>
            </a:r>
            <a:r>
              <a:rPr lang="en-GB" sz="1700" dirty="0"/>
              <a:t> to further enhance performance.</a:t>
            </a:r>
          </a:p>
        </p:txBody>
      </p:sp>
      <p:sp>
        <p:nvSpPr>
          <p:cNvPr id="4" name="Slide Number Placeholder 3">
            <a:extLst>
              <a:ext uri="{FF2B5EF4-FFF2-40B4-BE49-F238E27FC236}">
                <a16:creationId xmlns:a16="http://schemas.microsoft.com/office/drawing/2014/main" id="{41185C88-1CEA-476C-9E2A-F1CCFCB306FF}"/>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4076892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24688E-A59B-443A-B05C-1B95B9CC0EAB}"/>
              </a:ext>
            </a:extLst>
          </p:cNvPr>
          <p:cNvSpPr>
            <a:spLocks noGrp="1"/>
          </p:cNvSpPr>
          <p:nvPr>
            <p:ph type="title"/>
          </p:nvPr>
        </p:nvSpPr>
        <p:spPr>
          <a:xfrm>
            <a:off x="1154954" y="395406"/>
            <a:ext cx="8761413" cy="898674"/>
          </a:xfrm>
        </p:spPr>
        <p:txBody>
          <a:bodyPr anchor="b">
            <a:normAutofit/>
          </a:bodyPr>
          <a:lstStyle/>
          <a:p>
            <a:r>
              <a:rPr lang="en-GB" b="1">
                <a:solidFill>
                  <a:schemeClr val="tx2"/>
                </a:solidFill>
              </a:rPr>
              <a:t>References</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4373128-A7C9-4F52-B778-F7B25D03F749}"/>
              </a:ext>
            </a:extLst>
          </p:cNvPr>
          <p:cNvSpPr>
            <a:spLocks noGrp="1"/>
          </p:cNvSpPr>
          <p:nvPr>
            <p:ph idx="1"/>
          </p:nvPr>
        </p:nvSpPr>
        <p:spPr>
          <a:xfrm>
            <a:off x="1154954" y="1288418"/>
            <a:ext cx="9634303" cy="4291405"/>
          </a:xfrm>
        </p:spPr>
        <p:txBody>
          <a:bodyPr vert="horz" lIns="91440" tIns="45720" rIns="91440" bIns="45720" rtlCol="0" anchor="ctr">
            <a:normAutofit fontScale="92500"/>
          </a:bodyPr>
          <a:lstStyle/>
          <a:p>
            <a:pPr marL="0" indent="0" algn="just">
              <a:lnSpc>
                <a:spcPct val="90000"/>
              </a:lnSpc>
              <a:buNone/>
            </a:pPr>
            <a:r>
              <a:rPr lang="en-GB" sz="1550">
                <a:solidFill>
                  <a:schemeClr val="tx1"/>
                </a:solidFill>
              </a:rPr>
              <a:t>[1] </a:t>
            </a:r>
            <a:r>
              <a:rPr lang="en-GB" sz="1550">
                <a:solidFill>
                  <a:schemeClr val="tx1"/>
                </a:solidFill>
                <a:ea typeface="+mn-lt"/>
                <a:cs typeface="+mn-lt"/>
              </a:rPr>
              <a:t>W. H. Organization,Global Tuberculosis Control: Epidemiology, Strategy, Financing: WHO Report 2009. World Health Organization, 2009. </a:t>
            </a:r>
            <a:endParaRPr lang="en-US" sz="1550">
              <a:solidFill>
                <a:schemeClr val="tx1"/>
              </a:solidFill>
              <a:ea typeface="+mn-lt"/>
              <a:cs typeface="+mn-lt"/>
            </a:endParaRPr>
          </a:p>
          <a:p>
            <a:pPr marL="0" indent="0" algn="just">
              <a:lnSpc>
                <a:spcPct val="90000"/>
              </a:lnSpc>
              <a:buNone/>
            </a:pPr>
            <a:r>
              <a:rPr lang="en-GB" sz="1550">
                <a:solidFill>
                  <a:schemeClr val="tx1"/>
                </a:solidFill>
                <a:ea typeface="+mn-lt"/>
                <a:cs typeface="+mn-lt"/>
              </a:rPr>
              <a:t>[2] S. S. Meraj, R. Yaakob, A. Azman, S. N. M. Rum, A. Shahrel, A. Nazri, and N. F. Zakaria, “Detection of Pulmonary Tuberculosis Manifestation in Chest X-rays Using Different Convolutional Neural network (CNN) Models.”</a:t>
            </a:r>
            <a:endParaRPr lang="en-GB" sz="1550" dirty="0">
              <a:solidFill>
                <a:schemeClr val="tx1"/>
              </a:solidFill>
              <a:ea typeface="+mn-lt"/>
              <a:cs typeface="+mn-lt"/>
            </a:endParaRPr>
          </a:p>
          <a:p>
            <a:pPr marL="0" indent="0" algn="just">
              <a:lnSpc>
                <a:spcPct val="90000"/>
              </a:lnSpc>
              <a:buNone/>
            </a:pPr>
            <a:r>
              <a:rPr lang="en-GB" sz="1550">
                <a:solidFill>
                  <a:schemeClr val="tx1"/>
                </a:solidFill>
                <a:ea typeface="+mn-lt"/>
                <a:cs typeface="+mn-lt"/>
              </a:rPr>
              <a:t>[3] S. Jaeger, S. Candemir, S. Antani, Y.-X. J. W ́ang, P.-X. Lu, and G. Thoma, “Two public chest x-ray datasets for computer-aided screening of pulmonary diseases,” Quantitative Imaging in Medicine and Surgery, vol. 4, no. 6, pp. 475–477, 2014. </a:t>
            </a:r>
            <a:endParaRPr lang="en-GB" sz="1550" dirty="0">
              <a:solidFill>
                <a:schemeClr val="tx1"/>
              </a:solidFill>
              <a:ea typeface="+mn-lt"/>
              <a:cs typeface="+mn-lt"/>
            </a:endParaRPr>
          </a:p>
          <a:p>
            <a:pPr marL="0" indent="0" algn="just">
              <a:lnSpc>
                <a:spcPct val="90000"/>
              </a:lnSpc>
              <a:buNone/>
            </a:pPr>
            <a:r>
              <a:rPr lang="en-GB" sz="1550">
                <a:solidFill>
                  <a:schemeClr val="tx1"/>
                </a:solidFill>
                <a:ea typeface="+mn-lt"/>
                <a:cs typeface="+mn-lt"/>
              </a:rPr>
              <a:t>[4] F. Pasa, V. Golkov, F. Pfeiffer, D. Cremers, and D. Pfeiffer, “Efficient deep network ar-chitectures for fast chest x-ray tuberculosis screening and visualization,” Scientific reports,vol. 9, no. 1, pp. 1–9, 2019. </a:t>
            </a:r>
            <a:endParaRPr lang="en-GB" sz="1550" dirty="0">
              <a:solidFill>
                <a:schemeClr val="tx1"/>
              </a:solidFill>
              <a:ea typeface="+mn-lt"/>
              <a:cs typeface="+mn-lt"/>
            </a:endParaRPr>
          </a:p>
          <a:p>
            <a:pPr marL="0" indent="0" algn="just">
              <a:lnSpc>
                <a:spcPct val="90000"/>
              </a:lnSpc>
              <a:buNone/>
            </a:pPr>
            <a:r>
              <a:rPr lang="en-GB" sz="1550">
                <a:solidFill>
                  <a:schemeClr val="tx1"/>
                </a:solidFill>
                <a:ea typeface="+mn-lt"/>
                <a:cs typeface="+mn-lt"/>
              </a:rPr>
              <a:t>[5] A. Rasmus, M. Berglund, M. Honkala, H. Valpola, and T. Raiko, “Semi-supervised learning with </a:t>
            </a:r>
            <a:r>
              <a:rPr lang="en-GB" sz="1550" dirty="0">
                <a:solidFill>
                  <a:schemeClr val="tx1"/>
                </a:solidFill>
                <a:ea typeface="+mn-lt"/>
                <a:cs typeface="+mn-lt"/>
              </a:rPr>
              <a:t>ladder networks,” in Advances in neural information processing systems, 2015, pp. 3546–3554.</a:t>
            </a:r>
          </a:p>
          <a:p>
            <a:pPr marL="0" indent="0" algn="just">
              <a:lnSpc>
                <a:spcPct val="90000"/>
              </a:lnSpc>
              <a:buNone/>
            </a:pPr>
            <a:r>
              <a:rPr lang="en-GB" sz="1550">
                <a:solidFill>
                  <a:schemeClr val="tx1"/>
                </a:solidFill>
                <a:ea typeface="+mn-lt"/>
                <a:cs typeface="+mn-lt"/>
              </a:rPr>
              <a:t>[6] G. Ye, “Sign language translation using ladder networks,” Stanford Deep Learning Course (CS230) Project, 2019.</a:t>
            </a:r>
            <a:endParaRPr lang="en-GB" sz="1550" dirty="0">
              <a:solidFill>
                <a:schemeClr val="tx1"/>
              </a:solidFill>
              <a:ea typeface="+mn-lt"/>
              <a:cs typeface="+mn-lt"/>
            </a:endParaRPr>
          </a:p>
          <a:p>
            <a:pPr marL="0" indent="0" algn="just">
              <a:lnSpc>
                <a:spcPct val="90000"/>
              </a:lnSpc>
              <a:buNone/>
            </a:pPr>
            <a:r>
              <a:rPr lang="en-GB" sz="1550" dirty="0">
                <a:ea typeface="+mn-lt"/>
                <a:cs typeface="+mn-lt"/>
              </a:rPr>
              <a:t>[7] K. Simonyan and A. Zisserman, “Very Deep Convolutional Networks for large-scale image recognition,”arXiv preprint arXiv:1409.1556, 2014. </a:t>
            </a:r>
          </a:p>
          <a:p>
            <a:pPr marL="0" indent="0" algn="just">
              <a:lnSpc>
                <a:spcPct val="90000"/>
              </a:lnSpc>
              <a:buNone/>
            </a:pPr>
            <a:r>
              <a:rPr lang="en-GB" sz="1550">
                <a:ea typeface="+mn-lt"/>
                <a:cs typeface="+mn-lt"/>
              </a:rPr>
              <a:t>[8] D. P. Kingma and J. Ba, “Adam: A method for stochastic optimization,” arXiv </a:t>
            </a:r>
            <a:r>
              <a:rPr lang="en-GB" sz="1550" dirty="0">
                <a:ea typeface="+mn-lt"/>
                <a:cs typeface="+mn-lt"/>
              </a:rPr>
              <a:t>preprintarXiv:1412.6980, 2014. </a:t>
            </a:r>
            <a:endParaRPr lang="en-GB" sz="1550"/>
          </a:p>
        </p:txBody>
      </p:sp>
      <p:sp>
        <p:nvSpPr>
          <p:cNvPr id="4" name="TextBox 3">
            <a:extLst>
              <a:ext uri="{FF2B5EF4-FFF2-40B4-BE49-F238E27FC236}">
                <a16:creationId xmlns:a16="http://schemas.microsoft.com/office/drawing/2014/main" id="{B5962243-704F-4F00-A878-F7CD38A54DA4}"/>
              </a:ext>
            </a:extLst>
          </p:cNvPr>
          <p:cNvSpPr txBox="1"/>
          <p:nvPr/>
        </p:nvSpPr>
        <p:spPr>
          <a:xfrm>
            <a:off x="8721308" y="6003985"/>
            <a:ext cx="2901349" cy="384721"/>
          </a:xfrm>
          <a:prstGeom prst="rect">
            <a:avLst/>
          </a:prstGeom>
          <a:ln>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900" b="1">
                <a:solidFill>
                  <a:srgbClr val="00B050"/>
                </a:solidFill>
              </a:rPr>
              <a:t>Thank you! Questions?</a:t>
            </a:r>
          </a:p>
        </p:txBody>
      </p:sp>
    </p:spTree>
    <p:extLst>
      <p:ext uri="{BB962C8B-B14F-4D97-AF65-F5344CB8AC3E}">
        <p14:creationId xmlns:p14="http://schemas.microsoft.com/office/powerpoint/2010/main" val="234524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0E44-3887-4DCE-BB08-83CA0ABDB8EF}"/>
              </a:ext>
            </a:extLst>
          </p:cNvPr>
          <p:cNvSpPr>
            <a:spLocks noGrp="1"/>
          </p:cNvSpPr>
          <p:nvPr>
            <p:ph type="title"/>
          </p:nvPr>
        </p:nvSpPr>
        <p:spPr/>
        <p:txBody>
          <a:bodyPr/>
          <a:lstStyle/>
          <a:p>
            <a:r>
              <a:rPr lang="en-GB" b="1" dirty="0">
                <a:ea typeface="+mj-lt"/>
                <a:cs typeface="+mj-lt"/>
              </a:rPr>
              <a:t>Existing Work</a:t>
            </a:r>
            <a:endParaRPr lang="en-US" dirty="0"/>
          </a:p>
        </p:txBody>
      </p:sp>
      <p:sp>
        <p:nvSpPr>
          <p:cNvPr id="3" name="Content Placeholder 2">
            <a:extLst>
              <a:ext uri="{FF2B5EF4-FFF2-40B4-BE49-F238E27FC236}">
                <a16:creationId xmlns:a16="http://schemas.microsoft.com/office/drawing/2014/main" id="{20D37EDB-7885-4B50-9731-A9BB429D135D}"/>
              </a:ext>
            </a:extLst>
          </p:cNvPr>
          <p:cNvSpPr>
            <a:spLocks noGrp="1"/>
          </p:cNvSpPr>
          <p:nvPr>
            <p:ph idx="1"/>
          </p:nvPr>
        </p:nvSpPr>
        <p:spPr>
          <a:xfrm>
            <a:off x="321069" y="2272822"/>
            <a:ext cx="11571733" cy="4365204"/>
          </a:xfrm>
        </p:spPr>
        <p:txBody>
          <a:bodyPr vert="horz" lIns="91440" tIns="45720" rIns="91440" bIns="45720" rtlCol="0" anchor="t">
            <a:normAutofit/>
          </a:bodyPr>
          <a:lstStyle/>
          <a:p>
            <a:pPr algn="just">
              <a:buFont typeface="Wingdings" charset="2"/>
              <a:buChar char="v"/>
            </a:pPr>
            <a:r>
              <a:rPr lang="en-GB" sz="1900" b="1" dirty="0">
                <a:solidFill>
                  <a:srgbClr val="0070C0"/>
                </a:solidFill>
                <a:ea typeface="+mn-lt"/>
                <a:cs typeface="+mn-lt"/>
              </a:rPr>
              <a:t>Related work on the dataset area:</a:t>
            </a:r>
            <a:endParaRPr lang="en-US" sz="1900" b="1" dirty="0">
              <a:solidFill>
                <a:srgbClr val="0070C0"/>
              </a:solidFill>
            </a:endParaRPr>
          </a:p>
          <a:p>
            <a:pPr lvl="1" algn="just"/>
            <a:r>
              <a:rPr lang="en-GB" sz="1700" dirty="0" err="1">
                <a:solidFill>
                  <a:schemeClr val="tx1"/>
                </a:solidFill>
                <a:ea typeface="+mn-lt"/>
                <a:cs typeface="+mn-lt"/>
              </a:rPr>
              <a:t>Meraj</a:t>
            </a:r>
            <a:r>
              <a:rPr lang="en-GB" sz="1700" dirty="0">
                <a:solidFill>
                  <a:schemeClr val="tx1"/>
                </a:solidFill>
                <a:ea typeface="+mn-lt"/>
                <a:cs typeface="+mn-lt"/>
              </a:rPr>
              <a:t> et al. used CNN models appended with pre-trained models in order to identify TB manifested chest x-rays. They find that VGG-16 model generalizes well on the data. </a:t>
            </a:r>
            <a:r>
              <a:rPr lang="en-GB" sz="1700" b="1" dirty="0">
                <a:solidFill>
                  <a:schemeClr val="accent2"/>
                </a:solidFill>
                <a:ea typeface="+mn-lt"/>
                <a:cs typeface="+mn-lt"/>
              </a:rPr>
              <a:t>(State-of-the-art: 87% for Shenzhen Data &amp; 77% for Montgomery Data)</a:t>
            </a:r>
          </a:p>
          <a:p>
            <a:pPr lvl="1" algn="just"/>
            <a:r>
              <a:rPr lang="en-GB" sz="1700" dirty="0">
                <a:solidFill>
                  <a:schemeClr val="tx1"/>
                </a:solidFill>
                <a:ea typeface="+mn-lt"/>
                <a:cs typeface="+mn-lt"/>
              </a:rPr>
              <a:t>Pasa et al.  built a CNN optimized for the problem with architecture like </a:t>
            </a:r>
            <a:r>
              <a:rPr lang="en-GB" sz="1700" dirty="0" err="1">
                <a:solidFill>
                  <a:schemeClr val="tx1"/>
                </a:solidFill>
                <a:ea typeface="+mn-lt"/>
                <a:cs typeface="+mn-lt"/>
              </a:rPr>
              <a:t>AlexNet</a:t>
            </a:r>
            <a:r>
              <a:rPr lang="en-GB" sz="1700" dirty="0">
                <a:solidFill>
                  <a:schemeClr val="tx1"/>
                </a:solidFill>
                <a:ea typeface="+mn-lt"/>
                <a:cs typeface="+mn-lt"/>
              </a:rPr>
              <a:t> along with GAP and He-weight initializer trained &amp; tested on augmented chest x-ray images.  </a:t>
            </a:r>
            <a:endParaRPr lang="en-GB" sz="1700" dirty="0">
              <a:solidFill>
                <a:schemeClr val="tx1"/>
              </a:solidFill>
            </a:endParaRPr>
          </a:p>
          <a:p>
            <a:pPr algn="just">
              <a:buFont typeface="Wingdings,Sans-Serif"/>
              <a:buChar char="v"/>
            </a:pPr>
            <a:r>
              <a:rPr lang="en-GB" sz="1900" b="1" dirty="0">
                <a:solidFill>
                  <a:srgbClr val="0070C0"/>
                </a:solidFill>
                <a:ea typeface="+mn-lt"/>
                <a:cs typeface="+mn-lt"/>
              </a:rPr>
              <a:t>Related work on the Pattern Recognition Approach:</a:t>
            </a:r>
            <a:endParaRPr lang="en-US" sz="1900" dirty="0">
              <a:ea typeface="+mn-lt"/>
              <a:cs typeface="+mn-lt"/>
            </a:endParaRPr>
          </a:p>
          <a:p>
            <a:pPr lvl="1" algn="just">
              <a:buFont typeface="Wingdings 3"/>
              <a:buChar char=""/>
            </a:pPr>
            <a:r>
              <a:rPr lang="en-GB" sz="1700" dirty="0">
                <a:solidFill>
                  <a:schemeClr val="tx1"/>
                </a:solidFill>
                <a:ea typeface="+mn-lt"/>
                <a:cs typeface="+mn-lt"/>
              </a:rPr>
              <a:t>VGG16 CNN network was introduced by </a:t>
            </a:r>
            <a:r>
              <a:rPr lang="en-GB" sz="1700" dirty="0" err="1">
                <a:solidFill>
                  <a:schemeClr val="tx1"/>
                </a:solidFill>
                <a:ea typeface="+mn-lt"/>
                <a:cs typeface="+mn-lt"/>
              </a:rPr>
              <a:t>Simonyan</a:t>
            </a:r>
            <a:r>
              <a:rPr lang="en-GB" sz="1700" dirty="0">
                <a:solidFill>
                  <a:schemeClr val="tx1"/>
                </a:solidFill>
                <a:ea typeface="+mn-lt"/>
                <a:cs typeface="+mn-lt"/>
              </a:rPr>
              <a:t> et al. to win ILSVR (ImageNet) competition in 2014.</a:t>
            </a:r>
          </a:p>
          <a:p>
            <a:pPr lvl="1" algn="just">
              <a:buFont typeface="Wingdings 3"/>
              <a:buChar char=""/>
            </a:pPr>
            <a:r>
              <a:rPr lang="en-GB" sz="1700" dirty="0">
                <a:solidFill>
                  <a:schemeClr val="tx1"/>
                </a:solidFill>
                <a:ea typeface="+mn-lt"/>
                <a:cs typeface="+mn-lt"/>
              </a:rPr>
              <a:t>Ladder network was first employed by Rasmus et al. They combined supervised with unsupervised learning in DNNs and trained to simultaneously minimize the total cost by backpropagation. It was evaluated on MNIST data of hand-written digits.</a:t>
            </a:r>
            <a:endParaRPr lang="en-GB" dirty="0">
              <a:solidFill>
                <a:schemeClr val="tx1"/>
              </a:solidFill>
            </a:endParaRPr>
          </a:p>
          <a:p>
            <a:pPr lvl="1" algn="just">
              <a:buFont typeface="Wingdings 3"/>
              <a:buChar char=""/>
            </a:pPr>
            <a:endParaRPr lang="en-GB" sz="1800" dirty="0">
              <a:ea typeface="+mn-lt"/>
              <a:cs typeface="+mn-lt"/>
            </a:endParaRPr>
          </a:p>
          <a:p>
            <a:pPr marL="1028700" lvl="1" algn="just">
              <a:buFont typeface="Wingdings,Sans-Serif"/>
              <a:buChar char="v"/>
            </a:pPr>
            <a:endParaRPr lang="en-GB" sz="1800" dirty="0">
              <a:ea typeface="+mn-lt"/>
              <a:cs typeface="+mn-lt"/>
            </a:endParaRPr>
          </a:p>
          <a:p>
            <a:pPr marL="457200" lvl="1" indent="0" algn="just">
              <a:buNone/>
            </a:pPr>
            <a:endParaRPr lang="en-GB" dirty="0">
              <a:ea typeface="+mn-lt"/>
              <a:cs typeface="+mn-lt"/>
            </a:endParaRPr>
          </a:p>
          <a:p>
            <a:pPr marL="0" indent="0" algn="just">
              <a:buNone/>
            </a:pPr>
            <a:endParaRPr lang="en-GB" dirty="0">
              <a:ea typeface="+mn-lt"/>
              <a:cs typeface="+mn-lt"/>
            </a:endParaRPr>
          </a:p>
        </p:txBody>
      </p:sp>
      <p:sp>
        <p:nvSpPr>
          <p:cNvPr id="4" name="Rectangle 3">
            <a:extLst>
              <a:ext uri="{FF2B5EF4-FFF2-40B4-BE49-F238E27FC236}">
                <a16:creationId xmlns:a16="http://schemas.microsoft.com/office/drawing/2014/main" id="{5EFCD572-1BA9-42AF-82C1-C1DC3B070A0A}"/>
              </a:ext>
            </a:extLst>
          </p:cNvPr>
          <p:cNvSpPr/>
          <p:nvPr/>
        </p:nvSpPr>
        <p:spPr>
          <a:xfrm>
            <a:off x="1095556" y="2698631"/>
            <a:ext cx="10739883" cy="86264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 name="TextBox 4">
            <a:extLst>
              <a:ext uri="{FF2B5EF4-FFF2-40B4-BE49-F238E27FC236}">
                <a16:creationId xmlns:a16="http://schemas.microsoft.com/office/drawing/2014/main" id="{F6ABB5AF-3CF4-4664-A700-6F91DBDD00BA}"/>
              </a:ext>
            </a:extLst>
          </p:cNvPr>
          <p:cNvSpPr txBox="1"/>
          <p:nvPr/>
        </p:nvSpPr>
        <p:spPr>
          <a:xfrm>
            <a:off x="-77638" y="2912852"/>
            <a:ext cx="13054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rgbClr val="E33D6F"/>
                </a:solidFill>
              </a:rPr>
              <a:t>Baseline </a:t>
            </a:r>
            <a:endParaRPr lang="en-GB">
              <a:solidFill>
                <a:srgbClr val="000000"/>
              </a:solidFill>
            </a:endParaRPr>
          </a:p>
          <a:p>
            <a:pPr algn="ctr"/>
            <a:r>
              <a:rPr lang="en-GB" b="1">
                <a:solidFill>
                  <a:srgbClr val="E33D6F"/>
                </a:solidFill>
              </a:rPr>
              <a:t>Model</a:t>
            </a:r>
            <a:endParaRPr lang="en-GB"/>
          </a:p>
        </p:txBody>
      </p:sp>
      <p:sp>
        <p:nvSpPr>
          <p:cNvPr id="7" name="TextBox 6">
            <a:extLst>
              <a:ext uri="{FF2B5EF4-FFF2-40B4-BE49-F238E27FC236}">
                <a16:creationId xmlns:a16="http://schemas.microsoft.com/office/drawing/2014/main" id="{8FBCB5C6-771B-4FFC-AB12-DCA5AFD3914A}"/>
              </a:ext>
            </a:extLst>
          </p:cNvPr>
          <p:cNvSpPr txBox="1"/>
          <p:nvPr/>
        </p:nvSpPr>
        <p:spPr>
          <a:xfrm>
            <a:off x="798483" y="6074975"/>
            <a:ext cx="10435086" cy="87716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1700" dirty="0">
                <a:ea typeface="+mn-lt"/>
                <a:cs typeface="+mn-lt"/>
              </a:rPr>
              <a:t>These works haven't explicitly mentioned the post augmented data size along with the hyper-parameters used and ladder networks haven't been tested on bio-medical images.</a:t>
            </a:r>
          </a:p>
          <a:p>
            <a:pPr algn="just"/>
            <a:endParaRPr lang="en-GB" sz="1700" dirty="0"/>
          </a:p>
        </p:txBody>
      </p:sp>
      <p:sp>
        <p:nvSpPr>
          <p:cNvPr id="6" name="Rectangle: Rounded Corners 5">
            <a:extLst>
              <a:ext uri="{FF2B5EF4-FFF2-40B4-BE49-F238E27FC236}">
                <a16:creationId xmlns:a16="http://schemas.microsoft.com/office/drawing/2014/main" id="{BE0AEEF7-208B-47DA-BCAC-FEF2C592E26D}"/>
              </a:ext>
            </a:extLst>
          </p:cNvPr>
          <p:cNvSpPr/>
          <p:nvPr/>
        </p:nvSpPr>
        <p:spPr>
          <a:xfrm>
            <a:off x="793630" y="6077309"/>
            <a:ext cx="10596112" cy="690113"/>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7">
            <a:extLst>
              <a:ext uri="{FF2B5EF4-FFF2-40B4-BE49-F238E27FC236}">
                <a16:creationId xmlns:a16="http://schemas.microsoft.com/office/drawing/2014/main" id="{27D92E75-3EED-4BEA-AEF6-7C57045CD7B7}"/>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98197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0E44-3887-4DCE-BB08-83CA0ABDB8EF}"/>
              </a:ext>
            </a:extLst>
          </p:cNvPr>
          <p:cNvSpPr>
            <a:spLocks noGrp="1"/>
          </p:cNvSpPr>
          <p:nvPr>
            <p:ph type="title"/>
          </p:nvPr>
        </p:nvSpPr>
        <p:spPr/>
        <p:txBody>
          <a:bodyPr/>
          <a:lstStyle/>
          <a:p>
            <a:r>
              <a:rPr lang="en-GB" b="1" dirty="0">
                <a:ea typeface="+mj-lt"/>
                <a:cs typeface="+mj-lt"/>
              </a:rPr>
              <a:t>A Clear view of the Project</a:t>
            </a:r>
            <a:endParaRPr lang="en-US" dirty="0"/>
          </a:p>
        </p:txBody>
      </p:sp>
      <p:sp>
        <p:nvSpPr>
          <p:cNvPr id="3" name="Content Placeholder 2">
            <a:extLst>
              <a:ext uri="{FF2B5EF4-FFF2-40B4-BE49-F238E27FC236}">
                <a16:creationId xmlns:a16="http://schemas.microsoft.com/office/drawing/2014/main" id="{20D37EDB-7885-4B50-9731-A9BB429D135D}"/>
              </a:ext>
            </a:extLst>
          </p:cNvPr>
          <p:cNvSpPr>
            <a:spLocks noGrp="1"/>
          </p:cNvSpPr>
          <p:nvPr>
            <p:ph idx="1"/>
          </p:nvPr>
        </p:nvSpPr>
        <p:spPr>
          <a:xfrm>
            <a:off x="651748" y="2502859"/>
            <a:ext cx="11011016" cy="4135167"/>
          </a:xfrm>
        </p:spPr>
        <p:txBody>
          <a:bodyPr vert="horz" lIns="91440" tIns="45720" rIns="91440" bIns="45720" rtlCol="0" anchor="t">
            <a:normAutofit/>
          </a:bodyPr>
          <a:lstStyle/>
          <a:p>
            <a:pPr>
              <a:buFont typeface="Wingdings" charset="2"/>
              <a:buChar char="v"/>
            </a:pPr>
            <a:r>
              <a:rPr lang="en-GB" sz="1700" dirty="0">
                <a:solidFill>
                  <a:schemeClr val="tx1"/>
                </a:solidFill>
                <a:ea typeface="+mn-lt"/>
                <a:cs typeface="+mn-lt"/>
              </a:rPr>
              <a:t>We have implemented three different models in this project:</a:t>
            </a:r>
          </a:p>
          <a:p>
            <a:pPr lvl="1">
              <a:buFont typeface="Wingdings" charset="2"/>
              <a:buChar char="v"/>
            </a:pPr>
            <a:r>
              <a:rPr lang="en-GB" sz="1500" b="1" dirty="0">
                <a:solidFill>
                  <a:schemeClr val="tx1"/>
                </a:solidFill>
                <a:ea typeface="+mn-lt"/>
                <a:cs typeface="+mn-lt"/>
              </a:rPr>
              <a:t>Baseline Model</a:t>
            </a:r>
            <a:r>
              <a:rPr lang="en-GB" sz="1500" dirty="0">
                <a:solidFill>
                  <a:schemeClr val="tx1"/>
                </a:solidFill>
                <a:ea typeface="+mn-lt"/>
                <a:cs typeface="+mn-lt"/>
              </a:rPr>
              <a:t> by </a:t>
            </a:r>
            <a:r>
              <a:rPr lang="en-GB" sz="1500" dirty="0" err="1">
                <a:solidFill>
                  <a:schemeClr val="tx1"/>
                </a:solidFill>
                <a:ea typeface="+mn-lt"/>
                <a:cs typeface="+mn-lt"/>
              </a:rPr>
              <a:t>Meraj</a:t>
            </a:r>
            <a:r>
              <a:rPr lang="en-GB" sz="1500" dirty="0">
                <a:solidFill>
                  <a:schemeClr val="tx1"/>
                </a:solidFill>
                <a:ea typeface="+mn-lt"/>
                <a:cs typeface="+mn-lt"/>
              </a:rPr>
              <a:t> et al. </a:t>
            </a:r>
            <a:r>
              <a:rPr lang="en-GB" sz="1500" b="1" dirty="0">
                <a:solidFill>
                  <a:srgbClr val="FF0000"/>
                </a:solidFill>
                <a:ea typeface="+mn-lt"/>
                <a:cs typeface="+mn-lt"/>
              </a:rPr>
              <a:t>(Supervised Learning) </a:t>
            </a:r>
            <a:r>
              <a:rPr lang="en-GB" sz="1500" dirty="0">
                <a:solidFill>
                  <a:schemeClr val="tx1"/>
                </a:solidFill>
                <a:ea typeface="+mn-lt"/>
                <a:cs typeface="+mn-lt"/>
              </a:rPr>
              <a:t>considering </a:t>
            </a:r>
            <a:r>
              <a:rPr lang="en-GB" sz="1500" b="1" dirty="0">
                <a:solidFill>
                  <a:schemeClr val="accent6"/>
                </a:solidFill>
                <a:ea typeface="+mn-lt"/>
                <a:cs typeface="+mn-lt"/>
              </a:rPr>
              <a:t>VGG16 and ResNet50 pre-trained weights</a:t>
            </a:r>
            <a:r>
              <a:rPr lang="en-GB" sz="1500" b="1" dirty="0">
                <a:solidFill>
                  <a:schemeClr val="tx1"/>
                </a:solidFill>
                <a:ea typeface="+mn-lt"/>
                <a:cs typeface="+mn-lt"/>
              </a:rPr>
              <a:t>.</a:t>
            </a:r>
            <a:r>
              <a:rPr lang="en-GB" sz="1500" dirty="0">
                <a:solidFill>
                  <a:schemeClr val="tx1"/>
                </a:solidFill>
                <a:ea typeface="+mn-lt"/>
                <a:cs typeface="+mn-lt"/>
              </a:rPr>
              <a:t> </a:t>
            </a:r>
          </a:p>
          <a:p>
            <a:pPr lvl="1">
              <a:buFont typeface="Wingdings" charset="2"/>
              <a:buChar char="v"/>
            </a:pPr>
            <a:r>
              <a:rPr lang="en-GB" sz="1500" b="1" dirty="0">
                <a:solidFill>
                  <a:schemeClr val="tx1"/>
                </a:solidFill>
                <a:ea typeface="+mn-lt"/>
                <a:cs typeface="+mn-lt"/>
              </a:rPr>
              <a:t>Ladder Networks</a:t>
            </a:r>
            <a:r>
              <a:rPr lang="en-GB" sz="1500" dirty="0">
                <a:solidFill>
                  <a:schemeClr val="tx1"/>
                </a:solidFill>
                <a:ea typeface="+mn-lt"/>
                <a:cs typeface="+mn-lt"/>
              </a:rPr>
              <a:t> by Rasmus et al. </a:t>
            </a:r>
            <a:r>
              <a:rPr lang="en-GB" sz="1500" b="1" dirty="0">
                <a:solidFill>
                  <a:srgbClr val="FF0000"/>
                </a:solidFill>
                <a:ea typeface="+mn-lt"/>
                <a:cs typeface="+mn-lt"/>
              </a:rPr>
              <a:t>(Semi-Supervised Learning)</a:t>
            </a:r>
            <a:r>
              <a:rPr lang="en-GB" sz="1500" dirty="0">
                <a:solidFill>
                  <a:srgbClr val="FF0000"/>
                </a:solidFill>
                <a:ea typeface="+mn-lt"/>
                <a:cs typeface="+mn-lt"/>
              </a:rPr>
              <a:t>.</a:t>
            </a:r>
          </a:p>
          <a:p>
            <a:pPr lvl="1">
              <a:buFont typeface="Wingdings" charset="2"/>
              <a:buChar char="v"/>
            </a:pPr>
            <a:r>
              <a:rPr lang="en-GB" sz="1500" dirty="0">
                <a:solidFill>
                  <a:schemeClr val="tx1"/>
                </a:solidFill>
                <a:ea typeface="+mn-lt"/>
                <a:cs typeface="+mn-lt"/>
              </a:rPr>
              <a:t>New Modified VGG16 Network</a:t>
            </a:r>
            <a:r>
              <a:rPr lang="en-GB" sz="1500" dirty="0">
                <a:solidFill>
                  <a:srgbClr val="FF0000"/>
                </a:solidFill>
                <a:ea typeface="+mn-lt"/>
                <a:cs typeface="+mn-lt"/>
              </a:rPr>
              <a:t> (</a:t>
            </a:r>
            <a:r>
              <a:rPr lang="en-GB" sz="1500" b="1" dirty="0">
                <a:solidFill>
                  <a:srgbClr val="FF0000"/>
                </a:solidFill>
                <a:ea typeface="+mn-lt"/>
                <a:cs typeface="+mn-lt"/>
              </a:rPr>
              <a:t>Supervised Learning)</a:t>
            </a:r>
            <a:r>
              <a:rPr lang="en-GB" sz="1500" dirty="0">
                <a:solidFill>
                  <a:srgbClr val="FF0000"/>
                </a:solidFill>
                <a:ea typeface="+mn-lt"/>
                <a:cs typeface="+mn-lt"/>
              </a:rPr>
              <a:t>.</a:t>
            </a:r>
          </a:p>
          <a:p>
            <a:pPr marL="457200" lvl="1" indent="0">
              <a:buNone/>
            </a:pPr>
            <a:endParaRPr lang="en-GB" sz="1500" dirty="0">
              <a:solidFill>
                <a:srgbClr val="FF0000"/>
              </a:solidFill>
              <a:ea typeface="+mn-lt"/>
              <a:cs typeface="+mn-lt"/>
            </a:endParaRPr>
          </a:p>
          <a:p>
            <a:pPr indent="-285750">
              <a:buFont typeface="Wingdings" charset="2"/>
              <a:buChar char="v"/>
            </a:pPr>
            <a:r>
              <a:rPr lang="en-GB" sz="1700" dirty="0">
                <a:solidFill>
                  <a:schemeClr val="tx1"/>
                </a:solidFill>
                <a:ea typeface="+mn-lt"/>
                <a:cs typeface="+mn-lt"/>
              </a:rPr>
              <a:t>What are we trying to solve in this work; </a:t>
            </a:r>
            <a:r>
              <a:rPr lang="en-GB" sz="1700" b="1" dirty="0">
                <a:solidFill>
                  <a:srgbClr val="FF0000"/>
                </a:solidFill>
                <a:ea typeface="+mn-lt"/>
                <a:cs typeface="+mn-lt"/>
              </a:rPr>
              <a:t>Classification Problem </a:t>
            </a:r>
            <a:r>
              <a:rPr lang="en-GB" sz="1700" dirty="0">
                <a:solidFill>
                  <a:schemeClr val="tx1"/>
                </a:solidFill>
                <a:ea typeface="+mn-lt"/>
                <a:cs typeface="+mn-lt"/>
              </a:rPr>
              <a:t>with two classes:</a:t>
            </a:r>
          </a:p>
          <a:p>
            <a:pPr lvl="1">
              <a:buFont typeface="Wingdings" charset="2"/>
              <a:buChar char="v"/>
            </a:pPr>
            <a:r>
              <a:rPr lang="en-GB" sz="1500" dirty="0">
                <a:solidFill>
                  <a:schemeClr val="tx1"/>
                </a:solidFill>
                <a:ea typeface="+mn-lt"/>
                <a:cs typeface="+mn-lt"/>
              </a:rPr>
              <a:t>Normal X-ray</a:t>
            </a:r>
          </a:p>
          <a:p>
            <a:pPr lvl="1">
              <a:buFont typeface="Wingdings" charset="2"/>
              <a:buChar char="v"/>
            </a:pPr>
            <a:r>
              <a:rPr lang="en-GB" sz="1500" dirty="0">
                <a:solidFill>
                  <a:schemeClr val="tx1"/>
                </a:solidFill>
                <a:ea typeface="+mn-lt"/>
                <a:cs typeface="+mn-lt"/>
              </a:rPr>
              <a:t>Tuberculosis Infested X-ray</a:t>
            </a:r>
          </a:p>
          <a:p>
            <a:pPr indent="-285750">
              <a:buFont typeface="Wingdings" charset="2"/>
              <a:buChar char="v"/>
            </a:pPr>
            <a:endParaRPr lang="en-GB" sz="1700" b="1" dirty="0">
              <a:solidFill>
                <a:srgbClr val="FF0000"/>
              </a:solidFill>
              <a:ea typeface="+mn-lt"/>
              <a:cs typeface="+mn-lt"/>
            </a:endParaRPr>
          </a:p>
        </p:txBody>
      </p:sp>
      <p:pic>
        <p:nvPicPr>
          <p:cNvPr id="6" name="Picture 7" descr="A picture containing drawing&#10;&#10;Description generated with very high confidence">
            <a:extLst>
              <a:ext uri="{FF2B5EF4-FFF2-40B4-BE49-F238E27FC236}">
                <a16:creationId xmlns:a16="http://schemas.microsoft.com/office/drawing/2014/main" id="{E7AD309E-8616-4FEC-ADE4-47D8386AF2C9}"/>
              </a:ext>
            </a:extLst>
          </p:cNvPr>
          <p:cNvPicPr>
            <a:picLocks noChangeAspect="1"/>
          </p:cNvPicPr>
          <p:nvPr/>
        </p:nvPicPr>
        <p:blipFill>
          <a:blip r:embed="rId2"/>
          <a:stretch>
            <a:fillRect/>
          </a:stretch>
        </p:blipFill>
        <p:spPr>
          <a:xfrm>
            <a:off x="5537799" y="4922447"/>
            <a:ext cx="1432704" cy="1527595"/>
          </a:xfrm>
          <a:prstGeom prst="rect">
            <a:avLst/>
          </a:prstGeom>
          <a:ln>
            <a:solidFill>
              <a:schemeClr val="accent2"/>
            </a:solidFill>
          </a:ln>
        </p:spPr>
      </p:pic>
      <p:sp>
        <p:nvSpPr>
          <p:cNvPr id="4" name="Slide Number Placeholder 3">
            <a:extLst>
              <a:ext uri="{FF2B5EF4-FFF2-40B4-BE49-F238E27FC236}">
                <a16:creationId xmlns:a16="http://schemas.microsoft.com/office/drawing/2014/main" id="{E90409AA-504C-4A7D-B113-0BAC6888355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5820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1FCE-D191-426A-AFB1-1677921FE7F4}"/>
              </a:ext>
            </a:extLst>
          </p:cNvPr>
          <p:cNvSpPr>
            <a:spLocks noGrp="1"/>
          </p:cNvSpPr>
          <p:nvPr>
            <p:ph type="title"/>
          </p:nvPr>
        </p:nvSpPr>
        <p:spPr/>
        <p:txBody>
          <a:bodyPr/>
          <a:lstStyle/>
          <a:p>
            <a:r>
              <a:rPr lang="en-GB" b="1"/>
              <a:t>Data Description</a:t>
            </a:r>
          </a:p>
        </p:txBody>
      </p:sp>
      <p:sp>
        <p:nvSpPr>
          <p:cNvPr id="3" name="Content Placeholder 2">
            <a:extLst>
              <a:ext uri="{FF2B5EF4-FFF2-40B4-BE49-F238E27FC236}">
                <a16:creationId xmlns:a16="http://schemas.microsoft.com/office/drawing/2014/main" id="{1C522AC3-0293-47C2-91F2-729D1DD49222}"/>
              </a:ext>
            </a:extLst>
          </p:cNvPr>
          <p:cNvSpPr>
            <a:spLocks noGrp="1"/>
          </p:cNvSpPr>
          <p:nvPr>
            <p:ph idx="1"/>
          </p:nvPr>
        </p:nvSpPr>
        <p:spPr>
          <a:xfrm>
            <a:off x="594239" y="2330331"/>
            <a:ext cx="11054144" cy="4523354"/>
          </a:xfrm>
        </p:spPr>
        <p:txBody>
          <a:bodyPr vert="horz" lIns="91440" tIns="45720" rIns="91440" bIns="45720" rtlCol="0" anchor="t">
            <a:normAutofit/>
          </a:bodyPr>
          <a:lstStyle/>
          <a:p>
            <a:pPr algn="just"/>
            <a:r>
              <a:rPr lang="en-GB" sz="1700">
                <a:ea typeface="+mn-lt"/>
                <a:cs typeface="+mn-lt"/>
              </a:rPr>
              <a:t>The experiments  are based on the combination of the two publicly available datasets, </a:t>
            </a:r>
            <a:r>
              <a:rPr lang="en-GB" sz="1700" dirty="0">
                <a:ea typeface="+mn-lt"/>
                <a:cs typeface="+mn-lt"/>
              </a:rPr>
              <a:t>Shenzhen &amp; Montgomery that contain human chest frontal x-ray images with two different classes, i.e. TB infested and normal, respectively. </a:t>
            </a:r>
          </a:p>
          <a:p>
            <a:pPr algn="just"/>
            <a:endParaRPr lang="en-GB" sz="1700" dirty="0">
              <a:ea typeface="+mn-lt"/>
              <a:cs typeface="+mn-lt"/>
            </a:endParaRPr>
          </a:p>
          <a:p>
            <a:pPr algn="just"/>
            <a:endParaRPr lang="en-GB" sz="1700" dirty="0">
              <a:ea typeface="+mn-lt"/>
              <a:cs typeface="+mn-lt"/>
            </a:endParaRPr>
          </a:p>
          <a:p>
            <a:pPr algn="just"/>
            <a:endParaRPr lang="en-GB" sz="1700" dirty="0">
              <a:ea typeface="+mn-lt"/>
              <a:cs typeface="+mn-lt"/>
            </a:endParaRPr>
          </a:p>
          <a:p>
            <a:pPr algn="just"/>
            <a:endParaRPr lang="en-GB" sz="1700" dirty="0">
              <a:ea typeface="+mn-lt"/>
              <a:cs typeface="+mn-lt"/>
            </a:endParaRPr>
          </a:p>
          <a:p>
            <a:pPr algn="just"/>
            <a:endParaRPr lang="en-GB" sz="600" dirty="0">
              <a:solidFill>
                <a:srgbClr val="404040"/>
              </a:solidFill>
              <a:ea typeface="+mn-lt"/>
              <a:cs typeface="+mn-lt"/>
            </a:endParaRPr>
          </a:p>
          <a:p>
            <a:pPr>
              <a:buFont typeface="Wingdings,Sans-Serif" charset="2"/>
              <a:buChar char="v"/>
            </a:pPr>
            <a:r>
              <a:rPr lang="en-GB" b="1">
                <a:solidFill>
                  <a:srgbClr val="0070C0"/>
                </a:solidFill>
                <a:ea typeface="+mn-lt"/>
                <a:cs typeface="+mn-lt"/>
              </a:rPr>
              <a:t>Why the data size is sufficient for my machine learning task?</a:t>
            </a:r>
            <a:endParaRPr lang="en-US">
              <a:ea typeface="+mn-lt"/>
              <a:cs typeface="+mn-lt"/>
            </a:endParaRPr>
          </a:p>
          <a:p>
            <a:pPr algn="just"/>
            <a:r>
              <a:rPr lang="en-GB" sz="1700">
                <a:ea typeface="+mn-lt"/>
                <a:cs typeface="+mn-lt"/>
              </a:rPr>
              <a:t>The datasets have been already employed by other researchers for the same classification task. The data is balanced with approximately 400 samples in each class.</a:t>
            </a:r>
            <a:endParaRPr lang="en-US" sz="1700">
              <a:ea typeface="+mn-lt"/>
              <a:cs typeface="+mn-lt"/>
            </a:endParaRPr>
          </a:p>
          <a:p>
            <a:pPr algn="just"/>
            <a:r>
              <a:rPr lang="en-GB" sz="1700">
                <a:ea typeface="+mn-lt"/>
                <a:cs typeface="+mn-lt"/>
              </a:rPr>
              <a:t>Data augmentation techniques will be employed to increase the number of data samples if deeper or wider networks will be applied. </a:t>
            </a:r>
            <a:endParaRPr lang="en-US" sz="1700">
              <a:ea typeface="+mn-lt"/>
              <a:cs typeface="+mn-lt"/>
            </a:endParaRPr>
          </a:p>
        </p:txBody>
      </p:sp>
      <p:pic>
        <p:nvPicPr>
          <p:cNvPr id="4" name="Picture 4" descr="A screenshot of a cell phone&#10;&#10;Description generated with very high confidence">
            <a:extLst>
              <a:ext uri="{FF2B5EF4-FFF2-40B4-BE49-F238E27FC236}">
                <a16:creationId xmlns:a16="http://schemas.microsoft.com/office/drawing/2014/main" id="{D721661B-FFEB-42C9-911A-DE597C91D3BC}"/>
              </a:ext>
            </a:extLst>
          </p:cNvPr>
          <p:cNvPicPr>
            <a:picLocks noChangeAspect="1"/>
          </p:cNvPicPr>
          <p:nvPr/>
        </p:nvPicPr>
        <p:blipFill>
          <a:blip r:embed="rId2"/>
          <a:stretch>
            <a:fillRect/>
          </a:stretch>
        </p:blipFill>
        <p:spPr>
          <a:xfrm>
            <a:off x="2941605" y="3311811"/>
            <a:ext cx="5748069" cy="1528341"/>
          </a:xfrm>
          <a:prstGeom prst="rect">
            <a:avLst/>
          </a:prstGeom>
        </p:spPr>
      </p:pic>
      <p:sp>
        <p:nvSpPr>
          <p:cNvPr id="5" name="TextBox 4">
            <a:extLst>
              <a:ext uri="{FF2B5EF4-FFF2-40B4-BE49-F238E27FC236}">
                <a16:creationId xmlns:a16="http://schemas.microsoft.com/office/drawing/2014/main" id="{147BB010-FDA4-4285-9629-CCC48B415A04}"/>
              </a:ext>
            </a:extLst>
          </p:cNvPr>
          <p:cNvSpPr txBox="1"/>
          <p:nvPr/>
        </p:nvSpPr>
        <p:spPr>
          <a:xfrm>
            <a:off x="9023231" y="3315419"/>
            <a:ext cx="3318293" cy="1400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ü"/>
            </a:pPr>
            <a:r>
              <a:rPr lang="en-GB" sz="1700" dirty="0">
                <a:solidFill>
                  <a:srgbClr val="FF0000"/>
                </a:solidFill>
              </a:rPr>
              <a:t>Shenzhen Data - </a:t>
            </a:r>
            <a:endParaRPr lang="en-US" sz="1700">
              <a:solidFill>
                <a:srgbClr val="FF0000"/>
              </a:solidFill>
            </a:endParaRPr>
          </a:p>
          <a:p>
            <a:pPr algn="just"/>
            <a:r>
              <a:rPr lang="en-GB" sz="1700" dirty="0">
                <a:solidFill>
                  <a:srgbClr val="FF0000"/>
                </a:solidFill>
              </a:rPr>
              <a:t>     </a:t>
            </a:r>
            <a:r>
              <a:rPr lang="en-GB" sz="1700" dirty="0"/>
              <a:t>Image Size: 3000 x 3000</a:t>
            </a:r>
            <a:endParaRPr lang="en-US" sz="1700"/>
          </a:p>
          <a:p>
            <a:pPr marL="285750" indent="-285750" algn="just">
              <a:buFont typeface="Wingdings"/>
              <a:buChar char="ü"/>
            </a:pPr>
            <a:r>
              <a:rPr lang="en-GB" sz="1700" dirty="0">
                <a:solidFill>
                  <a:srgbClr val="FF0000"/>
                </a:solidFill>
              </a:rPr>
              <a:t>Montgomery Data - </a:t>
            </a:r>
          </a:p>
          <a:p>
            <a:pPr algn="just"/>
            <a:r>
              <a:rPr lang="en-GB" sz="1700" dirty="0">
                <a:solidFill>
                  <a:srgbClr val="FF0000"/>
                </a:solidFill>
              </a:rPr>
              <a:t>     </a:t>
            </a:r>
            <a:r>
              <a:rPr lang="en-GB" sz="1700" dirty="0"/>
              <a:t>Image Size: 4892 x 4020</a:t>
            </a:r>
            <a:endParaRPr lang="en-GB"/>
          </a:p>
          <a:p>
            <a:pPr algn="just"/>
            <a:endParaRPr lang="en-GB" sz="1700" dirty="0"/>
          </a:p>
        </p:txBody>
      </p:sp>
      <p:sp>
        <p:nvSpPr>
          <p:cNvPr id="6" name="Rectangle 5">
            <a:extLst>
              <a:ext uri="{FF2B5EF4-FFF2-40B4-BE49-F238E27FC236}">
                <a16:creationId xmlns:a16="http://schemas.microsoft.com/office/drawing/2014/main" id="{668F6EB2-A6C7-4D1C-909E-261BDB5FAE1C}"/>
              </a:ext>
            </a:extLst>
          </p:cNvPr>
          <p:cNvSpPr/>
          <p:nvPr/>
        </p:nvSpPr>
        <p:spPr>
          <a:xfrm>
            <a:off x="9016580" y="3315958"/>
            <a:ext cx="2918602" cy="1135810"/>
          </a:xfrm>
          <a:prstGeom prst="rect">
            <a:avLst/>
          </a:prstGeom>
          <a:noFill/>
          <a:ln w="127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C192E9F1-33D5-4275-AF9F-6B3A54C482D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424192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A picture containing film, looking, white, man&#10;&#10;Description generated with very high confidence">
            <a:extLst>
              <a:ext uri="{FF2B5EF4-FFF2-40B4-BE49-F238E27FC236}">
                <a16:creationId xmlns:a16="http://schemas.microsoft.com/office/drawing/2014/main" id="{33F5738B-743D-4D15-8222-C8BF8D67CE42}"/>
              </a:ext>
            </a:extLst>
          </p:cNvPr>
          <p:cNvPicPr>
            <a:picLocks noChangeAspect="1"/>
          </p:cNvPicPr>
          <p:nvPr/>
        </p:nvPicPr>
        <p:blipFill>
          <a:blip r:embed="rId2"/>
          <a:stretch>
            <a:fillRect/>
          </a:stretch>
        </p:blipFill>
        <p:spPr>
          <a:xfrm>
            <a:off x="3374481" y="2160144"/>
            <a:ext cx="2560320" cy="2560320"/>
          </a:xfrm>
          <a:prstGeom prst="rect">
            <a:avLst/>
          </a:prstGeom>
        </p:spPr>
      </p:pic>
      <p:cxnSp>
        <p:nvCxnSpPr>
          <p:cNvPr id="14" name="Straight Connector 13">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3" descr="A picture containing film, cabbage, looking, man&#10;&#10;Description generated with very high confidence">
            <a:extLst>
              <a:ext uri="{FF2B5EF4-FFF2-40B4-BE49-F238E27FC236}">
                <a16:creationId xmlns:a16="http://schemas.microsoft.com/office/drawing/2014/main" id="{8694A516-9DB6-430D-AFAA-B2B0706BD6E6}"/>
              </a:ext>
            </a:extLst>
          </p:cNvPr>
          <p:cNvPicPr>
            <a:picLocks noChangeAspect="1"/>
          </p:cNvPicPr>
          <p:nvPr/>
        </p:nvPicPr>
        <p:blipFill>
          <a:blip r:embed="rId3"/>
          <a:stretch>
            <a:fillRect/>
          </a:stretch>
        </p:blipFill>
        <p:spPr>
          <a:xfrm>
            <a:off x="493537" y="2160144"/>
            <a:ext cx="2560320" cy="2560320"/>
          </a:xfrm>
          <a:prstGeom prst="rect">
            <a:avLst/>
          </a:prstGeom>
        </p:spPr>
      </p:pic>
      <p:cxnSp>
        <p:nvCxnSpPr>
          <p:cNvPr id="16" name="Straight Connector 15">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7" descr="A picture containing film, white&#10;&#10;Description generated with very high confidence">
            <a:extLst>
              <a:ext uri="{FF2B5EF4-FFF2-40B4-BE49-F238E27FC236}">
                <a16:creationId xmlns:a16="http://schemas.microsoft.com/office/drawing/2014/main" id="{1B1CE434-0F91-4609-A697-1671C5A42A82}"/>
              </a:ext>
            </a:extLst>
          </p:cNvPr>
          <p:cNvPicPr>
            <a:picLocks noChangeAspect="1"/>
          </p:cNvPicPr>
          <p:nvPr/>
        </p:nvPicPr>
        <p:blipFill>
          <a:blip r:embed="rId4"/>
          <a:stretch>
            <a:fillRect/>
          </a:stretch>
        </p:blipFill>
        <p:spPr>
          <a:xfrm>
            <a:off x="6235726" y="2145767"/>
            <a:ext cx="2560320" cy="2560320"/>
          </a:xfrm>
          <a:prstGeom prst="rect">
            <a:avLst/>
          </a:prstGeom>
        </p:spPr>
      </p:pic>
      <p:cxnSp>
        <p:nvCxnSpPr>
          <p:cNvPr id="18" name="Straight Connector 17">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9" descr="A picture containing film, water&#10;&#10;Description generated with very high confidence">
            <a:extLst>
              <a:ext uri="{FF2B5EF4-FFF2-40B4-BE49-F238E27FC236}">
                <a16:creationId xmlns:a16="http://schemas.microsoft.com/office/drawing/2014/main" id="{2193DDAD-1034-4D91-9DBF-F705F41ACC6D}"/>
              </a:ext>
            </a:extLst>
          </p:cNvPr>
          <p:cNvPicPr>
            <a:picLocks noChangeAspect="1"/>
          </p:cNvPicPr>
          <p:nvPr/>
        </p:nvPicPr>
        <p:blipFill>
          <a:blip r:embed="rId5"/>
          <a:stretch>
            <a:fillRect/>
          </a:stretch>
        </p:blipFill>
        <p:spPr>
          <a:xfrm>
            <a:off x="9120662" y="2145767"/>
            <a:ext cx="2560320" cy="2560320"/>
          </a:xfrm>
          <a:prstGeom prst="rect">
            <a:avLst/>
          </a:prstGeom>
        </p:spPr>
      </p:pic>
      <p:cxnSp>
        <p:nvCxnSpPr>
          <p:cNvPr id="11" name="Straight Arrow Connector 10">
            <a:extLst>
              <a:ext uri="{FF2B5EF4-FFF2-40B4-BE49-F238E27FC236}">
                <a16:creationId xmlns:a16="http://schemas.microsoft.com/office/drawing/2014/main" id="{7314D23E-588D-49B8-8862-68351AA3FC5E}"/>
              </a:ext>
            </a:extLst>
          </p:cNvPr>
          <p:cNvCxnSpPr/>
          <p:nvPr/>
        </p:nvCxnSpPr>
        <p:spPr>
          <a:xfrm>
            <a:off x="6084498" y="484516"/>
            <a:ext cx="0" cy="6038489"/>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887D60D6-878D-484B-B687-8AEAF7C5222B}"/>
              </a:ext>
            </a:extLst>
          </p:cNvPr>
          <p:cNvSpPr txBox="1"/>
          <p:nvPr/>
        </p:nvSpPr>
        <p:spPr>
          <a:xfrm>
            <a:off x="1183975" y="161529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solidFill>
                  <a:srgbClr val="00B050"/>
                </a:solidFill>
              </a:rPr>
              <a:t>Normal</a:t>
            </a:r>
            <a:endParaRPr lang="en-US" b="1">
              <a:solidFill>
                <a:srgbClr val="00B050"/>
              </a:solidFill>
            </a:endParaRPr>
          </a:p>
        </p:txBody>
      </p:sp>
      <p:sp>
        <p:nvSpPr>
          <p:cNvPr id="19" name="TextBox 18">
            <a:extLst>
              <a:ext uri="{FF2B5EF4-FFF2-40B4-BE49-F238E27FC236}">
                <a16:creationId xmlns:a16="http://schemas.microsoft.com/office/drawing/2014/main" id="{9BB0717F-4131-4B40-B29F-E72E8CB28480}"/>
              </a:ext>
            </a:extLst>
          </p:cNvPr>
          <p:cNvSpPr txBox="1"/>
          <p:nvPr/>
        </p:nvSpPr>
        <p:spPr>
          <a:xfrm>
            <a:off x="6963673" y="16152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solidFill>
                  <a:srgbClr val="00B050"/>
                </a:solidFill>
              </a:rPr>
              <a:t>Normal</a:t>
            </a:r>
            <a:endParaRPr lang="en-US" b="1">
              <a:solidFill>
                <a:srgbClr val="00B050"/>
              </a:solidFill>
            </a:endParaRPr>
          </a:p>
        </p:txBody>
      </p:sp>
      <p:sp>
        <p:nvSpPr>
          <p:cNvPr id="20" name="TextBox 19">
            <a:extLst>
              <a:ext uri="{FF2B5EF4-FFF2-40B4-BE49-F238E27FC236}">
                <a16:creationId xmlns:a16="http://schemas.microsoft.com/office/drawing/2014/main" id="{990F63D4-29CF-44A5-845F-05A6D1638E77}"/>
              </a:ext>
            </a:extLst>
          </p:cNvPr>
          <p:cNvSpPr txBox="1"/>
          <p:nvPr/>
        </p:nvSpPr>
        <p:spPr>
          <a:xfrm>
            <a:off x="4030692" y="161529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FF0000"/>
                </a:solidFill>
              </a:rPr>
              <a:t>TB infested</a:t>
            </a:r>
            <a:endParaRPr lang="en-US">
              <a:solidFill>
                <a:srgbClr val="FF0000"/>
              </a:solidFill>
            </a:endParaRPr>
          </a:p>
        </p:txBody>
      </p:sp>
      <p:sp>
        <p:nvSpPr>
          <p:cNvPr id="22" name="TextBox 21">
            <a:extLst>
              <a:ext uri="{FF2B5EF4-FFF2-40B4-BE49-F238E27FC236}">
                <a16:creationId xmlns:a16="http://schemas.microsoft.com/office/drawing/2014/main" id="{E5166B9D-9C4D-4901-8868-6E307CECAB8C}"/>
              </a:ext>
            </a:extLst>
          </p:cNvPr>
          <p:cNvSpPr txBox="1"/>
          <p:nvPr/>
        </p:nvSpPr>
        <p:spPr>
          <a:xfrm>
            <a:off x="9709748" y="16152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FF0000"/>
                </a:solidFill>
              </a:rPr>
              <a:t>TB infested</a:t>
            </a:r>
            <a:endParaRPr lang="en-US">
              <a:solidFill>
                <a:srgbClr val="FF0000"/>
              </a:solidFill>
            </a:endParaRPr>
          </a:p>
        </p:txBody>
      </p:sp>
      <p:sp>
        <p:nvSpPr>
          <p:cNvPr id="23" name="TextBox 22">
            <a:extLst>
              <a:ext uri="{FF2B5EF4-FFF2-40B4-BE49-F238E27FC236}">
                <a16:creationId xmlns:a16="http://schemas.microsoft.com/office/drawing/2014/main" id="{BB1A602A-B218-4429-8600-BE27E6543C23}"/>
              </a:ext>
            </a:extLst>
          </p:cNvPr>
          <p:cNvSpPr txBox="1"/>
          <p:nvPr/>
        </p:nvSpPr>
        <p:spPr>
          <a:xfrm>
            <a:off x="2405152" y="5295001"/>
            <a:ext cx="2743200"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900" b="1">
                <a:solidFill>
                  <a:srgbClr val="0070C0"/>
                </a:solidFill>
              </a:rPr>
              <a:t>Shenzen Data</a:t>
            </a:r>
            <a:endParaRPr lang="en-US" sz="1900" b="1">
              <a:solidFill>
                <a:srgbClr val="0070C0"/>
              </a:solidFill>
            </a:endParaRPr>
          </a:p>
        </p:txBody>
      </p:sp>
      <p:sp>
        <p:nvSpPr>
          <p:cNvPr id="24" name="TextBox 23">
            <a:extLst>
              <a:ext uri="{FF2B5EF4-FFF2-40B4-BE49-F238E27FC236}">
                <a16:creationId xmlns:a16="http://schemas.microsoft.com/office/drawing/2014/main" id="{7453C697-1D28-4E9E-A26B-517066836FA8}"/>
              </a:ext>
            </a:extLst>
          </p:cNvPr>
          <p:cNvSpPr txBox="1"/>
          <p:nvPr/>
        </p:nvSpPr>
        <p:spPr>
          <a:xfrm>
            <a:off x="7882925" y="5295000"/>
            <a:ext cx="2743200"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900" b="1">
                <a:solidFill>
                  <a:srgbClr val="0070C0"/>
                </a:solidFill>
              </a:rPr>
              <a:t>Montgomery Data</a:t>
            </a:r>
            <a:endParaRPr lang="en-US" sz="1900" b="1">
              <a:solidFill>
                <a:srgbClr val="0070C0"/>
              </a:solidFill>
            </a:endParaRPr>
          </a:p>
        </p:txBody>
      </p:sp>
      <p:sp>
        <p:nvSpPr>
          <p:cNvPr id="2" name="Slide Number Placeholder 1">
            <a:extLst>
              <a:ext uri="{FF2B5EF4-FFF2-40B4-BE49-F238E27FC236}">
                <a16:creationId xmlns:a16="http://schemas.microsoft.com/office/drawing/2014/main" id="{F24045AE-D167-461A-B2D0-28C8B8508156}"/>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29359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2464-2E44-43C3-8A2D-6C1523886400}"/>
              </a:ext>
            </a:extLst>
          </p:cNvPr>
          <p:cNvSpPr>
            <a:spLocks noGrp="1"/>
          </p:cNvSpPr>
          <p:nvPr>
            <p:ph type="title"/>
          </p:nvPr>
        </p:nvSpPr>
        <p:spPr/>
        <p:txBody>
          <a:bodyPr/>
          <a:lstStyle/>
          <a:p>
            <a:r>
              <a:rPr lang="en-GB" b="1" dirty="0"/>
              <a:t>Methods</a:t>
            </a:r>
          </a:p>
        </p:txBody>
      </p:sp>
      <p:sp>
        <p:nvSpPr>
          <p:cNvPr id="3" name="Content Placeholder 2">
            <a:extLst>
              <a:ext uri="{FF2B5EF4-FFF2-40B4-BE49-F238E27FC236}">
                <a16:creationId xmlns:a16="http://schemas.microsoft.com/office/drawing/2014/main" id="{3963757C-FBF6-4E28-95B6-B934C1123D12}"/>
              </a:ext>
            </a:extLst>
          </p:cNvPr>
          <p:cNvSpPr>
            <a:spLocks noGrp="1"/>
          </p:cNvSpPr>
          <p:nvPr>
            <p:ph idx="1"/>
          </p:nvPr>
        </p:nvSpPr>
        <p:spPr>
          <a:xfrm>
            <a:off x="709257" y="2545991"/>
            <a:ext cx="10867241" cy="4135166"/>
          </a:xfrm>
        </p:spPr>
        <p:txBody>
          <a:bodyPr vert="horz" lIns="91440" tIns="45720" rIns="91440" bIns="45720" rtlCol="0" anchor="t">
            <a:normAutofit/>
          </a:bodyPr>
          <a:lstStyle/>
          <a:p>
            <a:pPr algn="just"/>
            <a:r>
              <a:rPr lang="en-GB" sz="1700" b="1">
                <a:ea typeface="+mn-lt"/>
                <a:cs typeface="+mn-lt"/>
              </a:rPr>
              <a:t>Pre-processing</a:t>
            </a:r>
            <a:r>
              <a:rPr lang="en-GB" sz="1700">
                <a:ea typeface="+mn-lt"/>
                <a:cs typeface="+mn-lt"/>
              </a:rPr>
              <a:t> of the input images: 1) cropping the black borders, 2) resizing the image into (224 x 224 x 3) and, 3) whitening &amp; centering for each image.</a:t>
            </a:r>
            <a:endParaRPr lang="en-GB" sz="1700" dirty="0">
              <a:ea typeface="+mn-lt"/>
              <a:cs typeface="+mn-lt"/>
            </a:endParaRPr>
          </a:p>
          <a:p>
            <a:pPr algn="just"/>
            <a:endParaRPr lang="en-GB" sz="600" dirty="0">
              <a:ea typeface="+mn-lt"/>
              <a:cs typeface="+mn-lt"/>
            </a:endParaRPr>
          </a:p>
          <a:p>
            <a:pPr algn="just"/>
            <a:r>
              <a:rPr lang="en-GB" sz="1700" b="1">
                <a:ea typeface="+mn-lt"/>
                <a:cs typeface="+mn-lt"/>
              </a:rPr>
              <a:t>Data augmentation</a:t>
            </a:r>
            <a:r>
              <a:rPr lang="en-GB" sz="1700">
                <a:ea typeface="+mn-lt"/>
                <a:cs typeface="+mn-lt"/>
              </a:rPr>
              <a:t> to increase the data size by flipping, rotating and shifting the images.</a:t>
            </a:r>
            <a:endParaRPr lang="en-GB" sz="1700" dirty="0">
              <a:ea typeface="+mn-lt"/>
              <a:cs typeface="+mn-lt"/>
            </a:endParaRPr>
          </a:p>
          <a:p>
            <a:pPr algn="just"/>
            <a:endParaRPr lang="en-GB" sz="600" dirty="0">
              <a:ea typeface="+mn-lt"/>
              <a:cs typeface="+mn-lt"/>
            </a:endParaRPr>
          </a:p>
          <a:p>
            <a:pPr algn="just"/>
            <a:r>
              <a:rPr lang="en-GB" sz="1700" b="1">
                <a:ea typeface="+mn-lt"/>
                <a:cs typeface="+mn-lt"/>
              </a:rPr>
              <a:t>Implementation of transfer Learning using pre-trained weights instilled in Meraj et al. proposed architecture </a:t>
            </a:r>
            <a:r>
              <a:rPr lang="en-GB" sz="1700" b="1">
                <a:solidFill>
                  <a:schemeClr val="accent5">
                    <a:lumMod val="75000"/>
                  </a:schemeClr>
                </a:solidFill>
                <a:ea typeface="+mn-lt"/>
                <a:cs typeface="+mn-lt"/>
              </a:rPr>
              <a:t>(baseline)</a:t>
            </a:r>
            <a:r>
              <a:rPr lang="en-GB" sz="1700">
                <a:ea typeface="+mn-lt"/>
                <a:cs typeface="+mn-lt"/>
              </a:rPr>
              <a:t> with global average pooling, fully connected layers and dropout. However, the hyper-parameters and the post-augmented data size is not known.</a:t>
            </a:r>
            <a:endParaRPr lang="en-GB" sz="1700" dirty="0"/>
          </a:p>
          <a:p>
            <a:pPr algn="just"/>
            <a:endParaRPr lang="en-GB" sz="600" dirty="0"/>
          </a:p>
          <a:p>
            <a:pPr algn="just"/>
            <a:r>
              <a:rPr lang="en-GB" sz="1700"/>
              <a:t>Implementation of </a:t>
            </a:r>
            <a:r>
              <a:rPr lang="en-GB" sz="1700" b="1">
                <a:ea typeface="+mn-lt"/>
                <a:cs typeface="+mn-lt"/>
              </a:rPr>
              <a:t>New Modified VGG16 convolutional neural network</a:t>
            </a:r>
            <a:r>
              <a:rPr lang="en-GB" sz="1700"/>
              <a:t> trained and tested on the TB data.</a:t>
            </a:r>
            <a:endParaRPr lang="en-GB" sz="1700" dirty="0"/>
          </a:p>
          <a:p>
            <a:pPr algn="just"/>
            <a:endParaRPr lang="en-GB" sz="600" dirty="0"/>
          </a:p>
          <a:p>
            <a:pPr algn="just"/>
            <a:r>
              <a:rPr lang="en-GB" sz="1700"/>
              <a:t>Implementation of </a:t>
            </a:r>
            <a:r>
              <a:rPr lang="en-GB" sz="1700" b="1"/>
              <a:t>proposed fine-tuned ladder network</a:t>
            </a:r>
            <a:r>
              <a:rPr lang="en-GB" sz="1700"/>
              <a:t> trained and tested on the TB data.</a:t>
            </a:r>
            <a:endParaRPr lang="en-GB" sz="1700" dirty="0"/>
          </a:p>
          <a:p>
            <a:pPr algn="just"/>
            <a:endParaRPr lang="en-GB" sz="1700" dirty="0"/>
          </a:p>
        </p:txBody>
      </p:sp>
      <p:sp>
        <p:nvSpPr>
          <p:cNvPr id="4" name="Slide Number Placeholder 3">
            <a:extLst>
              <a:ext uri="{FF2B5EF4-FFF2-40B4-BE49-F238E27FC236}">
                <a16:creationId xmlns:a16="http://schemas.microsoft.com/office/drawing/2014/main" id="{44A55684-4C82-4C52-A7A0-264E97AC093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30707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DF25-9A71-42A6-ACEF-71FF8214FF78}"/>
              </a:ext>
            </a:extLst>
          </p:cNvPr>
          <p:cNvSpPr>
            <a:spLocks noGrp="1"/>
          </p:cNvSpPr>
          <p:nvPr>
            <p:ph type="title" idx="4294967295"/>
          </p:nvPr>
        </p:nvSpPr>
        <p:spPr>
          <a:xfrm>
            <a:off x="172528" y="52987"/>
            <a:ext cx="8761413" cy="1110591"/>
          </a:xfrm>
        </p:spPr>
        <p:txBody>
          <a:bodyPr/>
          <a:lstStyle/>
          <a:p>
            <a:r>
              <a:rPr lang="en-US" sz="3400" b="1">
                <a:solidFill>
                  <a:schemeClr val="accent2"/>
                </a:solidFill>
              </a:rPr>
              <a:t>New Modified </a:t>
            </a:r>
            <a:br>
              <a:rPr lang="en-US" sz="3400" b="1" dirty="0">
                <a:solidFill>
                  <a:schemeClr val="accent2"/>
                </a:solidFill>
              </a:rPr>
            </a:br>
            <a:r>
              <a:rPr lang="en-US" sz="3400" b="1">
                <a:solidFill>
                  <a:schemeClr val="accent2"/>
                </a:solidFill>
              </a:rPr>
              <a:t>VGG16 Network</a:t>
            </a:r>
            <a:endParaRPr lang="en-US" sz="3400">
              <a:solidFill>
                <a:schemeClr val="accent2"/>
              </a:solidFill>
            </a:endParaRPr>
          </a:p>
        </p:txBody>
      </p:sp>
      <p:pic>
        <p:nvPicPr>
          <p:cNvPr id="9" name="Picture 9" descr="A close up of a logo&#10;&#10;Description generated with high confidence">
            <a:extLst>
              <a:ext uri="{FF2B5EF4-FFF2-40B4-BE49-F238E27FC236}">
                <a16:creationId xmlns:a16="http://schemas.microsoft.com/office/drawing/2014/main" id="{6F4239E3-5043-4B72-9836-A9996E2CEE47}"/>
              </a:ext>
            </a:extLst>
          </p:cNvPr>
          <p:cNvPicPr>
            <a:picLocks noChangeAspect="1"/>
          </p:cNvPicPr>
          <p:nvPr/>
        </p:nvPicPr>
        <p:blipFill>
          <a:blip r:embed="rId2"/>
          <a:stretch>
            <a:fillRect/>
          </a:stretch>
        </p:blipFill>
        <p:spPr>
          <a:xfrm rot="5400000">
            <a:off x="6866628" y="2042470"/>
            <a:ext cx="5978104" cy="3290642"/>
          </a:xfrm>
          <a:prstGeom prst="rect">
            <a:avLst/>
          </a:prstGeom>
          <a:ln w="28575">
            <a:solidFill>
              <a:schemeClr val="accent6"/>
            </a:solidFill>
          </a:ln>
        </p:spPr>
      </p:pic>
      <p:pic>
        <p:nvPicPr>
          <p:cNvPr id="11" name="Picture 11" descr="A screenshot of a cell phone&#10;&#10;Description generated with high confidence">
            <a:extLst>
              <a:ext uri="{FF2B5EF4-FFF2-40B4-BE49-F238E27FC236}">
                <a16:creationId xmlns:a16="http://schemas.microsoft.com/office/drawing/2014/main" id="{8E031106-E7FD-4B30-86B0-9CBB048E7C60}"/>
              </a:ext>
            </a:extLst>
          </p:cNvPr>
          <p:cNvPicPr>
            <a:picLocks noChangeAspect="1"/>
          </p:cNvPicPr>
          <p:nvPr/>
        </p:nvPicPr>
        <p:blipFill>
          <a:blip r:embed="rId3"/>
          <a:stretch>
            <a:fillRect/>
          </a:stretch>
        </p:blipFill>
        <p:spPr>
          <a:xfrm rot="5400000">
            <a:off x="2891289" y="2868789"/>
            <a:ext cx="5963727" cy="1638005"/>
          </a:xfrm>
          <a:prstGeom prst="rect">
            <a:avLst/>
          </a:prstGeom>
          <a:ln w="28575">
            <a:solidFill>
              <a:schemeClr val="accent6"/>
            </a:solidFill>
          </a:ln>
        </p:spPr>
      </p:pic>
      <p:sp>
        <p:nvSpPr>
          <p:cNvPr id="13" name="Rectangle 12">
            <a:extLst>
              <a:ext uri="{FF2B5EF4-FFF2-40B4-BE49-F238E27FC236}">
                <a16:creationId xmlns:a16="http://schemas.microsoft.com/office/drawing/2014/main" id="{329B1CE8-880D-4349-BDF1-86C36E513369}"/>
              </a:ext>
            </a:extLst>
          </p:cNvPr>
          <p:cNvSpPr/>
          <p:nvPr/>
        </p:nvSpPr>
        <p:spPr>
          <a:xfrm>
            <a:off x="10368951" y="-4313"/>
            <a:ext cx="920150" cy="704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C887FCA0-549C-4BE0-A913-4D15DE3B7665}"/>
              </a:ext>
            </a:extLst>
          </p:cNvPr>
          <p:cNvSpPr/>
          <p:nvPr/>
        </p:nvSpPr>
        <p:spPr>
          <a:xfrm>
            <a:off x="6957369" y="3387068"/>
            <a:ext cx="977660" cy="24441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E7B355B5-286D-43F9-8523-760004A5098D}"/>
              </a:ext>
            </a:extLst>
          </p:cNvPr>
          <p:cNvSpPr txBox="1"/>
          <p:nvPr/>
        </p:nvSpPr>
        <p:spPr>
          <a:xfrm>
            <a:off x="4823244" y="150603"/>
            <a:ext cx="2096219" cy="383709"/>
          </a:xfrm>
          <a:prstGeom prst="rect">
            <a:avLst/>
          </a:prstGeom>
          <a:solidFill>
            <a:schemeClr val="accent3">
              <a:lumMod val="20000"/>
              <a:lumOff val="80000"/>
            </a:schemeClr>
          </a:solidFill>
          <a:ln>
            <a:solidFill>
              <a:schemeClr val="accent5"/>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FF0000"/>
                </a:solidFill>
              </a:rPr>
              <a:t>Original Network</a:t>
            </a:r>
            <a:endParaRPr lang="en-US" b="1">
              <a:solidFill>
                <a:srgbClr val="FF0000"/>
              </a:solidFill>
            </a:endParaRPr>
          </a:p>
        </p:txBody>
      </p:sp>
      <p:sp>
        <p:nvSpPr>
          <p:cNvPr id="16" name="TextBox 15">
            <a:extLst>
              <a:ext uri="{FF2B5EF4-FFF2-40B4-BE49-F238E27FC236}">
                <a16:creationId xmlns:a16="http://schemas.microsoft.com/office/drawing/2014/main" id="{6046FD2A-D9E2-4C28-AD75-E0160074685C}"/>
              </a:ext>
            </a:extLst>
          </p:cNvPr>
          <p:cNvSpPr txBox="1"/>
          <p:nvPr/>
        </p:nvSpPr>
        <p:spPr>
          <a:xfrm>
            <a:off x="8360075" y="150602"/>
            <a:ext cx="2930105" cy="369332"/>
          </a:xfrm>
          <a:prstGeom prst="rect">
            <a:avLst/>
          </a:prstGeom>
          <a:solidFill>
            <a:schemeClr val="accent3">
              <a:lumMod val="20000"/>
              <a:lumOff val="80000"/>
            </a:schemeClr>
          </a:solidFill>
          <a:ln>
            <a:solidFill>
              <a:schemeClr val="accent5"/>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FF0000"/>
                </a:solidFill>
              </a:rPr>
              <a:t>New Modified </a:t>
            </a:r>
            <a:r>
              <a:rPr lang="en-GB" b="1" dirty="0">
                <a:solidFill>
                  <a:srgbClr val="FF0000"/>
                </a:solidFill>
              </a:rPr>
              <a:t>Network</a:t>
            </a:r>
            <a:endParaRPr lang="en-US" b="1" dirty="0">
              <a:solidFill>
                <a:srgbClr val="FF0000"/>
              </a:solidFill>
            </a:endParaRPr>
          </a:p>
        </p:txBody>
      </p:sp>
      <p:sp>
        <p:nvSpPr>
          <p:cNvPr id="18" name="TextBox 17">
            <a:extLst>
              <a:ext uri="{FF2B5EF4-FFF2-40B4-BE49-F238E27FC236}">
                <a16:creationId xmlns:a16="http://schemas.microsoft.com/office/drawing/2014/main" id="{A50C5B4F-9648-41E6-A3CE-554E8F137477}"/>
              </a:ext>
            </a:extLst>
          </p:cNvPr>
          <p:cNvSpPr txBox="1"/>
          <p:nvPr/>
        </p:nvSpPr>
        <p:spPr>
          <a:xfrm>
            <a:off x="166779" y="5529532"/>
            <a:ext cx="4612254" cy="113877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700" b="1">
                <a:solidFill>
                  <a:srgbClr val="00B050"/>
                </a:solidFill>
              </a:rPr>
              <a:t>Loss Function: </a:t>
            </a:r>
            <a:r>
              <a:rPr lang="en-GB" sz="1700">
                <a:solidFill>
                  <a:srgbClr val="00B050"/>
                </a:solidFill>
              </a:rPr>
              <a:t>Categorical Cross Entropy</a:t>
            </a:r>
          </a:p>
          <a:p>
            <a:r>
              <a:rPr lang="en-GB" sz="1700" b="1">
                <a:solidFill>
                  <a:srgbClr val="00B050"/>
                </a:solidFill>
              </a:rPr>
              <a:t>Optimizer: </a:t>
            </a:r>
            <a:r>
              <a:rPr lang="en-GB" sz="1700">
                <a:solidFill>
                  <a:srgbClr val="00B050"/>
                </a:solidFill>
              </a:rPr>
              <a:t>Adam</a:t>
            </a:r>
          </a:p>
          <a:p>
            <a:r>
              <a:rPr lang="en-GB" sz="1700" b="1">
                <a:solidFill>
                  <a:srgbClr val="00B050"/>
                </a:solidFill>
              </a:rPr>
              <a:t>Classification Layer:</a:t>
            </a:r>
            <a:r>
              <a:rPr lang="en-GB" sz="1700">
                <a:solidFill>
                  <a:srgbClr val="00B050"/>
                </a:solidFill>
              </a:rPr>
              <a:t> Softmax</a:t>
            </a:r>
          </a:p>
          <a:p>
            <a:r>
              <a:rPr lang="en-GB" sz="1700" b="1">
                <a:solidFill>
                  <a:srgbClr val="00B050"/>
                </a:solidFill>
              </a:rPr>
              <a:t>Input Size:</a:t>
            </a:r>
            <a:r>
              <a:rPr lang="en-GB" sz="1700">
                <a:solidFill>
                  <a:srgbClr val="00B050"/>
                </a:solidFill>
              </a:rPr>
              <a:t> 224 x 224 x 3</a:t>
            </a:r>
            <a:endParaRPr lang="en-GB" sz="1700" dirty="0">
              <a:solidFill>
                <a:srgbClr val="00B050"/>
              </a:solidFill>
            </a:endParaRPr>
          </a:p>
        </p:txBody>
      </p:sp>
      <p:sp>
        <p:nvSpPr>
          <p:cNvPr id="3" name="Content Placeholder 2">
            <a:extLst>
              <a:ext uri="{FF2B5EF4-FFF2-40B4-BE49-F238E27FC236}">
                <a16:creationId xmlns:a16="http://schemas.microsoft.com/office/drawing/2014/main" id="{4DDEF409-0A94-406F-B4C7-EBD81F17498F}"/>
              </a:ext>
            </a:extLst>
          </p:cNvPr>
          <p:cNvSpPr txBox="1">
            <a:spLocks/>
          </p:cNvSpPr>
          <p:nvPr/>
        </p:nvSpPr>
        <p:spPr>
          <a:xfrm>
            <a:off x="162914" y="1510821"/>
            <a:ext cx="4095509" cy="3991394"/>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GB" sz="1700" dirty="0">
                <a:ea typeface="+mn-lt"/>
                <a:cs typeface="+mn-lt"/>
              </a:rPr>
              <a:t>The new network is inspired from the existing VGG16 network.</a:t>
            </a:r>
            <a:endParaRPr lang="en-US" sz="1700" dirty="0"/>
          </a:p>
          <a:p>
            <a:pPr algn="just"/>
            <a:r>
              <a:rPr lang="en-GB" sz="1700" dirty="0">
                <a:ea typeface="+mn-lt"/>
                <a:cs typeface="+mn-lt"/>
              </a:rPr>
              <a:t>The modifications to the existing network are:</a:t>
            </a:r>
          </a:p>
          <a:p>
            <a:pPr lvl="1" algn="just"/>
            <a:r>
              <a:rPr lang="en-GB" sz="1500" dirty="0">
                <a:ea typeface="+mn-lt"/>
                <a:cs typeface="+mn-lt"/>
              </a:rPr>
              <a:t>Change In number of conv layers.</a:t>
            </a:r>
          </a:p>
          <a:p>
            <a:pPr lvl="1" algn="just"/>
            <a:r>
              <a:rPr lang="en-GB" sz="1500" dirty="0">
                <a:ea typeface="+mn-lt"/>
                <a:cs typeface="+mn-lt"/>
              </a:rPr>
              <a:t>Inclusion of Batch Normalization.</a:t>
            </a:r>
          </a:p>
          <a:p>
            <a:pPr lvl="1" algn="just"/>
            <a:r>
              <a:rPr lang="en-GB" sz="1500" dirty="0">
                <a:ea typeface="+mn-lt"/>
                <a:cs typeface="+mn-lt"/>
              </a:rPr>
              <a:t>Inclusion of GAP layer.</a:t>
            </a:r>
          </a:p>
          <a:p>
            <a:pPr lvl="1" algn="just"/>
            <a:r>
              <a:rPr lang="en-GB" sz="1500" dirty="0">
                <a:ea typeface="+mn-lt"/>
                <a:cs typeface="+mn-lt"/>
              </a:rPr>
              <a:t>Change in number of neurons in dense layer.</a:t>
            </a:r>
          </a:p>
        </p:txBody>
      </p:sp>
      <p:sp>
        <p:nvSpPr>
          <p:cNvPr id="4" name="Slide Number Placeholder 3">
            <a:extLst>
              <a:ext uri="{FF2B5EF4-FFF2-40B4-BE49-F238E27FC236}">
                <a16:creationId xmlns:a16="http://schemas.microsoft.com/office/drawing/2014/main" id="{7E895AB5-3C20-4EF1-B19A-90840007F7A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80308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DF25-9A71-42A6-ACEF-71FF8214FF78}"/>
              </a:ext>
            </a:extLst>
          </p:cNvPr>
          <p:cNvSpPr>
            <a:spLocks noGrp="1"/>
          </p:cNvSpPr>
          <p:nvPr>
            <p:ph type="title"/>
          </p:nvPr>
        </p:nvSpPr>
        <p:spPr/>
        <p:txBody>
          <a:bodyPr/>
          <a:lstStyle/>
          <a:p>
            <a:r>
              <a:rPr lang="en-US" b="1"/>
              <a:t>Ladder Networks</a:t>
            </a:r>
            <a:endParaRPr lang="en-GB">
              <a:ea typeface="+mj-lt"/>
              <a:cs typeface="+mj-lt"/>
            </a:endParaRPr>
          </a:p>
        </p:txBody>
      </p:sp>
      <p:sp>
        <p:nvSpPr>
          <p:cNvPr id="3" name="Content Placeholder 2">
            <a:extLst>
              <a:ext uri="{FF2B5EF4-FFF2-40B4-BE49-F238E27FC236}">
                <a16:creationId xmlns:a16="http://schemas.microsoft.com/office/drawing/2014/main" id="{2C326AD4-5594-4043-ACBE-D53E1A7F9A8E}"/>
              </a:ext>
            </a:extLst>
          </p:cNvPr>
          <p:cNvSpPr>
            <a:spLocks noGrp="1"/>
          </p:cNvSpPr>
          <p:nvPr>
            <p:ph idx="1"/>
          </p:nvPr>
        </p:nvSpPr>
        <p:spPr>
          <a:xfrm>
            <a:off x="5899481" y="2560368"/>
            <a:ext cx="5849546" cy="3991394"/>
          </a:xfrm>
        </p:spPr>
        <p:txBody>
          <a:bodyPr vert="horz" lIns="91440" tIns="45720" rIns="91440" bIns="45720" rtlCol="0" anchor="t">
            <a:normAutofit/>
          </a:bodyPr>
          <a:lstStyle/>
          <a:p>
            <a:pPr algn="just"/>
            <a:r>
              <a:rPr lang="en-GB" sz="1700">
                <a:ea typeface="+mn-lt"/>
                <a:cs typeface="+mn-lt"/>
              </a:rPr>
              <a:t>The ladder network is an application of supervised and unsupervised learning together.</a:t>
            </a:r>
            <a:endParaRPr lang="en-US" sz="1700"/>
          </a:p>
          <a:p>
            <a:pPr algn="just"/>
            <a:r>
              <a:rPr lang="en-GB" sz="1700">
                <a:ea typeface="+mn-lt"/>
                <a:cs typeface="+mn-lt"/>
              </a:rPr>
              <a:t>The unsupervised learning task is associated with the denoising of the layer representations at each level.</a:t>
            </a:r>
            <a:endParaRPr lang="en-GB" sz="1700" dirty="0">
              <a:ea typeface="+mn-lt"/>
              <a:cs typeface="+mn-lt"/>
            </a:endParaRPr>
          </a:p>
          <a:p>
            <a:pPr algn="just"/>
            <a:r>
              <a:rPr lang="en-GB" sz="1700">
                <a:ea typeface="+mn-lt"/>
                <a:cs typeface="+mn-lt"/>
              </a:rPr>
              <a:t>The structure of the network is similar to the auto-encoder with skip connections from the encoder to the decoder.</a:t>
            </a:r>
          </a:p>
          <a:p>
            <a:pPr algn="just"/>
            <a:r>
              <a:rPr lang="en-GB" sz="1700">
                <a:ea typeface="+mn-lt"/>
                <a:cs typeface="+mn-lt"/>
              </a:rPr>
              <a:t>The aim is to minimize the overall loss function of i.e. the combination of the classification loss and the reconstruction cost of all the layers.</a:t>
            </a:r>
            <a:r>
              <a:rPr lang="en-GB" sz="1700" dirty="0">
                <a:ea typeface="+mn-lt"/>
                <a:cs typeface="+mn-lt"/>
              </a:rPr>
              <a:t> </a:t>
            </a:r>
          </a:p>
        </p:txBody>
      </p:sp>
      <p:pic>
        <p:nvPicPr>
          <p:cNvPr id="5" name="Picture 4" descr="A drawing of a face&#10;&#10;Description generated with high confidence">
            <a:extLst>
              <a:ext uri="{FF2B5EF4-FFF2-40B4-BE49-F238E27FC236}">
                <a16:creationId xmlns:a16="http://schemas.microsoft.com/office/drawing/2014/main" id="{FEEDE9B6-6BFB-4EE1-B98A-C99E664E91E2}"/>
              </a:ext>
            </a:extLst>
          </p:cNvPr>
          <p:cNvPicPr>
            <a:picLocks noChangeAspect="1"/>
          </p:cNvPicPr>
          <p:nvPr/>
        </p:nvPicPr>
        <p:blipFill>
          <a:blip r:embed="rId2"/>
          <a:stretch>
            <a:fillRect/>
          </a:stretch>
        </p:blipFill>
        <p:spPr>
          <a:xfrm>
            <a:off x="1156813" y="2408583"/>
            <a:ext cx="4077457" cy="3147892"/>
          </a:xfrm>
          <a:prstGeom prst="rect">
            <a:avLst/>
          </a:prstGeom>
        </p:spPr>
      </p:pic>
      <p:pic>
        <p:nvPicPr>
          <p:cNvPr id="6" name="Picture 6" descr="A close up of a clock&#10;&#10;Description generated with high confidence">
            <a:extLst>
              <a:ext uri="{FF2B5EF4-FFF2-40B4-BE49-F238E27FC236}">
                <a16:creationId xmlns:a16="http://schemas.microsoft.com/office/drawing/2014/main" id="{82B45033-5F84-4667-B47E-DE76BF21B72E}"/>
              </a:ext>
            </a:extLst>
          </p:cNvPr>
          <p:cNvPicPr>
            <a:picLocks noChangeAspect="1"/>
          </p:cNvPicPr>
          <p:nvPr/>
        </p:nvPicPr>
        <p:blipFill>
          <a:blip r:embed="rId3"/>
          <a:stretch>
            <a:fillRect/>
          </a:stretch>
        </p:blipFill>
        <p:spPr>
          <a:xfrm>
            <a:off x="6679721" y="5996140"/>
            <a:ext cx="4339086" cy="616663"/>
          </a:xfrm>
          <a:prstGeom prst="rect">
            <a:avLst/>
          </a:prstGeom>
        </p:spPr>
      </p:pic>
      <p:sp>
        <p:nvSpPr>
          <p:cNvPr id="4" name="TextBox 3">
            <a:extLst>
              <a:ext uri="{FF2B5EF4-FFF2-40B4-BE49-F238E27FC236}">
                <a16:creationId xmlns:a16="http://schemas.microsoft.com/office/drawing/2014/main" id="{3EF0CE1A-C35F-4818-A3EB-1B2DD38A8157}"/>
              </a:ext>
            </a:extLst>
          </p:cNvPr>
          <p:cNvSpPr txBox="1"/>
          <p:nvPr/>
        </p:nvSpPr>
        <p:spPr>
          <a:xfrm>
            <a:off x="1158816" y="5601419"/>
            <a:ext cx="4094670" cy="113877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700" b="1" dirty="0">
                <a:solidFill>
                  <a:srgbClr val="00B050"/>
                </a:solidFill>
              </a:rPr>
              <a:t>Loss Function: </a:t>
            </a:r>
            <a:r>
              <a:rPr lang="en-GB" sz="1700">
                <a:solidFill>
                  <a:srgbClr val="00B050"/>
                </a:solidFill>
              </a:rPr>
              <a:t>categorical cross entropy &amp; RMS error</a:t>
            </a:r>
            <a:r>
              <a:rPr lang="en-GB" sz="1700" dirty="0">
                <a:solidFill>
                  <a:srgbClr val="00B050"/>
                </a:solidFill>
              </a:rPr>
              <a:t>.</a:t>
            </a:r>
          </a:p>
          <a:p>
            <a:r>
              <a:rPr lang="en-GB" sz="1700" b="1">
                <a:solidFill>
                  <a:srgbClr val="00B050"/>
                </a:solidFill>
              </a:rPr>
              <a:t>Optimizer: </a:t>
            </a:r>
            <a:r>
              <a:rPr lang="en-GB" sz="1700">
                <a:solidFill>
                  <a:srgbClr val="00B050"/>
                </a:solidFill>
              </a:rPr>
              <a:t>Adam</a:t>
            </a:r>
          </a:p>
          <a:p>
            <a:r>
              <a:rPr lang="en-GB" sz="1700" b="1" dirty="0">
                <a:solidFill>
                  <a:srgbClr val="00B050"/>
                </a:solidFill>
              </a:rPr>
              <a:t>Classification Layer:</a:t>
            </a:r>
            <a:r>
              <a:rPr lang="en-GB" sz="1700">
                <a:solidFill>
                  <a:srgbClr val="00B050"/>
                </a:solidFill>
              </a:rPr>
              <a:t> Softmax</a:t>
            </a:r>
            <a:endParaRPr lang="en-GB" sz="1700" dirty="0">
              <a:solidFill>
                <a:srgbClr val="00B050"/>
              </a:solidFill>
            </a:endParaRPr>
          </a:p>
        </p:txBody>
      </p:sp>
      <p:sp>
        <p:nvSpPr>
          <p:cNvPr id="7" name="Slide Number Placeholder 6">
            <a:extLst>
              <a:ext uri="{FF2B5EF4-FFF2-40B4-BE49-F238E27FC236}">
                <a16:creationId xmlns:a16="http://schemas.microsoft.com/office/drawing/2014/main" id="{CA26D8A6-FFFD-48E4-92FC-689D4143500F}"/>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395146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5340</TotalTime>
  <Words>2491</Words>
  <Application>Microsoft Office PowerPoint</Application>
  <PresentationFormat>Widescreen</PresentationFormat>
  <Paragraphs>247</Paragraphs>
  <Slides>26</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Wingdings</vt:lpstr>
      <vt:lpstr>Wingdings 3</vt:lpstr>
      <vt:lpstr>Wingdings,Sans-Serif</vt:lpstr>
      <vt:lpstr>Ion Boardroom</vt:lpstr>
      <vt:lpstr>Automatic Detection of White Plague using New Modified VGG16 Network with Chest X-Rays</vt:lpstr>
      <vt:lpstr>Problem Description and Motivation</vt:lpstr>
      <vt:lpstr>Existing Work</vt:lpstr>
      <vt:lpstr>A Clear view of the Project</vt:lpstr>
      <vt:lpstr>Data Description</vt:lpstr>
      <vt:lpstr>PowerPoint Presentation</vt:lpstr>
      <vt:lpstr>Methods</vt:lpstr>
      <vt:lpstr>New Modified  VGG16 Network</vt:lpstr>
      <vt:lpstr>Ladder Networks</vt:lpstr>
      <vt:lpstr>Transfer Learning using Pre-trained Network (Baseline)</vt:lpstr>
      <vt:lpstr>Pre-trained Model Weights</vt:lpstr>
      <vt:lpstr>Transfer Learning using Pre-trained Network (Baseline)</vt:lpstr>
      <vt:lpstr>Pre-processing and Data Augmentation</vt:lpstr>
      <vt:lpstr>Results - (1) </vt:lpstr>
      <vt:lpstr>Results - (1) </vt:lpstr>
      <vt:lpstr>Results - (1) </vt:lpstr>
      <vt:lpstr>Results - (2) </vt:lpstr>
      <vt:lpstr>Results - (2) </vt:lpstr>
      <vt:lpstr>Results - (3) </vt:lpstr>
      <vt:lpstr>Results - (3) </vt:lpstr>
      <vt:lpstr>Results - (3) </vt:lpstr>
      <vt:lpstr>Results - (3) </vt:lpstr>
      <vt:lpstr>Result Analysis</vt:lpstr>
      <vt:lpstr>Surprises  &amp;  What have we learnt from this Project?</vt:lpstr>
      <vt:lpstr>What can be done in the future?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Sweekar S</cp:lastModifiedBy>
  <cp:revision>3711</cp:revision>
  <dcterms:created xsi:type="dcterms:W3CDTF">2020-03-18T22:12:59Z</dcterms:created>
  <dcterms:modified xsi:type="dcterms:W3CDTF">2020-05-04T16:19:40Z</dcterms:modified>
</cp:coreProperties>
</file>