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0" r:id="rId6"/>
    <p:sldId id="259" r:id="rId7"/>
    <p:sldId id="261" r:id="rId8"/>
    <p:sldId id="265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EKRITHI%20SHETTY\Desktop\Excel_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Before Coronavirus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'Food Consumption'!$B$6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Consumption'!$C$5:$G$5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Consumption'!$C$6:$G$6</c:f>
              <c:numCache>
                <c:formatCode>0%</c:formatCode>
                <c:ptCount val="5"/>
                <c:pt idx="0">
                  <c:v>0.40063846767757383</c:v>
                </c:pt>
                <c:pt idx="1">
                  <c:v>0.34775641025641024</c:v>
                </c:pt>
                <c:pt idx="2">
                  <c:v>0.36334661354581671</c:v>
                </c:pt>
                <c:pt idx="3">
                  <c:v>0.37051792828685259</c:v>
                </c:pt>
                <c:pt idx="4">
                  <c:v>0.2976588628762542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A-4482-BC81-C138AE1335FE}"/>
            </c:ext>
          </c:extLst>
        </c:ser>
        <c:ser>
          <c:idx val="1"/>
          <c:order val="1"/>
          <c:tx>
            <c:strRef>
              <c:f>'Food Consumption'!$B$7</c:f>
              <c:strCache>
                <c:ptCount val="1"/>
                <c:pt idx="0">
                  <c:v>Not 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Consumption'!$C$5:$G$5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Consumption'!$C$7:$G$7</c:f>
              <c:numCache>
                <c:formatCode>0%</c:formatCode>
                <c:ptCount val="5"/>
                <c:pt idx="0">
                  <c:v>0.55067837190742219</c:v>
                </c:pt>
                <c:pt idx="1">
                  <c:v>0.5953525641025641</c:v>
                </c:pt>
                <c:pt idx="2">
                  <c:v>0.58725099601593622</c:v>
                </c:pt>
                <c:pt idx="3">
                  <c:v>0.58326693227091631</c:v>
                </c:pt>
                <c:pt idx="4">
                  <c:v>0.63795986622073575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7A-4482-BC81-C138AE1335FE}"/>
            </c:ext>
          </c:extLst>
        </c:ser>
        <c:ser>
          <c:idx val="2"/>
          <c:order val="2"/>
          <c:tx>
            <c:strRef>
              <c:f>'Food Consumption'!$B$8</c:f>
              <c:strCache>
                <c:ptCount val="1"/>
                <c:pt idx="0">
                  <c:v>Don't know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Consumption'!$C$5:$G$5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Consumption'!$C$8:$G$8</c:f>
              <c:numCache>
                <c:formatCode>0%</c:formatCode>
                <c:ptCount val="5"/>
                <c:pt idx="0">
                  <c:v>4.8683160415003993E-2</c:v>
                </c:pt>
                <c:pt idx="1">
                  <c:v>5.689102564102564E-2</c:v>
                </c:pt>
                <c:pt idx="2">
                  <c:v>4.9402390438247012E-2</c:v>
                </c:pt>
                <c:pt idx="3">
                  <c:v>4.6215139442231074E-2</c:v>
                </c:pt>
                <c:pt idx="4">
                  <c:v>6.4381270903010032E-2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A-4482-BC81-C138AE1335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559567680"/>
        <c:axId val="1720750656"/>
      </c:barChart>
      <c:catAx>
        <c:axId val="155956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750656"/>
        <c:crosses val="autoZero"/>
        <c:auto val="1"/>
        <c:lblAlgn val="ctr"/>
        <c:lblOffset val="100"/>
        <c:noMultiLvlLbl val="0"/>
      </c:catAx>
      <c:valAx>
        <c:axId val="172075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567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Sheet14!$J$4</c:f>
              <c:strCache>
                <c:ptCount val="1"/>
                <c:pt idx="0">
                  <c:v>Never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Sheet14!$I$5:$I$9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Sheet14!$J$5:$J$9</c:f>
              <c:numCache>
                <c:formatCode>0%</c:formatCode>
                <c:ptCount val="5"/>
                <c:pt idx="0">
                  <c:v>0.46464646464646464</c:v>
                </c:pt>
                <c:pt idx="1">
                  <c:v>0.31313131313131315</c:v>
                </c:pt>
                <c:pt idx="2">
                  <c:v>0.13131313131313133</c:v>
                </c:pt>
                <c:pt idx="3">
                  <c:v>7.0707070707070704E-2</c:v>
                </c:pt>
                <c:pt idx="4">
                  <c:v>2.0202020202020204E-2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DD-4FFE-A3D4-B45C4B555A86}"/>
            </c:ext>
          </c:extLst>
        </c:ser>
        <c:ser>
          <c:idx val="1"/>
          <c:order val="1"/>
          <c:tx>
            <c:strRef>
              <c:f>Sheet14!$K$4</c:f>
              <c:strCache>
                <c:ptCount val="1"/>
                <c:pt idx="0">
                  <c:v>Sometimes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Sheet14!$I$5:$I$9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Sheet14!$K$5:$K$9</c:f>
              <c:numCache>
                <c:formatCode>0%</c:formatCode>
                <c:ptCount val="5"/>
                <c:pt idx="0">
                  <c:v>0.52284263959390864</c:v>
                </c:pt>
                <c:pt idx="1">
                  <c:v>0.25888324873096447</c:v>
                </c:pt>
                <c:pt idx="2">
                  <c:v>0.1065989847715736</c:v>
                </c:pt>
                <c:pt idx="3">
                  <c:v>6.5989847715736044E-2</c:v>
                </c:pt>
                <c:pt idx="4">
                  <c:v>4.5685279187817257E-2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DD-4FFE-A3D4-B45C4B555A86}"/>
            </c:ext>
          </c:extLst>
        </c:ser>
        <c:ser>
          <c:idx val="2"/>
          <c:order val="2"/>
          <c:tx>
            <c:strRef>
              <c:f>Sheet14!$L$4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Sheet14!$I$5:$I$9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Sheet14!$L$5:$L$9</c:f>
              <c:numCache>
                <c:formatCode>0%</c:formatCode>
                <c:ptCount val="5"/>
                <c:pt idx="0">
                  <c:v>0.45528455284552843</c:v>
                </c:pt>
                <c:pt idx="1">
                  <c:v>0.34959349593495936</c:v>
                </c:pt>
                <c:pt idx="2">
                  <c:v>4.878048780487805E-2</c:v>
                </c:pt>
                <c:pt idx="3">
                  <c:v>5.6910569105691054E-2</c:v>
                </c:pt>
                <c:pt idx="4">
                  <c:v>8.943089430894309E-2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DD-4FFE-A3D4-B45C4B555A86}"/>
            </c:ext>
          </c:extLst>
        </c:ser>
        <c:ser>
          <c:idx val="3"/>
          <c:order val="3"/>
          <c:tx>
            <c:strRef>
              <c:f>Sheet14!$M$4</c:f>
              <c:strCache>
                <c:ptCount val="1"/>
                <c:pt idx="0">
                  <c:v>Not  applicable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Sheet14!$I$5:$I$9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Sheet14!$M$5:$M$9</c:f>
              <c:numCache>
                <c:formatCode>0%</c:formatCode>
                <c:ptCount val="5"/>
                <c:pt idx="0">
                  <c:v>0.18181818181818182</c:v>
                </c:pt>
                <c:pt idx="1">
                  <c:v>0.45454545454545453</c:v>
                </c:pt>
                <c:pt idx="2">
                  <c:v>0.22727272727272727</c:v>
                </c:pt>
                <c:pt idx="3">
                  <c:v>9.0909090909090912E-2</c:v>
                </c:pt>
                <c:pt idx="4">
                  <c:v>4.5454545454545456E-2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DD-4FFE-A3D4-B45C4B555A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670789328"/>
        <c:axId val="1703063344"/>
      </c:barChart>
      <c:catAx>
        <c:axId val="67078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063344"/>
        <c:crosses val="autoZero"/>
        <c:auto val="1"/>
        <c:lblAlgn val="ctr"/>
        <c:lblOffset val="100"/>
        <c:noMultiLvlLbl val="0"/>
      </c:catAx>
      <c:valAx>
        <c:axId val="1703063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7893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After</a:t>
            </a:r>
            <a:r>
              <a:rPr lang="en-IN" baseline="0"/>
              <a:t> Coronavirus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'Food Consumption'!$K$6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Consumption'!$L$5:$P$5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Consumption'!$L$6:$P$6</c:f>
              <c:numCache>
                <c:formatCode>0%</c:formatCode>
                <c:ptCount val="5"/>
                <c:pt idx="0">
                  <c:v>0.49740484429065746</c:v>
                </c:pt>
                <c:pt idx="1">
                  <c:v>0.42659758203799653</c:v>
                </c:pt>
                <c:pt idx="2">
                  <c:v>0.43680137575236455</c:v>
                </c:pt>
                <c:pt idx="3">
                  <c:v>0.45258620689655171</c:v>
                </c:pt>
                <c:pt idx="4">
                  <c:v>0.39066551426101986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1-4BE3-9133-136541F1C480}"/>
            </c:ext>
          </c:extLst>
        </c:ser>
        <c:ser>
          <c:idx val="1"/>
          <c:order val="1"/>
          <c:tx>
            <c:strRef>
              <c:f>'Food Consumption'!$K$7</c:f>
              <c:strCache>
                <c:ptCount val="1"/>
                <c:pt idx="0">
                  <c:v>Not 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Consumption'!$L$5:$P$5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Consumption'!$L$7:$P$7</c:f>
              <c:numCache>
                <c:formatCode>0%</c:formatCode>
                <c:ptCount val="5"/>
                <c:pt idx="0">
                  <c:v>0.46193771626297581</c:v>
                </c:pt>
                <c:pt idx="1">
                  <c:v>0.51813471502590669</c:v>
                </c:pt>
                <c:pt idx="2">
                  <c:v>0.51160791057609634</c:v>
                </c:pt>
                <c:pt idx="3">
                  <c:v>0.5051724137931034</c:v>
                </c:pt>
                <c:pt idx="4">
                  <c:v>0.55661192739844423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1-4BE3-9133-136541F1C480}"/>
            </c:ext>
          </c:extLst>
        </c:ser>
        <c:ser>
          <c:idx val="2"/>
          <c:order val="2"/>
          <c:tx>
            <c:strRef>
              <c:f>'Food Consumption'!$K$8</c:f>
              <c:strCache>
                <c:ptCount val="1"/>
                <c:pt idx="0">
                  <c:v>Don't know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'Food Consumption'!$L$5:$P$5</c:f>
              <c:strCache>
                <c:ptCount val="5"/>
                <c:pt idx="0">
                  <c:v>Food didn't last</c:v>
                </c:pt>
                <c:pt idx="1">
                  <c:v>Couldn't afford</c:v>
                </c:pt>
                <c:pt idx="2">
                  <c:v>Skip meals</c:v>
                </c:pt>
                <c:pt idx="3">
                  <c:v>Eat less</c:v>
                </c:pt>
                <c:pt idx="4">
                  <c:v>Hungry</c:v>
                </c:pt>
              </c:strCache>
            </c:strRef>
          </c:cat>
          <c:val>
            <c:numRef>
              <c:f>'Food Consumption'!$L$8:$P$8</c:f>
              <c:numCache>
                <c:formatCode>0%</c:formatCode>
                <c:ptCount val="5"/>
                <c:pt idx="0">
                  <c:v>4.065743944636678E-2</c:v>
                </c:pt>
                <c:pt idx="1">
                  <c:v>5.5267702936096716E-2</c:v>
                </c:pt>
                <c:pt idx="2">
                  <c:v>5.1590713671539126E-2</c:v>
                </c:pt>
                <c:pt idx="3">
                  <c:v>4.2241379310344829E-2</c:v>
                </c:pt>
                <c:pt idx="4">
                  <c:v>5.2722558340535866E-2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91-4BE3-9133-136541F1C4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99810320"/>
        <c:axId val="1999812400"/>
      </c:barChart>
      <c:catAx>
        <c:axId val="1999810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12400"/>
        <c:crosses val="autoZero"/>
        <c:auto val="1"/>
        <c:lblAlgn val="ctr"/>
        <c:lblOffset val="100"/>
        <c:noMultiLvlLbl val="0"/>
      </c:catAx>
      <c:valAx>
        <c:axId val="199981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103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Transportation!$A$6</c:f>
              <c:strCache>
                <c:ptCount val="1"/>
                <c:pt idx="0">
                  <c:v>White or Caucasian American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Transportation!$B$4:$H$5</c:f>
              <c:multiLvlStrCache>
                <c:ptCount val="7"/>
                <c:lvl>
                  <c:pt idx="0">
                    <c:v> 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Before coronavirus</c:v>
                  </c:pt>
                </c:lvl>
              </c:multiLvlStrCache>
            </c:multiLvlStrRef>
          </c:cat>
          <c:val>
            <c:numRef>
              <c:f>Transportation!$B$6:$H$6</c:f>
              <c:numCache>
                <c:formatCode>0%</c:formatCode>
                <c:ptCount val="7"/>
                <c:pt idx="0">
                  <c:v>0.34471718249733191</c:v>
                </c:pt>
                <c:pt idx="1">
                  <c:v>0.46265328874024525</c:v>
                </c:pt>
                <c:pt idx="2">
                  <c:v>0.32149532710280376</c:v>
                </c:pt>
                <c:pt idx="3">
                  <c:v>0.34769230769230769</c:v>
                </c:pt>
                <c:pt idx="4">
                  <c:v>0.35365853658536583</c:v>
                </c:pt>
                <c:pt idx="5">
                  <c:v>0.38196915776986951</c:v>
                </c:pt>
                <c:pt idx="6">
                  <c:v>0.35170178282009723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F-426F-96CE-F9E284B0D5E5}"/>
            </c:ext>
          </c:extLst>
        </c:ser>
        <c:ser>
          <c:idx val="1"/>
          <c:order val="1"/>
          <c:tx>
            <c:strRef>
              <c:f>Transportation!$A$7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Transportation!$B$4:$H$5</c:f>
              <c:multiLvlStrCache>
                <c:ptCount val="7"/>
                <c:lvl>
                  <c:pt idx="0">
                    <c:v> 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Before coronavirus</c:v>
                  </c:pt>
                </c:lvl>
              </c:multiLvlStrCache>
            </c:multiLvlStrRef>
          </c:cat>
          <c:val>
            <c:numRef>
              <c:f>Transportation!$B$7:$H$7</c:f>
              <c:numCache>
                <c:formatCode>0%</c:formatCode>
                <c:ptCount val="7"/>
                <c:pt idx="0">
                  <c:v>0.35325506937033085</c:v>
                </c:pt>
                <c:pt idx="1">
                  <c:v>0.28428093645484948</c:v>
                </c:pt>
                <c:pt idx="2">
                  <c:v>0.41308411214953272</c:v>
                </c:pt>
                <c:pt idx="3">
                  <c:v>0.38769230769230767</c:v>
                </c:pt>
                <c:pt idx="4">
                  <c:v>0.38211382113821141</c:v>
                </c:pt>
                <c:pt idx="5">
                  <c:v>0.32147093712930014</c:v>
                </c:pt>
                <c:pt idx="6">
                  <c:v>0.38573743922204212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F-426F-96CE-F9E284B0D5E5}"/>
            </c:ext>
          </c:extLst>
        </c:ser>
        <c:ser>
          <c:idx val="2"/>
          <c:order val="2"/>
          <c:tx>
            <c:strRef>
              <c:f>Transportation!$A$8</c:f>
              <c:strCache>
                <c:ptCount val="1"/>
                <c:pt idx="0">
                  <c:v>Other race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Transportation!$B$4:$H$5</c:f>
              <c:multiLvlStrCache>
                <c:ptCount val="7"/>
                <c:lvl>
                  <c:pt idx="0">
                    <c:v> 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Before coronavirus</c:v>
                  </c:pt>
                </c:lvl>
              </c:multiLvlStrCache>
            </c:multiLvlStrRef>
          </c:cat>
          <c:val>
            <c:numRef>
              <c:f>Transportation!$B$8:$H$8</c:f>
              <c:numCache>
                <c:formatCode>0%</c:formatCode>
                <c:ptCount val="7"/>
                <c:pt idx="0">
                  <c:v>0.16435432230522945</c:v>
                </c:pt>
                <c:pt idx="1">
                  <c:v>0.1326644370122631</c:v>
                </c:pt>
                <c:pt idx="2">
                  <c:v>0.14953271028037382</c:v>
                </c:pt>
                <c:pt idx="3">
                  <c:v>0.15846153846153846</c:v>
                </c:pt>
                <c:pt idx="4">
                  <c:v>0.15176151761517614</c:v>
                </c:pt>
                <c:pt idx="5">
                  <c:v>0.16488730723606168</c:v>
                </c:pt>
                <c:pt idx="6">
                  <c:v>0.14586709886547811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6F-426F-96CE-F9E284B0D5E5}"/>
            </c:ext>
          </c:extLst>
        </c:ser>
        <c:ser>
          <c:idx val="3"/>
          <c:order val="3"/>
          <c:tx>
            <c:strRef>
              <c:f>Transportation!$A$9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Transportation!$B$4:$H$5</c:f>
              <c:multiLvlStrCache>
                <c:ptCount val="7"/>
                <c:lvl>
                  <c:pt idx="0">
                    <c:v> 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Before coronavirus</c:v>
                  </c:pt>
                </c:lvl>
              </c:multiLvlStrCache>
            </c:multiLvlStrRef>
          </c:cat>
          <c:val>
            <c:numRef>
              <c:f>Transportation!$B$9:$H$9</c:f>
              <c:numCache>
                <c:formatCode>0%</c:formatCode>
                <c:ptCount val="7"/>
                <c:pt idx="0">
                  <c:v>8.7513340448239066E-2</c:v>
                </c:pt>
                <c:pt idx="1">
                  <c:v>8.3612040133779264E-2</c:v>
                </c:pt>
                <c:pt idx="2">
                  <c:v>5.4205607476635512E-2</c:v>
                </c:pt>
                <c:pt idx="3">
                  <c:v>6.3076923076923072E-2</c:v>
                </c:pt>
                <c:pt idx="4">
                  <c:v>5.9620596205962058E-2</c:v>
                </c:pt>
                <c:pt idx="5">
                  <c:v>8.4223013048635831E-2</c:v>
                </c:pt>
                <c:pt idx="6">
                  <c:v>5.834683954619125E-2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6F-426F-96CE-F9E284B0D5E5}"/>
            </c:ext>
          </c:extLst>
        </c:ser>
        <c:ser>
          <c:idx val="4"/>
          <c:order val="4"/>
          <c:tx>
            <c:strRef>
              <c:f>Transportation!$A$10</c:f>
              <c:strCache>
                <c:ptCount val="1"/>
                <c:pt idx="0">
                  <c:v>American Indian or Alaska Native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Transportation!$B$4:$H$5</c:f>
              <c:multiLvlStrCache>
                <c:ptCount val="7"/>
                <c:lvl>
                  <c:pt idx="0">
                    <c:v> 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Before coronavirus</c:v>
                  </c:pt>
                </c:lvl>
              </c:multiLvlStrCache>
            </c:multiLvlStrRef>
          </c:cat>
          <c:val>
            <c:numRef>
              <c:f>Transportation!$B$10:$H$10</c:f>
              <c:numCache>
                <c:formatCode>0%</c:formatCode>
                <c:ptCount val="7"/>
                <c:pt idx="0">
                  <c:v>5.0160085378868728E-2</c:v>
                </c:pt>
                <c:pt idx="1">
                  <c:v>3.678929765886288E-2</c:v>
                </c:pt>
                <c:pt idx="2">
                  <c:v>6.1682242990654203E-2</c:v>
                </c:pt>
                <c:pt idx="3">
                  <c:v>4.3076923076923075E-2</c:v>
                </c:pt>
                <c:pt idx="4">
                  <c:v>5.2845528455284556E-2</c:v>
                </c:pt>
                <c:pt idx="5">
                  <c:v>4.7449584816132859E-2</c:v>
                </c:pt>
                <c:pt idx="6">
                  <c:v>5.834683954619125E-2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6F-426F-96CE-F9E284B0D5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703059648"/>
        <c:axId val="1703060480"/>
      </c:barChart>
      <c:catAx>
        <c:axId val="170305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060480"/>
        <c:crosses val="autoZero"/>
        <c:auto val="1"/>
        <c:lblAlgn val="ctr"/>
        <c:lblOffset val="100"/>
        <c:noMultiLvlLbl val="0"/>
      </c:catAx>
      <c:valAx>
        <c:axId val="170306048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0596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Transportation!$J$6</c:f>
              <c:strCache>
                <c:ptCount val="1"/>
                <c:pt idx="0">
                  <c:v>White or Caucasian American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Transportation!$K$4:$Q$5</c:f>
              <c:multiLvlStrCache>
                <c:ptCount val="7"/>
                <c:lvl>
                  <c:pt idx="0">
                    <c:v>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After Coronavirus</c:v>
                  </c:pt>
                </c:lvl>
              </c:multiLvlStrCache>
            </c:multiLvlStrRef>
          </c:cat>
          <c:val>
            <c:numRef>
              <c:f>Transportation!$K$6:$Q$6</c:f>
              <c:numCache>
                <c:formatCode>0%</c:formatCode>
                <c:ptCount val="7"/>
                <c:pt idx="0">
                  <c:v>0.25938566552901021</c:v>
                </c:pt>
                <c:pt idx="1">
                  <c:v>0.47110552763819097</c:v>
                </c:pt>
                <c:pt idx="2">
                  <c:v>0.27874564459930312</c:v>
                </c:pt>
                <c:pt idx="3">
                  <c:v>0.28650137741046833</c:v>
                </c:pt>
                <c:pt idx="4">
                  <c:v>0.25671641791044775</c:v>
                </c:pt>
                <c:pt idx="5">
                  <c:v>0.3903133903133903</c:v>
                </c:pt>
                <c:pt idx="6">
                  <c:v>0.3953900709219858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B-4AA5-A635-7753E31E569D}"/>
            </c:ext>
          </c:extLst>
        </c:ser>
        <c:ser>
          <c:idx val="1"/>
          <c:order val="1"/>
          <c:tx>
            <c:strRef>
              <c:f>Transportation!$J$7</c:f>
              <c:strCache>
                <c:ptCount val="1"/>
                <c:pt idx="0">
                  <c:v>Black or African American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Transportation!$K$4:$Q$5</c:f>
              <c:multiLvlStrCache>
                <c:ptCount val="7"/>
                <c:lvl>
                  <c:pt idx="0">
                    <c:v>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After Coronavirus</c:v>
                  </c:pt>
                </c:lvl>
              </c:multiLvlStrCache>
            </c:multiLvlStrRef>
          </c:cat>
          <c:val>
            <c:numRef>
              <c:f>Transportation!$K$7:$Q$7</c:f>
              <c:numCache>
                <c:formatCode>0%</c:formatCode>
                <c:ptCount val="7"/>
                <c:pt idx="0">
                  <c:v>0.40955631399317405</c:v>
                </c:pt>
                <c:pt idx="1">
                  <c:v>0.27010050251256279</c:v>
                </c:pt>
                <c:pt idx="2">
                  <c:v>0.46689895470383275</c:v>
                </c:pt>
                <c:pt idx="3">
                  <c:v>0.41322314049586778</c:v>
                </c:pt>
                <c:pt idx="4">
                  <c:v>0.46268656716417911</c:v>
                </c:pt>
                <c:pt idx="5">
                  <c:v>0.30769230769230771</c:v>
                </c:pt>
                <c:pt idx="6">
                  <c:v>0.33156028368794327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B-4AA5-A635-7753E31E569D}"/>
            </c:ext>
          </c:extLst>
        </c:ser>
        <c:ser>
          <c:idx val="2"/>
          <c:order val="2"/>
          <c:tx>
            <c:strRef>
              <c:f>Transportation!$J$8</c:f>
              <c:strCache>
                <c:ptCount val="1"/>
                <c:pt idx="0">
                  <c:v>Other race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Transportation!$K$4:$Q$5</c:f>
              <c:multiLvlStrCache>
                <c:ptCount val="7"/>
                <c:lvl>
                  <c:pt idx="0">
                    <c:v>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After Coronavirus</c:v>
                  </c:pt>
                </c:lvl>
              </c:multiLvlStrCache>
            </c:multiLvlStrRef>
          </c:cat>
          <c:val>
            <c:numRef>
              <c:f>Transportation!$K$8:$Q$8</c:f>
              <c:numCache>
                <c:formatCode>0%</c:formatCode>
                <c:ptCount val="7"/>
                <c:pt idx="0">
                  <c:v>0.21501706484641639</c:v>
                </c:pt>
                <c:pt idx="1">
                  <c:v>0.12939698492462312</c:v>
                </c:pt>
                <c:pt idx="2">
                  <c:v>0.14285714285714285</c:v>
                </c:pt>
                <c:pt idx="3">
                  <c:v>0.1487603305785124</c:v>
                </c:pt>
                <c:pt idx="4">
                  <c:v>0.16716417910447762</c:v>
                </c:pt>
                <c:pt idx="5">
                  <c:v>0.16096866096866097</c:v>
                </c:pt>
                <c:pt idx="6">
                  <c:v>0.14716312056737588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8B-4AA5-A635-7753E31E569D}"/>
            </c:ext>
          </c:extLst>
        </c:ser>
        <c:ser>
          <c:idx val="3"/>
          <c:order val="3"/>
          <c:tx>
            <c:strRef>
              <c:f>Transportation!$J$9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Transportation!$K$4:$Q$5</c:f>
              <c:multiLvlStrCache>
                <c:ptCount val="7"/>
                <c:lvl>
                  <c:pt idx="0">
                    <c:v>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After Coronavirus</c:v>
                  </c:pt>
                </c:lvl>
              </c:multiLvlStrCache>
            </c:multiLvlStrRef>
          </c:cat>
          <c:val>
            <c:numRef>
              <c:f>Transportation!$K$9:$Q$9</c:f>
              <c:numCache>
                <c:formatCode>0%</c:formatCode>
                <c:ptCount val="7"/>
                <c:pt idx="0">
                  <c:v>4.778156996587031E-2</c:v>
                </c:pt>
                <c:pt idx="1">
                  <c:v>8.1658291457286439E-2</c:v>
                </c:pt>
                <c:pt idx="2">
                  <c:v>3.8327526132404179E-2</c:v>
                </c:pt>
                <c:pt idx="3">
                  <c:v>6.6115702479338845E-2</c:v>
                </c:pt>
                <c:pt idx="4">
                  <c:v>4.4776119402985072E-2</c:v>
                </c:pt>
                <c:pt idx="5">
                  <c:v>7.9772079772079771E-2</c:v>
                </c:pt>
                <c:pt idx="6">
                  <c:v>7.2695035460992902E-2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8B-4AA5-A635-7753E31E569D}"/>
            </c:ext>
          </c:extLst>
        </c:ser>
        <c:ser>
          <c:idx val="4"/>
          <c:order val="4"/>
          <c:tx>
            <c:strRef>
              <c:f>Transportation!$J$10</c:f>
              <c:strCache>
                <c:ptCount val="1"/>
                <c:pt idx="0">
                  <c:v>American Indian or Alaska Native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Transportation!$K$4:$Q$5</c:f>
              <c:multiLvlStrCache>
                <c:ptCount val="7"/>
                <c:lvl>
                  <c:pt idx="0">
                    <c:v>Public transit</c:v>
                  </c:pt>
                  <c:pt idx="1">
                    <c:v> Owned  </c:v>
                  </c:pt>
                  <c:pt idx="2">
                    <c:v> Rental vehicle</c:v>
                  </c:pt>
                  <c:pt idx="3">
                    <c:v>Ride from someone </c:v>
                  </c:pt>
                  <c:pt idx="4">
                    <c:v> Taxi</c:v>
                  </c:pt>
                  <c:pt idx="5">
                    <c:v> Walk or bike </c:v>
                  </c:pt>
                  <c:pt idx="6">
                    <c:v> Delivered</c:v>
                  </c:pt>
                </c:lvl>
                <c:lvl>
                  <c:pt idx="0">
                    <c:v>After Coronavirus</c:v>
                  </c:pt>
                </c:lvl>
              </c:multiLvlStrCache>
            </c:multiLvlStrRef>
          </c:cat>
          <c:val>
            <c:numRef>
              <c:f>Transportation!$K$10:$Q$10</c:f>
              <c:numCache>
                <c:formatCode>0%</c:formatCode>
                <c:ptCount val="7"/>
                <c:pt idx="0">
                  <c:v>6.8259385665529013E-2</c:v>
                </c:pt>
                <c:pt idx="1">
                  <c:v>4.7738693467336682E-2</c:v>
                </c:pt>
                <c:pt idx="2">
                  <c:v>7.3170731707317069E-2</c:v>
                </c:pt>
                <c:pt idx="3">
                  <c:v>8.5399449035812675E-2</c:v>
                </c:pt>
                <c:pt idx="4">
                  <c:v>6.8656716417910449E-2</c:v>
                </c:pt>
                <c:pt idx="5">
                  <c:v>6.1253561253561253E-2</c:v>
                </c:pt>
                <c:pt idx="6">
                  <c:v>5.3191489361702128E-2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8B-4AA5-A635-7753E31E569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0786000"/>
        <c:axId val="670787664"/>
      </c:barChart>
      <c:catAx>
        <c:axId val="67078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787664"/>
        <c:crosses val="autoZero"/>
        <c:auto val="1"/>
        <c:lblAlgn val="ctr"/>
        <c:lblOffset val="100"/>
        <c:noMultiLvlLbl val="0"/>
      </c:catAx>
      <c:valAx>
        <c:axId val="6707876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7860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0"/>
          <c:tx>
            <c:strRef>
              <c:f>Diet!$C$5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AF-4636-8A57-563FAE9B680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AF-4636-8A57-563FAE9B680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AF-4636-8A57-563FAE9B680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AF-4636-8A57-563FAE9B680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AF-4636-8A57-563FAE9B6809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9AF-4636-8A57-563FAE9B68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Diet!$B$6:$B$11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Diet!$C$6:$C$11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0.46</c:v>
                </c:pt>
                <c:pt idx="2">
                  <c:v>0.26</c:v>
                </c:pt>
                <c:pt idx="3">
                  <c:v>0.1</c:v>
                </c:pt>
                <c:pt idx="4">
                  <c:v>0.04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9AF-4636-8A57-563FAE9B6809}"/>
            </c:ext>
          </c:extLst>
        </c:ser>
        <c:ser>
          <c:idx val="3"/>
          <c:order val="1"/>
          <c:tx>
            <c:strRef>
              <c:f>Diet!$C$5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29AF-4636-8A57-563FAE9B680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29AF-4636-8A57-563FAE9B680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29AF-4636-8A57-563FAE9B680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29AF-4636-8A57-563FAE9B680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29AF-4636-8A57-563FAE9B6809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29AF-4636-8A57-563FAE9B68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Diet!$B$6:$B$11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Diet!$C$6:$C$11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0.46</c:v>
                </c:pt>
                <c:pt idx="2">
                  <c:v>0.26</c:v>
                </c:pt>
                <c:pt idx="3">
                  <c:v>0.1</c:v>
                </c:pt>
                <c:pt idx="4">
                  <c:v>0.04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29AF-4636-8A57-563FAE9B6809}"/>
            </c:ext>
          </c:extLst>
        </c:ser>
        <c:ser>
          <c:idx val="1"/>
          <c:order val="2"/>
          <c:tx>
            <c:strRef>
              <c:f>Diet!$C$5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9AF-4636-8A57-563FAE9B680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9AF-4636-8A57-563FAE9B680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9AF-4636-8A57-563FAE9B680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9AF-4636-8A57-563FAE9B680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9AF-4636-8A57-563FAE9B6809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9AF-4636-8A57-563FAE9B68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Diet!$B$6:$B$11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Diet!$C$6:$C$11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0.46</c:v>
                </c:pt>
                <c:pt idx="2">
                  <c:v>0.26</c:v>
                </c:pt>
                <c:pt idx="3">
                  <c:v>0.1</c:v>
                </c:pt>
                <c:pt idx="4">
                  <c:v>0.04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29AF-4636-8A57-563FAE9B6809}"/>
            </c:ext>
          </c:extLst>
        </c:ser>
        <c:ser>
          <c:idx val="0"/>
          <c:order val="3"/>
          <c:tx>
            <c:strRef>
              <c:f>Diet!$C$5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29AF-4636-8A57-563FAE9B680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29AF-4636-8A57-563FAE9B680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29AF-4636-8A57-563FAE9B680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29AF-4636-8A57-563FAE9B680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29AF-4636-8A57-563FAE9B6809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29AF-4636-8A57-563FAE9B68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Diet!$B$6:$B$11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Diet!$C$6:$C$11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0.46</c:v>
                </c:pt>
                <c:pt idx="2">
                  <c:v>0.26</c:v>
                </c:pt>
                <c:pt idx="3">
                  <c:v>0.1</c:v>
                </c:pt>
                <c:pt idx="4">
                  <c:v>0.04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29AF-4636-8A57-563FAE9B680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Female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0"/>
          <c:tx>
            <c:strRef>
              <c:f>Diet!$D$5:$E$5</c:f>
              <c:strCache>
                <c:ptCount val="1"/>
                <c:pt idx="0">
                  <c:v>Diet changed Female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5D-4F0B-B063-478B2381722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5D-4F0B-B063-478B2381722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5D-4F0B-B063-478B2381722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5D-4F0B-B063-478B2381722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95D-4F0B-B063-478B2381722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95D-4F0B-B063-478B238172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Diet!$D$6:$D$11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Diet!$E$6:$E$11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0.35521235521235522</c:v>
                </c:pt>
                <c:pt idx="2">
                  <c:v>0.29729729729729731</c:v>
                </c:pt>
                <c:pt idx="3">
                  <c:v>0.21235521235521235</c:v>
                </c:pt>
                <c:pt idx="4">
                  <c:v>8.4942084942084939E-2</c:v>
                </c:pt>
                <c:pt idx="5">
                  <c:v>5.019305019305019E-2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5D-4F0B-B063-478B23817222}"/>
            </c:ext>
          </c:extLst>
        </c:ser>
        <c:ser>
          <c:idx val="0"/>
          <c:order val="1"/>
          <c:tx>
            <c:strRef>
              <c:f>Diet!$C$5</c:f>
              <c:strCache>
                <c:ptCount val="1"/>
                <c:pt idx="0">
                  <c:v>Male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95D-4F0B-B063-478B2381722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95D-4F0B-B063-478B2381722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95D-4F0B-B063-478B2381722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95D-4F0B-B063-478B2381722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95D-4F0B-B063-478B2381722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95D-4F0B-B063-478B238172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Diet!$D$6:$D$11</c:f>
              <c:strCache>
                <c:ptCount val="6"/>
                <c:pt idx="1">
                  <c:v>White or Caucasian American</c:v>
                </c:pt>
                <c:pt idx="2">
                  <c:v>Black or African American</c:v>
                </c:pt>
                <c:pt idx="3">
                  <c:v>Other race</c:v>
                </c:pt>
                <c:pt idx="4">
                  <c:v>Asian</c:v>
                </c:pt>
                <c:pt idx="5">
                  <c:v>American Indian or Alaska Native</c:v>
                </c:pt>
              </c:strCache>
            </c:strRef>
          </c:cat>
          <c:val>
            <c:numRef>
              <c:f>Diet!$C$6:$C$11</c:f>
              <c:numCache>
                <c:formatCode>0%</c:formatCode>
                <c:ptCount val="6"/>
                <c:pt idx="0" formatCode="General">
                  <c:v>0</c:v>
                </c:pt>
                <c:pt idx="1">
                  <c:v>0.46</c:v>
                </c:pt>
                <c:pt idx="2">
                  <c:v>0.26</c:v>
                </c:pt>
                <c:pt idx="3">
                  <c:v>0.1</c:v>
                </c:pt>
                <c:pt idx="4">
                  <c:v>0.04</c:v>
                </c:pt>
                <c:pt idx="5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95D-4F0B-B063-478B2381722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Sheet12!$C$4</c:f>
              <c:strCache>
                <c:ptCount val="1"/>
                <c:pt idx="0">
                  <c:v>Never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Sheet12!$B$5:$B$9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Sheet12!$C$5:$C$9</c:f>
              <c:numCache>
                <c:formatCode>0%</c:formatCode>
                <c:ptCount val="5"/>
                <c:pt idx="0">
                  <c:v>0.44198895027624308</c:v>
                </c:pt>
                <c:pt idx="1">
                  <c:v>0.27624309392265195</c:v>
                </c:pt>
                <c:pt idx="2">
                  <c:v>0.19337016574585636</c:v>
                </c:pt>
                <c:pt idx="3">
                  <c:v>6.0773480662983423E-2</c:v>
                </c:pt>
                <c:pt idx="4">
                  <c:v>2.7624309392265192E-2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6-42B9-8F51-C23514411A17}"/>
            </c:ext>
          </c:extLst>
        </c:ser>
        <c:ser>
          <c:idx val="1"/>
          <c:order val="1"/>
          <c:tx>
            <c:strRef>
              <c:f>Sheet12!$D$4</c:f>
              <c:strCache>
                <c:ptCount val="1"/>
                <c:pt idx="0">
                  <c:v>Sometimes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Sheet12!$B$5:$B$9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Sheet12!$D$5:$D$9</c:f>
              <c:numCache>
                <c:formatCode>0%</c:formatCode>
                <c:ptCount val="5"/>
                <c:pt idx="0">
                  <c:v>0.39036144578313253</c:v>
                </c:pt>
                <c:pt idx="1">
                  <c:v>0.236144578313253</c:v>
                </c:pt>
                <c:pt idx="2">
                  <c:v>0.2289156626506024</c:v>
                </c:pt>
                <c:pt idx="3">
                  <c:v>0.1108433734939759</c:v>
                </c:pt>
                <c:pt idx="4">
                  <c:v>3.3734939759036145E-2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66-42B9-8F51-C23514411A17}"/>
            </c:ext>
          </c:extLst>
        </c:ser>
        <c:ser>
          <c:idx val="2"/>
          <c:order val="2"/>
          <c:tx>
            <c:strRef>
              <c:f>Sheet12!$E$4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Sheet12!$B$5:$B$9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Sheet12!$E$5:$E$9</c:f>
              <c:numCache>
                <c:formatCode>0%</c:formatCode>
                <c:ptCount val="5"/>
                <c:pt idx="0">
                  <c:v>0.33039647577092512</c:v>
                </c:pt>
                <c:pt idx="1">
                  <c:v>0.31277533039647576</c:v>
                </c:pt>
                <c:pt idx="2">
                  <c:v>0.24229074889867841</c:v>
                </c:pt>
                <c:pt idx="3">
                  <c:v>8.3700440528634359E-2</c:v>
                </c:pt>
                <c:pt idx="4">
                  <c:v>3.0837004405286344E-2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66-42B9-8F51-C23514411A17}"/>
            </c:ext>
          </c:extLst>
        </c:ser>
        <c:ser>
          <c:idx val="3"/>
          <c:order val="3"/>
          <c:tx>
            <c:strRef>
              <c:f>Sheet12!$F$4</c:f>
              <c:strCache>
                <c:ptCount val="1"/>
                <c:pt idx="0">
                  <c:v>Not  applicable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Sheet12!$B$5:$B$9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Sheet12!$F$5:$F$9</c:f>
              <c:numCache>
                <c:formatCode>0%</c:formatCode>
                <c:ptCount val="5"/>
                <c:pt idx="0">
                  <c:v>0.1951219512195122</c:v>
                </c:pt>
                <c:pt idx="1">
                  <c:v>0.46341463414634149</c:v>
                </c:pt>
                <c:pt idx="2">
                  <c:v>0.17073170731707318</c:v>
                </c:pt>
                <c:pt idx="3">
                  <c:v>9.7560975609756101E-2</c:v>
                </c:pt>
                <c:pt idx="4">
                  <c:v>7.3170731707317069E-2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66-42B9-8F51-C23514411A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11327712"/>
        <c:axId val="1511338944"/>
      </c:barChart>
      <c:catAx>
        <c:axId val="151132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338944"/>
        <c:crosses val="autoZero"/>
        <c:auto val="1"/>
        <c:lblAlgn val="ctr"/>
        <c:lblOffset val="100"/>
        <c:noMultiLvlLbl val="0"/>
      </c:catAx>
      <c:valAx>
        <c:axId val="151133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3277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Sheet12!$I$4</c:f>
              <c:strCache>
                <c:ptCount val="1"/>
                <c:pt idx="0">
                  <c:v>Never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Sheet12!$H$5:$H$9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Sheet12!$I$5:$I$9</c:f>
              <c:numCache>
                <c:formatCode>0%</c:formatCode>
                <c:ptCount val="5"/>
                <c:pt idx="0">
                  <c:v>0.4</c:v>
                </c:pt>
                <c:pt idx="1">
                  <c:v>0.3473684210526316</c:v>
                </c:pt>
                <c:pt idx="2">
                  <c:v>0.10526315789473684</c:v>
                </c:pt>
                <c:pt idx="3">
                  <c:v>6.3157894736842107E-2</c:v>
                </c:pt>
                <c:pt idx="4">
                  <c:v>8.4210526315789472E-2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CB-44CF-8E1C-32BE5C4316A7}"/>
            </c:ext>
          </c:extLst>
        </c:ser>
        <c:ser>
          <c:idx val="1"/>
          <c:order val="1"/>
          <c:tx>
            <c:strRef>
              <c:f>Sheet12!$J$4</c:f>
              <c:strCache>
                <c:ptCount val="1"/>
                <c:pt idx="0">
                  <c:v>Sometimes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Sheet12!$H$5:$H$9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Sheet12!$J$5:$J$9</c:f>
              <c:numCache>
                <c:formatCode>0%</c:formatCode>
                <c:ptCount val="5"/>
                <c:pt idx="0">
                  <c:v>0.47979797979797978</c:v>
                </c:pt>
                <c:pt idx="1">
                  <c:v>0.27777777777777779</c:v>
                </c:pt>
                <c:pt idx="2">
                  <c:v>0.13636363636363635</c:v>
                </c:pt>
                <c:pt idx="3">
                  <c:v>7.0707070707070704E-2</c:v>
                </c:pt>
                <c:pt idx="4">
                  <c:v>3.5353535353535352E-2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CB-44CF-8E1C-32BE5C4316A7}"/>
            </c:ext>
          </c:extLst>
        </c:ser>
        <c:ser>
          <c:idx val="2"/>
          <c:order val="2"/>
          <c:tx>
            <c:strRef>
              <c:f>Sheet12!$K$4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Sheet12!$H$5:$H$9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Sheet12!$K$5:$K$9</c:f>
              <c:numCache>
                <c:formatCode>0%</c:formatCode>
                <c:ptCount val="5"/>
                <c:pt idx="0">
                  <c:v>0.54135338345864659</c:v>
                </c:pt>
                <c:pt idx="1">
                  <c:v>0.30827067669172931</c:v>
                </c:pt>
                <c:pt idx="2">
                  <c:v>5.2631578947368418E-2</c:v>
                </c:pt>
                <c:pt idx="3">
                  <c:v>5.2631578947368418E-2</c:v>
                </c:pt>
                <c:pt idx="4">
                  <c:v>4.5112781954887216E-2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CB-44CF-8E1C-32BE5C4316A7}"/>
            </c:ext>
          </c:extLst>
        </c:ser>
        <c:ser>
          <c:idx val="3"/>
          <c:order val="3"/>
          <c:tx>
            <c:strRef>
              <c:f>Sheet12!$L$4</c:f>
              <c:strCache>
                <c:ptCount val="1"/>
                <c:pt idx="0">
                  <c:v>Not  applicable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Sheet12!$H$5:$H$9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Sheet12!$L$5:$L$9</c:f>
              <c:numCache>
                <c:formatCode>0%</c:formatCode>
                <c:ptCount val="5"/>
                <c:pt idx="0">
                  <c:v>0.33333333333333331</c:v>
                </c:pt>
                <c:pt idx="1">
                  <c:v>0.4</c:v>
                </c:pt>
                <c:pt idx="2">
                  <c:v>6.6666666666666666E-2</c:v>
                </c:pt>
                <c:pt idx="3">
                  <c:v>0.13333333333333333</c:v>
                </c:pt>
                <c:pt idx="4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CB-44CF-8E1C-32BE5C4316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745553152"/>
        <c:axId val="1745556896"/>
      </c:barChart>
      <c:catAx>
        <c:axId val="17455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556896"/>
        <c:crosses val="autoZero"/>
        <c:auto val="1"/>
        <c:lblAlgn val="ctr"/>
        <c:lblOffset val="100"/>
        <c:noMultiLvlLbl val="0"/>
      </c:catAx>
      <c:valAx>
        <c:axId val="174555689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5531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Sheet14!$D$4</c:f>
              <c:strCache>
                <c:ptCount val="1"/>
                <c:pt idx="0">
                  <c:v>Never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Sheet14!$C$5:$C$9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Sheet14!$D$5:$D$9</c:f>
              <c:numCache>
                <c:formatCode>0%</c:formatCode>
                <c:ptCount val="5"/>
                <c:pt idx="0">
                  <c:v>0.46511627906976744</c:v>
                </c:pt>
                <c:pt idx="1">
                  <c:v>0.24651162790697675</c:v>
                </c:pt>
                <c:pt idx="2">
                  <c:v>0.20930232558139536</c:v>
                </c:pt>
                <c:pt idx="3">
                  <c:v>6.5116279069767441E-2</c:v>
                </c:pt>
                <c:pt idx="4">
                  <c:v>1.3953488372093023E-2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5-4E55-89B3-C6A6F1128DF1}"/>
            </c:ext>
          </c:extLst>
        </c:ser>
        <c:ser>
          <c:idx val="1"/>
          <c:order val="1"/>
          <c:tx>
            <c:strRef>
              <c:f>Sheet14!$E$4</c:f>
              <c:strCache>
                <c:ptCount val="1"/>
                <c:pt idx="0">
                  <c:v>Sometimes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Sheet14!$C$5:$C$9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Sheet14!$E$5:$E$9</c:f>
              <c:numCache>
                <c:formatCode>0%</c:formatCode>
                <c:ptCount val="5"/>
                <c:pt idx="0">
                  <c:v>0.35733333333333334</c:v>
                </c:pt>
                <c:pt idx="1">
                  <c:v>0.26666666666666666</c:v>
                </c:pt>
                <c:pt idx="2">
                  <c:v>0.224</c:v>
                </c:pt>
                <c:pt idx="3">
                  <c:v>0.10933333333333334</c:v>
                </c:pt>
                <c:pt idx="4">
                  <c:v>4.2666666666666665E-2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F5-4E55-89B3-C6A6F1128DF1}"/>
            </c:ext>
          </c:extLst>
        </c:ser>
        <c:ser>
          <c:idx val="2"/>
          <c:order val="2"/>
          <c:tx>
            <c:strRef>
              <c:f>Sheet14!$F$4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Sheet14!$C$5:$C$9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Sheet14!$F$5:$F$9</c:f>
              <c:numCache>
                <c:formatCode>0%</c:formatCode>
                <c:ptCount val="5"/>
                <c:pt idx="0">
                  <c:v>0.36492890995260663</c:v>
                </c:pt>
                <c:pt idx="1">
                  <c:v>0.26540284360189575</c:v>
                </c:pt>
                <c:pt idx="2">
                  <c:v>0.23222748815165878</c:v>
                </c:pt>
                <c:pt idx="3">
                  <c:v>9.9526066350710901E-2</c:v>
                </c:pt>
                <c:pt idx="4">
                  <c:v>3.7914691943127965E-2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F5-4E55-89B3-C6A6F1128DF1}"/>
            </c:ext>
          </c:extLst>
        </c:ser>
        <c:ser>
          <c:idx val="3"/>
          <c:order val="3"/>
          <c:tx>
            <c:strRef>
              <c:f>Sheet14!$G$4</c:f>
              <c:strCache>
                <c:ptCount val="1"/>
                <c:pt idx="0">
                  <c:v>Not applicable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Sheet14!$C$5:$C$9</c:f>
              <c:strCache>
                <c:ptCount val="5"/>
                <c:pt idx="0">
                  <c:v>White or Caucasian American</c:v>
                </c:pt>
                <c:pt idx="1">
                  <c:v>Black or African American</c:v>
                </c:pt>
                <c:pt idx="2">
                  <c:v>Other race</c:v>
                </c:pt>
                <c:pt idx="3">
                  <c:v>Asian</c:v>
                </c:pt>
                <c:pt idx="4">
                  <c:v>American Indian or Alaska Native</c:v>
                </c:pt>
              </c:strCache>
            </c:strRef>
          </c:cat>
          <c:val>
            <c:numRef>
              <c:f>Sheet14!$G$5:$G$9</c:f>
              <c:numCache>
                <c:formatCode>0%</c:formatCode>
                <c:ptCount val="5"/>
                <c:pt idx="0">
                  <c:v>0.22222222222222221</c:v>
                </c:pt>
                <c:pt idx="1">
                  <c:v>0.46031746031746029</c:v>
                </c:pt>
                <c:pt idx="2">
                  <c:v>0.22222222222222221</c:v>
                </c:pt>
                <c:pt idx="3">
                  <c:v>6.3492063492063489E-2</c:v>
                </c:pt>
                <c:pt idx="4">
                  <c:v>3.1746031746031744E-2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F5-4E55-89B3-C6A6F1128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642224688"/>
        <c:axId val="1642232592"/>
      </c:barChart>
      <c:catAx>
        <c:axId val="164222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232592"/>
        <c:crosses val="autoZero"/>
        <c:auto val="1"/>
        <c:lblAlgn val="ctr"/>
        <c:lblOffset val="100"/>
        <c:noMultiLvlLbl val="0"/>
      </c:catAx>
      <c:valAx>
        <c:axId val="16422325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2246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7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9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3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0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5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EB8554-B83D-4FEF-B4EA-2F5EAEEF8A1C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29FB8D5-E0BB-43C9-A7B2-C1CA0C5B1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DDFC-194A-4D21-B474-DE298F145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Analysis of Covid-19 Impact on food insecurity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6362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C7C8-F598-4895-8211-5B266318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35009"/>
            <a:ext cx="10058400" cy="483034"/>
          </a:xfrm>
        </p:spPr>
        <p:txBody>
          <a:bodyPr>
            <a:noAutofit/>
          </a:bodyPr>
          <a:lstStyle/>
          <a:p>
            <a:r>
              <a:rPr lang="en-US" sz="3200" dirty="0"/>
              <a:t>MEDICAL EXPENSE 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0C549-7D7D-46F5-AFF5-CDA69E9C5B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4D45AE-7A03-49A1-AFED-AADFE8B3D9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5463059"/>
              </p:ext>
            </p:extLst>
          </p:nvPr>
        </p:nvGraphicFramePr>
        <p:xfrm>
          <a:off x="1069975" y="1822141"/>
          <a:ext cx="4754563" cy="464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0EEE1E-EDCA-4DD8-AA87-9A15EA3C4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692497"/>
              </p:ext>
            </p:extLst>
          </p:nvPr>
        </p:nvGraphicFramePr>
        <p:xfrm>
          <a:off x="6364224" y="1808822"/>
          <a:ext cx="4764023" cy="464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D70ECC-D1ED-40E7-918F-CEE148166A4C}"/>
              </a:ext>
            </a:extLst>
          </p:cNvPr>
          <p:cNvSpPr txBox="1"/>
          <p:nvPr/>
        </p:nvSpPr>
        <p:spPr>
          <a:xfrm>
            <a:off x="2805343" y="1308827"/>
            <a:ext cx="3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FE177-259B-4A61-BDCA-915D003E70E8}"/>
              </a:ext>
            </a:extLst>
          </p:cNvPr>
          <p:cNvSpPr txBox="1"/>
          <p:nvPr/>
        </p:nvSpPr>
        <p:spPr>
          <a:xfrm>
            <a:off x="8337611" y="1308827"/>
            <a:ext cx="3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4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8404-EAA7-4649-8BC0-F411BA4E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961964"/>
            <a:ext cx="9281160" cy="2405849"/>
          </a:xfrm>
        </p:spPr>
        <p:txBody>
          <a:bodyPr>
            <a:normAutofit/>
          </a:bodyPr>
          <a:lstStyle/>
          <a:p>
            <a:r>
              <a:rPr lang="en-US" sz="6000" dirty="0"/>
              <a:t>POWER BI DASHBOARD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10750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2DB71-104E-4212-9910-35CCB253A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" y="355107"/>
            <a:ext cx="11603115" cy="6391921"/>
          </a:xfrm>
        </p:spPr>
      </p:pic>
    </p:spTree>
    <p:extLst>
      <p:ext uri="{BB962C8B-B14F-4D97-AF65-F5344CB8AC3E}">
        <p14:creationId xmlns:p14="http://schemas.microsoft.com/office/powerpoint/2010/main" val="21880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7437-C79F-45B8-B587-7C57B9A6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589566"/>
          </a:xfrm>
        </p:spPr>
        <p:txBody>
          <a:bodyPr>
            <a:normAutofit/>
          </a:bodyPr>
          <a:lstStyle/>
          <a:p>
            <a:r>
              <a:rPr lang="en-US" sz="3600" dirty="0"/>
              <a:t>Questions Answered: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C51C-B212-453B-AB54-732EE2A2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47060"/>
            <a:ext cx="10058400" cy="47251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During COVID-19 changes:</a:t>
            </a:r>
          </a:p>
          <a:p>
            <a:r>
              <a:rPr lang="en-US" dirty="0"/>
              <a:t>In the consumption of food.</a:t>
            </a:r>
          </a:p>
          <a:p>
            <a:r>
              <a:rPr lang="en-US" dirty="0"/>
              <a:t>In the transportation methods to get food.</a:t>
            </a:r>
          </a:p>
          <a:p>
            <a:r>
              <a:rPr lang="en-US" dirty="0"/>
              <a:t>In the diet.</a:t>
            </a:r>
          </a:p>
          <a:p>
            <a:r>
              <a:rPr lang="en-US" dirty="0"/>
              <a:t>In the quality of food.</a:t>
            </a:r>
          </a:p>
          <a:p>
            <a:r>
              <a:rPr lang="en-US" dirty="0"/>
              <a:t>In the availability of food.</a:t>
            </a:r>
          </a:p>
          <a:p>
            <a:r>
              <a:rPr lang="en-US" dirty="0"/>
              <a:t>In the purchasing items.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87E4-4FF7-416B-89F0-AAB7263F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4752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Cleaning : </a:t>
            </a:r>
            <a:r>
              <a:rPr lang="en-US" sz="3600" dirty="0" err="1"/>
              <a:t>MiSSING</a:t>
            </a:r>
            <a:r>
              <a:rPr lang="en-US" sz="3600" dirty="0"/>
              <a:t> values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B2219-E4AD-4BDC-8C4F-349A30C2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921" y="1251752"/>
            <a:ext cx="6267636" cy="447523"/>
          </a:xfrm>
        </p:spPr>
        <p:txBody>
          <a:bodyPr/>
          <a:lstStyle/>
          <a:p>
            <a:r>
              <a:rPr lang="en-US" dirty="0"/>
              <a:t>Checking missing values in R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CC7D9A-195F-418F-99AC-ECA23FC570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97" y="3429000"/>
            <a:ext cx="4754562" cy="10972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7B5EFA-DCFA-4C66-944A-251EC24732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1" y="2302468"/>
            <a:ext cx="5220856" cy="3614010"/>
          </a:xfrm>
        </p:spPr>
      </p:pic>
    </p:spTree>
    <p:extLst>
      <p:ext uri="{BB962C8B-B14F-4D97-AF65-F5344CB8AC3E}">
        <p14:creationId xmlns:p14="http://schemas.microsoft.com/office/powerpoint/2010/main" val="58132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DCBB-CE7F-4BB6-9863-A3A7F423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7321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Food Consumption</a:t>
            </a:r>
            <a:endParaRPr lang="en-IN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6A6B478-96D8-456C-9BB8-2D867DF7D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04" y="1296140"/>
            <a:ext cx="9783192" cy="5077227"/>
          </a:xfrm>
        </p:spPr>
      </p:pic>
    </p:spTree>
    <p:extLst>
      <p:ext uri="{BB962C8B-B14F-4D97-AF65-F5344CB8AC3E}">
        <p14:creationId xmlns:p14="http://schemas.microsoft.com/office/powerpoint/2010/main" val="127230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4AA-ADFF-44BE-87C3-9FCDC770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85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C7-15C0-4940-9B74-A4C31592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710"/>
          </a:xfrm>
        </p:spPr>
        <p:txBody>
          <a:bodyPr>
            <a:normAutofit/>
          </a:bodyPr>
          <a:lstStyle/>
          <a:p>
            <a:r>
              <a:rPr lang="en-US" sz="3200" dirty="0"/>
              <a:t>Consumption of </a:t>
            </a:r>
            <a:r>
              <a:rPr lang="en-US" sz="3200" dirty="0" err="1"/>
              <a:t>FOod</a:t>
            </a:r>
            <a:endParaRPr lang="en-IN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79201-E0A5-4AD8-B4D8-405408EA49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8454951"/>
              </p:ext>
            </p:extLst>
          </p:nvPr>
        </p:nvGraphicFramePr>
        <p:xfrm>
          <a:off x="963443" y="1136342"/>
          <a:ext cx="4754563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38B804-317B-401A-BCA1-EFD812CCE6A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64288" y="1136650"/>
          <a:ext cx="4754562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999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0038-32C2-4C6E-92E1-42C6E5E8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144"/>
            <a:ext cx="10058400" cy="55929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Transportation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1CB74F-0CA5-4157-8003-DEFADF15DB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5142811"/>
              </p:ext>
            </p:extLst>
          </p:nvPr>
        </p:nvGraphicFramePr>
        <p:xfrm>
          <a:off x="328474" y="1287262"/>
          <a:ext cx="5592932" cy="530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46C102-6E9E-48D6-B152-C0DBE60116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2228121"/>
              </p:ext>
            </p:extLst>
          </p:nvPr>
        </p:nvGraphicFramePr>
        <p:xfrm>
          <a:off x="6364288" y="1287263"/>
          <a:ext cx="5416380" cy="530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A78677-B4B4-48C9-A961-2C341FD051B2}"/>
              </a:ext>
            </a:extLst>
          </p:cNvPr>
          <p:cNvSpPr txBox="1"/>
          <p:nvPr/>
        </p:nvSpPr>
        <p:spPr>
          <a:xfrm>
            <a:off x="683581" y="769683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BEFORE CORONAVIRUS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28C12-6298-4D67-BFA6-DE88F577B250}"/>
              </a:ext>
            </a:extLst>
          </p:cNvPr>
          <p:cNvSpPr txBox="1"/>
          <p:nvPr/>
        </p:nvSpPr>
        <p:spPr>
          <a:xfrm>
            <a:off x="6476349" y="851062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AFTER CORONAVIRUS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57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DC4C-DD07-48EE-A8E0-572692B7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38141"/>
          </a:xfrm>
        </p:spPr>
        <p:txBody>
          <a:bodyPr>
            <a:normAutofit/>
          </a:bodyPr>
          <a:lstStyle/>
          <a:p>
            <a:r>
              <a:rPr lang="en-US" sz="3600" dirty="0"/>
              <a:t>DIET CHANGED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F2F249-7488-405E-B567-ACCECDC15C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4710311"/>
              </p:ext>
            </p:extLst>
          </p:nvPr>
        </p:nvGraphicFramePr>
        <p:xfrm>
          <a:off x="821400" y="1589103"/>
          <a:ext cx="4754563" cy="4583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C19D46-CF3C-4105-96CB-A86E55C90D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7484290"/>
              </p:ext>
            </p:extLst>
          </p:nvPr>
        </p:nvGraphicFramePr>
        <p:xfrm>
          <a:off x="6364288" y="1589103"/>
          <a:ext cx="4754562" cy="4583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111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A83A-DFD7-47E8-8ECB-C54C9B7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5640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Access to Health CARE WAS A PROBLEM:</a:t>
            </a:r>
            <a:endParaRPr lang="en-IN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3F8BEF-7CBE-4429-B00F-FB05183A02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7641879"/>
              </p:ext>
            </p:extLst>
          </p:nvPr>
        </p:nvGraphicFramePr>
        <p:xfrm>
          <a:off x="910177" y="1506185"/>
          <a:ext cx="4754563" cy="486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54B129-AA26-484E-9BBB-0C65326BBF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288584"/>
              </p:ext>
            </p:extLst>
          </p:nvPr>
        </p:nvGraphicFramePr>
        <p:xfrm>
          <a:off x="6373686" y="1506093"/>
          <a:ext cx="4754562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652F2E-08E0-4C76-97F2-04F2EEA81D45}"/>
              </a:ext>
            </a:extLst>
          </p:cNvPr>
          <p:cNvSpPr txBox="1"/>
          <p:nvPr/>
        </p:nvSpPr>
        <p:spPr>
          <a:xfrm>
            <a:off x="2530136" y="1136761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2B3D-3C0A-4A52-B1F0-3E919D0BA8B7}"/>
              </a:ext>
            </a:extLst>
          </p:cNvPr>
          <p:cNvSpPr txBox="1"/>
          <p:nvPr/>
        </p:nvSpPr>
        <p:spPr>
          <a:xfrm>
            <a:off x="8308019" y="1135415"/>
            <a:ext cx="270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91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2851</TotalTime>
  <Words>100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Rockwell</vt:lpstr>
      <vt:lpstr>Rockwell Condensed</vt:lpstr>
      <vt:lpstr>Wingdings</vt:lpstr>
      <vt:lpstr>Wood Type</vt:lpstr>
      <vt:lpstr>Analysis of Covid-19 Impact on food insecurity</vt:lpstr>
      <vt:lpstr>Questions Answered:</vt:lpstr>
      <vt:lpstr>Data Cleaning : MiSSING values</vt:lpstr>
      <vt:lpstr>SUMMARY: Food Consumption</vt:lpstr>
      <vt:lpstr>Visualization Chart</vt:lpstr>
      <vt:lpstr>Consumption of FOod</vt:lpstr>
      <vt:lpstr>Transportation</vt:lpstr>
      <vt:lpstr>DIET CHANGED</vt:lpstr>
      <vt:lpstr>Access to Health CARE WAS A PROBLEM:</vt:lpstr>
      <vt:lpstr>MEDICAL EXPENSE </vt:lpstr>
      <vt:lpstr>POWER BI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Covid-19 Impact on food insecurity</dc:title>
  <dc:creator>Sweekrithi Shetty</dc:creator>
  <cp:lastModifiedBy>Sweekrithi Shetty</cp:lastModifiedBy>
  <cp:revision>5</cp:revision>
  <dcterms:created xsi:type="dcterms:W3CDTF">2021-09-25T15:45:13Z</dcterms:created>
  <dcterms:modified xsi:type="dcterms:W3CDTF">2021-09-27T15:16:18Z</dcterms:modified>
</cp:coreProperties>
</file>