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4" r:id="rId9"/>
    <p:sldId id="277" r:id="rId10"/>
    <p:sldId id="278" r:id="rId11"/>
    <p:sldId id="267" r:id="rId12"/>
    <p:sldId id="269" r:id="rId13"/>
    <p:sldId id="271" r:id="rId14"/>
    <p:sldId id="279" r:id="rId15"/>
    <p:sldId id="280" r:id="rId16"/>
    <p:sldId id="281" r:id="rId17"/>
    <p:sldId id="282" r:id="rId18"/>
  </p:sldIdLst>
  <p:sldSz cx="18288000" cy="10287000"/>
  <p:notesSz cx="6858000" cy="9144000"/>
  <p:embeddedFontLst>
    <p:embeddedFont>
      <p:font typeface="Arial Rounded MT Bold" panose="020F0704030504030204" pitchFamily="34" charset="0"/>
      <p:regular r:id="rId20"/>
    </p:embeddedFont>
    <p:embeddedFont>
      <p:font typeface="Franklin Gothic Heavy" panose="020B0903020102020204" pitchFamily="34" charset="0"/>
      <p:regular r:id="rId21"/>
      <p:italic r:id="rId22"/>
    </p:embeddedFont>
    <p:embeddedFont>
      <p:font typeface="HK Grotesk" panose="020B0604020202020204" charset="0"/>
      <p:regular r:id="rId23"/>
    </p:embeddedFont>
    <p:embeddedFont>
      <p:font typeface="HK Grotesk Bold" panose="020B0604020202020204" charset="0"/>
      <p:regular r:id="rId24"/>
    </p:embeddedFont>
    <p:embeddedFont>
      <p:font typeface="HK Grotesk Light" panose="020B0604020202020204" charset="0"/>
      <p:regular r:id="rId25"/>
    </p:embeddedFont>
    <p:embeddedFont>
      <p:font typeface="HK Grotesk Medium" panose="020B0604020202020204" charset="0"/>
      <p:regular r:id="rId26"/>
    </p:embeddedFont>
    <p:embeddedFont>
      <p:font typeface="HK Grotesk Semi-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120" y="10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AB78D-E646-4655-9966-B9BD183B5426}"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A9B7E-B20E-4F17-A1E8-7F6DE832F506}" type="slidenum">
              <a:rPr lang="en-US" smtClean="0"/>
              <a:t>‹#›</a:t>
            </a:fld>
            <a:endParaRPr lang="en-US"/>
          </a:p>
        </p:txBody>
      </p:sp>
    </p:spTree>
    <p:extLst>
      <p:ext uri="{BB962C8B-B14F-4D97-AF65-F5344CB8AC3E}">
        <p14:creationId xmlns:p14="http://schemas.microsoft.com/office/powerpoint/2010/main" val="259710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A9B7E-B20E-4F17-A1E8-7F6DE832F506}" type="slidenum">
              <a:rPr lang="en-US" smtClean="0"/>
              <a:t>1</a:t>
            </a:fld>
            <a:endParaRPr lang="en-US"/>
          </a:p>
        </p:txBody>
      </p:sp>
    </p:spTree>
    <p:extLst>
      <p:ext uri="{BB962C8B-B14F-4D97-AF65-F5344CB8AC3E}">
        <p14:creationId xmlns:p14="http://schemas.microsoft.com/office/powerpoint/2010/main" val="410672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A9B7E-B20E-4F17-A1E8-7F6DE832F506}" type="slidenum">
              <a:rPr lang="en-US" smtClean="0"/>
              <a:t>2</a:t>
            </a:fld>
            <a:endParaRPr lang="en-US"/>
          </a:p>
        </p:txBody>
      </p:sp>
    </p:spTree>
    <p:extLst>
      <p:ext uri="{BB962C8B-B14F-4D97-AF65-F5344CB8AC3E}">
        <p14:creationId xmlns:p14="http://schemas.microsoft.com/office/powerpoint/2010/main" val="291418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A9B7E-B20E-4F17-A1E8-7F6DE832F506}" type="slidenum">
              <a:rPr lang="en-US" smtClean="0"/>
              <a:t>6</a:t>
            </a:fld>
            <a:endParaRPr lang="en-US"/>
          </a:p>
        </p:txBody>
      </p:sp>
    </p:spTree>
    <p:extLst>
      <p:ext uri="{BB962C8B-B14F-4D97-AF65-F5344CB8AC3E}">
        <p14:creationId xmlns:p14="http://schemas.microsoft.com/office/powerpoint/2010/main" val="3452883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A9B7E-B20E-4F17-A1E8-7F6DE832F506}" type="slidenum">
              <a:rPr lang="en-US" smtClean="0"/>
              <a:t>8</a:t>
            </a:fld>
            <a:endParaRPr lang="en-US"/>
          </a:p>
        </p:txBody>
      </p:sp>
    </p:spTree>
    <p:extLst>
      <p:ext uri="{BB962C8B-B14F-4D97-AF65-F5344CB8AC3E}">
        <p14:creationId xmlns:p14="http://schemas.microsoft.com/office/powerpoint/2010/main" val="249451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A9B7E-B20E-4F17-A1E8-7F6DE832F506}" type="slidenum">
              <a:rPr lang="en-US" smtClean="0"/>
              <a:t>9</a:t>
            </a:fld>
            <a:endParaRPr lang="en-US"/>
          </a:p>
        </p:txBody>
      </p:sp>
    </p:spTree>
    <p:extLst>
      <p:ext uri="{BB962C8B-B14F-4D97-AF65-F5344CB8AC3E}">
        <p14:creationId xmlns:p14="http://schemas.microsoft.com/office/powerpoint/2010/main" val="403794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A9B7E-B20E-4F17-A1E8-7F6DE832F506}" type="slidenum">
              <a:rPr lang="en-US" smtClean="0"/>
              <a:t>10</a:t>
            </a:fld>
            <a:endParaRPr lang="en-US"/>
          </a:p>
        </p:txBody>
      </p:sp>
    </p:spTree>
    <p:extLst>
      <p:ext uri="{BB962C8B-B14F-4D97-AF65-F5344CB8AC3E}">
        <p14:creationId xmlns:p14="http://schemas.microsoft.com/office/powerpoint/2010/main" val="388876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A9B7E-B20E-4F17-A1E8-7F6DE832F506}" type="slidenum">
              <a:rPr lang="en-US" smtClean="0"/>
              <a:t>16</a:t>
            </a:fld>
            <a:endParaRPr lang="en-US"/>
          </a:p>
        </p:txBody>
      </p:sp>
    </p:spTree>
    <p:extLst>
      <p:ext uri="{BB962C8B-B14F-4D97-AF65-F5344CB8AC3E}">
        <p14:creationId xmlns:p14="http://schemas.microsoft.com/office/powerpoint/2010/main" val="279400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A9B7E-B20E-4F17-A1E8-7F6DE832F506}" type="slidenum">
              <a:rPr lang="en-US" smtClean="0"/>
              <a:t>17</a:t>
            </a:fld>
            <a:endParaRPr lang="en-US"/>
          </a:p>
        </p:txBody>
      </p:sp>
    </p:spTree>
    <p:extLst>
      <p:ext uri="{BB962C8B-B14F-4D97-AF65-F5344CB8AC3E}">
        <p14:creationId xmlns:p14="http://schemas.microsoft.com/office/powerpoint/2010/main" val="147433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hyperlink" Target="https://medium.com/@nuhaaltoraby91/credit-card-fraud-detection-risks-and-challenges-f5e94796e1f1" TargetMode="External"/><Relationship Id="rId5" Type="http://schemas.openxmlformats.org/officeDocument/2006/relationships/slide" Target="slide7.xml"/><Relationship Id="rId10" Type="http://schemas.openxmlformats.org/officeDocument/2006/relationships/hyperlink" Target="https://www.ncbi.nlm.nih.gov/pmc/articles/PMC10917329/#:~:text=Detecting%20fraudulent%20transactions%20is%20challenging,generate%20unrealistic%20or%20overgeneralized%20samples" TargetMode="External"/><Relationship Id="rId4" Type="http://schemas.openxmlformats.org/officeDocument/2006/relationships/slide" Target="slide5.xml"/><Relationship Id="rId9" Type="http://schemas.openxmlformats.org/officeDocument/2006/relationships/hyperlink" Target="https://library.ndsu.edu/ir/bitstream/handle/10365/31611/Credit%20Card%20Fraud%20Detection%20Predictive%20Modeling.pdf?sequence=1&amp;isAllowed=y" TargetMode="External"/></Relationships>
</file>

<file path=ppt/slides/_rels/slide17.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 Id="rId9" Type="http://schemas.openxmlformats.org/officeDocument/2006/relationships/image" Target="../media/image21.jpg"/></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642464"/>
            <a:ext cx="6286542" cy="7018582"/>
            <a:chOff x="0" y="0"/>
            <a:chExt cx="8382055" cy="9358110"/>
          </a:xfrm>
        </p:grpSpPr>
        <p:sp>
          <p:nvSpPr>
            <p:cNvPr id="3" name="Freeform 3"/>
            <p:cNvSpPr/>
            <p:nvPr/>
          </p:nvSpPr>
          <p:spPr>
            <a:xfrm>
              <a:off x="0" y="0"/>
              <a:ext cx="8382055" cy="8951710"/>
            </a:xfrm>
            <a:custGeom>
              <a:avLst/>
              <a:gdLst/>
              <a:ahLst/>
              <a:cxnLst/>
              <a:rect l="l" t="t" r="r" b="b"/>
              <a:pathLst>
                <a:path w="8382055" h="8951710">
                  <a:moveTo>
                    <a:pt x="0" y="0"/>
                  </a:moveTo>
                  <a:lnTo>
                    <a:pt x="8382055" y="0"/>
                  </a:lnTo>
                  <a:lnTo>
                    <a:pt x="8382055" y="8951710"/>
                  </a:lnTo>
                  <a:lnTo>
                    <a:pt x="0" y="8951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5461621"/>
              <a:ext cx="3308473" cy="3896489"/>
            </a:xfrm>
            <a:custGeom>
              <a:avLst/>
              <a:gdLst/>
              <a:ahLst/>
              <a:cxnLst/>
              <a:rect l="l" t="t" r="r" b="b"/>
              <a:pathLst>
                <a:path w="3308473" h="3896489">
                  <a:moveTo>
                    <a:pt x="0" y="0"/>
                  </a:moveTo>
                  <a:lnTo>
                    <a:pt x="3308473" y="0"/>
                  </a:lnTo>
                  <a:lnTo>
                    <a:pt x="3308473" y="3896489"/>
                  </a:lnTo>
                  <a:lnTo>
                    <a:pt x="0" y="38964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5" name="Group 5"/>
          <p:cNvGrpSpPr/>
          <p:nvPr/>
        </p:nvGrpSpPr>
        <p:grpSpPr>
          <a:xfrm>
            <a:off x="8189770" y="2378307"/>
            <a:ext cx="9033435" cy="5492506"/>
            <a:chOff x="-48127" y="-66675"/>
            <a:chExt cx="12044580" cy="7323342"/>
          </a:xfrm>
        </p:grpSpPr>
        <p:sp>
          <p:nvSpPr>
            <p:cNvPr id="6" name="TextBox 6"/>
            <p:cNvSpPr txBox="1"/>
            <p:nvPr/>
          </p:nvSpPr>
          <p:spPr>
            <a:xfrm>
              <a:off x="-48127" y="984893"/>
              <a:ext cx="12044580" cy="1641475"/>
            </a:xfrm>
            <a:prstGeom prst="rect">
              <a:avLst/>
            </a:prstGeom>
          </p:spPr>
          <p:txBody>
            <a:bodyPr lIns="0" tIns="0" rIns="0" bIns="0" rtlCol="0" anchor="t">
              <a:spAutoFit/>
            </a:bodyPr>
            <a:lstStyle/>
            <a:p>
              <a:pPr>
                <a:lnSpc>
                  <a:spcPts val="9600"/>
                </a:lnSpc>
              </a:pPr>
              <a:endParaRPr lang="en-US" sz="8000" dirty="0">
                <a:solidFill>
                  <a:srgbClr val="414042"/>
                </a:solidFill>
                <a:latin typeface="HK Grotesk Bold"/>
              </a:endParaRPr>
            </a:p>
          </p:txBody>
        </p:sp>
        <p:sp>
          <p:nvSpPr>
            <p:cNvPr id="7" name="TextBox 7"/>
            <p:cNvSpPr txBox="1"/>
            <p:nvPr/>
          </p:nvSpPr>
          <p:spPr>
            <a:xfrm>
              <a:off x="0" y="6661803"/>
              <a:ext cx="10246721" cy="594864"/>
            </a:xfrm>
            <a:prstGeom prst="rect">
              <a:avLst/>
            </a:prstGeom>
          </p:spPr>
          <p:txBody>
            <a:bodyPr lIns="0" tIns="0" rIns="0" bIns="0" rtlCol="0" anchor="t">
              <a:spAutoFit/>
            </a:bodyPr>
            <a:lstStyle/>
            <a:p>
              <a:pPr>
                <a:lnSpc>
                  <a:spcPts val="3639"/>
                </a:lnSpc>
              </a:pPr>
              <a:endParaRPr lang="en-US" sz="2599" dirty="0">
                <a:solidFill>
                  <a:srgbClr val="414042"/>
                </a:solidFill>
                <a:latin typeface="HK Grotesk"/>
              </a:endParaRPr>
            </a:p>
          </p:txBody>
        </p:sp>
        <p:sp>
          <p:nvSpPr>
            <p:cNvPr id="8" name="TextBox 8"/>
            <p:cNvSpPr txBox="1"/>
            <p:nvPr/>
          </p:nvSpPr>
          <p:spPr>
            <a:xfrm>
              <a:off x="0" y="-66675"/>
              <a:ext cx="11533768" cy="710367"/>
            </a:xfrm>
            <a:prstGeom prst="rect">
              <a:avLst/>
            </a:prstGeom>
          </p:spPr>
          <p:txBody>
            <a:bodyPr lIns="0" tIns="0" rIns="0" bIns="0" rtlCol="0" anchor="t">
              <a:spAutoFit/>
            </a:bodyPr>
            <a:lstStyle/>
            <a:p>
              <a:pPr>
                <a:lnSpc>
                  <a:spcPts val="4340"/>
                </a:lnSpc>
                <a:spcBef>
                  <a:spcPct val="0"/>
                </a:spcBef>
              </a:pPr>
              <a:endParaRPr lang="en-US" sz="3100" dirty="0">
                <a:solidFill>
                  <a:srgbClr val="414042"/>
                </a:solidFill>
                <a:latin typeface="HK Grotesk"/>
              </a:endParaRPr>
            </a:p>
          </p:txBody>
        </p:sp>
      </p:grpSp>
      <p:sp>
        <p:nvSpPr>
          <p:cNvPr id="9" name="TextBox 8">
            <a:extLst>
              <a:ext uri="{FF2B5EF4-FFF2-40B4-BE49-F238E27FC236}">
                <a16:creationId xmlns:a16="http://schemas.microsoft.com/office/drawing/2014/main" id="{2C76598A-3A2B-5A35-7268-F5BAFFCB7695}"/>
              </a:ext>
            </a:extLst>
          </p:cNvPr>
          <p:cNvSpPr txBox="1"/>
          <p:nvPr/>
        </p:nvSpPr>
        <p:spPr>
          <a:xfrm>
            <a:off x="8225865" y="2095500"/>
            <a:ext cx="9560949" cy="8402300"/>
          </a:xfrm>
          <a:prstGeom prst="rect">
            <a:avLst/>
          </a:prstGeom>
          <a:noFill/>
        </p:spPr>
        <p:txBody>
          <a:bodyPr wrap="square" rtlCol="0">
            <a:spAutoFit/>
          </a:bodyPr>
          <a:lstStyle/>
          <a:p>
            <a:pPr algn="ctr"/>
            <a:endParaRPr lang="en-US" sz="6000" b="0" i="0" u="none" strike="noStrike" baseline="0" dirty="0">
              <a:solidFill>
                <a:schemeClr val="tx2">
                  <a:lumMod val="75000"/>
                </a:schemeClr>
              </a:solidFill>
              <a:latin typeface="Calibri" panose="020F0502020204030204" pitchFamily="34" charset="0"/>
            </a:endParaRPr>
          </a:p>
          <a:p>
            <a:pPr algn="ctr"/>
            <a:r>
              <a:rPr lang="en-US" sz="6000" b="0" i="0" u="none" strike="noStrike" baseline="0" dirty="0">
                <a:solidFill>
                  <a:schemeClr val="tx2">
                    <a:lumMod val="75000"/>
                  </a:schemeClr>
                </a:solidFill>
                <a:latin typeface="Calibri" panose="020F0502020204030204" pitchFamily="34" charset="0"/>
              </a:rPr>
              <a:t> </a:t>
            </a:r>
            <a:r>
              <a:rPr lang="en-US" sz="6000" b="1" i="0" u="none" strike="noStrike" baseline="0" dirty="0">
                <a:solidFill>
                  <a:schemeClr val="tx2">
                    <a:lumMod val="75000"/>
                  </a:schemeClr>
                </a:solidFill>
                <a:latin typeface="Calibri" panose="020F0502020204030204" pitchFamily="34" charset="0"/>
              </a:rPr>
              <a:t>Credit Card Fraud Detection Analysis </a:t>
            </a:r>
          </a:p>
          <a:p>
            <a:pPr algn="ctr"/>
            <a:endParaRPr lang="en-US" sz="6000" b="1" dirty="0">
              <a:solidFill>
                <a:schemeClr val="tx2">
                  <a:lumMod val="75000"/>
                </a:schemeClr>
              </a:solidFill>
              <a:latin typeface="Calibri" panose="020F0502020204030204" pitchFamily="34" charset="0"/>
            </a:endParaRPr>
          </a:p>
          <a:p>
            <a:pPr algn="ctr"/>
            <a:r>
              <a:rPr lang="en-US" sz="4000" b="1" dirty="0">
                <a:solidFill>
                  <a:schemeClr val="tx2">
                    <a:lumMod val="75000"/>
                  </a:schemeClr>
                </a:solidFill>
                <a:latin typeface="Calibri" panose="020F0502020204030204" pitchFamily="34" charset="0"/>
              </a:rPr>
              <a:t>By:</a:t>
            </a:r>
          </a:p>
          <a:p>
            <a:pPr algn="ctr"/>
            <a:r>
              <a:rPr lang="en-US" sz="4000" b="1" dirty="0" err="1">
                <a:solidFill>
                  <a:schemeClr val="tx2">
                    <a:lumMod val="75000"/>
                  </a:schemeClr>
                </a:solidFill>
                <a:latin typeface="Calibri" panose="020F0502020204030204" pitchFamily="34" charset="0"/>
              </a:rPr>
              <a:t>Sweekrit</a:t>
            </a:r>
            <a:r>
              <a:rPr lang="en-US" sz="4000" b="1" dirty="0">
                <a:solidFill>
                  <a:schemeClr val="tx2">
                    <a:lumMod val="75000"/>
                  </a:schemeClr>
                </a:solidFill>
                <a:latin typeface="Calibri" panose="020F0502020204030204" pitchFamily="34" charset="0"/>
              </a:rPr>
              <a:t> Acharya</a:t>
            </a:r>
          </a:p>
          <a:p>
            <a:pPr algn="ctr"/>
            <a:r>
              <a:rPr lang="en-US" sz="4000" b="1" dirty="0" err="1">
                <a:solidFill>
                  <a:schemeClr val="tx2">
                    <a:lumMod val="75000"/>
                  </a:schemeClr>
                </a:solidFill>
                <a:latin typeface="Calibri" panose="020F0502020204030204" pitchFamily="34" charset="0"/>
              </a:rPr>
              <a:t>Charmi</a:t>
            </a:r>
            <a:r>
              <a:rPr lang="en-US" sz="4000" b="1" dirty="0">
                <a:solidFill>
                  <a:schemeClr val="tx2">
                    <a:lumMod val="75000"/>
                  </a:schemeClr>
                </a:solidFill>
                <a:latin typeface="Calibri" panose="020F0502020204030204" pitchFamily="34" charset="0"/>
              </a:rPr>
              <a:t> </a:t>
            </a:r>
            <a:r>
              <a:rPr lang="en-US" sz="4000" b="1" dirty="0" err="1">
                <a:solidFill>
                  <a:schemeClr val="tx2">
                    <a:lumMod val="75000"/>
                  </a:schemeClr>
                </a:solidFill>
                <a:latin typeface="Calibri" panose="020F0502020204030204" pitchFamily="34" charset="0"/>
              </a:rPr>
              <a:t>Raghavani</a:t>
            </a:r>
            <a:endParaRPr lang="en-US" sz="4000" b="1" dirty="0">
              <a:solidFill>
                <a:schemeClr val="tx2">
                  <a:lumMod val="75000"/>
                </a:schemeClr>
              </a:solidFill>
              <a:latin typeface="Calibri" panose="020F0502020204030204" pitchFamily="34" charset="0"/>
            </a:endParaRPr>
          </a:p>
          <a:p>
            <a:pPr algn="ctr"/>
            <a:r>
              <a:rPr lang="en-US" sz="4000" b="1" dirty="0">
                <a:solidFill>
                  <a:schemeClr val="tx2">
                    <a:lumMod val="75000"/>
                  </a:schemeClr>
                </a:solidFill>
                <a:latin typeface="Calibri" panose="020F0502020204030204" pitchFamily="34" charset="0"/>
              </a:rPr>
              <a:t>Reebika Bhatta</a:t>
            </a:r>
          </a:p>
          <a:p>
            <a:pPr algn="ctr"/>
            <a:r>
              <a:rPr lang="en-US" sz="4000" b="1" dirty="0">
                <a:solidFill>
                  <a:schemeClr val="tx2">
                    <a:lumMod val="75000"/>
                  </a:schemeClr>
                </a:solidFill>
                <a:latin typeface="Calibri" panose="020F0502020204030204" pitchFamily="34" charset="0"/>
              </a:rPr>
              <a:t>Shirish </a:t>
            </a:r>
            <a:r>
              <a:rPr lang="en-US" sz="4000" b="1" dirty="0" err="1">
                <a:solidFill>
                  <a:schemeClr val="tx2">
                    <a:lumMod val="75000"/>
                  </a:schemeClr>
                </a:solidFill>
                <a:latin typeface="Calibri" panose="020F0502020204030204" pitchFamily="34" charset="0"/>
              </a:rPr>
              <a:t>Thapaliya</a:t>
            </a:r>
            <a:endParaRPr lang="en-US" sz="4000" b="1" dirty="0">
              <a:solidFill>
                <a:schemeClr val="tx2">
                  <a:lumMod val="75000"/>
                </a:schemeClr>
              </a:solidFill>
              <a:latin typeface="Calibri" panose="020F0502020204030204" pitchFamily="34" charset="0"/>
            </a:endParaRPr>
          </a:p>
          <a:p>
            <a:pPr algn="ctr"/>
            <a:r>
              <a:rPr lang="en-US" sz="4000" b="1" dirty="0" err="1">
                <a:solidFill>
                  <a:schemeClr val="tx2">
                    <a:lumMod val="75000"/>
                  </a:schemeClr>
                </a:solidFill>
                <a:latin typeface="Calibri" panose="020F0502020204030204" pitchFamily="34" charset="0"/>
              </a:rPr>
              <a:t>Ruchita</a:t>
            </a:r>
            <a:r>
              <a:rPr lang="en-US" sz="4000" b="1" dirty="0">
                <a:solidFill>
                  <a:schemeClr val="tx2">
                    <a:lumMod val="75000"/>
                  </a:schemeClr>
                </a:solidFill>
                <a:latin typeface="Calibri" panose="020F0502020204030204" pitchFamily="34" charset="0"/>
              </a:rPr>
              <a:t> Soni</a:t>
            </a:r>
          </a:p>
          <a:p>
            <a:endParaRPr lang="en-US" sz="6000"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381653-B8DC-6A15-8D8C-E899618CAF8A}"/>
              </a:ext>
            </a:extLst>
          </p:cNvPr>
          <p:cNvSpPr txBox="1"/>
          <p:nvPr/>
        </p:nvSpPr>
        <p:spPr>
          <a:xfrm>
            <a:off x="4343400" y="266700"/>
            <a:ext cx="9144000" cy="1015663"/>
          </a:xfrm>
          <a:prstGeom prst="rect">
            <a:avLst/>
          </a:prstGeom>
          <a:noFill/>
        </p:spPr>
        <p:txBody>
          <a:bodyPr wrap="square">
            <a:spAutoFit/>
          </a:bodyPr>
          <a:lstStyle/>
          <a:p>
            <a:pPr algn="ctr"/>
            <a:r>
              <a:rPr lang="en-US" sz="6000" dirty="0">
                <a:solidFill>
                  <a:schemeClr val="tx2">
                    <a:lumMod val="75000"/>
                  </a:schemeClr>
                </a:solidFill>
              </a:rPr>
              <a:t>Data Visualization</a:t>
            </a:r>
          </a:p>
        </p:txBody>
      </p:sp>
      <p:sp>
        <p:nvSpPr>
          <p:cNvPr id="15" name="TextBox 14">
            <a:extLst>
              <a:ext uri="{FF2B5EF4-FFF2-40B4-BE49-F238E27FC236}">
                <a16:creationId xmlns:a16="http://schemas.microsoft.com/office/drawing/2014/main" id="{5C682CA5-AB7E-56F5-3FD8-670D1B518E68}"/>
              </a:ext>
            </a:extLst>
          </p:cNvPr>
          <p:cNvSpPr txBox="1"/>
          <p:nvPr/>
        </p:nvSpPr>
        <p:spPr>
          <a:xfrm>
            <a:off x="914400" y="6555442"/>
            <a:ext cx="16709591" cy="2246769"/>
          </a:xfrm>
          <a:prstGeom prst="rect">
            <a:avLst/>
          </a:prstGeom>
          <a:noFill/>
        </p:spPr>
        <p:txBody>
          <a:bodyPr wrap="square" rtlCol="0">
            <a:spAutoFit/>
          </a:bodyPr>
          <a:lstStyle/>
          <a:p>
            <a:endParaRPr lang="en-US" sz="2800" b="1" i="0" dirty="0">
              <a:solidFill>
                <a:schemeClr val="bg2">
                  <a:lumMod val="25000"/>
                </a:schemeClr>
              </a:solidFill>
              <a:effectLst/>
              <a:highlight>
                <a:srgbClr val="FFFFFF"/>
              </a:highlight>
              <a:latin typeface="Söhne"/>
            </a:endParaRPr>
          </a:p>
          <a:p>
            <a:endParaRPr lang="en-US" sz="2800" b="1" dirty="0">
              <a:solidFill>
                <a:schemeClr val="bg2">
                  <a:lumMod val="25000"/>
                </a:schemeClr>
              </a:solidFill>
              <a:highlight>
                <a:srgbClr val="FFFFFF"/>
              </a:highlight>
              <a:latin typeface="Söhne"/>
            </a:endParaRPr>
          </a:p>
          <a:p>
            <a:r>
              <a:rPr lang="en-US" sz="2800" b="1" i="0" dirty="0">
                <a:solidFill>
                  <a:schemeClr val="bg2">
                    <a:lumMod val="25000"/>
                  </a:schemeClr>
                </a:solidFill>
                <a:effectLst/>
                <a:highlight>
                  <a:srgbClr val="FFFFFF"/>
                </a:highlight>
                <a:latin typeface="Söhne"/>
              </a:rPr>
              <a:t>Fraudulent transactions are frequent at lower amounts, indicated by a prominent blue bar near the 0 mark, while non-fraudulent transactions display a more even distribution across various amounts, with a line extending towards higher values</a:t>
            </a:r>
            <a:r>
              <a:rPr lang="en-US" sz="2400" b="1" i="0" dirty="0">
                <a:solidFill>
                  <a:schemeClr val="bg2">
                    <a:lumMod val="25000"/>
                  </a:schemeClr>
                </a:solidFill>
                <a:effectLst/>
                <a:highlight>
                  <a:srgbClr val="FFFFFF"/>
                </a:highlight>
                <a:latin typeface="Söhne"/>
              </a:rPr>
              <a:t>.</a:t>
            </a:r>
            <a:endParaRPr lang="en-US" sz="2400" b="1" dirty="0">
              <a:solidFill>
                <a:schemeClr val="bg2">
                  <a:lumMod val="25000"/>
                </a:schemeClr>
              </a:solidFill>
            </a:endParaRPr>
          </a:p>
        </p:txBody>
      </p:sp>
      <p:pic>
        <p:nvPicPr>
          <p:cNvPr id="4" name="Image 12">
            <a:extLst>
              <a:ext uri="{FF2B5EF4-FFF2-40B4-BE49-F238E27FC236}">
                <a16:creationId xmlns:a16="http://schemas.microsoft.com/office/drawing/2014/main" id="{C3779125-4AC0-D619-32B6-C11B584FD2D0}"/>
              </a:ext>
            </a:extLst>
          </p:cNvPr>
          <p:cNvPicPr>
            <a:picLocks/>
          </p:cNvPicPr>
          <p:nvPr/>
        </p:nvPicPr>
        <p:blipFill>
          <a:blip r:embed="rId3" cstate="print"/>
          <a:stretch>
            <a:fillRect/>
          </a:stretch>
        </p:blipFill>
        <p:spPr>
          <a:xfrm>
            <a:off x="1219200" y="2019300"/>
            <a:ext cx="15849599" cy="5029200"/>
          </a:xfrm>
          <a:prstGeom prst="rect">
            <a:avLst/>
          </a:prstGeom>
        </p:spPr>
      </p:pic>
    </p:spTree>
    <p:extLst>
      <p:ext uri="{BB962C8B-B14F-4D97-AF65-F5344CB8AC3E}">
        <p14:creationId xmlns:p14="http://schemas.microsoft.com/office/powerpoint/2010/main" val="343368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2A9B"/>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085AEA-C292-B1F8-EEC2-9641F20DFBCF}"/>
              </a:ext>
            </a:extLst>
          </p:cNvPr>
          <p:cNvSpPr txBox="1"/>
          <p:nvPr/>
        </p:nvSpPr>
        <p:spPr>
          <a:xfrm>
            <a:off x="609600" y="647700"/>
            <a:ext cx="8001000" cy="8833187"/>
          </a:xfrm>
          <a:prstGeom prst="rect">
            <a:avLst/>
          </a:prstGeom>
          <a:noFill/>
        </p:spPr>
        <p:txBody>
          <a:bodyPr wrap="square" rtlCol="0">
            <a:spAutoFit/>
          </a:bodyPr>
          <a:lstStyle/>
          <a:p>
            <a:pPr algn="ctr"/>
            <a:r>
              <a:rPr lang="en-US" sz="4000" b="1" i="0" dirty="0">
                <a:solidFill>
                  <a:schemeClr val="bg1"/>
                </a:solidFill>
                <a:effectLst/>
                <a:latin typeface="Söhne"/>
              </a:rPr>
              <a:t>Methodology</a:t>
            </a:r>
            <a:r>
              <a:rPr lang="en-US" sz="4000" b="1" i="0" dirty="0">
                <a:solidFill>
                  <a:schemeClr val="bg1"/>
                </a:solidFill>
                <a:effectLst/>
                <a:highlight>
                  <a:srgbClr val="808080"/>
                </a:highlight>
                <a:latin typeface="Söhne"/>
              </a:rPr>
              <a:t> </a:t>
            </a:r>
          </a:p>
          <a:p>
            <a:pPr marL="342900" indent="-342900" algn="just">
              <a:buFont typeface="Arial" panose="020B0604020202020204" pitchFamily="34" charset="0"/>
              <a:buChar char="•"/>
            </a:pPr>
            <a:endParaRPr lang="en-US" sz="2400" b="1" dirty="0">
              <a:solidFill>
                <a:schemeClr val="bg1"/>
              </a:solidFill>
              <a:highlight>
                <a:srgbClr val="808080"/>
              </a:highlight>
              <a:latin typeface="Söhne"/>
            </a:endParaRPr>
          </a:p>
          <a:p>
            <a:pPr marL="342900" indent="-342900" algn="just">
              <a:buFont typeface="Arial" panose="020B0604020202020204" pitchFamily="34" charset="0"/>
              <a:buChar char="•"/>
            </a:pPr>
            <a:endParaRPr lang="en-US" sz="2400" b="1" i="0" dirty="0">
              <a:solidFill>
                <a:schemeClr val="bg1"/>
              </a:solidFill>
              <a:effectLst/>
              <a:highlight>
                <a:srgbClr val="808080"/>
              </a:highlight>
              <a:latin typeface="Söhne"/>
            </a:endParaRPr>
          </a:p>
          <a:p>
            <a:pPr marL="342900" indent="-342900" algn="just">
              <a:buFont typeface="Arial" panose="020B0604020202020204" pitchFamily="34" charset="0"/>
              <a:buChar char="•"/>
            </a:pPr>
            <a:r>
              <a:rPr lang="en-US" sz="2400" b="1" i="0" dirty="0" err="1">
                <a:solidFill>
                  <a:schemeClr val="bg1"/>
                </a:solidFill>
                <a:effectLst/>
                <a:highlight>
                  <a:srgbClr val="808080"/>
                </a:highlight>
                <a:latin typeface="Söhne"/>
              </a:rPr>
              <a:t>Undersampling</a:t>
            </a:r>
            <a:r>
              <a:rPr lang="en-US" sz="2400" b="1" i="0" dirty="0">
                <a:solidFill>
                  <a:schemeClr val="bg1"/>
                </a:solidFill>
                <a:effectLst/>
                <a:highlight>
                  <a:srgbClr val="808080"/>
                </a:highlight>
                <a:latin typeface="Söhne"/>
              </a:rPr>
              <a:t> Technique: It balances class distribution by removing instances from the majority class and utilizes the </a:t>
            </a:r>
            <a:r>
              <a:rPr lang="en-US" sz="2400" b="1" i="0" dirty="0" err="1">
                <a:solidFill>
                  <a:schemeClr val="bg1"/>
                </a:solidFill>
                <a:effectLst/>
                <a:highlight>
                  <a:srgbClr val="808080"/>
                </a:highlight>
                <a:latin typeface="Söhne"/>
              </a:rPr>
              <a:t>RandomUnderSampler</a:t>
            </a:r>
            <a:r>
              <a:rPr lang="en-US" sz="2400" b="1" i="0" dirty="0">
                <a:solidFill>
                  <a:schemeClr val="bg1"/>
                </a:solidFill>
                <a:effectLst/>
                <a:highlight>
                  <a:srgbClr val="808080"/>
                </a:highlight>
                <a:latin typeface="Söhne"/>
              </a:rPr>
              <a:t> from the </a:t>
            </a:r>
            <a:r>
              <a:rPr lang="en-US" sz="2400" b="1" i="0" dirty="0" err="1">
                <a:solidFill>
                  <a:schemeClr val="bg1"/>
                </a:solidFill>
                <a:effectLst/>
                <a:highlight>
                  <a:srgbClr val="808080"/>
                </a:highlight>
                <a:latin typeface="Söhne"/>
              </a:rPr>
              <a:t>imblearn</a:t>
            </a:r>
            <a:r>
              <a:rPr lang="en-US" sz="2400" b="1" i="0" dirty="0">
                <a:solidFill>
                  <a:schemeClr val="bg1"/>
                </a:solidFill>
                <a:effectLst/>
                <a:highlight>
                  <a:srgbClr val="808080"/>
                </a:highlight>
                <a:latin typeface="Söhne"/>
              </a:rPr>
              <a:t> library.</a:t>
            </a:r>
          </a:p>
          <a:p>
            <a:pPr marL="342900" indent="-342900" algn="just">
              <a:buFont typeface="Arial" panose="020B0604020202020204" pitchFamily="34" charset="0"/>
              <a:buChar char="•"/>
            </a:pPr>
            <a:endParaRPr lang="en-US" sz="2400" b="1" i="0" dirty="0">
              <a:solidFill>
                <a:schemeClr val="bg1"/>
              </a:solidFill>
              <a:effectLst/>
              <a:latin typeface="Söhne"/>
            </a:endParaRPr>
          </a:p>
          <a:p>
            <a:pPr marL="342900" indent="-342900" algn="just">
              <a:buFont typeface="Arial" panose="020B0604020202020204" pitchFamily="34" charset="0"/>
              <a:buChar char="•"/>
            </a:pPr>
            <a:r>
              <a:rPr lang="en-US" sz="2400" b="1" i="0" dirty="0">
                <a:solidFill>
                  <a:schemeClr val="bg1"/>
                </a:solidFill>
                <a:effectLst/>
                <a:highlight>
                  <a:srgbClr val="808080"/>
                </a:highlight>
                <a:latin typeface="Söhne"/>
              </a:rPr>
              <a:t>Oversampling Technique: This method balances class distribution by duplicating instances from the minority class and leverages the </a:t>
            </a:r>
            <a:r>
              <a:rPr lang="en-US" sz="2400" b="1" i="0" dirty="0" err="1">
                <a:solidFill>
                  <a:schemeClr val="bg1"/>
                </a:solidFill>
                <a:effectLst/>
                <a:highlight>
                  <a:srgbClr val="808080"/>
                </a:highlight>
                <a:latin typeface="Söhne"/>
              </a:rPr>
              <a:t>RandomOverSampler</a:t>
            </a:r>
            <a:r>
              <a:rPr lang="en-US" sz="2400" b="1" i="0" dirty="0">
                <a:solidFill>
                  <a:schemeClr val="bg1"/>
                </a:solidFill>
                <a:effectLst/>
                <a:highlight>
                  <a:srgbClr val="808080"/>
                </a:highlight>
                <a:latin typeface="Söhne"/>
              </a:rPr>
              <a:t> from the </a:t>
            </a:r>
            <a:r>
              <a:rPr lang="en-US" sz="2400" b="1" i="0" dirty="0" err="1">
                <a:solidFill>
                  <a:schemeClr val="bg1"/>
                </a:solidFill>
                <a:effectLst/>
                <a:highlight>
                  <a:srgbClr val="808080"/>
                </a:highlight>
                <a:latin typeface="Söhne"/>
              </a:rPr>
              <a:t>imblearn</a:t>
            </a:r>
            <a:r>
              <a:rPr lang="en-US" sz="2400" b="1" i="0" dirty="0">
                <a:solidFill>
                  <a:schemeClr val="bg1"/>
                </a:solidFill>
                <a:effectLst/>
                <a:highlight>
                  <a:srgbClr val="808080"/>
                </a:highlight>
                <a:latin typeface="Söhne"/>
              </a:rPr>
              <a:t> library.</a:t>
            </a:r>
          </a:p>
          <a:p>
            <a:pPr marL="342900" indent="-342900" algn="just">
              <a:buFont typeface="Arial" panose="020B0604020202020204" pitchFamily="34" charset="0"/>
              <a:buChar char="•"/>
            </a:pPr>
            <a:endParaRPr lang="en-US" sz="2400" b="1" i="0" dirty="0">
              <a:solidFill>
                <a:schemeClr val="bg1"/>
              </a:solidFill>
              <a:effectLst/>
              <a:highlight>
                <a:srgbClr val="808080"/>
              </a:highlight>
              <a:latin typeface="Söhne"/>
            </a:endParaRPr>
          </a:p>
          <a:p>
            <a:pPr marL="342900" indent="-342900" algn="just">
              <a:buFont typeface="Arial" panose="020B0604020202020204" pitchFamily="34" charset="0"/>
              <a:buChar char="•"/>
            </a:pPr>
            <a:r>
              <a:rPr lang="en-US" sz="2400" b="1" i="0" dirty="0">
                <a:solidFill>
                  <a:schemeClr val="bg1"/>
                </a:solidFill>
                <a:effectLst/>
                <a:highlight>
                  <a:srgbClr val="808080"/>
                </a:highlight>
                <a:latin typeface="Söhne"/>
              </a:rPr>
              <a:t>We have utilized 10 different models :</a:t>
            </a:r>
          </a:p>
          <a:p>
            <a:pPr marL="1257300" lvl="2" indent="-342900" algn="just">
              <a:buFont typeface="Arial" panose="020B0604020202020204" pitchFamily="34" charset="0"/>
              <a:buChar char="•"/>
            </a:pPr>
            <a:r>
              <a:rPr lang="en-US" sz="2400" b="1" i="0" dirty="0">
                <a:solidFill>
                  <a:schemeClr val="bg1"/>
                </a:solidFill>
                <a:effectLst/>
                <a:highlight>
                  <a:srgbClr val="808080"/>
                </a:highlight>
                <a:latin typeface="Söhne"/>
              </a:rPr>
              <a:t>Logistic Regression</a:t>
            </a:r>
          </a:p>
          <a:p>
            <a:pPr marL="1257300" lvl="2" indent="-342900" algn="just">
              <a:buFont typeface="Arial" panose="020B0604020202020204" pitchFamily="34" charset="0"/>
              <a:buChar char="•"/>
            </a:pPr>
            <a:r>
              <a:rPr lang="en-US" sz="2400" b="1" i="0" dirty="0">
                <a:solidFill>
                  <a:schemeClr val="bg1"/>
                </a:solidFill>
                <a:effectLst/>
                <a:highlight>
                  <a:srgbClr val="808080"/>
                </a:highlight>
                <a:latin typeface="Söhne"/>
              </a:rPr>
              <a:t>Naive Bayes</a:t>
            </a:r>
          </a:p>
          <a:p>
            <a:pPr marL="1257300" lvl="2" indent="-342900" algn="just">
              <a:buFont typeface="Arial" panose="020B0604020202020204" pitchFamily="34" charset="0"/>
              <a:buChar char="•"/>
            </a:pPr>
            <a:r>
              <a:rPr lang="en-US" sz="2400" b="1" i="0" dirty="0">
                <a:solidFill>
                  <a:schemeClr val="bg1"/>
                </a:solidFill>
                <a:effectLst/>
                <a:highlight>
                  <a:srgbClr val="808080"/>
                </a:highlight>
                <a:latin typeface="Söhne"/>
              </a:rPr>
              <a:t>AdaBoost</a:t>
            </a:r>
          </a:p>
          <a:p>
            <a:pPr marL="1257300" lvl="2" indent="-342900" algn="just">
              <a:buFont typeface="Arial" panose="020B0604020202020204" pitchFamily="34" charset="0"/>
              <a:buChar char="•"/>
            </a:pPr>
            <a:r>
              <a:rPr lang="en-US" sz="2400" b="1" i="0" dirty="0" err="1">
                <a:solidFill>
                  <a:schemeClr val="bg1"/>
                </a:solidFill>
                <a:effectLst/>
                <a:highlight>
                  <a:srgbClr val="808080"/>
                </a:highlight>
                <a:latin typeface="Söhne"/>
              </a:rPr>
              <a:t>LightGBM</a:t>
            </a:r>
            <a:endParaRPr lang="en-US" sz="2400" b="1" i="0" dirty="0">
              <a:solidFill>
                <a:schemeClr val="bg1"/>
              </a:solidFill>
              <a:effectLst/>
              <a:highlight>
                <a:srgbClr val="808080"/>
              </a:highlight>
              <a:latin typeface="Söhne"/>
            </a:endParaRPr>
          </a:p>
          <a:p>
            <a:pPr marL="1257300" lvl="2" indent="-342900" algn="just">
              <a:buFont typeface="Arial" panose="020B0604020202020204" pitchFamily="34" charset="0"/>
              <a:buChar char="•"/>
            </a:pPr>
            <a:r>
              <a:rPr lang="en-US" sz="2400" b="1" i="0" dirty="0" err="1">
                <a:solidFill>
                  <a:schemeClr val="bg1"/>
                </a:solidFill>
                <a:effectLst/>
                <a:highlight>
                  <a:srgbClr val="808080"/>
                </a:highlight>
                <a:latin typeface="Söhne"/>
              </a:rPr>
              <a:t>CatBoost</a:t>
            </a:r>
            <a:endParaRPr lang="en-US" sz="2400" b="1" i="0" dirty="0">
              <a:solidFill>
                <a:schemeClr val="bg1"/>
              </a:solidFill>
              <a:effectLst/>
              <a:highlight>
                <a:srgbClr val="808080"/>
              </a:highlight>
              <a:latin typeface="Söhne"/>
            </a:endParaRPr>
          </a:p>
          <a:p>
            <a:pPr marL="1257300" lvl="2" indent="-342900" algn="just">
              <a:buFont typeface="Arial" panose="020B0604020202020204" pitchFamily="34" charset="0"/>
              <a:buChar char="•"/>
            </a:pPr>
            <a:r>
              <a:rPr lang="en-US" sz="2400" b="1" i="0" dirty="0">
                <a:solidFill>
                  <a:schemeClr val="bg1"/>
                </a:solidFill>
                <a:effectLst/>
                <a:highlight>
                  <a:srgbClr val="808080"/>
                </a:highlight>
                <a:latin typeface="Söhne"/>
              </a:rPr>
              <a:t>Artificial Neural Network (ANN)</a:t>
            </a:r>
          </a:p>
          <a:p>
            <a:pPr marL="1257300" lvl="2" indent="-342900" algn="just">
              <a:buFont typeface="Arial" panose="020B0604020202020204" pitchFamily="34" charset="0"/>
              <a:buChar char="•"/>
            </a:pPr>
            <a:r>
              <a:rPr lang="en-US" sz="2400" b="1" i="0" dirty="0">
                <a:solidFill>
                  <a:schemeClr val="bg1"/>
                </a:solidFill>
                <a:effectLst/>
                <a:highlight>
                  <a:srgbClr val="808080"/>
                </a:highlight>
                <a:latin typeface="Söhne"/>
              </a:rPr>
              <a:t>KNN Algorithm</a:t>
            </a:r>
          </a:p>
          <a:p>
            <a:pPr marL="1257300" lvl="2" indent="-342900" algn="just">
              <a:buFont typeface="Arial" panose="020B0604020202020204" pitchFamily="34" charset="0"/>
              <a:buChar char="•"/>
            </a:pPr>
            <a:r>
              <a:rPr lang="en-US" sz="2400" b="1" i="0" dirty="0">
                <a:solidFill>
                  <a:schemeClr val="bg1"/>
                </a:solidFill>
                <a:effectLst/>
                <a:highlight>
                  <a:srgbClr val="808080"/>
                </a:highlight>
                <a:latin typeface="Söhne"/>
              </a:rPr>
              <a:t>Random Forest Algorithm</a:t>
            </a:r>
          </a:p>
          <a:p>
            <a:pPr marL="1257300" lvl="2" indent="-342900" algn="just">
              <a:buFont typeface="Arial" panose="020B0604020202020204" pitchFamily="34" charset="0"/>
              <a:buChar char="•"/>
            </a:pPr>
            <a:r>
              <a:rPr lang="en-US" sz="2400" b="1" i="0" dirty="0" err="1">
                <a:solidFill>
                  <a:schemeClr val="bg1"/>
                </a:solidFill>
                <a:effectLst/>
                <a:highlight>
                  <a:srgbClr val="808080"/>
                </a:highlight>
                <a:latin typeface="Söhne"/>
              </a:rPr>
              <a:t>XGBoost</a:t>
            </a:r>
            <a:r>
              <a:rPr lang="en-US" sz="2400" b="1" i="0" dirty="0">
                <a:solidFill>
                  <a:schemeClr val="bg1"/>
                </a:solidFill>
                <a:effectLst/>
                <a:highlight>
                  <a:srgbClr val="808080"/>
                </a:highlight>
                <a:latin typeface="Söhne"/>
              </a:rPr>
              <a:t> Algorithm</a:t>
            </a:r>
          </a:p>
          <a:p>
            <a:pPr marL="1257300" lvl="2" indent="-342900" algn="just">
              <a:buFont typeface="Arial" panose="020B0604020202020204" pitchFamily="34" charset="0"/>
              <a:buChar char="•"/>
            </a:pPr>
            <a:r>
              <a:rPr lang="en-US" sz="2400" b="1" i="0" dirty="0">
                <a:solidFill>
                  <a:schemeClr val="bg1"/>
                </a:solidFill>
                <a:effectLst/>
                <a:highlight>
                  <a:srgbClr val="808080"/>
                </a:highlight>
                <a:latin typeface="Söhne"/>
              </a:rPr>
              <a:t>Decision Tree Algorithm</a:t>
            </a:r>
          </a:p>
        </p:txBody>
      </p:sp>
      <p:pic>
        <p:nvPicPr>
          <p:cNvPr id="10" name="Picture 9">
            <a:extLst>
              <a:ext uri="{FF2B5EF4-FFF2-40B4-BE49-F238E27FC236}">
                <a16:creationId xmlns:a16="http://schemas.microsoft.com/office/drawing/2014/main" id="{CCACAE31-BB4F-23AB-D6BF-B5E5DFA2E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2" y="1257300"/>
            <a:ext cx="7972426" cy="7086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A9B"/>
        </a:solidFill>
        <a:effectLst/>
      </p:bgPr>
    </p:bg>
    <p:spTree>
      <p:nvGrpSpPr>
        <p:cNvPr id="1" name=""/>
        <p:cNvGrpSpPr/>
        <p:nvPr/>
      </p:nvGrpSpPr>
      <p:grpSpPr>
        <a:xfrm>
          <a:off x="0" y="0"/>
          <a:ext cx="0" cy="0"/>
          <a:chOff x="0" y="0"/>
          <a:chExt cx="0" cy="0"/>
        </a:xfrm>
      </p:grpSpPr>
      <p:grpSp>
        <p:nvGrpSpPr>
          <p:cNvPr id="4" name="Group 4"/>
          <p:cNvGrpSpPr/>
          <p:nvPr/>
        </p:nvGrpSpPr>
        <p:grpSpPr>
          <a:xfrm>
            <a:off x="1340778" y="2250587"/>
            <a:ext cx="8729547" cy="5755153"/>
            <a:chOff x="0" y="-57149"/>
            <a:chExt cx="11639396" cy="7673537"/>
          </a:xfrm>
        </p:grpSpPr>
        <p:sp>
          <p:nvSpPr>
            <p:cNvPr id="5" name="TextBox 5"/>
            <p:cNvSpPr txBox="1"/>
            <p:nvPr/>
          </p:nvSpPr>
          <p:spPr>
            <a:xfrm>
              <a:off x="0" y="7021439"/>
              <a:ext cx="10151863" cy="594949"/>
            </a:xfrm>
            <a:prstGeom prst="rect">
              <a:avLst/>
            </a:prstGeom>
          </p:spPr>
          <p:txBody>
            <a:bodyPr lIns="0" tIns="0" rIns="0" bIns="0" rtlCol="0" anchor="t">
              <a:spAutoFit/>
            </a:bodyPr>
            <a:lstStyle/>
            <a:p>
              <a:pPr>
                <a:lnSpc>
                  <a:spcPts val="3640"/>
                </a:lnSpc>
              </a:pPr>
              <a:endParaRPr lang="en-US" sz="2600" dirty="0">
                <a:solidFill>
                  <a:srgbClr val="FFFFFF"/>
                </a:solidFill>
                <a:latin typeface="HK Grotesk Semi-Bold"/>
              </a:endParaRPr>
            </a:p>
          </p:txBody>
        </p:sp>
        <p:sp>
          <p:nvSpPr>
            <p:cNvPr id="6" name="TextBox 6"/>
            <p:cNvSpPr txBox="1"/>
            <p:nvPr/>
          </p:nvSpPr>
          <p:spPr>
            <a:xfrm>
              <a:off x="0" y="-57149"/>
              <a:ext cx="11639396" cy="1089871"/>
            </a:xfrm>
            <a:prstGeom prst="rect">
              <a:avLst/>
            </a:prstGeom>
          </p:spPr>
          <p:txBody>
            <a:bodyPr lIns="0" tIns="0" rIns="0" bIns="0" rtlCol="0" anchor="t">
              <a:spAutoFit/>
            </a:bodyPr>
            <a:lstStyle/>
            <a:p>
              <a:pPr>
                <a:lnSpc>
                  <a:spcPts val="6500"/>
                </a:lnSpc>
              </a:pPr>
              <a:endParaRPr lang="en-US" sz="5000" dirty="0">
                <a:solidFill>
                  <a:srgbClr val="FFFFFF"/>
                </a:solidFill>
                <a:latin typeface="HK Grotesk Semi-Bold"/>
              </a:endParaRPr>
            </a:p>
          </p:txBody>
        </p:sp>
      </p:grpSp>
      <p:pic>
        <p:nvPicPr>
          <p:cNvPr id="8" name="Picture 7">
            <a:extLst>
              <a:ext uri="{FF2B5EF4-FFF2-40B4-BE49-F238E27FC236}">
                <a16:creationId xmlns:a16="http://schemas.microsoft.com/office/drawing/2014/main" id="{91722632-D8A9-B229-3F6A-3B5E7A50F14E}"/>
              </a:ext>
            </a:extLst>
          </p:cNvPr>
          <p:cNvPicPr>
            <a:picLocks noChangeAspect="1"/>
          </p:cNvPicPr>
          <p:nvPr/>
        </p:nvPicPr>
        <p:blipFill>
          <a:blip r:embed="rId2"/>
          <a:stretch>
            <a:fillRect/>
          </a:stretch>
        </p:blipFill>
        <p:spPr>
          <a:xfrm>
            <a:off x="1" y="1714500"/>
            <a:ext cx="5791200" cy="7878352"/>
          </a:xfrm>
          <a:prstGeom prst="rect">
            <a:avLst/>
          </a:prstGeom>
        </p:spPr>
      </p:pic>
      <p:pic>
        <p:nvPicPr>
          <p:cNvPr id="10" name="Picture 9">
            <a:extLst>
              <a:ext uri="{FF2B5EF4-FFF2-40B4-BE49-F238E27FC236}">
                <a16:creationId xmlns:a16="http://schemas.microsoft.com/office/drawing/2014/main" id="{3F65D928-5233-DDF3-FD51-455CE940F340}"/>
              </a:ext>
            </a:extLst>
          </p:cNvPr>
          <p:cNvPicPr>
            <a:picLocks noChangeAspect="1"/>
          </p:cNvPicPr>
          <p:nvPr/>
        </p:nvPicPr>
        <p:blipFill>
          <a:blip r:embed="rId3"/>
          <a:stretch>
            <a:fillRect/>
          </a:stretch>
        </p:blipFill>
        <p:spPr>
          <a:xfrm>
            <a:off x="6096000" y="1807357"/>
            <a:ext cx="6400801" cy="7692637"/>
          </a:xfrm>
          <a:prstGeom prst="rect">
            <a:avLst/>
          </a:prstGeom>
        </p:spPr>
      </p:pic>
      <p:pic>
        <p:nvPicPr>
          <p:cNvPr id="12" name="Picture 11">
            <a:extLst>
              <a:ext uri="{FF2B5EF4-FFF2-40B4-BE49-F238E27FC236}">
                <a16:creationId xmlns:a16="http://schemas.microsoft.com/office/drawing/2014/main" id="{22A902DE-5ED0-FF47-16C6-5F2E190AC0B1}"/>
              </a:ext>
            </a:extLst>
          </p:cNvPr>
          <p:cNvPicPr>
            <a:picLocks noChangeAspect="1"/>
          </p:cNvPicPr>
          <p:nvPr/>
        </p:nvPicPr>
        <p:blipFill>
          <a:blip r:embed="rId4"/>
          <a:stretch>
            <a:fillRect/>
          </a:stretch>
        </p:blipFill>
        <p:spPr>
          <a:xfrm>
            <a:off x="12700506" y="1732547"/>
            <a:ext cx="5430108" cy="7767447"/>
          </a:xfrm>
          <a:prstGeom prst="rect">
            <a:avLst/>
          </a:prstGeom>
        </p:spPr>
      </p:pic>
      <p:sp>
        <p:nvSpPr>
          <p:cNvPr id="13" name="TextBox 12">
            <a:extLst>
              <a:ext uri="{FF2B5EF4-FFF2-40B4-BE49-F238E27FC236}">
                <a16:creationId xmlns:a16="http://schemas.microsoft.com/office/drawing/2014/main" id="{7961E151-273D-AE08-6FFD-EAF3BE259AFD}"/>
              </a:ext>
            </a:extLst>
          </p:cNvPr>
          <p:cNvSpPr txBox="1"/>
          <p:nvPr/>
        </p:nvSpPr>
        <p:spPr>
          <a:xfrm>
            <a:off x="5232906" y="511648"/>
            <a:ext cx="7467600" cy="646331"/>
          </a:xfrm>
          <a:prstGeom prst="rect">
            <a:avLst/>
          </a:prstGeom>
          <a:noFill/>
        </p:spPr>
        <p:txBody>
          <a:bodyPr wrap="square" rtlCol="0">
            <a:spAutoFit/>
          </a:bodyPr>
          <a:lstStyle/>
          <a:p>
            <a:r>
              <a:rPr lang="en-US" sz="3600" b="1" dirty="0">
                <a:solidFill>
                  <a:schemeClr val="bg1"/>
                </a:solidFill>
                <a:highlight>
                  <a:srgbClr val="808080"/>
                </a:highlight>
              </a:rPr>
              <a:t>Model Evaluations and Comparison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22A9B"/>
        </a:solidFill>
        <a:effectLst/>
      </p:bgPr>
    </p:bg>
    <p:spTree>
      <p:nvGrpSpPr>
        <p:cNvPr id="1" name=""/>
        <p:cNvGrpSpPr/>
        <p:nvPr/>
      </p:nvGrpSpPr>
      <p:grpSpPr>
        <a:xfrm>
          <a:off x="0" y="0"/>
          <a:ext cx="0" cy="0"/>
          <a:chOff x="0" y="0"/>
          <a:chExt cx="0" cy="0"/>
        </a:xfrm>
      </p:grpSpPr>
      <p:sp>
        <p:nvSpPr>
          <p:cNvPr id="26" name="TextBox 26"/>
          <p:cNvSpPr txBox="1"/>
          <p:nvPr/>
        </p:nvSpPr>
        <p:spPr>
          <a:xfrm>
            <a:off x="13150709" y="7326850"/>
            <a:ext cx="1625898" cy="1740173"/>
          </a:xfrm>
          <a:prstGeom prst="rect">
            <a:avLst/>
          </a:prstGeom>
        </p:spPr>
        <p:txBody>
          <a:bodyPr lIns="190500" tIns="190500" rIns="190500" bIns="190500" rtlCol="0" anchor="ctr"/>
          <a:lstStyle/>
          <a:p>
            <a:pPr algn="ctr">
              <a:lnSpc>
                <a:spcPts val="2100"/>
              </a:lnSpc>
            </a:pPr>
            <a:endParaRPr lang="en-US" sz="1500" dirty="0">
              <a:solidFill>
                <a:srgbClr val="414042"/>
              </a:solidFill>
              <a:latin typeface="HK Grotesk Medium"/>
            </a:endParaRPr>
          </a:p>
        </p:txBody>
      </p:sp>
      <p:sp>
        <p:nvSpPr>
          <p:cNvPr id="29" name="TextBox 29"/>
          <p:cNvSpPr txBox="1"/>
          <p:nvPr/>
        </p:nvSpPr>
        <p:spPr>
          <a:xfrm>
            <a:off x="1019175" y="6395921"/>
            <a:ext cx="4602974" cy="2621863"/>
          </a:xfrm>
          <a:prstGeom prst="rect">
            <a:avLst/>
          </a:prstGeom>
        </p:spPr>
        <p:txBody>
          <a:bodyPr lIns="254000" tIns="254000" rIns="254000" bIns="254000" rtlCol="0" anchor="ctr"/>
          <a:lstStyle/>
          <a:p>
            <a:pPr>
              <a:lnSpc>
                <a:spcPts val="2100"/>
              </a:lnSpc>
            </a:pPr>
            <a:endParaRPr lang="en-US" sz="1500" dirty="0">
              <a:solidFill>
                <a:srgbClr val="414042"/>
              </a:solidFill>
              <a:latin typeface="HK Grotesk"/>
            </a:endParaRPr>
          </a:p>
        </p:txBody>
      </p:sp>
      <p:sp>
        <p:nvSpPr>
          <p:cNvPr id="30" name="TextBox 30"/>
          <p:cNvSpPr txBox="1"/>
          <p:nvPr/>
        </p:nvSpPr>
        <p:spPr>
          <a:xfrm>
            <a:off x="191069" y="1028700"/>
            <a:ext cx="7346158" cy="2154436"/>
          </a:xfrm>
          <a:prstGeom prst="rect">
            <a:avLst/>
          </a:prstGeom>
        </p:spPr>
        <p:txBody>
          <a:bodyPr lIns="0" tIns="0" rIns="0" bIns="0" rtlCol="0" anchor="t">
            <a:spAutoFit/>
          </a:bodyPr>
          <a:lstStyle/>
          <a:p>
            <a:pPr>
              <a:lnSpc>
                <a:spcPts val="8400"/>
              </a:lnSpc>
            </a:pPr>
            <a:r>
              <a:rPr lang="en-US" sz="7000" dirty="0">
                <a:solidFill>
                  <a:srgbClr val="222A9B"/>
                </a:solidFill>
                <a:latin typeface="HK Grotesk Semi-Bold"/>
              </a:rPr>
              <a:t>Whiteboard </a:t>
            </a:r>
            <a:r>
              <a:rPr lang="en-US" sz="7000" dirty="0" err="1">
                <a:solidFill>
                  <a:srgbClr val="222A9B"/>
                </a:solidFill>
                <a:latin typeface="HK Grotesk Semi-Bold"/>
              </a:rPr>
              <a:t>PagModel</a:t>
            </a:r>
            <a:r>
              <a:rPr lang="en-US" sz="7000" dirty="0">
                <a:solidFill>
                  <a:srgbClr val="222A9B"/>
                </a:solidFill>
                <a:latin typeface="HK Grotesk Semi-Bold"/>
              </a:rPr>
              <a:t> e</a:t>
            </a:r>
          </a:p>
        </p:txBody>
      </p:sp>
      <p:pic>
        <p:nvPicPr>
          <p:cNvPr id="32" name="Picture 31">
            <a:extLst>
              <a:ext uri="{FF2B5EF4-FFF2-40B4-BE49-F238E27FC236}">
                <a16:creationId xmlns:a16="http://schemas.microsoft.com/office/drawing/2014/main" id="{6E6082E6-5041-B2BF-CA81-0E640772A910}"/>
              </a:ext>
            </a:extLst>
          </p:cNvPr>
          <p:cNvPicPr>
            <a:picLocks noChangeAspect="1"/>
          </p:cNvPicPr>
          <p:nvPr/>
        </p:nvPicPr>
        <p:blipFill>
          <a:blip r:embed="rId2"/>
          <a:stretch>
            <a:fillRect/>
          </a:stretch>
        </p:blipFill>
        <p:spPr>
          <a:xfrm>
            <a:off x="228601" y="1569065"/>
            <a:ext cx="5181600" cy="8045923"/>
          </a:xfrm>
          <a:prstGeom prst="rect">
            <a:avLst/>
          </a:prstGeom>
        </p:spPr>
      </p:pic>
      <p:pic>
        <p:nvPicPr>
          <p:cNvPr id="34" name="Picture 33">
            <a:extLst>
              <a:ext uri="{FF2B5EF4-FFF2-40B4-BE49-F238E27FC236}">
                <a16:creationId xmlns:a16="http://schemas.microsoft.com/office/drawing/2014/main" id="{8F546D0D-3EB9-D44F-2728-D47FA27051E3}"/>
              </a:ext>
            </a:extLst>
          </p:cNvPr>
          <p:cNvPicPr>
            <a:picLocks noChangeAspect="1"/>
          </p:cNvPicPr>
          <p:nvPr/>
        </p:nvPicPr>
        <p:blipFill>
          <a:blip r:embed="rId3"/>
          <a:stretch>
            <a:fillRect/>
          </a:stretch>
        </p:blipFill>
        <p:spPr>
          <a:xfrm>
            <a:off x="5943600" y="1569064"/>
            <a:ext cx="5417213" cy="8045923"/>
          </a:xfrm>
          <a:prstGeom prst="rect">
            <a:avLst/>
          </a:prstGeom>
        </p:spPr>
      </p:pic>
      <p:pic>
        <p:nvPicPr>
          <p:cNvPr id="36" name="Picture 35">
            <a:extLst>
              <a:ext uri="{FF2B5EF4-FFF2-40B4-BE49-F238E27FC236}">
                <a16:creationId xmlns:a16="http://schemas.microsoft.com/office/drawing/2014/main" id="{E3521026-6919-BA26-FC21-0B46CBC47FF7}"/>
              </a:ext>
            </a:extLst>
          </p:cNvPr>
          <p:cNvPicPr>
            <a:picLocks noChangeAspect="1"/>
          </p:cNvPicPr>
          <p:nvPr/>
        </p:nvPicPr>
        <p:blipFill>
          <a:blip r:embed="rId4"/>
          <a:stretch>
            <a:fillRect/>
          </a:stretch>
        </p:blipFill>
        <p:spPr>
          <a:xfrm>
            <a:off x="11902714" y="1532672"/>
            <a:ext cx="5699486" cy="8087064"/>
          </a:xfrm>
          <a:prstGeom prst="rect">
            <a:avLst/>
          </a:prstGeom>
        </p:spPr>
      </p:pic>
      <p:sp>
        <p:nvSpPr>
          <p:cNvPr id="37" name="TextBox 36">
            <a:extLst>
              <a:ext uri="{FF2B5EF4-FFF2-40B4-BE49-F238E27FC236}">
                <a16:creationId xmlns:a16="http://schemas.microsoft.com/office/drawing/2014/main" id="{C8CB65EC-3832-0F54-E444-DFB49060A134}"/>
              </a:ext>
            </a:extLst>
          </p:cNvPr>
          <p:cNvSpPr txBox="1"/>
          <p:nvPr/>
        </p:nvSpPr>
        <p:spPr>
          <a:xfrm>
            <a:off x="4495800" y="342900"/>
            <a:ext cx="8763000" cy="707886"/>
          </a:xfrm>
          <a:prstGeom prst="rect">
            <a:avLst/>
          </a:prstGeom>
          <a:noFill/>
        </p:spPr>
        <p:txBody>
          <a:bodyPr wrap="square" rtlCol="0">
            <a:spAutoFit/>
          </a:bodyPr>
          <a:lstStyle/>
          <a:p>
            <a:r>
              <a:rPr lang="en-US" sz="4000" b="1" dirty="0">
                <a:solidFill>
                  <a:schemeClr val="bg1"/>
                </a:solidFill>
              </a:rPr>
              <a:t>Model Evaluation and Comparison</a:t>
            </a:r>
          </a:p>
        </p:txBody>
      </p:sp>
      <p:sp>
        <p:nvSpPr>
          <p:cNvPr id="2" name="TextBox 1">
            <a:extLst>
              <a:ext uri="{FF2B5EF4-FFF2-40B4-BE49-F238E27FC236}">
                <a16:creationId xmlns:a16="http://schemas.microsoft.com/office/drawing/2014/main" id="{F147EB86-F1EA-E7AD-2F90-B24E1B1FF1F2}"/>
              </a:ext>
            </a:extLst>
          </p:cNvPr>
          <p:cNvSpPr txBox="1"/>
          <p:nvPr/>
        </p:nvSpPr>
        <p:spPr>
          <a:xfrm>
            <a:off x="3284567" y="9732290"/>
            <a:ext cx="14630400" cy="738664"/>
          </a:xfrm>
          <a:prstGeom prst="rect">
            <a:avLst/>
          </a:prstGeom>
          <a:noFill/>
        </p:spPr>
        <p:txBody>
          <a:bodyPr wrap="square" rtlCol="0">
            <a:spAutoFit/>
          </a:bodyPr>
          <a:lstStyle/>
          <a:p>
            <a:r>
              <a:rPr lang="en-US" sz="2400" b="1" dirty="0">
                <a:solidFill>
                  <a:schemeClr val="bg1"/>
                </a:solidFill>
              </a:rPr>
              <a:t>After comparing between models, Logistic Regression seems to be best model </a:t>
            </a:r>
          </a:p>
          <a:p>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0" y="3086100"/>
            <a:ext cx="5562600" cy="7125730"/>
            <a:chOff x="0" y="0"/>
            <a:chExt cx="2512595" cy="2709333"/>
          </a:xfrm>
        </p:grpSpPr>
        <p:sp>
          <p:nvSpPr>
            <p:cNvPr id="3" name="Freeform 3"/>
            <p:cNvSpPr/>
            <p:nvPr/>
          </p:nvSpPr>
          <p:spPr>
            <a:xfrm>
              <a:off x="0" y="0"/>
              <a:ext cx="2512595" cy="2709333"/>
            </a:xfrm>
            <a:custGeom>
              <a:avLst/>
              <a:gdLst/>
              <a:ahLst/>
              <a:cxnLst/>
              <a:rect l="l" t="t" r="r" b="b"/>
              <a:pathLst>
                <a:path w="2512595" h="2709333">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chemeClr val="accent5">
                <a:lumMod val="60000"/>
                <a:lumOff val="40000"/>
              </a:schemeClr>
            </a:solidFill>
          </p:spPr>
          <p:txBody>
            <a:bodyPr/>
            <a:lstStyle/>
            <a:p>
              <a:endParaRPr lang="en-US" dirty="0"/>
            </a:p>
          </p:txBody>
        </p:sp>
        <p:sp>
          <p:nvSpPr>
            <p:cNvPr id="4" name="TextBox 4"/>
            <p:cNvSpPr txBox="1"/>
            <p:nvPr/>
          </p:nvSpPr>
          <p:spPr>
            <a:xfrm>
              <a:off x="0" y="-38100"/>
              <a:ext cx="2512595" cy="2747433"/>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321323" y="1955323"/>
            <a:ext cx="6105347" cy="5090624"/>
            <a:chOff x="0" y="-57150"/>
            <a:chExt cx="8140463" cy="6787498"/>
          </a:xfrm>
        </p:grpSpPr>
        <p:sp>
          <p:nvSpPr>
            <p:cNvPr id="6" name="TextBox 6"/>
            <p:cNvSpPr txBox="1"/>
            <p:nvPr/>
          </p:nvSpPr>
          <p:spPr>
            <a:xfrm>
              <a:off x="0" y="2951416"/>
              <a:ext cx="8140463" cy="510311"/>
            </a:xfrm>
            <a:prstGeom prst="rect">
              <a:avLst/>
            </a:prstGeom>
          </p:spPr>
          <p:txBody>
            <a:bodyPr lIns="0" tIns="0" rIns="0" bIns="0" rtlCol="0" anchor="t">
              <a:spAutoFit/>
            </a:bodyPr>
            <a:lstStyle/>
            <a:p>
              <a:pPr marL="237490" lvl="1">
                <a:lnSpc>
                  <a:spcPts val="3079"/>
                </a:lnSpc>
              </a:pPr>
              <a:endParaRPr lang="en-US" sz="2200" dirty="0">
                <a:solidFill>
                  <a:srgbClr val="414042"/>
                </a:solidFill>
                <a:latin typeface="HK Grotesk"/>
              </a:endParaRPr>
            </a:p>
          </p:txBody>
        </p:sp>
        <p:sp>
          <p:nvSpPr>
            <p:cNvPr id="7" name="TextBox 7"/>
            <p:cNvSpPr txBox="1"/>
            <p:nvPr/>
          </p:nvSpPr>
          <p:spPr>
            <a:xfrm>
              <a:off x="0" y="4585727"/>
              <a:ext cx="8140463" cy="510311"/>
            </a:xfrm>
            <a:prstGeom prst="rect">
              <a:avLst/>
            </a:prstGeom>
          </p:spPr>
          <p:txBody>
            <a:bodyPr lIns="0" tIns="0" rIns="0" bIns="0" rtlCol="0" anchor="t">
              <a:spAutoFit/>
            </a:bodyPr>
            <a:lstStyle/>
            <a:p>
              <a:pPr marL="237490" lvl="1">
                <a:lnSpc>
                  <a:spcPts val="3079"/>
                </a:lnSpc>
              </a:pPr>
              <a:endParaRPr lang="en-US" sz="2200" dirty="0">
                <a:solidFill>
                  <a:srgbClr val="414042"/>
                </a:solidFill>
                <a:latin typeface="HK Grotesk"/>
              </a:endParaRPr>
            </a:p>
          </p:txBody>
        </p:sp>
        <p:sp>
          <p:nvSpPr>
            <p:cNvPr id="8" name="TextBox 8"/>
            <p:cNvSpPr txBox="1"/>
            <p:nvPr/>
          </p:nvSpPr>
          <p:spPr>
            <a:xfrm>
              <a:off x="0" y="6220037"/>
              <a:ext cx="8140463" cy="510311"/>
            </a:xfrm>
            <a:prstGeom prst="rect">
              <a:avLst/>
            </a:prstGeom>
          </p:spPr>
          <p:txBody>
            <a:bodyPr lIns="0" tIns="0" rIns="0" bIns="0" rtlCol="0" anchor="t">
              <a:spAutoFit/>
            </a:bodyPr>
            <a:lstStyle/>
            <a:p>
              <a:pPr marL="237490" lvl="1">
                <a:lnSpc>
                  <a:spcPts val="3079"/>
                </a:lnSpc>
              </a:pPr>
              <a:endParaRPr lang="en-US" sz="2200" dirty="0">
                <a:solidFill>
                  <a:srgbClr val="414042"/>
                </a:solidFill>
                <a:latin typeface="HK Grotesk"/>
              </a:endParaRPr>
            </a:p>
          </p:txBody>
        </p:sp>
        <p:sp>
          <p:nvSpPr>
            <p:cNvPr id="9" name="TextBox 9"/>
            <p:cNvSpPr txBox="1"/>
            <p:nvPr/>
          </p:nvSpPr>
          <p:spPr>
            <a:xfrm>
              <a:off x="0" y="-57150"/>
              <a:ext cx="8140463" cy="1089871"/>
            </a:xfrm>
            <a:prstGeom prst="rect">
              <a:avLst/>
            </a:prstGeom>
          </p:spPr>
          <p:txBody>
            <a:bodyPr lIns="0" tIns="0" rIns="0" bIns="0" rtlCol="0" anchor="t">
              <a:spAutoFit/>
            </a:bodyPr>
            <a:lstStyle/>
            <a:p>
              <a:pPr>
                <a:lnSpc>
                  <a:spcPts val="6500"/>
                </a:lnSpc>
              </a:pPr>
              <a:endParaRPr lang="en-US" sz="5000" dirty="0">
                <a:solidFill>
                  <a:srgbClr val="222A9B"/>
                </a:solidFill>
                <a:latin typeface="HK Grotesk Semi-Bold"/>
              </a:endParaRPr>
            </a:p>
          </p:txBody>
        </p:sp>
      </p:grpSp>
      <p:sp>
        <p:nvSpPr>
          <p:cNvPr id="15" name="Freeform 3">
            <a:extLst>
              <a:ext uri="{FF2B5EF4-FFF2-40B4-BE49-F238E27FC236}">
                <a16:creationId xmlns:a16="http://schemas.microsoft.com/office/drawing/2014/main" id="{929F3A57-AA6B-9D10-30E4-CE287A9C8539}"/>
              </a:ext>
            </a:extLst>
          </p:cNvPr>
          <p:cNvSpPr/>
          <p:nvPr/>
        </p:nvSpPr>
        <p:spPr>
          <a:xfrm>
            <a:off x="6375661" y="3086099"/>
            <a:ext cx="5536677" cy="7150853"/>
          </a:xfrm>
          <a:custGeom>
            <a:avLst/>
            <a:gdLst/>
            <a:ahLst/>
            <a:cxnLst/>
            <a:rect l="l" t="t" r="r" b="b"/>
            <a:pathLst>
              <a:path w="2512595" h="2709333">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chemeClr val="accent5">
              <a:lumMod val="60000"/>
              <a:lumOff val="40000"/>
            </a:schemeClr>
          </a:solidFill>
        </p:spPr>
      </p:sp>
      <p:sp>
        <p:nvSpPr>
          <p:cNvPr id="16" name="Freeform 3">
            <a:extLst>
              <a:ext uri="{FF2B5EF4-FFF2-40B4-BE49-F238E27FC236}">
                <a16:creationId xmlns:a16="http://schemas.microsoft.com/office/drawing/2014/main" id="{1E59ACCB-6484-4853-DB6A-E51B5FF82791}"/>
              </a:ext>
            </a:extLst>
          </p:cNvPr>
          <p:cNvSpPr/>
          <p:nvPr/>
        </p:nvSpPr>
        <p:spPr>
          <a:xfrm>
            <a:off x="12534755" y="2985893"/>
            <a:ext cx="5536677" cy="7267017"/>
          </a:xfrm>
          <a:custGeom>
            <a:avLst/>
            <a:gdLst/>
            <a:ahLst/>
            <a:cxnLst/>
            <a:rect l="l" t="t" r="r" b="b"/>
            <a:pathLst>
              <a:path w="2512595" h="2709333">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chemeClr val="accent5">
              <a:lumMod val="60000"/>
              <a:lumOff val="40000"/>
            </a:schemeClr>
          </a:solidFill>
          <a:ln>
            <a:solidFill>
              <a:schemeClr val="accent5">
                <a:lumMod val="60000"/>
                <a:lumOff val="40000"/>
              </a:schemeClr>
            </a:solidFill>
          </a:ln>
        </p:spPr>
        <p:txBody>
          <a:bodyPr/>
          <a:lstStyle/>
          <a:p>
            <a:endParaRPr lang="en-US" dirty="0"/>
          </a:p>
        </p:txBody>
      </p:sp>
      <p:sp>
        <p:nvSpPr>
          <p:cNvPr id="17" name="TextBox 16">
            <a:extLst>
              <a:ext uri="{FF2B5EF4-FFF2-40B4-BE49-F238E27FC236}">
                <a16:creationId xmlns:a16="http://schemas.microsoft.com/office/drawing/2014/main" id="{09B9AA80-A3C7-2387-D2C1-3206F2B9507E}"/>
              </a:ext>
            </a:extLst>
          </p:cNvPr>
          <p:cNvSpPr txBox="1"/>
          <p:nvPr/>
        </p:nvSpPr>
        <p:spPr>
          <a:xfrm>
            <a:off x="3021932" y="944592"/>
            <a:ext cx="11201400" cy="1015663"/>
          </a:xfrm>
          <a:prstGeom prst="rect">
            <a:avLst/>
          </a:prstGeom>
          <a:noFill/>
        </p:spPr>
        <p:txBody>
          <a:bodyPr wrap="square" rtlCol="0">
            <a:spAutoFit/>
          </a:bodyPr>
          <a:lstStyle/>
          <a:p>
            <a:pPr algn="ctr"/>
            <a:r>
              <a:rPr lang="en-US" sz="6000" dirty="0">
                <a:solidFill>
                  <a:schemeClr val="bg2">
                    <a:lumMod val="10000"/>
                  </a:schemeClr>
                </a:solidFill>
              </a:rPr>
              <a:t>Future plan of Action</a:t>
            </a:r>
          </a:p>
        </p:txBody>
      </p:sp>
      <p:sp>
        <p:nvSpPr>
          <p:cNvPr id="18" name="Rectangle: Rounded Corners 17">
            <a:extLst>
              <a:ext uri="{FF2B5EF4-FFF2-40B4-BE49-F238E27FC236}">
                <a16:creationId xmlns:a16="http://schemas.microsoft.com/office/drawing/2014/main" id="{42A4F11C-166E-0E20-C5AD-38783C3CCFD3}"/>
              </a:ext>
            </a:extLst>
          </p:cNvPr>
          <p:cNvSpPr/>
          <p:nvPr/>
        </p:nvSpPr>
        <p:spPr>
          <a:xfrm>
            <a:off x="640144" y="3497331"/>
            <a:ext cx="4381500" cy="15840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Integrating More Diverse Data Sources</a:t>
            </a:r>
          </a:p>
        </p:txBody>
      </p:sp>
      <p:sp>
        <p:nvSpPr>
          <p:cNvPr id="19" name="TextBox 18">
            <a:extLst>
              <a:ext uri="{FF2B5EF4-FFF2-40B4-BE49-F238E27FC236}">
                <a16:creationId xmlns:a16="http://schemas.microsoft.com/office/drawing/2014/main" id="{748DE273-43E3-E452-1BC6-BC958142CB5B}"/>
              </a:ext>
            </a:extLst>
          </p:cNvPr>
          <p:cNvSpPr txBox="1"/>
          <p:nvPr/>
        </p:nvSpPr>
        <p:spPr>
          <a:xfrm>
            <a:off x="640144" y="6162082"/>
            <a:ext cx="4724400" cy="1384995"/>
          </a:xfrm>
          <a:prstGeom prst="rect">
            <a:avLst/>
          </a:prstGeom>
          <a:noFill/>
        </p:spPr>
        <p:txBody>
          <a:bodyPr wrap="square" rtlCol="0">
            <a:spAutoFit/>
          </a:bodyPr>
          <a:lstStyle/>
          <a:p>
            <a:pPr algn="ctr"/>
            <a:r>
              <a:rPr lang="en-US" sz="2800" dirty="0">
                <a:solidFill>
                  <a:schemeClr val="tx2">
                    <a:lumMod val="75000"/>
                  </a:schemeClr>
                </a:solidFill>
              </a:rPr>
              <a:t>Include behavioral data, geolocation data , social media and public record</a:t>
            </a:r>
          </a:p>
        </p:txBody>
      </p:sp>
      <p:sp>
        <p:nvSpPr>
          <p:cNvPr id="20" name="Rectangle: Rounded Corners 19">
            <a:extLst>
              <a:ext uri="{FF2B5EF4-FFF2-40B4-BE49-F238E27FC236}">
                <a16:creationId xmlns:a16="http://schemas.microsoft.com/office/drawing/2014/main" id="{CB155B23-FC5F-9EF0-FA19-B8D8B7B0C3CA}"/>
              </a:ext>
            </a:extLst>
          </p:cNvPr>
          <p:cNvSpPr/>
          <p:nvPr/>
        </p:nvSpPr>
        <p:spPr>
          <a:xfrm>
            <a:off x="7124699" y="3547096"/>
            <a:ext cx="4640500" cy="1329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Implementing Advance Techniques</a:t>
            </a:r>
          </a:p>
        </p:txBody>
      </p:sp>
      <p:sp>
        <p:nvSpPr>
          <p:cNvPr id="21" name="TextBox 20">
            <a:extLst>
              <a:ext uri="{FF2B5EF4-FFF2-40B4-BE49-F238E27FC236}">
                <a16:creationId xmlns:a16="http://schemas.microsoft.com/office/drawing/2014/main" id="{A92FAA71-A7F0-9EF1-C289-85AE67B451F8}"/>
              </a:ext>
            </a:extLst>
          </p:cNvPr>
          <p:cNvSpPr txBox="1"/>
          <p:nvPr/>
        </p:nvSpPr>
        <p:spPr>
          <a:xfrm>
            <a:off x="7011330" y="5356901"/>
            <a:ext cx="4495800" cy="3816429"/>
          </a:xfrm>
          <a:prstGeom prst="rect">
            <a:avLst/>
          </a:prstGeom>
          <a:noFill/>
        </p:spPr>
        <p:txBody>
          <a:bodyPr wrap="square" rtlCol="0">
            <a:spAutoFit/>
          </a:bodyPr>
          <a:lstStyle/>
          <a:p>
            <a:pPr algn="ctr"/>
            <a:endParaRPr lang="en-US" sz="2800" dirty="0">
              <a:solidFill>
                <a:schemeClr val="tx2">
                  <a:lumMod val="75000"/>
                </a:schemeClr>
              </a:solidFill>
            </a:endParaRPr>
          </a:p>
          <a:p>
            <a:pPr algn="ctr"/>
            <a:r>
              <a:rPr lang="en-US" sz="2800" dirty="0">
                <a:solidFill>
                  <a:schemeClr val="tx2">
                    <a:lumMod val="75000"/>
                  </a:schemeClr>
                </a:solidFill>
              </a:rPr>
              <a:t>Implementing advanced techniques for credit card fraud detection such as : Deep learning Models, Graph-Based Methods and Ensemble Learning Techniques</a:t>
            </a:r>
          </a:p>
          <a:p>
            <a:pPr algn="ctr"/>
            <a:r>
              <a:rPr lang="en-US" dirty="0"/>
              <a:t>.</a:t>
            </a:r>
          </a:p>
        </p:txBody>
      </p:sp>
      <p:sp>
        <p:nvSpPr>
          <p:cNvPr id="22" name="Rectangle: Rounded Corners 21">
            <a:extLst>
              <a:ext uri="{FF2B5EF4-FFF2-40B4-BE49-F238E27FC236}">
                <a16:creationId xmlns:a16="http://schemas.microsoft.com/office/drawing/2014/main" id="{3C857D44-69FD-5906-A719-03D7C1233ADE}"/>
              </a:ext>
            </a:extLst>
          </p:cNvPr>
          <p:cNvSpPr/>
          <p:nvPr/>
        </p:nvSpPr>
        <p:spPr>
          <a:xfrm>
            <a:off x="13351653" y="3511262"/>
            <a:ext cx="4038600" cy="1329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Deploying the Model</a:t>
            </a:r>
          </a:p>
        </p:txBody>
      </p:sp>
      <p:sp>
        <p:nvSpPr>
          <p:cNvPr id="24" name="TextBox 23">
            <a:extLst>
              <a:ext uri="{FF2B5EF4-FFF2-40B4-BE49-F238E27FC236}">
                <a16:creationId xmlns:a16="http://schemas.microsoft.com/office/drawing/2014/main" id="{80BD60FC-1611-C3A7-BA6F-6624954D0819}"/>
              </a:ext>
            </a:extLst>
          </p:cNvPr>
          <p:cNvSpPr txBox="1"/>
          <p:nvPr/>
        </p:nvSpPr>
        <p:spPr>
          <a:xfrm>
            <a:off x="13030200" y="6161742"/>
            <a:ext cx="5029200" cy="1815882"/>
          </a:xfrm>
          <a:prstGeom prst="rect">
            <a:avLst/>
          </a:prstGeom>
          <a:noFill/>
        </p:spPr>
        <p:txBody>
          <a:bodyPr wrap="square" rtlCol="0">
            <a:spAutoFit/>
          </a:bodyPr>
          <a:lstStyle/>
          <a:p>
            <a:pPr algn="ctr"/>
            <a:r>
              <a:rPr lang="en-US" sz="2800" dirty="0" err="1">
                <a:solidFill>
                  <a:schemeClr val="tx2">
                    <a:lumMod val="75000"/>
                  </a:schemeClr>
                </a:solidFill>
              </a:rPr>
              <a:t>Depolying</a:t>
            </a:r>
            <a:r>
              <a:rPr lang="en-US" sz="2800" dirty="0">
                <a:solidFill>
                  <a:schemeClr val="tx2">
                    <a:lumMod val="75000"/>
                  </a:schemeClr>
                </a:solidFill>
              </a:rPr>
              <a:t> our best model using different technologies such as : AWS </a:t>
            </a:r>
            <a:r>
              <a:rPr lang="en-US" sz="2800" dirty="0" err="1">
                <a:solidFill>
                  <a:schemeClr val="tx2">
                    <a:lumMod val="75000"/>
                  </a:schemeClr>
                </a:solidFill>
              </a:rPr>
              <a:t>Sagemaker</a:t>
            </a:r>
            <a:r>
              <a:rPr lang="en-US" sz="2800" dirty="0">
                <a:solidFill>
                  <a:schemeClr val="tx2">
                    <a:lumMod val="75000"/>
                  </a:schemeClr>
                </a:solidFill>
              </a:rPr>
              <a:t>, Flask, </a:t>
            </a:r>
            <a:r>
              <a:rPr lang="en-US" sz="2800" dirty="0" err="1">
                <a:solidFill>
                  <a:schemeClr val="tx2">
                    <a:lumMod val="75000"/>
                  </a:schemeClr>
                </a:solidFill>
              </a:rPr>
              <a:t>etc</a:t>
            </a:r>
            <a:endParaRPr lang="en-US" sz="2800" dirty="0">
              <a:solidFill>
                <a:schemeClr val="tx2">
                  <a:lumMod val="75000"/>
                </a:schemeClr>
              </a:solidFill>
            </a:endParaRPr>
          </a:p>
          <a:p>
            <a:pPr algn="ctr"/>
            <a:endParaRPr lang="en-US" sz="2800" dirty="0">
              <a:solidFill>
                <a:schemeClr val="tx2">
                  <a:lumMod val="75000"/>
                </a:schemeClr>
              </a:solidFill>
            </a:endParaRPr>
          </a:p>
        </p:txBody>
      </p:sp>
    </p:spTree>
    <p:extLst>
      <p:ext uri="{BB962C8B-B14F-4D97-AF65-F5344CB8AC3E}">
        <p14:creationId xmlns:p14="http://schemas.microsoft.com/office/powerpoint/2010/main" val="221321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028699" y="2157076"/>
            <a:ext cx="9334501" cy="5063493"/>
            <a:chOff x="-1" y="-9525"/>
            <a:chExt cx="10820401" cy="6751324"/>
          </a:xfrm>
        </p:grpSpPr>
        <p:sp>
          <p:nvSpPr>
            <p:cNvPr id="4" name="TextBox 4"/>
            <p:cNvSpPr txBox="1"/>
            <p:nvPr/>
          </p:nvSpPr>
          <p:spPr>
            <a:xfrm>
              <a:off x="0" y="-9525"/>
              <a:ext cx="10820400" cy="1436291"/>
            </a:xfrm>
            <a:prstGeom prst="rect">
              <a:avLst/>
            </a:prstGeom>
          </p:spPr>
          <p:txBody>
            <a:bodyPr lIns="0" tIns="0" rIns="0" bIns="0" rtlCol="0" anchor="t">
              <a:spAutoFit/>
            </a:bodyPr>
            <a:lstStyle/>
            <a:p>
              <a:pPr>
                <a:lnSpc>
                  <a:spcPts val="8400"/>
                </a:lnSpc>
              </a:pPr>
              <a:r>
                <a:rPr lang="en-US" sz="7000" dirty="0">
                  <a:solidFill>
                    <a:srgbClr val="414042"/>
                  </a:solidFill>
                  <a:latin typeface="HK Grotesk Semi-Bold"/>
                </a:rPr>
                <a:t>Conclusion</a:t>
              </a:r>
            </a:p>
          </p:txBody>
        </p:sp>
        <p:sp>
          <p:nvSpPr>
            <p:cNvPr id="5" name="TextBox 5"/>
            <p:cNvSpPr txBox="1"/>
            <p:nvPr/>
          </p:nvSpPr>
          <p:spPr>
            <a:xfrm>
              <a:off x="-1" y="1843356"/>
              <a:ext cx="8917671" cy="594949"/>
            </a:xfrm>
            <a:prstGeom prst="rect">
              <a:avLst/>
            </a:prstGeom>
          </p:spPr>
          <p:txBody>
            <a:bodyPr lIns="0" tIns="0" rIns="0" bIns="0" rtlCol="0" anchor="t">
              <a:spAutoFit/>
            </a:bodyPr>
            <a:lstStyle/>
            <a:p>
              <a:pPr>
                <a:lnSpc>
                  <a:spcPts val="3640"/>
                </a:lnSpc>
              </a:pPr>
              <a:endParaRPr lang="en-US" sz="2600" dirty="0">
                <a:solidFill>
                  <a:srgbClr val="414042"/>
                </a:solidFill>
                <a:latin typeface="HK Grotesk"/>
              </a:endParaRPr>
            </a:p>
          </p:txBody>
        </p:sp>
        <p:sp>
          <p:nvSpPr>
            <p:cNvPr id="6" name="TextBox 6"/>
            <p:cNvSpPr txBox="1"/>
            <p:nvPr/>
          </p:nvSpPr>
          <p:spPr>
            <a:xfrm>
              <a:off x="0" y="6146850"/>
              <a:ext cx="8917671" cy="594949"/>
            </a:xfrm>
            <a:prstGeom prst="rect">
              <a:avLst/>
            </a:prstGeom>
          </p:spPr>
          <p:txBody>
            <a:bodyPr lIns="0" tIns="0" rIns="0" bIns="0" rtlCol="0" anchor="t">
              <a:spAutoFit/>
            </a:bodyPr>
            <a:lstStyle/>
            <a:p>
              <a:pPr>
                <a:lnSpc>
                  <a:spcPts val="3640"/>
                </a:lnSpc>
              </a:pPr>
              <a:endParaRPr lang="en-US" sz="2600" dirty="0">
                <a:solidFill>
                  <a:srgbClr val="414042"/>
                </a:solidFill>
                <a:latin typeface="HK Grotesk"/>
              </a:endParaRPr>
            </a:p>
          </p:txBody>
        </p:sp>
      </p:grpSp>
      <p:sp>
        <p:nvSpPr>
          <p:cNvPr id="9" name="TextBox 8">
            <a:extLst>
              <a:ext uri="{FF2B5EF4-FFF2-40B4-BE49-F238E27FC236}">
                <a16:creationId xmlns:a16="http://schemas.microsoft.com/office/drawing/2014/main" id="{EE1BEF42-BF8A-9C21-9C14-413508BFF7A9}"/>
              </a:ext>
            </a:extLst>
          </p:cNvPr>
          <p:cNvSpPr txBox="1"/>
          <p:nvPr/>
        </p:nvSpPr>
        <p:spPr>
          <a:xfrm>
            <a:off x="1028699" y="3546737"/>
            <a:ext cx="9334501"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solidFill>
                  <a:schemeClr val="tx2">
                    <a:lumMod val="75000"/>
                  </a:schemeClr>
                </a:solidFill>
              </a:rPr>
              <a:t>After comparing between models, the results were found as follows: Best model: Logistic Regression </a:t>
            </a:r>
          </a:p>
          <a:p>
            <a:pPr algn="just"/>
            <a:r>
              <a:rPr lang="en-US" sz="2400" b="1" dirty="0">
                <a:solidFill>
                  <a:schemeClr val="tx2">
                    <a:lumMod val="75000"/>
                  </a:schemeClr>
                </a:solidFill>
              </a:rPr>
              <a:t>     Training Set Accuracy score = 95.55%. </a:t>
            </a:r>
          </a:p>
          <a:p>
            <a:pPr algn="just"/>
            <a:r>
              <a:rPr lang="en-US" sz="2400" b="1" dirty="0">
                <a:solidFill>
                  <a:schemeClr val="tx2">
                    <a:lumMod val="75000"/>
                  </a:schemeClr>
                </a:solidFill>
              </a:rPr>
              <a:t>     Test Set Accuracy score = 96.49%.</a:t>
            </a:r>
          </a:p>
          <a:p>
            <a:pPr algn="just"/>
            <a:endParaRPr lang="en-US" sz="2400" b="1" dirty="0">
              <a:solidFill>
                <a:schemeClr val="tx2">
                  <a:lumMod val="75000"/>
                </a:schemeClr>
              </a:solidFill>
            </a:endParaRPr>
          </a:p>
          <a:p>
            <a:pPr marL="342900" indent="-342900" algn="just">
              <a:buFont typeface="Arial" panose="020B0604020202020204" pitchFamily="34" charset="0"/>
              <a:buChar char="•"/>
            </a:pPr>
            <a:r>
              <a:rPr lang="en-US" sz="2400" b="1" dirty="0">
                <a:solidFill>
                  <a:schemeClr val="tx2">
                    <a:lumMod val="75000"/>
                  </a:schemeClr>
                </a:solidFill>
              </a:rPr>
              <a:t>Our project underscores the significance of interdisciplinary collaboration in understanding fraud patterns and developing effective detection strategies.</a:t>
            </a:r>
          </a:p>
          <a:p>
            <a:pPr marL="342900" indent="-342900" algn="just">
              <a:buFont typeface="Arial" panose="020B0604020202020204" pitchFamily="34" charset="0"/>
              <a:buChar char="•"/>
            </a:pPr>
            <a:endParaRPr lang="en-US" sz="2400" b="1" dirty="0">
              <a:solidFill>
                <a:schemeClr val="tx2">
                  <a:lumMod val="75000"/>
                </a:schemeClr>
              </a:solidFill>
            </a:endParaRPr>
          </a:p>
          <a:p>
            <a:pPr marL="342900" indent="-342900" algn="just">
              <a:buFont typeface="Arial" panose="020B0604020202020204" pitchFamily="34" charset="0"/>
              <a:buChar char="•"/>
            </a:pPr>
            <a:r>
              <a:rPr lang="en-US" sz="2400" b="1" dirty="0">
                <a:solidFill>
                  <a:schemeClr val="tx2">
                    <a:lumMod val="50000"/>
                  </a:schemeClr>
                </a:solidFill>
              </a:rPr>
              <a:t> We've recognized the importance of continuous monitoring, ethical considerations, and data quality for robust fraud detection systems</a:t>
            </a:r>
          </a:p>
        </p:txBody>
      </p:sp>
      <p:pic>
        <p:nvPicPr>
          <p:cNvPr id="7" name="Picture 6">
            <a:extLst>
              <a:ext uri="{FF2B5EF4-FFF2-40B4-BE49-F238E27FC236}">
                <a16:creationId xmlns:a16="http://schemas.microsoft.com/office/drawing/2014/main" id="{C962A500-D3A0-1D24-2F9A-7A05D92BF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54" y="1638300"/>
            <a:ext cx="7326946" cy="6857999"/>
          </a:xfrm>
          <a:prstGeom prst="rect">
            <a:avLst/>
          </a:prstGeom>
        </p:spPr>
      </p:pic>
    </p:spTree>
    <p:extLst>
      <p:ext uri="{BB962C8B-B14F-4D97-AF65-F5344CB8AC3E}">
        <p14:creationId xmlns:p14="http://schemas.microsoft.com/office/powerpoint/2010/main" val="145267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467058"/>
            <a:ext cx="17377277" cy="9172242"/>
            <a:chOff x="0" y="-38100"/>
            <a:chExt cx="2016948" cy="1360605"/>
          </a:xfrm>
        </p:grpSpPr>
        <p:sp>
          <p:nvSpPr>
            <p:cNvPr id="3" name="Freeform 3"/>
            <p:cNvSpPr/>
            <p:nvPr/>
          </p:nvSpPr>
          <p:spPr>
            <a:xfrm>
              <a:off x="0" y="45214"/>
              <a:ext cx="1998832" cy="1220774"/>
            </a:xfrm>
            <a:custGeom>
              <a:avLst/>
              <a:gdLst/>
              <a:ahLst/>
              <a:cxnLst/>
              <a:rect l="l" t="t" r="r" b="b"/>
              <a:pathLst>
                <a:path w="2016948" h="1322505">
                  <a:moveTo>
                    <a:pt x="50547" y="0"/>
                  </a:moveTo>
                  <a:lnTo>
                    <a:pt x="1966401" y="0"/>
                  </a:lnTo>
                  <a:cubicBezTo>
                    <a:pt x="1979807" y="0"/>
                    <a:pt x="1992664" y="5326"/>
                    <a:pt x="2002143" y="14805"/>
                  </a:cubicBezTo>
                  <a:cubicBezTo>
                    <a:pt x="2011623" y="24284"/>
                    <a:pt x="2016948" y="37141"/>
                    <a:pt x="2016948" y="50547"/>
                  </a:cubicBezTo>
                  <a:lnTo>
                    <a:pt x="2016948" y="1271958"/>
                  </a:lnTo>
                  <a:cubicBezTo>
                    <a:pt x="2016948" y="1285364"/>
                    <a:pt x="2011623" y="1298221"/>
                    <a:pt x="2002143" y="1307700"/>
                  </a:cubicBezTo>
                  <a:cubicBezTo>
                    <a:pt x="1992664" y="1317180"/>
                    <a:pt x="1979807" y="1322505"/>
                    <a:pt x="1966401" y="1322505"/>
                  </a:cubicBezTo>
                  <a:lnTo>
                    <a:pt x="50547" y="1322505"/>
                  </a:lnTo>
                  <a:cubicBezTo>
                    <a:pt x="37141" y="1322505"/>
                    <a:pt x="24284" y="1317180"/>
                    <a:pt x="14805" y="1307700"/>
                  </a:cubicBezTo>
                  <a:cubicBezTo>
                    <a:pt x="5326" y="1298221"/>
                    <a:pt x="0" y="1285364"/>
                    <a:pt x="0" y="1271958"/>
                  </a:cubicBezTo>
                  <a:lnTo>
                    <a:pt x="0" y="50547"/>
                  </a:lnTo>
                  <a:cubicBezTo>
                    <a:pt x="0" y="37141"/>
                    <a:pt x="5326" y="24284"/>
                    <a:pt x="14805" y="14805"/>
                  </a:cubicBezTo>
                  <a:cubicBezTo>
                    <a:pt x="24284" y="5326"/>
                    <a:pt x="37141" y="0"/>
                    <a:pt x="50547" y="0"/>
                  </a:cubicBezTo>
                  <a:close/>
                </a:path>
              </a:pathLst>
            </a:custGeom>
            <a:solidFill>
              <a:schemeClr val="tx2">
                <a:lumMod val="20000"/>
                <a:lumOff val="80000"/>
              </a:schemeClr>
            </a:solidFill>
          </p:spPr>
          <p:txBody>
            <a:bodyPr/>
            <a:lstStyle/>
            <a:p>
              <a:endParaRPr lang="en-US" dirty="0"/>
            </a:p>
          </p:txBody>
        </p:sp>
        <p:sp>
          <p:nvSpPr>
            <p:cNvPr id="4" name="TextBox 4"/>
            <p:cNvSpPr txBox="1"/>
            <p:nvPr/>
          </p:nvSpPr>
          <p:spPr>
            <a:xfrm>
              <a:off x="0" y="-38100"/>
              <a:ext cx="2016948" cy="1360605"/>
            </a:xfrm>
            <a:prstGeom prst="rect">
              <a:avLst/>
            </a:prstGeom>
          </p:spPr>
          <p:txBody>
            <a:bodyPr lIns="50800" tIns="50800" rIns="50800" bIns="50800" rtlCol="0" anchor="ctr"/>
            <a:lstStyle/>
            <a:p>
              <a:pPr algn="ctr">
                <a:lnSpc>
                  <a:spcPts val="2100"/>
                </a:lnSpc>
              </a:pPr>
              <a:endParaRPr/>
            </a:p>
          </p:txBody>
        </p:sp>
      </p:grpSp>
      <p:sp>
        <p:nvSpPr>
          <p:cNvPr id="7" name="TextBox 7"/>
          <p:cNvSpPr txBox="1"/>
          <p:nvPr/>
        </p:nvSpPr>
        <p:spPr>
          <a:xfrm>
            <a:off x="5105399" y="8138241"/>
            <a:ext cx="2293291" cy="1120059"/>
          </a:xfrm>
          <a:prstGeom prst="rect">
            <a:avLst/>
          </a:prstGeom>
        </p:spPr>
        <p:txBody>
          <a:bodyPr lIns="254000" tIns="254000" rIns="254000" bIns="254000" rtlCol="0" anchor="ctr"/>
          <a:lstStyle/>
          <a:p>
            <a:pPr>
              <a:lnSpc>
                <a:spcPts val="2100"/>
              </a:lnSpc>
            </a:pPr>
            <a:r>
              <a:rPr lang="en-US" sz="1500" dirty="0">
                <a:solidFill>
                  <a:srgbClr val="414042"/>
                </a:solidFill>
                <a:latin typeface="HK Grotesk Light"/>
              </a:rPr>
              <a:t>.</a:t>
            </a:r>
          </a:p>
        </p:txBody>
      </p:sp>
      <p:grpSp>
        <p:nvGrpSpPr>
          <p:cNvPr id="8" name="Group 8"/>
          <p:cNvGrpSpPr/>
          <p:nvPr/>
        </p:nvGrpSpPr>
        <p:grpSpPr>
          <a:xfrm>
            <a:off x="228600" y="3331207"/>
            <a:ext cx="9327147" cy="3080624"/>
            <a:chOff x="0" y="-9525"/>
            <a:chExt cx="8349328" cy="4107498"/>
          </a:xfrm>
        </p:grpSpPr>
        <p:sp>
          <p:nvSpPr>
            <p:cNvPr id="9" name="TextBox 9"/>
            <p:cNvSpPr txBox="1"/>
            <p:nvPr/>
          </p:nvSpPr>
          <p:spPr>
            <a:xfrm>
              <a:off x="0" y="-9525"/>
              <a:ext cx="8349328" cy="2872581"/>
            </a:xfrm>
            <a:prstGeom prst="rect">
              <a:avLst/>
            </a:prstGeom>
          </p:spPr>
          <p:txBody>
            <a:bodyPr wrap="square" lIns="0" tIns="0" rIns="0" bIns="0" rtlCol="0" anchor="t">
              <a:spAutoFit/>
            </a:bodyPr>
            <a:lstStyle/>
            <a:p>
              <a:pPr algn="ctr">
                <a:lnSpc>
                  <a:spcPts val="8400"/>
                </a:lnSpc>
              </a:pPr>
              <a:endParaRPr lang="en-US" sz="7000" dirty="0">
                <a:solidFill>
                  <a:srgbClr val="FFFFFF"/>
                </a:solidFill>
                <a:latin typeface="HK Grotesk Semi-Bold"/>
              </a:endParaRPr>
            </a:p>
            <a:p>
              <a:pPr algn="ctr">
                <a:lnSpc>
                  <a:spcPts val="8400"/>
                </a:lnSpc>
              </a:pPr>
              <a:r>
                <a:rPr lang="en-US" sz="7000" dirty="0">
                  <a:solidFill>
                    <a:srgbClr val="FFFFFF"/>
                  </a:solidFill>
                  <a:latin typeface="HK Grotesk Semi-Bold"/>
                </a:rPr>
                <a:t> </a:t>
              </a:r>
            </a:p>
          </p:txBody>
        </p:sp>
        <p:sp>
          <p:nvSpPr>
            <p:cNvPr id="10" name="TextBox 10"/>
            <p:cNvSpPr txBox="1"/>
            <p:nvPr/>
          </p:nvSpPr>
          <p:spPr>
            <a:xfrm>
              <a:off x="0" y="3356829"/>
              <a:ext cx="7980185" cy="741144"/>
            </a:xfrm>
            <a:prstGeom prst="rect">
              <a:avLst/>
            </a:prstGeom>
          </p:spPr>
          <p:txBody>
            <a:bodyPr lIns="0" tIns="0" rIns="0" bIns="0" rtlCol="0" anchor="t">
              <a:spAutoFit/>
            </a:bodyPr>
            <a:lstStyle/>
            <a:p>
              <a:pPr>
                <a:lnSpc>
                  <a:spcPts val="4480"/>
                </a:lnSpc>
              </a:pPr>
              <a:endParaRPr lang="en-US" sz="3200" dirty="0">
                <a:solidFill>
                  <a:srgbClr val="FFFFFF"/>
                </a:solidFill>
                <a:latin typeface="HK Grotesk Semi-Bold"/>
              </a:endParaRPr>
            </a:p>
          </p:txBody>
        </p:sp>
      </p:grpSp>
      <p:grpSp>
        <p:nvGrpSpPr>
          <p:cNvPr id="11" name="Group 11"/>
          <p:cNvGrpSpPr/>
          <p:nvPr/>
        </p:nvGrpSpPr>
        <p:grpSpPr>
          <a:xfrm>
            <a:off x="10020300" y="3181189"/>
            <a:ext cx="5905500" cy="3886225"/>
            <a:chOff x="0" y="-209550"/>
            <a:chExt cx="7874000" cy="5181635"/>
          </a:xfrm>
        </p:grpSpPr>
        <p:sp>
          <p:nvSpPr>
            <p:cNvPr id="12" name="TextBox 12"/>
            <p:cNvSpPr txBox="1"/>
            <p:nvPr/>
          </p:nvSpPr>
          <p:spPr>
            <a:xfrm>
              <a:off x="0" y="-209550"/>
              <a:ext cx="7874000" cy="800135"/>
            </a:xfrm>
            <a:prstGeom prst="rect">
              <a:avLst/>
            </a:prstGeom>
          </p:spPr>
          <p:txBody>
            <a:bodyPr lIns="0" tIns="0" rIns="0" bIns="0" rtlCol="0" anchor="t">
              <a:spAutoFit/>
            </a:bodyPr>
            <a:lstStyle/>
            <a:p>
              <a:pPr marL="561340" lvl="1" indent="-280670">
                <a:lnSpc>
                  <a:spcPts val="5200"/>
                </a:lnSpc>
                <a:buFont typeface="Arial"/>
                <a:buChar char="•"/>
              </a:pPr>
              <a:endParaRPr lang="en-US" sz="2600" dirty="0">
                <a:solidFill>
                  <a:srgbClr val="414042"/>
                </a:solidFill>
                <a:latin typeface="HK Grotesk"/>
                <a:hlinkClick r:id="rId3" action="ppaction://hlinksldjump"/>
              </a:endParaRPr>
            </a:p>
          </p:txBody>
        </p:sp>
        <p:sp>
          <p:nvSpPr>
            <p:cNvPr id="13" name="TextBox 13"/>
            <p:cNvSpPr txBox="1"/>
            <p:nvPr/>
          </p:nvSpPr>
          <p:spPr>
            <a:xfrm>
              <a:off x="0" y="670013"/>
              <a:ext cx="7874000" cy="800135"/>
            </a:xfrm>
            <a:prstGeom prst="rect">
              <a:avLst/>
            </a:prstGeom>
          </p:spPr>
          <p:txBody>
            <a:bodyPr lIns="0" tIns="0" rIns="0" bIns="0" rtlCol="0" anchor="t">
              <a:spAutoFit/>
            </a:bodyPr>
            <a:lstStyle/>
            <a:p>
              <a:pPr marL="561340" lvl="1" indent="-280670">
                <a:lnSpc>
                  <a:spcPts val="5200"/>
                </a:lnSpc>
                <a:buFont typeface="Arial"/>
                <a:buChar char="•"/>
              </a:pPr>
              <a:endParaRPr lang="en-US" sz="2600" dirty="0">
                <a:solidFill>
                  <a:srgbClr val="414042"/>
                </a:solidFill>
                <a:latin typeface="HK Grotesk"/>
                <a:hlinkClick r:id="rId4" action="ppaction://hlinksldjump"/>
              </a:endParaRPr>
            </a:p>
          </p:txBody>
        </p:sp>
        <p:sp>
          <p:nvSpPr>
            <p:cNvPr id="14" name="TextBox 14"/>
            <p:cNvSpPr txBox="1"/>
            <p:nvPr/>
          </p:nvSpPr>
          <p:spPr>
            <a:xfrm>
              <a:off x="0" y="1549699"/>
              <a:ext cx="7874000" cy="800135"/>
            </a:xfrm>
            <a:prstGeom prst="rect">
              <a:avLst/>
            </a:prstGeom>
          </p:spPr>
          <p:txBody>
            <a:bodyPr lIns="0" tIns="0" rIns="0" bIns="0" rtlCol="0" anchor="t">
              <a:spAutoFit/>
            </a:bodyPr>
            <a:lstStyle/>
            <a:p>
              <a:pPr marL="280670" lvl="1">
                <a:lnSpc>
                  <a:spcPts val="5200"/>
                </a:lnSpc>
              </a:pPr>
              <a:endParaRPr lang="en-US" sz="2600" dirty="0">
                <a:solidFill>
                  <a:srgbClr val="414042"/>
                </a:solidFill>
                <a:latin typeface="HK Grotesk"/>
                <a:hlinkClick r:id="rId5" action="ppaction://hlinksldjump"/>
              </a:endParaRPr>
            </a:p>
          </p:txBody>
        </p:sp>
        <p:sp>
          <p:nvSpPr>
            <p:cNvPr id="15" name="TextBox 15"/>
            <p:cNvSpPr txBox="1"/>
            <p:nvPr/>
          </p:nvSpPr>
          <p:spPr>
            <a:xfrm>
              <a:off x="0" y="2429386"/>
              <a:ext cx="7874000" cy="800135"/>
            </a:xfrm>
            <a:prstGeom prst="rect">
              <a:avLst/>
            </a:prstGeom>
          </p:spPr>
          <p:txBody>
            <a:bodyPr lIns="0" tIns="0" rIns="0" bIns="0" rtlCol="0" anchor="t">
              <a:spAutoFit/>
            </a:bodyPr>
            <a:lstStyle/>
            <a:p>
              <a:pPr marL="561340" lvl="1" indent="-280670">
                <a:lnSpc>
                  <a:spcPts val="5200"/>
                </a:lnSpc>
                <a:buFont typeface="Arial"/>
                <a:buChar char="•"/>
              </a:pPr>
              <a:endParaRPr lang="en-US" sz="2600" dirty="0">
                <a:solidFill>
                  <a:srgbClr val="414042"/>
                </a:solidFill>
                <a:latin typeface="HK Grotesk"/>
                <a:hlinkClick r:id="rId6" action="ppaction://hlinksldjump"/>
              </a:endParaRPr>
            </a:p>
          </p:txBody>
        </p:sp>
        <p:sp>
          <p:nvSpPr>
            <p:cNvPr id="16" name="TextBox 16"/>
            <p:cNvSpPr txBox="1"/>
            <p:nvPr/>
          </p:nvSpPr>
          <p:spPr>
            <a:xfrm>
              <a:off x="0" y="3309072"/>
              <a:ext cx="7874000" cy="800135"/>
            </a:xfrm>
            <a:prstGeom prst="rect">
              <a:avLst/>
            </a:prstGeom>
          </p:spPr>
          <p:txBody>
            <a:bodyPr lIns="0" tIns="0" rIns="0" bIns="0" rtlCol="0" anchor="t">
              <a:spAutoFit/>
            </a:bodyPr>
            <a:lstStyle/>
            <a:p>
              <a:pPr marL="280670" lvl="1">
                <a:lnSpc>
                  <a:spcPts val="5200"/>
                </a:lnSpc>
              </a:pPr>
              <a:endParaRPr lang="en-US" sz="2600" dirty="0">
                <a:solidFill>
                  <a:srgbClr val="414042"/>
                </a:solidFill>
                <a:latin typeface="HK Grotesk"/>
                <a:hlinkClick r:id="rId7" action="ppaction://hlinksldjump"/>
              </a:endParaRPr>
            </a:p>
          </p:txBody>
        </p:sp>
        <p:sp>
          <p:nvSpPr>
            <p:cNvPr id="17" name="TextBox 17"/>
            <p:cNvSpPr txBox="1"/>
            <p:nvPr/>
          </p:nvSpPr>
          <p:spPr>
            <a:xfrm>
              <a:off x="0" y="4171950"/>
              <a:ext cx="7874000" cy="800135"/>
            </a:xfrm>
            <a:prstGeom prst="rect">
              <a:avLst/>
            </a:prstGeom>
          </p:spPr>
          <p:txBody>
            <a:bodyPr lIns="0" tIns="0" rIns="0" bIns="0" rtlCol="0" anchor="t">
              <a:spAutoFit/>
            </a:bodyPr>
            <a:lstStyle/>
            <a:p>
              <a:pPr marL="280670" lvl="1">
                <a:lnSpc>
                  <a:spcPts val="5200"/>
                </a:lnSpc>
              </a:pPr>
              <a:endParaRPr lang="en-US" sz="2600" dirty="0">
                <a:solidFill>
                  <a:srgbClr val="414042"/>
                </a:solidFill>
                <a:latin typeface="HK Grotesk"/>
                <a:hlinkClick r:id="rId8" action="ppaction://hlinksldjump"/>
              </a:endParaRPr>
            </a:p>
          </p:txBody>
        </p:sp>
      </p:grpSp>
      <p:sp>
        <p:nvSpPr>
          <p:cNvPr id="5" name="TextBox 4">
            <a:extLst>
              <a:ext uri="{FF2B5EF4-FFF2-40B4-BE49-F238E27FC236}">
                <a16:creationId xmlns:a16="http://schemas.microsoft.com/office/drawing/2014/main" id="{1CA4594F-1F33-FC53-F18D-7F3CE4D8155D}"/>
              </a:ext>
            </a:extLst>
          </p:cNvPr>
          <p:cNvSpPr txBox="1"/>
          <p:nvPr/>
        </p:nvSpPr>
        <p:spPr>
          <a:xfrm>
            <a:off x="838200" y="1584560"/>
            <a:ext cx="16611600" cy="923330"/>
          </a:xfrm>
          <a:prstGeom prst="rect">
            <a:avLst/>
          </a:prstGeom>
          <a:noFill/>
        </p:spPr>
        <p:txBody>
          <a:bodyPr wrap="square" rtlCol="0">
            <a:spAutoFit/>
          </a:bodyPr>
          <a:lstStyle/>
          <a:p>
            <a:pPr algn="ctr"/>
            <a:r>
              <a:rPr lang="en-US" sz="5400" b="1" dirty="0">
                <a:solidFill>
                  <a:schemeClr val="bg2">
                    <a:lumMod val="10000"/>
                  </a:schemeClr>
                </a:solidFill>
              </a:rPr>
              <a:t>References</a:t>
            </a:r>
          </a:p>
        </p:txBody>
      </p:sp>
      <p:sp>
        <p:nvSpPr>
          <p:cNvPr id="6" name="TextBox 5">
            <a:extLst>
              <a:ext uri="{FF2B5EF4-FFF2-40B4-BE49-F238E27FC236}">
                <a16:creationId xmlns:a16="http://schemas.microsoft.com/office/drawing/2014/main" id="{B95E489B-5B47-E1AE-0370-019FEC4CF798}"/>
              </a:ext>
            </a:extLst>
          </p:cNvPr>
          <p:cNvSpPr txBox="1"/>
          <p:nvPr/>
        </p:nvSpPr>
        <p:spPr>
          <a:xfrm>
            <a:off x="762000" y="3029295"/>
            <a:ext cx="16306800" cy="6986528"/>
          </a:xfrm>
          <a:prstGeom prst="rect">
            <a:avLst/>
          </a:prstGeom>
          <a:noFill/>
        </p:spPr>
        <p:txBody>
          <a:bodyPr wrap="square" rtlCol="0">
            <a:spAutoFit/>
          </a:bodyPr>
          <a:lstStyle/>
          <a:p>
            <a:endParaRPr lang="en-US" sz="2400" baseline="30000" dirty="0">
              <a:solidFill>
                <a:schemeClr val="accent1">
                  <a:lumMod val="50000"/>
                </a:schemeClr>
              </a:solidFill>
            </a:endParaRPr>
          </a:p>
          <a:p>
            <a:endParaRPr lang="en-US" sz="2400" baseline="30000" dirty="0">
              <a:solidFill>
                <a:schemeClr val="accent1">
                  <a:lumMod val="50000"/>
                </a:schemeClr>
              </a:solidFill>
            </a:endParaRPr>
          </a:p>
          <a:p>
            <a:r>
              <a:rPr lang="en-US" sz="2400" baseline="30000" dirty="0">
                <a:solidFill>
                  <a:schemeClr val="tx2">
                    <a:lumMod val="50000"/>
                  </a:schemeClr>
                </a:solidFill>
              </a:rPr>
              <a:t>1 </a:t>
            </a:r>
            <a:r>
              <a:rPr lang="en-US" sz="2400" dirty="0">
                <a:solidFill>
                  <a:schemeClr val="tx2">
                    <a:lumMod val="50000"/>
                  </a:schemeClr>
                </a:solidFill>
              </a:rPr>
              <a:t>Anonymous. (n.d.). Credit Card Fraud Detection Predictive Modeling. Retrieved from </a:t>
            </a:r>
            <a:r>
              <a:rPr lang="en-US" sz="2400" dirty="0">
                <a:solidFill>
                  <a:schemeClr val="tx2">
                    <a:lumMod val="50000"/>
                  </a:schemeClr>
                </a:solidFill>
                <a:hlinkClick r:id="rId9"/>
              </a:rPr>
              <a:t>https://library.ndsu.edu/ir/bitstream/handle/10365/31611/Credit%20Card%20Fraud%20Detection%20Predictive%20Modeling.pdf?sequence=1&amp;isAllowed=y</a:t>
            </a:r>
            <a:endParaRPr lang="en-US" sz="2400" dirty="0">
              <a:solidFill>
                <a:schemeClr val="tx2">
                  <a:lumMod val="50000"/>
                </a:schemeClr>
              </a:solidFill>
            </a:endParaRPr>
          </a:p>
          <a:p>
            <a:endParaRPr lang="en-US" sz="2400" baseline="30000" dirty="0">
              <a:solidFill>
                <a:schemeClr val="accent1">
                  <a:lumMod val="50000"/>
                </a:schemeClr>
              </a:solidFill>
            </a:endParaRPr>
          </a:p>
          <a:p>
            <a:endParaRPr lang="en-US" sz="2400" baseline="30000" dirty="0">
              <a:solidFill>
                <a:schemeClr val="accent1">
                  <a:lumMod val="50000"/>
                </a:schemeClr>
              </a:solidFill>
            </a:endParaRPr>
          </a:p>
          <a:p>
            <a:endParaRPr lang="en-US" sz="2400" baseline="30000" dirty="0">
              <a:solidFill>
                <a:schemeClr val="accent1">
                  <a:lumMod val="50000"/>
                </a:schemeClr>
              </a:solidFill>
            </a:endParaRPr>
          </a:p>
          <a:p>
            <a:r>
              <a:rPr lang="en-US" sz="2400" baseline="30000" dirty="0">
                <a:solidFill>
                  <a:schemeClr val="accent1">
                    <a:lumMod val="50000"/>
                  </a:schemeClr>
                </a:solidFill>
              </a:rPr>
              <a:t>2 </a:t>
            </a:r>
            <a:r>
              <a:rPr lang="en-US" sz="2400" dirty="0">
                <a:solidFill>
                  <a:schemeClr val="accent1">
                    <a:lumMod val="50000"/>
                  </a:schemeClr>
                </a:solidFill>
              </a:rPr>
              <a:t>National Center for Biotechnology Information. (n.d.). Detecting Fraudulent Transactions. PMC. Retrieved from </a:t>
            </a:r>
            <a:r>
              <a:rPr lang="en-US" sz="2400" dirty="0">
                <a:solidFill>
                  <a:schemeClr val="bg1"/>
                </a:solidFill>
                <a:hlinkClick r:id="rId10"/>
              </a:rPr>
              <a:t>https://www.ncbi.nlm.nih.gov/pmc/articles/PMC10917329/#:~:text=Detecting%20fraudulent%20transactions%20is%20challenging,generate%20unrealistic%20or%20overgeneralized%20samples</a:t>
            </a:r>
            <a:r>
              <a:rPr lang="en-US" sz="2400" dirty="0">
                <a:solidFill>
                  <a:schemeClr val="bg1"/>
                </a:solidFill>
              </a:rPr>
              <a:t>.</a:t>
            </a:r>
          </a:p>
          <a:p>
            <a:endParaRPr lang="en-US" sz="3200" dirty="0">
              <a:solidFill>
                <a:schemeClr val="bg1"/>
              </a:solidFill>
            </a:endParaRPr>
          </a:p>
          <a:p>
            <a:r>
              <a:rPr lang="en-US" sz="2400" baseline="30000" dirty="0">
                <a:solidFill>
                  <a:schemeClr val="tx2">
                    <a:lumMod val="50000"/>
                  </a:schemeClr>
                </a:solidFill>
              </a:rPr>
              <a:t>3 </a:t>
            </a:r>
            <a:r>
              <a:rPr lang="en-US" sz="2400" dirty="0" err="1">
                <a:solidFill>
                  <a:schemeClr val="tx2">
                    <a:lumMod val="50000"/>
                  </a:schemeClr>
                </a:solidFill>
              </a:rPr>
              <a:t>Alturaby</a:t>
            </a:r>
            <a:r>
              <a:rPr lang="en-US" sz="2400" dirty="0">
                <a:solidFill>
                  <a:schemeClr val="tx2">
                    <a:lumMod val="50000"/>
                  </a:schemeClr>
                </a:solidFill>
              </a:rPr>
              <a:t>, N. (n.d.). Credit Card Fraud Detection: Risks and Challenges. Medium. Retrieved from </a:t>
            </a:r>
            <a:r>
              <a:rPr lang="en-US" sz="2400" dirty="0">
                <a:solidFill>
                  <a:schemeClr val="tx2">
                    <a:lumMod val="50000"/>
                  </a:schemeClr>
                </a:solidFill>
                <a:hlinkClick r:id="rId11"/>
              </a:rPr>
              <a:t>https://medium.com/@nuhaaltoraby91/credit-card-fraud-detection-risks-and-challenges-f5e94796e1f1</a:t>
            </a:r>
            <a:endParaRPr lang="en-US" sz="2400" dirty="0">
              <a:solidFill>
                <a:schemeClr val="tx2">
                  <a:lumMod val="50000"/>
                </a:schemeClr>
              </a:solidFill>
            </a:endParaRPr>
          </a:p>
          <a:p>
            <a:endParaRPr lang="en-US" sz="2400" dirty="0">
              <a:solidFill>
                <a:schemeClr val="tx2">
                  <a:lumMod val="50000"/>
                </a:schemeClr>
              </a:solidFill>
            </a:endParaRPr>
          </a:p>
          <a:p>
            <a:endParaRPr lang="en-US" sz="2400" dirty="0">
              <a:solidFill>
                <a:schemeClr val="tx2">
                  <a:lumMod val="50000"/>
                </a:schemeClr>
              </a:solidFill>
            </a:endParaRPr>
          </a:p>
          <a:p>
            <a:endParaRPr lang="en-US" sz="3200" dirty="0">
              <a:solidFill>
                <a:schemeClr val="tx2">
                  <a:lumMod val="50000"/>
                </a:schemeClr>
              </a:solidFill>
            </a:endParaRPr>
          </a:p>
          <a:p>
            <a:endParaRPr lang="en-US" sz="3200" dirty="0">
              <a:solidFill>
                <a:schemeClr val="bg1"/>
              </a:solidFill>
            </a:endParaRPr>
          </a:p>
          <a:p>
            <a:endParaRPr lang="en-US" sz="3200" dirty="0">
              <a:solidFill>
                <a:schemeClr val="bg1"/>
              </a:solidFill>
            </a:endParaRPr>
          </a:p>
        </p:txBody>
      </p:sp>
    </p:spTree>
    <p:extLst>
      <p:ext uri="{BB962C8B-B14F-4D97-AF65-F5344CB8AC3E}">
        <p14:creationId xmlns:p14="http://schemas.microsoft.com/office/powerpoint/2010/main" val="40675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467058"/>
            <a:ext cx="17377277" cy="9172242"/>
            <a:chOff x="0" y="-38100"/>
            <a:chExt cx="2016948" cy="1360605"/>
          </a:xfrm>
        </p:grpSpPr>
        <p:sp>
          <p:nvSpPr>
            <p:cNvPr id="3" name="Freeform 3"/>
            <p:cNvSpPr/>
            <p:nvPr/>
          </p:nvSpPr>
          <p:spPr>
            <a:xfrm>
              <a:off x="0" y="45214"/>
              <a:ext cx="1998832" cy="1220774"/>
            </a:xfrm>
            <a:custGeom>
              <a:avLst/>
              <a:gdLst/>
              <a:ahLst/>
              <a:cxnLst/>
              <a:rect l="l" t="t" r="r" b="b"/>
              <a:pathLst>
                <a:path w="2016948" h="1322505">
                  <a:moveTo>
                    <a:pt x="50547" y="0"/>
                  </a:moveTo>
                  <a:lnTo>
                    <a:pt x="1966401" y="0"/>
                  </a:lnTo>
                  <a:cubicBezTo>
                    <a:pt x="1979807" y="0"/>
                    <a:pt x="1992664" y="5326"/>
                    <a:pt x="2002143" y="14805"/>
                  </a:cubicBezTo>
                  <a:cubicBezTo>
                    <a:pt x="2011623" y="24284"/>
                    <a:pt x="2016948" y="37141"/>
                    <a:pt x="2016948" y="50547"/>
                  </a:cubicBezTo>
                  <a:lnTo>
                    <a:pt x="2016948" y="1271958"/>
                  </a:lnTo>
                  <a:cubicBezTo>
                    <a:pt x="2016948" y="1285364"/>
                    <a:pt x="2011623" y="1298221"/>
                    <a:pt x="2002143" y="1307700"/>
                  </a:cubicBezTo>
                  <a:cubicBezTo>
                    <a:pt x="1992664" y="1317180"/>
                    <a:pt x="1979807" y="1322505"/>
                    <a:pt x="1966401" y="1322505"/>
                  </a:cubicBezTo>
                  <a:lnTo>
                    <a:pt x="50547" y="1322505"/>
                  </a:lnTo>
                  <a:cubicBezTo>
                    <a:pt x="37141" y="1322505"/>
                    <a:pt x="24284" y="1317180"/>
                    <a:pt x="14805" y="1307700"/>
                  </a:cubicBezTo>
                  <a:cubicBezTo>
                    <a:pt x="5326" y="1298221"/>
                    <a:pt x="0" y="1285364"/>
                    <a:pt x="0" y="1271958"/>
                  </a:cubicBezTo>
                  <a:lnTo>
                    <a:pt x="0" y="50547"/>
                  </a:lnTo>
                  <a:cubicBezTo>
                    <a:pt x="0" y="37141"/>
                    <a:pt x="5326" y="24284"/>
                    <a:pt x="14805" y="14805"/>
                  </a:cubicBezTo>
                  <a:cubicBezTo>
                    <a:pt x="24284" y="5326"/>
                    <a:pt x="37141" y="0"/>
                    <a:pt x="50547" y="0"/>
                  </a:cubicBezTo>
                  <a:close/>
                </a:path>
              </a:pathLst>
            </a:custGeom>
            <a:solidFill>
              <a:schemeClr val="tx2">
                <a:lumMod val="20000"/>
                <a:lumOff val="80000"/>
              </a:schemeClr>
            </a:solidFill>
          </p:spPr>
          <p:txBody>
            <a:bodyPr/>
            <a:lstStyle/>
            <a:p>
              <a:endParaRPr lang="en-US" dirty="0"/>
            </a:p>
          </p:txBody>
        </p:sp>
        <p:sp>
          <p:nvSpPr>
            <p:cNvPr id="4" name="TextBox 4"/>
            <p:cNvSpPr txBox="1"/>
            <p:nvPr/>
          </p:nvSpPr>
          <p:spPr>
            <a:xfrm>
              <a:off x="0" y="-38100"/>
              <a:ext cx="2016948" cy="1360605"/>
            </a:xfrm>
            <a:prstGeom prst="rect">
              <a:avLst/>
            </a:prstGeom>
          </p:spPr>
          <p:txBody>
            <a:bodyPr lIns="50800" tIns="50800" rIns="50800" bIns="50800" rtlCol="0" anchor="ctr"/>
            <a:lstStyle/>
            <a:p>
              <a:pPr algn="ctr">
                <a:lnSpc>
                  <a:spcPts val="2100"/>
                </a:lnSpc>
              </a:pPr>
              <a:endParaRPr/>
            </a:p>
          </p:txBody>
        </p:sp>
      </p:grpSp>
      <p:sp>
        <p:nvSpPr>
          <p:cNvPr id="7" name="TextBox 7"/>
          <p:cNvSpPr txBox="1"/>
          <p:nvPr/>
        </p:nvSpPr>
        <p:spPr>
          <a:xfrm>
            <a:off x="5105399" y="8138241"/>
            <a:ext cx="2293291" cy="1120059"/>
          </a:xfrm>
          <a:prstGeom prst="rect">
            <a:avLst/>
          </a:prstGeom>
        </p:spPr>
        <p:txBody>
          <a:bodyPr lIns="254000" tIns="254000" rIns="254000" bIns="254000" rtlCol="0" anchor="ctr"/>
          <a:lstStyle/>
          <a:p>
            <a:pPr>
              <a:lnSpc>
                <a:spcPts val="2100"/>
              </a:lnSpc>
            </a:pPr>
            <a:r>
              <a:rPr lang="en-US" sz="1500" dirty="0">
                <a:solidFill>
                  <a:srgbClr val="414042"/>
                </a:solidFill>
                <a:latin typeface="HK Grotesk Light"/>
              </a:rPr>
              <a:t>.</a:t>
            </a:r>
          </a:p>
        </p:txBody>
      </p:sp>
      <p:grpSp>
        <p:nvGrpSpPr>
          <p:cNvPr id="8" name="Group 8"/>
          <p:cNvGrpSpPr/>
          <p:nvPr/>
        </p:nvGrpSpPr>
        <p:grpSpPr>
          <a:xfrm>
            <a:off x="228600" y="3331207"/>
            <a:ext cx="9327147" cy="3080624"/>
            <a:chOff x="0" y="-9525"/>
            <a:chExt cx="8349328" cy="4107498"/>
          </a:xfrm>
        </p:grpSpPr>
        <p:sp>
          <p:nvSpPr>
            <p:cNvPr id="9" name="TextBox 9"/>
            <p:cNvSpPr txBox="1"/>
            <p:nvPr/>
          </p:nvSpPr>
          <p:spPr>
            <a:xfrm>
              <a:off x="0" y="-9525"/>
              <a:ext cx="8349328" cy="2872581"/>
            </a:xfrm>
            <a:prstGeom prst="rect">
              <a:avLst/>
            </a:prstGeom>
          </p:spPr>
          <p:txBody>
            <a:bodyPr wrap="square" lIns="0" tIns="0" rIns="0" bIns="0" rtlCol="0" anchor="t">
              <a:spAutoFit/>
            </a:bodyPr>
            <a:lstStyle/>
            <a:p>
              <a:pPr algn="ctr">
                <a:lnSpc>
                  <a:spcPts val="8400"/>
                </a:lnSpc>
              </a:pPr>
              <a:endParaRPr lang="en-US" sz="7000" dirty="0">
                <a:solidFill>
                  <a:srgbClr val="FFFFFF"/>
                </a:solidFill>
                <a:latin typeface="HK Grotesk Semi-Bold"/>
              </a:endParaRPr>
            </a:p>
            <a:p>
              <a:pPr algn="ctr">
                <a:lnSpc>
                  <a:spcPts val="8400"/>
                </a:lnSpc>
              </a:pPr>
              <a:r>
                <a:rPr lang="en-US" sz="7000" dirty="0">
                  <a:solidFill>
                    <a:srgbClr val="FFFFFF"/>
                  </a:solidFill>
                  <a:latin typeface="HK Grotesk Semi-Bold"/>
                </a:rPr>
                <a:t> </a:t>
              </a:r>
            </a:p>
          </p:txBody>
        </p:sp>
        <p:sp>
          <p:nvSpPr>
            <p:cNvPr id="10" name="TextBox 10"/>
            <p:cNvSpPr txBox="1"/>
            <p:nvPr/>
          </p:nvSpPr>
          <p:spPr>
            <a:xfrm>
              <a:off x="0" y="3356829"/>
              <a:ext cx="7980185" cy="741144"/>
            </a:xfrm>
            <a:prstGeom prst="rect">
              <a:avLst/>
            </a:prstGeom>
          </p:spPr>
          <p:txBody>
            <a:bodyPr lIns="0" tIns="0" rIns="0" bIns="0" rtlCol="0" anchor="t">
              <a:spAutoFit/>
            </a:bodyPr>
            <a:lstStyle/>
            <a:p>
              <a:pPr>
                <a:lnSpc>
                  <a:spcPts val="4480"/>
                </a:lnSpc>
              </a:pPr>
              <a:endParaRPr lang="en-US" sz="3200" dirty="0">
                <a:solidFill>
                  <a:srgbClr val="FFFFFF"/>
                </a:solidFill>
                <a:latin typeface="HK Grotesk Semi-Bold"/>
              </a:endParaRPr>
            </a:p>
          </p:txBody>
        </p:sp>
      </p:grpSp>
      <p:grpSp>
        <p:nvGrpSpPr>
          <p:cNvPr id="11" name="Group 11"/>
          <p:cNvGrpSpPr/>
          <p:nvPr/>
        </p:nvGrpSpPr>
        <p:grpSpPr>
          <a:xfrm>
            <a:off x="10020300" y="3181189"/>
            <a:ext cx="5905500" cy="3886225"/>
            <a:chOff x="0" y="-209550"/>
            <a:chExt cx="7874000" cy="5181635"/>
          </a:xfrm>
        </p:grpSpPr>
        <p:sp>
          <p:nvSpPr>
            <p:cNvPr id="12" name="TextBox 12"/>
            <p:cNvSpPr txBox="1"/>
            <p:nvPr/>
          </p:nvSpPr>
          <p:spPr>
            <a:xfrm>
              <a:off x="0" y="-209550"/>
              <a:ext cx="7874000" cy="800135"/>
            </a:xfrm>
            <a:prstGeom prst="rect">
              <a:avLst/>
            </a:prstGeom>
          </p:spPr>
          <p:txBody>
            <a:bodyPr lIns="0" tIns="0" rIns="0" bIns="0" rtlCol="0" anchor="t">
              <a:spAutoFit/>
            </a:bodyPr>
            <a:lstStyle/>
            <a:p>
              <a:pPr marL="561340" lvl="1" indent="-280670">
                <a:lnSpc>
                  <a:spcPts val="5200"/>
                </a:lnSpc>
                <a:buFont typeface="Arial"/>
                <a:buChar char="•"/>
              </a:pPr>
              <a:endParaRPr lang="en-US" sz="2600" dirty="0">
                <a:solidFill>
                  <a:srgbClr val="414042"/>
                </a:solidFill>
                <a:latin typeface="HK Grotesk"/>
                <a:hlinkClick r:id="rId3" action="ppaction://hlinksldjump"/>
              </a:endParaRPr>
            </a:p>
          </p:txBody>
        </p:sp>
        <p:sp>
          <p:nvSpPr>
            <p:cNvPr id="13" name="TextBox 13"/>
            <p:cNvSpPr txBox="1"/>
            <p:nvPr/>
          </p:nvSpPr>
          <p:spPr>
            <a:xfrm>
              <a:off x="0" y="670013"/>
              <a:ext cx="7874000" cy="800135"/>
            </a:xfrm>
            <a:prstGeom prst="rect">
              <a:avLst/>
            </a:prstGeom>
          </p:spPr>
          <p:txBody>
            <a:bodyPr lIns="0" tIns="0" rIns="0" bIns="0" rtlCol="0" anchor="t">
              <a:spAutoFit/>
            </a:bodyPr>
            <a:lstStyle/>
            <a:p>
              <a:pPr marL="561340" lvl="1" indent="-280670">
                <a:lnSpc>
                  <a:spcPts val="5200"/>
                </a:lnSpc>
                <a:buFont typeface="Arial"/>
                <a:buChar char="•"/>
              </a:pPr>
              <a:endParaRPr lang="en-US" sz="2600" dirty="0">
                <a:solidFill>
                  <a:srgbClr val="414042"/>
                </a:solidFill>
                <a:latin typeface="HK Grotesk"/>
                <a:hlinkClick r:id="rId4" action="ppaction://hlinksldjump"/>
              </a:endParaRPr>
            </a:p>
          </p:txBody>
        </p:sp>
        <p:sp>
          <p:nvSpPr>
            <p:cNvPr id="14" name="TextBox 14"/>
            <p:cNvSpPr txBox="1"/>
            <p:nvPr/>
          </p:nvSpPr>
          <p:spPr>
            <a:xfrm>
              <a:off x="0" y="1549699"/>
              <a:ext cx="7874000" cy="800135"/>
            </a:xfrm>
            <a:prstGeom prst="rect">
              <a:avLst/>
            </a:prstGeom>
          </p:spPr>
          <p:txBody>
            <a:bodyPr lIns="0" tIns="0" rIns="0" bIns="0" rtlCol="0" anchor="t">
              <a:spAutoFit/>
            </a:bodyPr>
            <a:lstStyle/>
            <a:p>
              <a:pPr marL="280670" lvl="1">
                <a:lnSpc>
                  <a:spcPts val="5200"/>
                </a:lnSpc>
              </a:pPr>
              <a:endParaRPr lang="en-US" sz="2600" dirty="0">
                <a:solidFill>
                  <a:srgbClr val="414042"/>
                </a:solidFill>
                <a:latin typeface="HK Grotesk"/>
                <a:hlinkClick r:id="rId5" action="ppaction://hlinksldjump"/>
              </a:endParaRPr>
            </a:p>
          </p:txBody>
        </p:sp>
        <p:sp>
          <p:nvSpPr>
            <p:cNvPr id="15" name="TextBox 15"/>
            <p:cNvSpPr txBox="1"/>
            <p:nvPr/>
          </p:nvSpPr>
          <p:spPr>
            <a:xfrm>
              <a:off x="0" y="2429386"/>
              <a:ext cx="7874000" cy="800135"/>
            </a:xfrm>
            <a:prstGeom prst="rect">
              <a:avLst/>
            </a:prstGeom>
          </p:spPr>
          <p:txBody>
            <a:bodyPr lIns="0" tIns="0" rIns="0" bIns="0" rtlCol="0" anchor="t">
              <a:spAutoFit/>
            </a:bodyPr>
            <a:lstStyle/>
            <a:p>
              <a:pPr marL="561340" lvl="1" indent="-280670">
                <a:lnSpc>
                  <a:spcPts val="5200"/>
                </a:lnSpc>
                <a:buFont typeface="Arial"/>
                <a:buChar char="•"/>
              </a:pPr>
              <a:endParaRPr lang="en-US" sz="2600" dirty="0">
                <a:solidFill>
                  <a:srgbClr val="414042"/>
                </a:solidFill>
                <a:latin typeface="HK Grotesk"/>
                <a:hlinkClick r:id="rId6" action="ppaction://hlinksldjump"/>
              </a:endParaRPr>
            </a:p>
          </p:txBody>
        </p:sp>
        <p:sp>
          <p:nvSpPr>
            <p:cNvPr id="16" name="TextBox 16"/>
            <p:cNvSpPr txBox="1"/>
            <p:nvPr/>
          </p:nvSpPr>
          <p:spPr>
            <a:xfrm>
              <a:off x="0" y="3309072"/>
              <a:ext cx="7874000" cy="800135"/>
            </a:xfrm>
            <a:prstGeom prst="rect">
              <a:avLst/>
            </a:prstGeom>
          </p:spPr>
          <p:txBody>
            <a:bodyPr lIns="0" tIns="0" rIns="0" bIns="0" rtlCol="0" anchor="t">
              <a:spAutoFit/>
            </a:bodyPr>
            <a:lstStyle/>
            <a:p>
              <a:pPr marL="280670" lvl="1">
                <a:lnSpc>
                  <a:spcPts val="5200"/>
                </a:lnSpc>
              </a:pPr>
              <a:endParaRPr lang="en-US" sz="2600" dirty="0">
                <a:solidFill>
                  <a:srgbClr val="414042"/>
                </a:solidFill>
                <a:latin typeface="HK Grotesk"/>
                <a:hlinkClick r:id="rId7" action="ppaction://hlinksldjump"/>
              </a:endParaRPr>
            </a:p>
          </p:txBody>
        </p:sp>
        <p:sp>
          <p:nvSpPr>
            <p:cNvPr id="17" name="TextBox 17"/>
            <p:cNvSpPr txBox="1"/>
            <p:nvPr/>
          </p:nvSpPr>
          <p:spPr>
            <a:xfrm>
              <a:off x="0" y="4171950"/>
              <a:ext cx="7874000" cy="800135"/>
            </a:xfrm>
            <a:prstGeom prst="rect">
              <a:avLst/>
            </a:prstGeom>
          </p:spPr>
          <p:txBody>
            <a:bodyPr lIns="0" tIns="0" rIns="0" bIns="0" rtlCol="0" anchor="t">
              <a:spAutoFit/>
            </a:bodyPr>
            <a:lstStyle/>
            <a:p>
              <a:pPr marL="280670" lvl="1">
                <a:lnSpc>
                  <a:spcPts val="5200"/>
                </a:lnSpc>
              </a:pPr>
              <a:endParaRPr lang="en-US" sz="2600" dirty="0">
                <a:solidFill>
                  <a:srgbClr val="414042"/>
                </a:solidFill>
                <a:latin typeface="HK Grotesk"/>
                <a:hlinkClick r:id="rId8" action="ppaction://hlinksldjump"/>
              </a:endParaRPr>
            </a:p>
          </p:txBody>
        </p:sp>
      </p:grpSp>
      <p:sp>
        <p:nvSpPr>
          <p:cNvPr id="5" name="TextBox 4">
            <a:extLst>
              <a:ext uri="{FF2B5EF4-FFF2-40B4-BE49-F238E27FC236}">
                <a16:creationId xmlns:a16="http://schemas.microsoft.com/office/drawing/2014/main" id="{1CA4594F-1F33-FC53-F18D-7F3CE4D8155D}"/>
              </a:ext>
            </a:extLst>
          </p:cNvPr>
          <p:cNvSpPr txBox="1"/>
          <p:nvPr/>
        </p:nvSpPr>
        <p:spPr>
          <a:xfrm>
            <a:off x="838200" y="1584560"/>
            <a:ext cx="7239000" cy="4524315"/>
          </a:xfrm>
          <a:prstGeom prst="rect">
            <a:avLst/>
          </a:prstGeom>
          <a:noFill/>
        </p:spPr>
        <p:txBody>
          <a:bodyPr wrap="square" rtlCol="0">
            <a:spAutoFit/>
          </a:bodyPr>
          <a:lstStyle/>
          <a:p>
            <a:pPr algn="ctr"/>
            <a:endParaRPr lang="en-US" sz="9600" b="1" dirty="0">
              <a:solidFill>
                <a:schemeClr val="bg2">
                  <a:lumMod val="10000"/>
                </a:schemeClr>
              </a:solidFill>
            </a:endParaRPr>
          </a:p>
          <a:p>
            <a:pPr algn="ctr"/>
            <a:r>
              <a:rPr lang="en-US" sz="9600" b="1" dirty="0">
                <a:solidFill>
                  <a:schemeClr val="accent1">
                    <a:lumMod val="50000"/>
                  </a:schemeClr>
                </a:solidFill>
                <a:latin typeface="Arial Rounded MT Bold" panose="020F0704030504030204" pitchFamily="34" charset="0"/>
              </a:rPr>
              <a:t>Any </a:t>
            </a:r>
          </a:p>
          <a:p>
            <a:pPr algn="ctr"/>
            <a:r>
              <a:rPr lang="en-US" sz="9600" b="1" dirty="0">
                <a:solidFill>
                  <a:schemeClr val="accent1">
                    <a:lumMod val="50000"/>
                  </a:schemeClr>
                </a:solidFill>
                <a:latin typeface="Arial Rounded MT Bold" panose="020F0704030504030204" pitchFamily="34" charset="0"/>
              </a:rPr>
              <a:t>Queries??</a:t>
            </a:r>
          </a:p>
        </p:txBody>
      </p:sp>
      <p:pic>
        <p:nvPicPr>
          <p:cNvPr id="19" name="Picture 18">
            <a:extLst>
              <a:ext uri="{FF2B5EF4-FFF2-40B4-BE49-F238E27FC236}">
                <a16:creationId xmlns:a16="http://schemas.microsoft.com/office/drawing/2014/main" id="{FCED75D2-99E8-12D0-52E0-383A398D17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19572" y="1028698"/>
            <a:ext cx="8535024" cy="8229600"/>
          </a:xfrm>
          <a:prstGeom prst="rect">
            <a:avLst/>
          </a:prstGeom>
        </p:spPr>
      </p:pic>
      <p:sp>
        <p:nvSpPr>
          <p:cNvPr id="20" name="TextBox 19">
            <a:extLst>
              <a:ext uri="{FF2B5EF4-FFF2-40B4-BE49-F238E27FC236}">
                <a16:creationId xmlns:a16="http://schemas.microsoft.com/office/drawing/2014/main" id="{EFF7BC9F-1029-9E20-9DBF-F578B72F208A}"/>
              </a:ext>
            </a:extLst>
          </p:cNvPr>
          <p:cNvSpPr txBox="1"/>
          <p:nvPr/>
        </p:nvSpPr>
        <p:spPr>
          <a:xfrm>
            <a:off x="3247189" y="7859224"/>
            <a:ext cx="6324600" cy="769441"/>
          </a:xfrm>
          <a:prstGeom prst="rect">
            <a:avLst/>
          </a:prstGeom>
          <a:noFill/>
        </p:spPr>
        <p:txBody>
          <a:bodyPr wrap="square" rtlCol="0">
            <a:spAutoFit/>
          </a:bodyPr>
          <a:lstStyle/>
          <a:p>
            <a:r>
              <a:rPr lang="en-US" sz="4400" dirty="0">
                <a:solidFill>
                  <a:schemeClr val="bg2">
                    <a:lumMod val="10000"/>
                  </a:schemeClr>
                </a:solidFill>
              </a:rPr>
              <a:t>Thank You!!</a:t>
            </a:r>
          </a:p>
        </p:txBody>
      </p:sp>
    </p:spTree>
    <p:extLst>
      <p:ext uri="{BB962C8B-B14F-4D97-AF65-F5344CB8AC3E}">
        <p14:creationId xmlns:p14="http://schemas.microsoft.com/office/powerpoint/2010/main" val="363001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A9B"/>
        </a:solidFill>
        <a:effectLst/>
      </p:bgPr>
    </p:bg>
    <p:spTree>
      <p:nvGrpSpPr>
        <p:cNvPr id="1" name=""/>
        <p:cNvGrpSpPr/>
        <p:nvPr/>
      </p:nvGrpSpPr>
      <p:grpSpPr>
        <a:xfrm>
          <a:off x="0" y="0"/>
          <a:ext cx="0" cy="0"/>
          <a:chOff x="0" y="0"/>
          <a:chExt cx="0" cy="0"/>
        </a:xfrm>
      </p:grpSpPr>
      <p:grpSp>
        <p:nvGrpSpPr>
          <p:cNvPr id="2" name="Group 2"/>
          <p:cNvGrpSpPr/>
          <p:nvPr/>
        </p:nvGrpSpPr>
        <p:grpSpPr>
          <a:xfrm>
            <a:off x="10515600" y="774177"/>
            <a:ext cx="7395077" cy="9372525"/>
            <a:chOff x="0" y="0"/>
            <a:chExt cx="2016948" cy="1322505"/>
          </a:xfrm>
        </p:grpSpPr>
        <p:sp>
          <p:nvSpPr>
            <p:cNvPr id="3" name="Freeform 3"/>
            <p:cNvSpPr/>
            <p:nvPr/>
          </p:nvSpPr>
          <p:spPr>
            <a:xfrm>
              <a:off x="0" y="0"/>
              <a:ext cx="2016948" cy="1322505"/>
            </a:xfrm>
            <a:custGeom>
              <a:avLst/>
              <a:gdLst/>
              <a:ahLst/>
              <a:cxnLst/>
              <a:rect l="l" t="t" r="r" b="b"/>
              <a:pathLst>
                <a:path w="2016948" h="1322505">
                  <a:moveTo>
                    <a:pt x="50547" y="0"/>
                  </a:moveTo>
                  <a:lnTo>
                    <a:pt x="1966401" y="0"/>
                  </a:lnTo>
                  <a:cubicBezTo>
                    <a:pt x="1979807" y="0"/>
                    <a:pt x="1992664" y="5326"/>
                    <a:pt x="2002143" y="14805"/>
                  </a:cubicBezTo>
                  <a:cubicBezTo>
                    <a:pt x="2011623" y="24284"/>
                    <a:pt x="2016948" y="37141"/>
                    <a:pt x="2016948" y="50547"/>
                  </a:cubicBezTo>
                  <a:lnTo>
                    <a:pt x="2016948" y="1271958"/>
                  </a:lnTo>
                  <a:cubicBezTo>
                    <a:pt x="2016948" y="1285364"/>
                    <a:pt x="2011623" y="1298221"/>
                    <a:pt x="2002143" y="1307700"/>
                  </a:cubicBezTo>
                  <a:cubicBezTo>
                    <a:pt x="1992664" y="1317180"/>
                    <a:pt x="1979807" y="1322505"/>
                    <a:pt x="1966401" y="1322505"/>
                  </a:cubicBezTo>
                  <a:lnTo>
                    <a:pt x="50547" y="1322505"/>
                  </a:lnTo>
                  <a:cubicBezTo>
                    <a:pt x="37141" y="1322505"/>
                    <a:pt x="24284" y="1317180"/>
                    <a:pt x="14805" y="1307700"/>
                  </a:cubicBezTo>
                  <a:cubicBezTo>
                    <a:pt x="5326" y="1298221"/>
                    <a:pt x="0" y="1285364"/>
                    <a:pt x="0" y="1271958"/>
                  </a:cubicBezTo>
                  <a:lnTo>
                    <a:pt x="0" y="50547"/>
                  </a:lnTo>
                  <a:cubicBezTo>
                    <a:pt x="0" y="37141"/>
                    <a:pt x="5326" y="24284"/>
                    <a:pt x="14805" y="14805"/>
                  </a:cubicBezTo>
                  <a:cubicBezTo>
                    <a:pt x="24284" y="5326"/>
                    <a:pt x="37141" y="0"/>
                    <a:pt x="50547" y="0"/>
                  </a:cubicBezTo>
                  <a:close/>
                </a:path>
              </a:pathLst>
            </a:custGeom>
            <a:solidFill>
              <a:srgbClr val="F1F1F1"/>
            </a:solidFill>
          </p:spPr>
        </p:sp>
        <p:sp>
          <p:nvSpPr>
            <p:cNvPr id="4" name="TextBox 4"/>
            <p:cNvSpPr txBox="1"/>
            <p:nvPr/>
          </p:nvSpPr>
          <p:spPr>
            <a:xfrm>
              <a:off x="0" y="-38100"/>
              <a:ext cx="2016948" cy="1360605"/>
            </a:xfrm>
            <a:prstGeom prst="rect">
              <a:avLst/>
            </a:prstGeom>
          </p:spPr>
          <p:txBody>
            <a:bodyPr lIns="50800" tIns="50800" rIns="50800" bIns="50800" rtlCol="0" anchor="ctr"/>
            <a:lstStyle/>
            <a:p>
              <a:pPr algn="ctr">
                <a:lnSpc>
                  <a:spcPts val="2100"/>
                </a:lnSpc>
              </a:pPr>
              <a:endParaRPr/>
            </a:p>
          </p:txBody>
        </p:sp>
      </p:grpSp>
      <p:sp>
        <p:nvSpPr>
          <p:cNvPr id="7" name="TextBox 7"/>
          <p:cNvSpPr txBox="1"/>
          <p:nvPr/>
        </p:nvSpPr>
        <p:spPr>
          <a:xfrm>
            <a:off x="5105399" y="8138241"/>
            <a:ext cx="2293291" cy="1120059"/>
          </a:xfrm>
          <a:prstGeom prst="rect">
            <a:avLst/>
          </a:prstGeom>
        </p:spPr>
        <p:txBody>
          <a:bodyPr lIns="254000" tIns="254000" rIns="254000" bIns="254000" rtlCol="0" anchor="ctr"/>
          <a:lstStyle/>
          <a:p>
            <a:pPr>
              <a:lnSpc>
                <a:spcPts val="2100"/>
              </a:lnSpc>
            </a:pPr>
            <a:r>
              <a:rPr lang="en-US" sz="1500" dirty="0">
                <a:solidFill>
                  <a:srgbClr val="414042"/>
                </a:solidFill>
                <a:latin typeface="HK Grotesk Light"/>
              </a:rPr>
              <a:t>.</a:t>
            </a:r>
          </a:p>
        </p:txBody>
      </p:sp>
      <p:grpSp>
        <p:nvGrpSpPr>
          <p:cNvPr id="8" name="Group 8"/>
          <p:cNvGrpSpPr/>
          <p:nvPr/>
        </p:nvGrpSpPr>
        <p:grpSpPr>
          <a:xfrm>
            <a:off x="228600" y="3331207"/>
            <a:ext cx="9327147" cy="3080624"/>
            <a:chOff x="0" y="-9525"/>
            <a:chExt cx="8349328" cy="4107498"/>
          </a:xfrm>
        </p:grpSpPr>
        <p:sp>
          <p:nvSpPr>
            <p:cNvPr id="9" name="TextBox 9"/>
            <p:cNvSpPr txBox="1"/>
            <p:nvPr/>
          </p:nvSpPr>
          <p:spPr>
            <a:xfrm>
              <a:off x="0" y="-9525"/>
              <a:ext cx="8349328" cy="2872581"/>
            </a:xfrm>
            <a:prstGeom prst="rect">
              <a:avLst/>
            </a:prstGeom>
          </p:spPr>
          <p:txBody>
            <a:bodyPr wrap="square" lIns="0" tIns="0" rIns="0" bIns="0" rtlCol="0" anchor="t">
              <a:spAutoFit/>
            </a:bodyPr>
            <a:lstStyle/>
            <a:p>
              <a:pPr algn="ctr">
                <a:lnSpc>
                  <a:spcPts val="8400"/>
                </a:lnSpc>
              </a:pPr>
              <a:endParaRPr lang="en-US" sz="7000" dirty="0">
                <a:solidFill>
                  <a:srgbClr val="FFFFFF"/>
                </a:solidFill>
                <a:latin typeface="HK Grotesk Semi-Bold"/>
              </a:endParaRPr>
            </a:p>
            <a:p>
              <a:pPr algn="ctr">
                <a:lnSpc>
                  <a:spcPts val="8400"/>
                </a:lnSpc>
              </a:pPr>
              <a:r>
                <a:rPr lang="en-US" sz="7000" dirty="0">
                  <a:solidFill>
                    <a:srgbClr val="FFFFFF"/>
                  </a:solidFill>
                  <a:latin typeface="Franklin Gothic Heavy" panose="020B0903020102020204" pitchFamily="34" charset="0"/>
                </a:rPr>
                <a:t>Overview</a:t>
              </a:r>
              <a:r>
                <a:rPr lang="en-US" sz="7000" dirty="0">
                  <a:solidFill>
                    <a:srgbClr val="FFFFFF"/>
                  </a:solidFill>
                  <a:latin typeface="HK Grotesk Semi-Bold"/>
                </a:rPr>
                <a:t> </a:t>
              </a:r>
            </a:p>
          </p:txBody>
        </p:sp>
        <p:sp>
          <p:nvSpPr>
            <p:cNvPr id="10" name="TextBox 10"/>
            <p:cNvSpPr txBox="1"/>
            <p:nvPr/>
          </p:nvSpPr>
          <p:spPr>
            <a:xfrm>
              <a:off x="0" y="3356829"/>
              <a:ext cx="7980185" cy="741144"/>
            </a:xfrm>
            <a:prstGeom prst="rect">
              <a:avLst/>
            </a:prstGeom>
          </p:spPr>
          <p:txBody>
            <a:bodyPr lIns="0" tIns="0" rIns="0" bIns="0" rtlCol="0" anchor="t">
              <a:spAutoFit/>
            </a:bodyPr>
            <a:lstStyle/>
            <a:p>
              <a:pPr>
                <a:lnSpc>
                  <a:spcPts val="4480"/>
                </a:lnSpc>
              </a:pPr>
              <a:endParaRPr lang="en-US" sz="3200" dirty="0">
                <a:solidFill>
                  <a:srgbClr val="FFFFFF"/>
                </a:solidFill>
                <a:latin typeface="HK Grotesk Semi-Bold"/>
              </a:endParaRPr>
            </a:p>
          </p:txBody>
        </p:sp>
      </p:grpSp>
      <p:grpSp>
        <p:nvGrpSpPr>
          <p:cNvPr id="11" name="Group 11"/>
          <p:cNvGrpSpPr/>
          <p:nvPr/>
        </p:nvGrpSpPr>
        <p:grpSpPr>
          <a:xfrm>
            <a:off x="10020300" y="3181189"/>
            <a:ext cx="5905500" cy="3886225"/>
            <a:chOff x="0" y="-209550"/>
            <a:chExt cx="7874000" cy="5181635"/>
          </a:xfrm>
        </p:grpSpPr>
        <p:sp>
          <p:nvSpPr>
            <p:cNvPr id="12" name="TextBox 12"/>
            <p:cNvSpPr txBox="1"/>
            <p:nvPr/>
          </p:nvSpPr>
          <p:spPr>
            <a:xfrm>
              <a:off x="0" y="-209550"/>
              <a:ext cx="7874000" cy="800135"/>
            </a:xfrm>
            <a:prstGeom prst="rect">
              <a:avLst/>
            </a:prstGeom>
          </p:spPr>
          <p:txBody>
            <a:bodyPr lIns="0" tIns="0" rIns="0" bIns="0" rtlCol="0" anchor="t">
              <a:spAutoFit/>
            </a:bodyPr>
            <a:lstStyle/>
            <a:p>
              <a:pPr marL="561340" lvl="1" indent="-280670">
                <a:lnSpc>
                  <a:spcPts val="5200"/>
                </a:lnSpc>
                <a:buFont typeface="Arial"/>
                <a:buChar char="•"/>
              </a:pPr>
              <a:endParaRPr lang="en-US" sz="2600" dirty="0">
                <a:solidFill>
                  <a:srgbClr val="414042"/>
                </a:solidFill>
                <a:latin typeface="HK Grotesk"/>
                <a:hlinkClick r:id="rId3" action="ppaction://hlinksldjump"/>
              </a:endParaRPr>
            </a:p>
          </p:txBody>
        </p:sp>
        <p:sp>
          <p:nvSpPr>
            <p:cNvPr id="13" name="TextBox 13"/>
            <p:cNvSpPr txBox="1"/>
            <p:nvPr/>
          </p:nvSpPr>
          <p:spPr>
            <a:xfrm>
              <a:off x="0" y="670013"/>
              <a:ext cx="7874000" cy="800135"/>
            </a:xfrm>
            <a:prstGeom prst="rect">
              <a:avLst/>
            </a:prstGeom>
          </p:spPr>
          <p:txBody>
            <a:bodyPr lIns="0" tIns="0" rIns="0" bIns="0" rtlCol="0" anchor="t">
              <a:spAutoFit/>
            </a:bodyPr>
            <a:lstStyle/>
            <a:p>
              <a:pPr marL="561340" lvl="1" indent="-280670">
                <a:lnSpc>
                  <a:spcPts val="5200"/>
                </a:lnSpc>
                <a:buFont typeface="Arial"/>
                <a:buChar char="•"/>
              </a:pPr>
              <a:endParaRPr lang="en-US" sz="2600" dirty="0">
                <a:solidFill>
                  <a:srgbClr val="414042"/>
                </a:solidFill>
                <a:latin typeface="HK Grotesk"/>
                <a:hlinkClick r:id="rId4" action="ppaction://hlinksldjump"/>
              </a:endParaRPr>
            </a:p>
          </p:txBody>
        </p:sp>
        <p:sp>
          <p:nvSpPr>
            <p:cNvPr id="14" name="TextBox 14"/>
            <p:cNvSpPr txBox="1"/>
            <p:nvPr/>
          </p:nvSpPr>
          <p:spPr>
            <a:xfrm>
              <a:off x="0" y="1549699"/>
              <a:ext cx="7874000" cy="800135"/>
            </a:xfrm>
            <a:prstGeom prst="rect">
              <a:avLst/>
            </a:prstGeom>
          </p:spPr>
          <p:txBody>
            <a:bodyPr lIns="0" tIns="0" rIns="0" bIns="0" rtlCol="0" anchor="t">
              <a:spAutoFit/>
            </a:bodyPr>
            <a:lstStyle/>
            <a:p>
              <a:pPr marL="280670" lvl="1">
                <a:lnSpc>
                  <a:spcPts val="5200"/>
                </a:lnSpc>
              </a:pPr>
              <a:endParaRPr lang="en-US" sz="2600" dirty="0">
                <a:solidFill>
                  <a:srgbClr val="414042"/>
                </a:solidFill>
                <a:latin typeface="HK Grotesk"/>
                <a:hlinkClick r:id="rId5" action="ppaction://hlinksldjump"/>
              </a:endParaRPr>
            </a:p>
          </p:txBody>
        </p:sp>
        <p:sp>
          <p:nvSpPr>
            <p:cNvPr id="15" name="TextBox 15"/>
            <p:cNvSpPr txBox="1"/>
            <p:nvPr/>
          </p:nvSpPr>
          <p:spPr>
            <a:xfrm>
              <a:off x="0" y="2429386"/>
              <a:ext cx="7874000" cy="800135"/>
            </a:xfrm>
            <a:prstGeom prst="rect">
              <a:avLst/>
            </a:prstGeom>
          </p:spPr>
          <p:txBody>
            <a:bodyPr lIns="0" tIns="0" rIns="0" bIns="0" rtlCol="0" anchor="t">
              <a:spAutoFit/>
            </a:bodyPr>
            <a:lstStyle/>
            <a:p>
              <a:pPr marL="561340" lvl="1" indent="-280670">
                <a:lnSpc>
                  <a:spcPts val="5200"/>
                </a:lnSpc>
                <a:buFont typeface="Arial"/>
                <a:buChar char="•"/>
              </a:pPr>
              <a:endParaRPr lang="en-US" sz="2600" dirty="0">
                <a:solidFill>
                  <a:srgbClr val="414042"/>
                </a:solidFill>
                <a:latin typeface="HK Grotesk"/>
                <a:hlinkClick r:id="rId6" action="ppaction://hlinksldjump"/>
              </a:endParaRPr>
            </a:p>
          </p:txBody>
        </p:sp>
        <p:sp>
          <p:nvSpPr>
            <p:cNvPr id="16" name="TextBox 16"/>
            <p:cNvSpPr txBox="1"/>
            <p:nvPr/>
          </p:nvSpPr>
          <p:spPr>
            <a:xfrm>
              <a:off x="0" y="3309072"/>
              <a:ext cx="7874000" cy="800135"/>
            </a:xfrm>
            <a:prstGeom prst="rect">
              <a:avLst/>
            </a:prstGeom>
          </p:spPr>
          <p:txBody>
            <a:bodyPr lIns="0" tIns="0" rIns="0" bIns="0" rtlCol="0" anchor="t">
              <a:spAutoFit/>
            </a:bodyPr>
            <a:lstStyle/>
            <a:p>
              <a:pPr marL="280670" lvl="1">
                <a:lnSpc>
                  <a:spcPts val="5200"/>
                </a:lnSpc>
              </a:pPr>
              <a:endParaRPr lang="en-US" sz="2600" dirty="0">
                <a:solidFill>
                  <a:srgbClr val="414042"/>
                </a:solidFill>
                <a:latin typeface="HK Grotesk"/>
                <a:hlinkClick r:id="rId7" action="ppaction://hlinksldjump"/>
              </a:endParaRPr>
            </a:p>
          </p:txBody>
        </p:sp>
        <p:sp>
          <p:nvSpPr>
            <p:cNvPr id="17" name="TextBox 17"/>
            <p:cNvSpPr txBox="1"/>
            <p:nvPr/>
          </p:nvSpPr>
          <p:spPr>
            <a:xfrm>
              <a:off x="0" y="4171950"/>
              <a:ext cx="7874000" cy="800135"/>
            </a:xfrm>
            <a:prstGeom prst="rect">
              <a:avLst/>
            </a:prstGeom>
          </p:spPr>
          <p:txBody>
            <a:bodyPr lIns="0" tIns="0" rIns="0" bIns="0" rtlCol="0" anchor="t">
              <a:spAutoFit/>
            </a:bodyPr>
            <a:lstStyle/>
            <a:p>
              <a:pPr marL="280670" lvl="1">
                <a:lnSpc>
                  <a:spcPts val="5200"/>
                </a:lnSpc>
              </a:pPr>
              <a:endParaRPr lang="en-US" sz="2600" dirty="0">
                <a:solidFill>
                  <a:srgbClr val="414042"/>
                </a:solidFill>
                <a:latin typeface="HK Grotesk"/>
                <a:hlinkClick r:id="rId8" action="ppaction://hlinksldjump"/>
              </a:endParaRPr>
            </a:p>
          </p:txBody>
        </p:sp>
      </p:grpSp>
      <p:sp>
        <p:nvSpPr>
          <p:cNvPr id="18" name="TextBox 17">
            <a:extLst>
              <a:ext uri="{FF2B5EF4-FFF2-40B4-BE49-F238E27FC236}">
                <a16:creationId xmlns:a16="http://schemas.microsoft.com/office/drawing/2014/main" id="{BD2E3A47-85B9-612B-9AF5-50CE8A569D98}"/>
              </a:ext>
            </a:extLst>
          </p:cNvPr>
          <p:cNvSpPr txBox="1"/>
          <p:nvPr/>
        </p:nvSpPr>
        <p:spPr>
          <a:xfrm>
            <a:off x="10716084" y="774177"/>
            <a:ext cx="6234740" cy="8818440"/>
          </a:xfrm>
          <a:prstGeom prst="rect">
            <a:avLst/>
          </a:prstGeom>
          <a:noFill/>
        </p:spPr>
        <p:txBody>
          <a:bodyPr wrap="square" rtlCol="0">
            <a:spAutoFit/>
          </a:bodyPr>
          <a:lstStyle/>
          <a:p>
            <a:pPr marL="571500" indent="-571500">
              <a:lnSpc>
                <a:spcPct val="200000"/>
              </a:lnSpc>
              <a:buFont typeface="Wingdings" panose="05000000000000000000" pitchFamily="2" charset="2"/>
              <a:buChar char="Ø"/>
            </a:pPr>
            <a:r>
              <a:rPr lang="en-US" sz="3200" dirty="0"/>
              <a:t>Introduction</a:t>
            </a:r>
          </a:p>
          <a:p>
            <a:pPr marL="571500" indent="-571500">
              <a:lnSpc>
                <a:spcPct val="200000"/>
              </a:lnSpc>
              <a:buFont typeface="Wingdings" panose="05000000000000000000" pitchFamily="2" charset="2"/>
              <a:buChar char="Ø"/>
            </a:pPr>
            <a:r>
              <a:rPr lang="en-US" sz="3200" dirty="0"/>
              <a:t>Target Audience</a:t>
            </a:r>
          </a:p>
          <a:p>
            <a:pPr marL="571500" indent="-571500">
              <a:lnSpc>
                <a:spcPct val="200000"/>
              </a:lnSpc>
              <a:buFont typeface="Wingdings" panose="05000000000000000000" pitchFamily="2" charset="2"/>
              <a:buChar char="Ø"/>
            </a:pPr>
            <a:r>
              <a:rPr lang="en-US" sz="3200" dirty="0"/>
              <a:t>Problem and Needs</a:t>
            </a:r>
          </a:p>
          <a:p>
            <a:pPr marL="571500" indent="-571500">
              <a:lnSpc>
                <a:spcPct val="200000"/>
              </a:lnSpc>
              <a:buFont typeface="Wingdings" panose="05000000000000000000" pitchFamily="2" charset="2"/>
              <a:buChar char="Ø"/>
            </a:pPr>
            <a:r>
              <a:rPr lang="en-US" sz="3200" dirty="0"/>
              <a:t>Data Overview</a:t>
            </a:r>
          </a:p>
          <a:p>
            <a:pPr marL="571500" indent="-571500">
              <a:lnSpc>
                <a:spcPct val="200000"/>
              </a:lnSpc>
              <a:buFont typeface="Wingdings" panose="05000000000000000000" pitchFamily="2" charset="2"/>
              <a:buChar char="Ø"/>
            </a:pPr>
            <a:r>
              <a:rPr lang="en-US" sz="3200" dirty="0"/>
              <a:t>Data Preprocessing</a:t>
            </a:r>
          </a:p>
          <a:p>
            <a:pPr marL="571500" indent="-571500">
              <a:lnSpc>
                <a:spcPct val="200000"/>
              </a:lnSpc>
              <a:buFont typeface="Wingdings" panose="05000000000000000000" pitchFamily="2" charset="2"/>
              <a:buChar char="Ø"/>
            </a:pPr>
            <a:r>
              <a:rPr lang="en-US" sz="3200" dirty="0"/>
              <a:t>Methodology</a:t>
            </a:r>
          </a:p>
          <a:p>
            <a:pPr marL="571500" indent="-571500">
              <a:lnSpc>
                <a:spcPct val="200000"/>
              </a:lnSpc>
              <a:buFont typeface="Wingdings" panose="05000000000000000000" pitchFamily="2" charset="2"/>
              <a:buChar char="Ø"/>
            </a:pPr>
            <a:r>
              <a:rPr lang="en-US" sz="3200" dirty="0"/>
              <a:t>Analysis and Results</a:t>
            </a:r>
          </a:p>
          <a:p>
            <a:pPr marL="571500" indent="-571500">
              <a:lnSpc>
                <a:spcPct val="200000"/>
              </a:lnSpc>
              <a:buFont typeface="Wingdings" panose="05000000000000000000" pitchFamily="2" charset="2"/>
              <a:buChar char="Ø"/>
            </a:pPr>
            <a:r>
              <a:rPr lang="en-US" sz="3200" dirty="0"/>
              <a:t>Conclusion</a:t>
            </a:r>
          </a:p>
          <a:p>
            <a:pPr marL="571500" indent="-571500">
              <a:lnSpc>
                <a:spcPct val="200000"/>
              </a:lnSpc>
              <a:buFont typeface="Wingdings" panose="05000000000000000000" pitchFamily="2" charset="2"/>
              <a:buChar char="Ø"/>
            </a:pPr>
            <a:r>
              <a:rPr lang="en-US" sz="3200" dirty="0"/>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3" name="Group 3"/>
          <p:cNvGrpSpPr/>
          <p:nvPr/>
        </p:nvGrpSpPr>
        <p:grpSpPr>
          <a:xfrm>
            <a:off x="1028699" y="2157076"/>
            <a:ext cx="8115301" cy="5063493"/>
            <a:chOff x="-1" y="-9525"/>
            <a:chExt cx="10820401" cy="6751324"/>
          </a:xfrm>
        </p:grpSpPr>
        <p:sp>
          <p:nvSpPr>
            <p:cNvPr id="4" name="TextBox 4"/>
            <p:cNvSpPr txBox="1"/>
            <p:nvPr/>
          </p:nvSpPr>
          <p:spPr>
            <a:xfrm>
              <a:off x="0" y="-9525"/>
              <a:ext cx="10820400" cy="1436291"/>
            </a:xfrm>
            <a:prstGeom prst="rect">
              <a:avLst/>
            </a:prstGeom>
          </p:spPr>
          <p:txBody>
            <a:bodyPr lIns="0" tIns="0" rIns="0" bIns="0" rtlCol="0" anchor="t">
              <a:spAutoFit/>
            </a:bodyPr>
            <a:lstStyle/>
            <a:p>
              <a:pPr>
                <a:lnSpc>
                  <a:spcPts val="8400"/>
                </a:lnSpc>
              </a:pPr>
              <a:r>
                <a:rPr lang="en-US" sz="7000" dirty="0">
                  <a:solidFill>
                    <a:srgbClr val="414042"/>
                  </a:solidFill>
                  <a:latin typeface="HK Grotesk Semi-Bold"/>
                </a:rPr>
                <a:t>Introduction</a:t>
              </a:r>
            </a:p>
          </p:txBody>
        </p:sp>
        <p:sp>
          <p:nvSpPr>
            <p:cNvPr id="5" name="TextBox 5"/>
            <p:cNvSpPr txBox="1"/>
            <p:nvPr/>
          </p:nvSpPr>
          <p:spPr>
            <a:xfrm>
              <a:off x="-1" y="1843356"/>
              <a:ext cx="8917671" cy="594949"/>
            </a:xfrm>
            <a:prstGeom prst="rect">
              <a:avLst/>
            </a:prstGeom>
          </p:spPr>
          <p:txBody>
            <a:bodyPr lIns="0" tIns="0" rIns="0" bIns="0" rtlCol="0" anchor="t">
              <a:spAutoFit/>
            </a:bodyPr>
            <a:lstStyle/>
            <a:p>
              <a:pPr>
                <a:lnSpc>
                  <a:spcPts val="3640"/>
                </a:lnSpc>
              </a:pPr>
              <a:endParaRPr lang="en-US" sz="2600" dirty="0">
                <a:solidFill>
                  <a:srgbClr val="414042"/>
                </a:solidFill>
                <a:latin typeface="HK Grotesk"/>
              </a:endParaRPr>
            </a:p>
          </p:txBody>
        </p:sp>
        <p:sp>
          <p:nvSpPr>
            <p:cNvPr id="6" name="TextBox 6"/>
            <p:cNvSpPr txBox="1"/>
            <p:nvPr/>
          </p:nvSpPr>
          <p:spPr>
            <a:xfrm>
              <a:off x="0" y="6146850"/>
              <a:ext cx="8917671" cy="594949"/>
            </a:xfrm>
            <a:prstGeom prst="rect">
              <a:avLst/>
            </a:prstGeom>
          </p:spPr>
          <p:txBody>
            <a:bodyPr lIns="0" tIns="0" rIns="0" bIns="0" rtlCol="0" anchor="t">
              <a:spAutoFit/>
            </a:bodyPr>
            <a:lstStyle/>
            <a:p>
              <a:pPr>
                <a:lnSpc>
                  <a:spcPts val="3640"/>
                </a:lnSpc>
              </a:pPr>
              <a:endParaRPr lang="en-US" sz="2600" dirty="0">
                <a:solidFill>
                  <a:srgbClr val="414042"/>
                </a:solidFill>
                <a:latin typeface="HK Grotesk"/>
              </a:endParaRPr>
            </a:p>
          </p:txBody>
        </p:sp>
      </p:grpSp>
      <p:pic>
        <p:nvPicPr>
          <p:cNvPr id="8" name="Picture 7">
            <a:extLst>
              <a:ext uri="{FF2B5EF4-FFF2-40B4-BE49-F238E27FC236}">
                <a16:creationId xmlns:a16="http://schemas.microsoft.com/office/drawing/2014/main" id="{F3162C80-B86F-C09E-FB0F-99506B8C1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1900" y="2705100"/>
            <a:ext cx="6438900" cy="6438900"/>
          </a:xfrm>
          <a:prstGeom prst="rect">
            <a:avLst/>
          </a:prstGeom>
        </p:spPr>
      </p:pic>
      <p:sp>
        <p:nvSpPr>
          <p:cNvPr id="9" name="TextBox 8">
            <a:extLst>
              <a:ext uri="{FF2B5EF4-FFF2-40B4-BE49-F238E27FC236}">
                <a16:creationId xmlns:a16="http://schemas.microsoft.com/office/drawing/2014/main" id="{EE1BEF42-BF8A-9C21-9C14-413508BFF7A9}"/>
              </a:ext>
            </a:extLst>
          </p:cNvPr>
          <p:cNvSpPr txBox="1"/>
          <p:nvPr/>
        </p:nvSpPr>
        <p:spPr>
          <a:xfrm>
            <a:off x="1028699" y="3546737"/>
            <a:ext cx="9334501" cy="4524315"/>
          </a:xfrm>
          <a:prstGeom prst="rect">
            <a:avLst/>
          </a:prstGeom>
          <a:noFill/>
        </p:spPr>
        <p:txBody>
          <a:bodyPr wrap="square" rtlCol="0">
            <a:spAutoFit/>
          </a:bodyPr>
          <a:lstStyle/>
          <a:p>
            <a:pPr algn="just"/>
            <a:r>
              <a:rPr lang="en-US" sz="2400" dirty="0">
                <a:solidFill>
                  <a:schemeClr val="tx2">
                    <a:lumMod val="50000"/>
                  </a:schemeClr>
                </a:solidFill>
              </a:rPr>
              <a:t>Credit card fraud detection is the process of identifying and preventing unauthorized or fraudulent transactions made using credit cards, typically employing algorithms and machine learning models to analyze patterns and anomalies in transaction data </a:t>
            </a:r>
            <a:r>
              <a:rPr lang="en-US" sz="2400" baseline="30000" dirty="0">
                <a:solidFill>
                  <a:schemeClr val="tx2">
                    <a:lumMod val="50000"/>
                  </a:schemeClr>
                </a:solidFill>
              </a:rPr>
              <a:t>1</a:t>
            </a:r>
            <a:r>
              <a:rPr lang="en-US" sz="2400" dirty="0">
                <a:solidFill>
                  <a:schemeClr val="tx2">
                    <a:lumMod val="50000"/>
                  </a:schemeClr>
                </a:solidFill>
              </a:rPr>
              <a:t>.</a:t>
            </a:r>
          </a:p>
          <a:p>
            <a:pPr algn="just"/>
            <a:endParaRPr lang="en-US" sz="2400" dirty="0"/>
          </a:p>
          <a:p>
            <a:pPr algn="just"/>
            <a:r>
              <a:rPr lang="en-US" sz="2400" b="1" dirty="0">
                <a:solidFill>
                  <a:schemeClr val="tx2">
                    <a:lumMod val="50000"/>
                  </a:schemeClr>
                </a:solidFill>
              </a:rPr>
              <a:t>Primary Goal: </a:t>
            </a:r>
            <a:r>
              <a:rPr lang="en-US" sz="2400" dirty="0">
                <a:solidFill>
                  <a:schemeClr val="tx2">
                    <a:lumMod val="50000"/>
                  </a:schemeClr>
                </a:solidFill>
              </a:rPr>
              <a:t>C</a:t>
            </a:r>
            <a:r>
              <a:rPr lang="en-US" sz="2400" b="0" i="0" u="none" strike="noStrike" baseline="0" dirty="0">
                <a:solidFill>
                  <a:schemeClr val="tx2">
                    <a:lumMod val="50000"/>
                  </a:schemeClr>
                </a:solidFill>
              </a:rPr>
              <a:t>reating an intelligent model that can accurately differentiate between genuine and fraudulent transactions in real-time</a:t>
            </a:r>
            <a:r>
              <a:rPr lang="en-US" sz="2400" b="0" i="0" u="none" strike="noStrike" baseline="0" dirty="0">
                <a:solidFill>
                  <a:srgbClr val="000000"/>
                </a:solidFill>
              </a:rPr>
              <a:t>. </a:t>
            </a:r>
          </a:p>
          <a:p>
            <a:pPr algn="just"/>
            <a:endParaRPr lang="en-US" sz="2400" dirty="0">
              <a:solidFill>
                <a:srgbClr val="000000"/>
              </a:solidFill>
            </a:endParaRPr>
          </a:p>
          <a:p>
            <a:pPr algn="just"/>
            <a:r>
              <a:rPr lang="en-US" sz="2400" b="1" dirty="0">
                <a:solidFill>
                  <a:schemeClr val="tx2">
                    <a:lumMod val="50000"/>
                  </a:schemeClr>
                </a:solidFill>
              </a:rPr>
              <a:t>Importance</a:t>
            </a:r>
            <a:r>
              <a:rPr lang="en-US" sz="2400" dirty="0">
                <a:solidFill>
                  <a:schemeClr val="tx2">
                    <a:lumMod val="50000"/>
                  </a:schemeClr>
                </a:solidFill>
              </a:rPr>
              <a:t>: Safeguarding consumers and financial institutions from financial losses, maintaining trust in the banking system, and fostering a secure environment for digital commerce.</a:t>
            </a:r>
            <a:endParaRPr lang="en-US" sz="2400" b="1" dirty="0">
              <a:solidFill>
                <a:schemeClr val="tx2">
                  <a:lumMod val="50000"/>
                </a:schemeClr>
              </a:solidFill>
            </a:endParaRPr>
          </a:p>
          <a:p>
            <a:pPr algn="just"/>
            <a:endParaRPr lang="en-US" sz="2400" b="1" dirty="0">
              <a:solidFill>
                <a:schemeClr val="tx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0" y="3086100"/>
            <a:ext cx="5562600" cy="7125730"/>
            <a:chOff x="0" y="0"/>
            <a:chExt cx="2512595" cy="2709333"/>
          </a:xfrm>
        </p:grpSpPr>
        <p:sp>
          <p:nvSpPr>
            <p:cNvPr id="3" name="Freeform 3"/>
            <p:cNvSpPr/>
            <p:nvPr/>
          </p:nvSpPr>
          <p:spPr>
            <a:xfrm>
              <a:off x="0" y="0"/>
              <a:ext cx="2512595" cy="2709333"/>
            </a:xfrm>
            <a:custGeom>
              <a:avLst/>
              <a:gdLst/>
              <a:ahLst/>
              <a:cxnLst/>
              <a:rect l="l" t="t" r="r" b="b"/>
              <a:pathLst>
                <a:path w="2512595" h="2709333">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chemeClr val="accent5">
                <a:lumMod val="60000"/>
                <a:lumOff val="40000"/>
              </a:schemeClr>
            </a:solidFill>
          </p:spPr>
          <p:txBody>
            <a:bodyPr/>
            <a:lstStyle/>
            <a:p>
              <a:endParaRPr lang="en-US" dirty="0"/>
            </a:p>
          </p:txBody>
        </p:sp>
        <p:sp>
          <p:nvSpPr>
            <p:cNvPr id="4" name="TextBox 4"/>
            <p:cNvSpPr txBox="1"/>
            <p:nvPr/>
          </p:nvSpPr>
          <p:spPr>
            <a:xfrm>
              <a:off x="0" y="-38100"/>
              <a:ext cx="2512595" cy="2747433"/>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321323" y="1955323"/>
            <a:ext cx="6105347" cy="5090624"/>
            <a:chOff x="0" y="-57150"/>
            <a:chExt cx="8140463" cy="6787498"/>
          </a:xfrm>
        </p:grpSpPr>
        <p:sp>
          <p:nvSpPr>
            <p:cNvPr id="6" name="TextBox 6"/>
            <p:cNvSpPr txBox="1"/>
            <p:nvPr/>
          </p:nvSpPr>
          <p:spPr>
            <a:xfrm>
              <a:off x="0" y="2951416"/>
              <a:ext cx="8140463" cy="510311"/>
            </a:xfrm>
            <a:prstGeom prst="rect">
              <a:avLst/>
            </a:prstGeom>
          </p:spPr>
          <p:txBody>
            <a:bodyPr lIns="0" tIns="0" rIns="0" bIns="0" rtlCol="0" anchor="t">
              <a:spAutoFit/>
            </a:bodyPr>
            <a:lstStyle/>
            <a:p>
              <a:pPr marL="237490" lvl="1">
                <a:lnSpc>
                  <a:spcPts val="3079"/>
                </a:lnSpc>
              </a:pPr>
              <a:endParaRPr lang="en-US" sz="2200" dirty="0">
                <a:solidFill>
                  <a:srgbClr val="414042"/>
                </a:solidFill>
                <a:latin typeface="HK Grotesk"/>
              </a:endParaRPr>
            </a:p>
          </p:txBody>
        </p:sp>
        <p:sp>
          <p:nvSpPr>
            <p:cNvPr id="7" name="TextBox 7"/>
            <p:cNvSpPr txBox="1"/>
            <p:nvPr/>
          </p:nvSpPr>
          <p:spPr>
            <a:xfrm>
              <a:off x="0" y="4585727"/>
              <a:ext cx="8140463" cy="510311"/>
            </a:xfrm>
            <a:prstGeom prst="rect">
              <a:avLst/>
            </a:prstGeom>
          </p:spPr>
          <p:txBody>
            <a:bodyPr lIns="0" tIns="0" rIns="0" bIns="0" rtlCol="0" anchor="t">
              <a:spAutoFit/>
            </a:bodyPr>
            <a:lstStyle/>
            <a:p>
              <a:pPr marL="237490" lvl="1">
                <a:lnSpc>
                  <a:spcPts val="3079"/>
                </a:lnSpc>
              </a:pPr>
              <a:endParaRPr lang="en-US" sz="2200" dirty="0">
                <a:solidFill>
                  <a:srgbClr val="414042"/>
                </a:solidFill>
                <a:latin typeface="HK Grotesk"/>
              </a:endParaRPr>
            </a:p>
          </p:txBody>
        </p:sp>
        <p:sp>
          <p:nvSpPr>
            <p:cNvPr id="8" name="TextBox 8"/>
            <p:cNvSpPr txBox="1"/>
            <p:nvPr/>
          </p:nvSpPr>
          <p:spPr>
            <a:xfrm>
              <a:off x="0" y="6220037"/>
              <a:ext cx="8140463" cy="510311"/>
            </a:xfrm>
            <a:prstGeom prst="rect">
              <a:avLst/>
            </a:prstGeom>
          </p:spPr>
          <p:txBody>
            <a:bodyPr lIns="0" tIns="0" rIns="0" bIns="0" rtlCol="0" anchor="t">
              <a:spAutoFit/>
            </a:bodyPr>
            <a:lstStyle/>
            <a:p>
              <a:pPr marL="237490" lvl="1">
                <a:lnSpc>
                  <a:spcPts val="3079"/>
                </a:lnSpc>
              </a:pPr>
              <a:endParaRPr lang="en-US" sz="2200" dirty="0">
                <a:solidFill>
                  <a:srgbClr val="414042"/>
                </a:solidFill>
                <a:latin typeface="HK Grotesk"/>
              </a:endParaRPr>
            </a:p>
          </p:txBody>
        </p:sp>
        <p:sp>
          <p:nvSpPr>
            <p:cNvPr id="9" name="TextBox 9"/>
            <p:cNvSpPr txBox="1"/>
            <p:nvPr/>
          </p:nvSpPr>
          <p:spPr>
            <a:xfrm>
              <a:off x="0" y="-57150"/>
              <a:ext cx="8140463" cy="1089871"/>
            </a:xfrm>
            <a:prstGeom prst="rect">
              <a:avLst/>
            </a:prstGeom>
          </p:spPr>
          <p:txBody>
            <a:bodyPr lIns="0" tIns="0" rIns="0" bIns="0" rtlCol="0" anchor="t">
              <a:spAutoFit/>
            </a:bodyPr>
            <a:lstStyle/>
            <a:p>
              <a:pPr>
                <a:lnSpc>
                  <a:spcPts val="6500"/>
                </a:lnSpc>
              </a:pPr>
              <a:endParaRPr lang="en-US" sz="5000" dirty="0">
                <a:solidFill>
                  <a:srgbClr val="222A9B"/>
                </a:solidFill>
                <a:latin typeface="HK Grotesk Semi-Bold"/>
              </a:endParaRPr>
            </a:p>
          </p:txBody>
        </p:sp>
      </p:grpSp>
      <p:sp>
        <p:nvSpPr>
          <p:cNvPr id="15" name="Freeform 3">
            <a:extLst>
              <a:ext uri="{FF2B5EF4-FFF2-40B4-BE49-F238E27FC236}">
                <a16:creationId xmlns:a16="http://schemas.microsoft.com/office/drawing/2014/main" id="{929F3A57-AA6B-9D10-30E4-CE287A9C8539}"/>
              </a:ext>
            </a:extLst>
          </p:cNvPr>
          <p:cNvSpPr/>
          <p:nvPr/>
        </p:nvSpPr>
        <p:spPr>
          <a:xfrm>
            <a:off x="6375661" y="3086099"/>
            <a:ext cx="5536677" cy="7150853"/>
          </a:xfrm>
          <a:custGeom>
            <a:avLst/>
            <a:gdLst/>
            <a:ahLst/>
            <a:cxnLst/>
            <a:rect l="l" t="t" r="r" b="b"/>
            <a:pathLst>
              <a:path w="2512595" h="2709333">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chemeClr val="accent5">
              <a:lumMod val="60000"/>
              <a:lumOff val="40000"/>
            </a:schemeClr>
          </a:solidFill>
        </p:spPr>
      </p:sp>
      <p:sp>
        <p:nvSpPr>
          <p:cNvPr id="16" name="Freeform 3">
            <a:extLst>
              <a:ext uri="{FF2B5EF4-FFF2-40B4-BE49-F238E27FC236}">
                <a16:creationId xmlns:a16="http://schemas.microsoft.com/office/drawing/2014/main" id="{1E59ACCB-6484-4853-DB6A-E51B5FF82791}"/>
              </a:ext>
            </a:extLst>
          </p:cNvPr>
          <p:cNvSpPr/>
          <p:nvPr/>
        </p:nvSpPr>
        <p:spPr>
          <a:xfrm>
            <a:off x="12534755" y="2985893"/>
            <a:ext cx="5536677" cy="7267017"/>
          </a:xfrm>
          <a:custGeom>
            <a:avLst/>
            <a:gdLst/>
            <a:ahLst/>
            <a:cxnLst/>
            <a:rect l="l" t="t" r="r" b="b"/>
            <a:pathLst>
              <a:path w="2512595" h="2709333">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chemeClr val="accent5">
              <a:lumMod val="60000"/>
              <a:lumOff val="40000"/>
            </a:schemeClr>
          </a:solidFill>
          <a:ln>
            <a:solidFill>
              <a:schemeClr val="accent5">
                <a:lumMod val="60000"/>
                <a:lumOff val="40000"/>
              </a:schemeClr>
            </a:solidFill>
          </a:ln>
        </p:spPr>
      </p:sp>
      <p:sp>
        <p:nvSpPr>
          <p:cNvPr id="17" name="TextBox 16">
            <a:extLst>
              <a:ext uri="{FF2B5EF4-FFF2-40B4-BE49-F238E27FC236}">
                <a16:creationId xmlns:a16="http://schemas.microsoft.com/office/drawing/2014/main" id="{09B9AA80-A3C7-2387-D2C1-3206F2B9507E}"/>
              </a:ext>
            </a:extLst>
          </p:cNvPr>
          <p:cNvSpPr txBox="1"/>
          <p:nvPr/>
        </p:nvSpPr>
        <p:spPr>
          <a:xfrm>
            <a:off x="3200400" y="1207833"/>
            <a:ext cx="11201400" cy="1015663"/>
          </a:xfrm>
          <a:prstGeom prst="rect">
            <a:avLst/>
          </a:prstGeom>
          <a:noFill/>
        </p:spPr>
        <p:txBody>
          <a:bodyPr wrap="square" rtlCol="0">
            <a:spAutoFit/>
          </a:bodyPr>
          <a:lstStyle/>
          <a:p>
            <a:pPr algn="ctr"/>
            <a:r>
              <a:rPr lang="en-US" sz="6000" dirty="0">
                <a:solidFill>
                  <a:schemeClr val="bg2">
                    <a:lumMod val="10000"/>
                  </a:schemeClr>
                </a:solidFill>
              </a:rPr>
              <a:t>Target Audience</a:t>
            </a:r>
          </a:p>
        </p:txBody>
      </p:sp>
      <p:sp>
        <p:nvSpPr>
          <p:cNvPr id="18" name="Rectangle: Rounded Corners 17">
            <a:extLst>
              <a:ext uri="{FF2B5EF4-FFF2-40B4-BE49-F238E27FC236}">
                <a16:creationId xmlns:a16="http://schemas.microsoft.com/office/drawing/2014/main" id="{42A4F11C-166E-0E20-C5AD-38783C3CCFD3}"/>
              </a:ext>
            </a:extLst>
          </p:cNvPr>
          <p:cNvSpPr/>
          <p:nvPr/>
        </p:nvSpPr>
        <p:spPr>
          <a:xfrm>
            <a:off x="914400" y="3520216"/>
            <a:ext cx="4038600" cy="1329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Financial Institutions</a:t>
            </a:r>
          </a:p>
        </p:txBody>
      </p:sp>
      <p:sp>
        <p:nvSpPr>
          <p:cNvPr id="19" name="TextBox 18">
            <a:extLst>
              <a:ext uri="{FF2B5EF4-FFF2-40B4-BE49-F238E27FC236}">
                <a16:creationId xmlns:a16="http://schemas.microsoft.com/office/drawing/2014/main" id="{748DE273-43E3-E452-1BC6-BC958142CB5B}"/>
              </a:ext>
            </a:extLst>
          </p:cNvPr>
          <p:cNvSpPr txBox="1"/>
          <p:nvPr/>
        </p:nvSpPr>
        <p:spPr>
          <a:xfrm>
            <a:off x="685800" y="5437481"/>
            <a:ext cx="4724400" cy="3108543"/>
          </a:xfrm>
          <a:prstGeom prst="rect">
            <a:avLst/>
          </a:prstGeom>
          <a:noFill/>
        </p:spPr>
        <p:txBody>
          <a:bodyPr wrap="square" rtlCol="0">
            <a:spAutoFit/>
          </a:bodyPr>
          <a:lstStyle/>
          <a:p>
            <a:pPr algn="ctr"/>
            <a:r>
              <a:rPr lang="en-US" sz="2800" dirty="0">
                <a:solidFill>
                  <a:srgbClr val="002060"/>
                </a:solidFill>
              </a:rPr>
              <a:t>Provide Financial Institutions with advanced tools and techniques to detect and prevent fraudulent activities, thereby minimizing financial losses and preserving the trust of their customers.</a:t>
            </a:r>
          </a:p>
        </p:txBody>
      </p:sp>
      <p:sp>
        <p:nvSpPr>
          <p:cNvPr id="20" name="Rectangle: Rounded Corners 19">
            <a:extLst>
              <a:ext uri="{FF2B5EF4-FFF2-40B4-BE49-F238E27FC236}">
                <a16:creationId xmlns:a16="http://schemas.microsoft.com/office/drawing/2014/main" id="{CB155B23-FC5F-9EF0-FA19-B8D8B7B0C3CA}"/>
              </a:ext>
            </a:extLst>
          </p:cNvPr>
          <p:cNvSpPr/>
          <p:nvPr/>
        </p:nvSpPr>
        <p:spPr>
          <a:xfrm>
            <a:off x="7124699" y="3547096"/>
            <a:ext cx="4038600" cy="1329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Consumers</a:t>
            </a:r>
          </a:p>
        </p:txBody>
      </p:sp>
      <p:sp>
        <p:nvSpPr>
          <p:cNvPr id="21" name="TextBox 20">
            <a:extLst>
              <a:ext uri="{FF2B5EF4-FFF2-40B4-BE49-F238E27FC236}">
                <a16:creationId xmlns:a16="http://schemas.microsoft.com/office/drawing/2014/main" id="{A92FAA71-A7F0-9EF1-C289-85AE67B451F8}"/>
              </a:ext>
            </a:extLst>
          </p:cNvPr>
          <p:cNvSpPr txBox="1"/>
          <p:nvPr/>
        </p:nvSpPr>
        <p:spPr>
          <a:xfrm>
            <a:off x="7011330" y="5356901"/>
            <a:ext cx="4495800" cy="3108543"/>
          </a:xfrm>
          <a:prstGeom prst="rect">
            <a:avLst/>
          </a:prstGeom>
          <a:noFill/>
        </p:spPr>
        <p:txBody>
          <a:bodyPr wrap="square" rtlCol="0">
            <a:spAutoFit/>
          </a:bodyPr>
          <a:lstStyle/>
          <a:p>
            <a:pPr algn="ctr"/>
            <a:r>
              <a:rPr lang="en-US" sz="2800" dirty="0">
                <a:solidFill>
                  <a:schemeClr val="tx2">
                    <a:lumMod val="75000"/>
                  </a:schemeClr>
                </a:solidFill>
              </a:rPr>
              <a:t>Consumers are directly benefited by our project as it enhances the security of their credit card transactions, protecting them from financial losses and potential identity theft</a:t>
            </a:r>
            <a:r>
              <a:rPr lang="en-US" dirty="0"/>
              <a:t>.</a:t>
            </a:r>
          </a:p>
        </p:txBody>
      </p:sp>
      <p:sp>
        <p:nvSpPr>
          <p:cNvPr id="22" name="Rectangle: Rounded Corners 21">
            <a:extLst>
              <a:ext uri="{FF2B5EF4-FFF2-40B4-BE49-F238E27FC236}">
                <a16:creationId xmlns:a16="http://schemas.microsoft.com/office/drawing/2014/main" id="{3C857D44-69FD-5906-A719-03D7C1233ADE}"/>
              </a:ext>
            </a:extLst>
          </p:cNvPr>
          <p:cNvSpPr/>
          <p:nvPr/>
        </p:nvSpPr>
        <p:spPr>
          <a:xfrm>
            <a:off x="13351653" y="3511262"/>
            <a:ext cx="4038600" cy="1329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Business</a:t>
            </a:r>
          </a:p>
        </p:txBody>
      </p:sp>
      <p:sp>
        <p:nvSpPr>
          <p:cNvPr id="24" name="TextBox 23">
            <a:extLst>
              <a:ext uri="{FF2B5EF4-FFF2-40B4-BE49-F238E27FC236}">
                <a16:creationId xmlns:a16="http://schemas.microsoft.com/office/drawing/2014/main" id="{80BD60FC-1611-C3A7-BA6F-6624954D0819}"/>
              </a:ext>
            </a:extLst>
          </p:cNvPr>
          <p:cNvSpPr txBox="1"/>
          <p:nvPr/>
        </p:nvSpPr>
        <p:spPr>
          <a:xfrm>
            <a:off x="12877800" y="5437481"/>
            <a:ext cx="5029200" cy="3970318"/>
          </a:xfrm>
          <a:prstGeom prst="rect">
            <a:avLst/>
          </a:prstGeom>
          <a:noFill/>
        </p:spPr>
        <p:txBody>
          <a:bodyPr wrap="square" rtlCol="0">
            <a:spAutoFit/>
          </a:bodyPr>
          <a:lstStyle/>
          <a:p>
            <a:pPr algn="ctr"/>
            <a:r>
              <a:rPr lang="en-US" sz="2800" dirty="0">
                <a:solidFill>
                  <a:schemeClr val="tx2">
                    <a:lumMod val="75000"/>
                  </a:schemeClr>
                </a:solidFill>
              </a:rPr>
              <a:t> Businesses that rely on electronic transactions benefit indirectly from our project as it contributes to a safer and more secure environment for conducting online commerce, thereby reducing the risk of financial losses due to fraudulent activities</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5F8C2B0-7CDB-B4AD-DED2-378CA7522069}"/>
              </a:ext>
            </a:extLst>
          </p:cNvPr>
          <p:cNvSpPr/>
          <p:nvPr/>
        </p:nvSpPr>
        <p:spPr>
          <a:xfrm>
            <a:off x="144378" y="190500"/>
            <a:ext cx="7018422" cy="9906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14B7F9-6C22-7AC7-A236-CD472058A0CE}"/>
              </a:ext>
            </a:extLst>
          </p:cNvPr>
          <p:cNvSpPr txBox="1"/>
          <p:nvPr/>
        </p:nvSpPr>
        <p:spPr>
          <a:xfrm>
            <a:off x="144378" y="800100"/>
            <a:ext cx="6713621" cy="9387185"/>
          </a:xfrm>
          <a:prstGeom prst="rect">
            <a:avLst/>
          </a:prstGeom>
          <a:noFill/>
        </p:spPr>
        <p:txBody>
          <a:bodyPr wrap="square" rtlCol="0">
            <a:spAutoFit/>
          </a:bodyPr>
          <a:lstStyle/>
          <a:p>
            <a:r>
              <a:rPr lang="en-US" sz="2800" b="1" dirty="0">
                <a:solidFill>
                  <a:schemeClr val="bg1"/>
                </a:solidFill>
              </a:rPr>
              <a:t>                </a:t>
            </a:r>
            <a:r>
              <a:rPr lang="en-US" sz="2800" b="1" dirty="0">
                <a:solidFill>
                  <a:schemeClr val="bg1"/>
                </a:solidFill>
                <a:highlight>
                  <a:srgbClr val="008080"/>
                </a:highlight>
              </a:rPr>
              <a:t>Possible Challenges:</a:t>
            </a:r>
          </a:p>
          <a:p>
            <a:endParaRPr lang="en-US" sz="2400" b="1" dirty="0">
              <a:solidFill>
                <a:schemeClr val="bg1"/>
              </a:solidFill>
            </a:endParaRPr>
          </a:p>
          <a:p>
            <a:pPr marL="342900" indent="-342900">
              <a:buFont typeface="Wingdings" panose="05000000000000000000" pitchFamily="2" charset="2"/>
              <a:buChar char="Ø"/>
            </a:pPr>
            <a:r>
              <a:rPr lang="en-US" sz="2400" b="1" dirty="0">
                <a:solidFill>
                  <a:schemeClr val="bg1"/>
                </a:solidFill>
              </a:rPr>
              <a:t>Sophisticated Fraud Techniques: Fraudsters continually evolve their tactics to bypass detection systems, requiring detection methods to stay ahead of emerging fraud patterns.</a:t>
            </a:r>
          </a:p>
          <a:p>
            <a:pPr marL="342900" indent="-342900">
              <a:buFont typeface="Wingdings" panose="05000000000000000000" pitchFamily="2" charset="2"/>
              <a:buChar char="Ø"/>
            </a:pPr>
            <a:endParaRPr lang="en-US" sz="2400" b="1" dirty="0">
              <a:solidFill>
                <a:schemeClr val="bg1"/>
              </a:solidFill>
            </a:endParaRPr>
          </a:p>
          <a:p>
            <a:pPr marL="342900" indent="-342900">
              <a:buFont typeface="Wingdings" panose="05000000000000000000" pitchFamily="2" charset="2"/>
              <a:buChar char="Ø"/>
            </a:pPr>
            <a:r>
              <a:rPr lang="en-US" sz="2400" b="1" dirty="0">
                <a:solidFill>
                  <a:schemeClr val="bg1"/>
                </a:solidFill>
              </a:rPr>
              <a:t>Imbalanced Data: Fraudulent transactions are typically rare compared to legitimate ones, leading to imbalanced datasets that can skew model performance and accuracy</a:t>
            </a:r>
            <a:r>
              <a:rPr lang="en-US" sz="2400" b="1" baseline="30000" dirty="0">
                <a:solidFill>
                  <a:schemeClr val="bg1"/>
                </a:solidFill>
              </a:rPr>
              <a:t>1</a:t>
            </a:r>
            <a:r>
              <a:rPr lang="en-US" sz="2400" b="1" dirty="0">
                <a:solidFill>
                  <a:schemeClr val="bg1"/>
                </a:solidFill>
              </a:rPr>
              <a:t>.</a:t>
            </a:r>
          </a:p>
          <a:p>
            <a:pPr marL="342900" indent="-342900">
              <a:buFont typeface="Wingdings" panose="05000000000000000000" pitchFamily="2" charset="2"/>
              <a:buChar char="Ø"/>
            </a:pPr>
            <a:endParaRPr lang="en-US" sz="2400" b="1" dirty="0">
              <a:solidFill>
                <a:schemeClr val="bg1"/>
              </a:solidFill>
            </a:endParaRPr>
          </a:p>
          <a:p>
            <a:pPr marL="342900" indent="-342900">
              <a:buFont typeface="Wingdings" panose="05000000000000000000" pitchFamily="2" charset="2"/>
              <a:buChar char="Ø"/>
            </a:pPr>
            <a:r>
              <a:rPr lang="en-US" sz="2400" b="1" dirty="0">
                <a:solidFill>
                  <a:schemeClr val="bg1"/>
                </a:solidFill>
              </a:rPr>
              <a:t>Real-time Processing: The need for timely detection and prevention of fraud requires systems capable of processing large volumes of transactions in real-time. Real-world credit card transaction datasets cannot be publicly available because they contain sensitive information about customers</a:t>
            </a:r>
            <a:r>
              <a:rPr lang="en-US" sz="2400" b="1" baseline="30000" dirty="0">
                <a:solidFill>
                  <a:schemeClr val="bg1"/>
                </a:solidFill>
              </a:rPr>
              <a:t>3</a:t>
            </a:r>
            <a:r>
              <a:rPr lang="en-US" sz="2400" b="1" dirty="0">
                <a:solidFill>
                  <a:schemeClr val="bg1"/>
                </a:solidFill>
              </a:rPr>
              <a:t>.</a:t>
            </a:r>
          </a:p>
          <a:p>
            <a:pPr marL="342900" indent="-342900">
              <a:buFont typeface="Wingdings" panose="05000000000000000000" pitchFamily="2" charset="2"/>
              <a:buChar char="Ø"/>
            </a:pPr>
            <a:endParaRPr lang="en-US" sz="2400" b="1" dirty="0">
              <a:solidFill>
                <a:schemeClr val="bg1"/>
              </a:solidFill>
            </a:endParaRPr>
          </a:p>
          <a:p>
            <a:pPr marL="342900" indent="-342900">
              <a:buFont typeface="Wingdings" panose="05000000000000000000" pitchFamily="2" charset="2"/>
              <a:buChar char="Ø"/>
            </a:pPr>
            <a:r>
              <a:rPr lang="en-US" sz="2400" b="1" dirty="0">
                <a:solidFill>
                  <a:schemeClr val="bg1"/>
                </a:solidFill>
              </a:rPr>
              <a:t>Model Interpretability: Understanding how fraud detection models make decisions is crucial for trust and regulatory compliance, highlighting the need for interpretable machine learning models.</a:t>
            </a:r>
          </a:p>
        </p:txBody>
      </p:sp>
      <p:pic>
        <p:nvPicPr>
          <p:cNvPr id="21" name="Picture 20">
            <a:extLst>
              <a:ext uri="{FF2B5EF4-FFF2-40B4-BE49-F238E27FC236}">
                <a16:creationId xmlns:a16="http://schemas.microsoft.com/office/drawing/2014/main" id="{1FF8DF8F-D67E-3070-3C49-75D2E4AED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832" y="6108032"/>
            <a:ext cx="10587790" cy="3988468"/>
          </a:xfrm>
          <a:prstGeom prst="rect">
            <a:avLst/>
          </a:prstGeom>
        </p:spPr>
      </p:pic>
      <p:sp>
        <p:nvSpPr>
          <p:cNvPr id="23" name="Rectangle 22">
            <a:extLst>
              <a:ext uri="{FF2B5EF4-FFF2-40B4-BE49-F238E27FC236}">
                <a16:creationId xmlns:a16="http://schemas.microsoft.com/office/drawing/2014/main" id="{ABF3CA31-A934-664A-7C12-A7133D864A00}"/>
              </a:ext>
            </a:extLst>
          </p:cNvPr>
          <p:cNvSpPr/>
          <p:nvPr/>
        </p:nvSpPr>
        <p:spPr>
          <a:xfrm>
            <a:off x="7543800" y="190500"/>
            <a:ext cx="10599822" cy="59175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r>
              <a:rPr lang="en-US" sz="2800" b="1" dirty="0">
                <a:highlight>
                  <a:srgbClr val="008000"/>
                </a:highlight>
              </a:rPr>
              <a:t>Why we need Credit Card Fraud  Detection?</a:t>
            </a:r>
          </a:p>
          <a:p>
            <a:endParaRPr lang="en-US" sz="2800" b="1" dirty="0"/>
          </a:p>
          <a:p>
            <a:pPr marL="342900" indent="-342900" algn="l">
              <a:buFont typeface="Wingdings" panose="05000000000000000000" pitchFamily="2" charset="2"/>
              <a:buChar char="v"/>
            </a:pPr>
            <a:r>
              <a:rPr lang="en-US" sz="2400" b="1" i="0" dirty="0">
                <a:solidFill>
                  <a:schemeClr val="bg1"/>
                </a:solidFill>
                <a:effectLst/>
                <a:latin typeface="Söhne"/>
              </a:rPr>
              <a:t>Early Detection: </a:t>
            </a:r>
            <a:r>
              <a:rPr lang="en-US" sz="2400" b="1" dirty="0">
                <a:solidFill>
                  <a:schemeClr val="bg1"/>
                </a:solidFill>
                <a:latin typeface="Söhne"/>
              </a:rPr>
              <a:t>P</a:t>
            </a:r>
            <a:r>
              <a:rPr lang="en-US" sz="2400" b="1" i="0" dirty="0">
                <a:solidFill>
                  <a:schemeClr val="bg1"/>
                </a:solidFill>
                <a:effectLst/>
                <a:latin typeface="Söhne"/>
              </a:rPr>
              <a:t>redicts fraudulent activities swiftly, preventing significant financial losses.</a:t>
            </a:r>
          </a:p>
          <a:p>
            <a:pPr marL="342900" indent="-342900" algn="l">
              <a:buFont typeface="Wingdings" panose="05000000000000000000" pitchFamily="2" charset="2"/>
              <a:buChar char="v"/>
            </a:pPr>
            <a:endParaRPr lang="en-US" sz="2400" b="1" i="0" dirty="0">
              <a:solidFill>
                <a:schemeClr val="bg1"/>
              </a:solidFill>
              <a:effectLst/>
              <a:latin typeface="Söhne"/>
            </a:endParaRPr>
          </a:p>
          <a:p>
            <a:pPr marL="342900" indent="-342900" algn="l">
              <a:buFont typeface="Wingdings" panose="05000000000000000000" pitchFamily="2" charset="2"/>
              <a:buChar char="v"/>
            </a:pPr>
            <a:r>
              <a:rPr lang="en-US" sz="2400" b="1" i="0" dirty="0">
                <a:solidFill>
                  <a:schemeClr val="bg1"/>
                </a:solidFill>
                <a:effectLst/>
                <a:latin typeface="Söhne"/>
              </a:rPr>
              <a:t>Adaptability: Evolve with fraud patterns, detecting new tactics effectively.</a:t>
            </a:r>
          </a:p>
          <a:p>
            <a:pPr marL="342900" indent="-342900" algn="l">
              <a:buFont typeface="Wingdings" panose="05000000000000000000" pitchFamily="2" charset="2"/>
              <a:buChar char="v"/>
            </a:pPr>
            <a:endParaRPr lang="en-US" sz="2400" b="1" i="0" dirty="0">
              <a:solidFill>
                <a:schemeClr val="bg1"/>
              </a:solidFill>
              <a:effectLst/>
              <a:latin typeface="Söhne"/>
            </a:endParaRPr>
          </a:p>
          <a:p>
            <a:pPr marL="342900" indent="-342900" algn="l">
              <a:buFont typeface="Wingdings" panose="05000000000000000000" pitchFamily="2" charset="2"/>
              <a:buChar char="v"/>
            </a:pPr>
            <a:r>
              <a:rPr lang="en-US" sz="2400" b="1" i="0" dirty="0">
                <a:solidFill>
                  <a:schemeClr val="bg1"/>
                </a:solidFill>
                <a:effectLst/>
                <a:latin typeface="Söhne"/>
              </a:rPr>
              <a:t>Accuracy: Identifies subtle anomalies, enhancing detection precision over rule-based systems.</a:t>
            </a:r>
          </a:p>
          <a:p>
            <a:pPr marL="342900" indent="-342900" algn="l">
              <a:buFont typeface="Wingdings" panose="05000000000000000000" pitchFamily="2" charset="2"/>
              <a:buChar char="v"/>
            </a:pPr>
            <a:endParaRPr lang="en-US" sz="2400" b="1" dirty="0">
              <a:solidFill>
                <a:schemeClr val="bg1"/>
              </a:solidFill>
              <a:latin typeface="Söhne"/>
            </a:endParaRPr>
          </a:p>
          <a:p>
            <a:pPr marL="342900" indent="-342900" algn="l">
              <a:buFont typeface="Wingdings" panose="05000000000000000000" pitchFamily="2" charset="2"/>
              <a:buChar char="v"/>
            </a:pPr>
            <a:r>
              <a:rPr lang="en-US" sz="2400" b="1" dirty="0"/>
              <a:t>Enhanced Customer Experience: Minimizes impacts on legitimate transactions, improving customer satisfaction.</a:t>
            </a:r>
            <a:br>
              <a:rPr lang="en-US" sz="2400" dirty="0"/>
            </a:br>
            <a:endParaRPr lang="en-US" sz="24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C573157-88B3-5F1F-4E4E-D216D03B1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2" y="3188687"/>
            <a:ext cx="5512309" cy="5512309"/>
          </a:xfrm>
          <a:prstGeom prst="rect">
            <a:avLst/>
          </a:prstGeom>
        </p:spPr>
      </p:pic>
      <p:sp>
        <p:nvSpPr>
          <p:cNvPr id="9" name="TextBox 8">
            <a:extLst>
              <a:ext uri="{FF2B5EF4-FFF2-40B4-BE49-F238E27FC236}">
                <a16:creationId xmlns:a16="http://schemas.microsoft.com/office/drawing/2014/main" id="{2FCB9B8A-118A-6082-618C-A102B0704C8C}"/>
              </a:ext>
            </a:extLst>
          </p:cNvPr>
          <p:cNvSpPr txBox="1"/>
          <p:nvPr/>
        </p:nvSpPr>
        <p:spPr>
          <a:xfrm>
            <a:off x="16043" y="1714500"/>
            <a:ext cx="6460957" cy="1477328"/>
          </a:xfrm>
          <a:prstGeom prst="rect">
            <a:avLst/>
          </a:prstGeom>
          <a:solidFill>
            <a:schemeClr val="accent6">
              <a:lumMod val="75000"/>
            </a:schemeClr>
          </a:solidFill>
        </p:spPr>
        <p:txBody>
          <a:bodyPr wrap="square" rtlCol="0">
            <a:spAutoFit/>
          </a:bodyPr>
          <a:lstStyle/>
          <a:p>
            <a:r>
              <a:rPr lang="en-US" sz="6600" dirty="0"/>
              <a:t>Dataset Overview</a:t>
            </a:r>
          </a:p>
          <a:p>
            <a:pPr algn="ctr"/>
            <a:r>
              <a:rPr lang="en-US" sz="2400" dirty="0"/>
              <a:t>Data Source: Kaggle</a:t>
            </a:r>
          </a:p>
        </p:txBody>
      </p:sp>
      <p:sp>
        <p:nvSpPr>
          <p:cNvPr id="10" name="TextBox 9">
            <a:extLst>
              <a:ext uri="{FF2B5EF4-FFF2-40B4-BE49-F238E27FC236}">
                <a16:creationId xmlns:a16="http://schemas.microsoft.com/office/drawing/2014/main" id="{77D6DE64-20E4-A9F8-559D-DF241E9AABD6}"/>
              </a:ext>
            </a:extLst>
          </p:cNvPr>
          <p:cNvSpPr txBox="1"/>
          <p:nvPr/>
        </p:nvSpPr>
        <p:spPr>
          <a:xfrm>
            <a:off x="7379368" y="729583"/>
            <a:ext cx="10668000" cy="7478970"/>
          </a:xfrm>
          <a:prstGeom prst="rect">
            <a:avLst/>
          </a:prstGeom>
          <a:solidFill>
            <a:schemeClr val="tx2">
              <a:lumMod val="20000"/>
              <a:lumOff val="80000"/>
            </a:schemeClr>
          </a:solidFill>
        </p:spPr>
        <p:txBody>
          <a:bodyPr wrap="square" rtlCol="0">
            <a:spAutoFit/>
          </a:bodyPr>
          <a:lstStyle/>
          <a:p>
            <a:pPr marL="514350" indent="-514350">
              <a:buFont typeface="+mj-lt"/>
              <a:buAutoNum type="arabicPeriod"/>
            </a:pPr>
            <a:r>
              <a:rPr lang="en-US" sz="3200" dirty="0"/>
              <a:t>The dataset comprises 284,808 records of historical credit card transactions.</a:t>
            </a:r>
          </a:p>
          <a:p>
            <a:endParaRPr lang="en-US" sz="3200" dirty="0"/>
          </a:p>
          <a:p>
            <a:endParaRPr lang="en-US" sz="3200" dirty="0"/>
          </a:p>
          <a:p>
            <a:r>
              <a:rPr lang="en-US" sz="3200" dirty="0"/>
              <a:t>2.   The dataset consists of several features providing insights   	into each transaction, including:</a:t>
            </a:r>
          </a:p>
          <a:p>
            <a:pPr marL="914400" lvl="1" indent="-457200">
              <a:buFont typeface="Arial" panose="020B0604020202020204" pitchFamily="34" charset="0"/>
              <a:buChar char="•"/>
            </a:pPr>
            <a:r>
              <a:rPr lang="en-US" sz="3200" b="1" dirty="0"/>
              <a:t>Time: </a:t>
            </a:r>
            <a:r>
              <a:rPr lang="en-US" sz="3200" dirty="0"/>
              <a:t>Timestamp indicating the date and time of the transaction</a:t>
            </a:r>
          </a:p>
          <a:p>
            <a:pPr marL="914400" lvl="1" indent="-457200">
              <a:buFont typeface="Arial" panose="020B0604020202020204" pitchFamily="34" charset="0"/>
              <a:buChar char="•"/>
            </a:pPr>
            <a:r>
              <a:rPr lang="en-US" sz="3200" b="1" dirty="0"/>
              <a:t>Amount: </a:t>
            </a:r>
            <a:r>
              <a:rPr lang="en-US" sz="3200" dirty="0"/>
              <a:t>The monetary value of the transaction.</a:t>
            </a:r>
          </a:p>
          <a:p>
            <a:pPr marL="914400" lvl="1" indent="-457200">
              <a:buFont typeface="Arial" panose="020B0604020202020204" pitchFamily="34" charset="0"/>
              <a:buChar char="•"/>
            </a:pPr>
            <a:r>
              <a:rPr lang="en-US" sz="3200" b="1" dirty="0"/>
              <a:t>V1-V28: </a:t>
            </a:r>
            <a:r>
              <a:rPr lang="en-US" sz="3200" dirty="0"/>
              <a:t>Principal components resulting from PCA transformation for anonymization purposes.</a:t>
            </a:r>
          </a:p>
          <a:p>
            <a:pPr marL="914400" lvl="1" indent="-457200">
              <a:buFont typeface="Arial" panose="020B0604020202020204" pitchFamily="34" charset="0"/>
              <a:buChar char="•"/>
            </a:pPr>
            <a:r>
              <a:rPr lang="en-US" sz="3200" dirty="0"/>
              <a:t> </a:t>
            </a:r>
            <a:r>
              <a:rPr lang="en-US" sz="3200" b="1" dirty="0"/>
              <a:t>Class</a:t>
            </a:r>
            <a:r>
              <a:rPr lang="en-US" sz="3200" dirty="0"/>
              <a:t>: Binary label indicating the transaction's legitimacy, with 0 representing legitimate transactions and 1 representing fraudulent transactions. </a:t>
            </a:r>
          </a:p>
          <a:p>
            <a:pPr lvl="1"/>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A9B"/>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6149491-6F9A-342C-63E2-AC57B4A5A570}"/>
              </a:ext>
            </a:extLst>
          </p:cNvPr>
          <p:cNvSpPr/>
          <p:nvPr/>
        </p:nvSpPr>
        <p:spPr>
          <a:xfrm>
            <a:off x="4533900" y="266700"/>
            <a:ext cx="9220200" cy="1600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t>Data Preparation</a:t>
            </a:r>
          </a:p>
        </p:txBody>
      </p:sp>
      <p:sp>
        <p:nvSpPr>
          <p:cNvPr id="6" name="Rectangle 5">
            <a:extLst>
              <a:ext uri="{FF2B5EF4-FFF2-40B4-BE49-F238E27FC236}">
                <a16:creationId xmlns:a16="http://schemas.microsoft.com/office/drawing/2014/main" id="{28B27A89-A46B-498C-DC9C-1B73C1228316}"/>
              </a:ext>
            </a:extLst>
          </p:cNvPr>
          <p:cNvSpPr/>
          <p:nvPr/>
        </p:nvSpPr>
        <p:spPr>
          <a:xfrm>
            <a:off x="609600" y="3467100"/>
            <a:ext cx="3609474" cy="5596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Data Cleaning</a:t>
            </a:r>
          </a:p>
          <a:p>
            <a:pPr algn="ctr"/>
            <a:endParaRPr lang="en-US" sz="4000" b="1" dirty="0">
              <a:solidFill>
                <a:schemeClr val="bg1"/>
              </a:solidFill>
            </a:endParaRPr>
          </a:p>
          <a:p>
            <a:pPr marL="342900" indent="-342900">
              <a:buFont typeface="Arial" panose="020B0604020202020204" pitchFamily="34" charset="0"/>
              <a:buChar char="•"/>
            </a:pPr>
            <a:r>
              <a:rPr lang="en-US" sz="2400" b="1" dirty="0">
                <a:solidFill>
                  <a:schemeClr val="bg1"/>
                </a:solidFill>
              </a:rPr>
              <a:t>Addressing missing values and outliers.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i="0" dirty="0">
                <a:solidFill>
                  <a:schemeClr val="bg1"/>
                </a:solidFill>
                <a:effectLst/>
                <a:latin typeface="Söhne"/>
              </a:rPr>
              <a:t>The original dataset had 284,807 rows, after removing duplicates  283,726 unique rows in the dataset left.</a:t>
            </a:r>
            <a:endParaRPr lang="en-US" sz="2400" b="1" dirty="0">
              <a:solidFill>
                <a:schemeClr val="bg1"/>
              </a:solidFill>
            </a:endParaRPr>
          </a:p>
        </p:txBody>
      </p:sp>
      <p:sp>
        <p:nvSpPr>
          <p:cNvPr id="7" name="Rectangle 6">
            <a:extLst>
              <a:ext uri="{FF2B5EF4-FFF2-40B4-BE49-F238E27FC236}">
                <a16:creationId xmlns:a16="http://schemas.microsoft.com/office/drawing/2014/main" id="{EB582301-59B8-6F82-9E18-1099187BB60C}"/>
              </a:ext>
            </a:extLst>
          </p:cNvPr>
          <p:cNvSpPr/>
          <p:nvPr/>
        </p:nvSpPr>
        <p:spPr>
          <a:xfrm>
            <a:off x="4981074" y="3433010"/>
            <a:ext cx="3609474" cy="55966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Data Transformation</a:t>
            </a:r>
          </a:p>
          <a:p>
            <a:pPr algn="ctr"/>
            <a:endParaRPr lang="en-US" sz="4000" b="1" dirty="0"/>
          </a:p>
          <a:p>
            <a:pPr marL="342900" indent="-342900">
              <a:buFont typeface="Arial" panose="020B0604020202020204" pitchFamily="34" charset="0"/>
              <a:buChar char="•"/>
            </a:pPr>
            <a:r>
              <a:rPr lang="en-US" sz="2400" b="1" dirty="0"/>
              <a:t>This phase involves techniques like normalization, standardization, encoding categorical variables, and feature engineering to improve model predictions</a:t>
            </a:r>
            <a:r>
              <a:rPr lang="en-US" sz="2400" dirty="0"/>
              <a:t>.</a:t>
            </a:r>
            <a:endParaRPr lang="en-US" sz="2400" b="1" dirty="0"/>
          </a:p>
        </p:txBody>
      </p:sp>
      <p:sp>
        <p:nvSpPr>
          <p:cNvPr id="8" name="Rectangle 7">
            <a:extLst>
              <a:ext uri="{FF2B5EF4-FFF2-40B4-BE49-F238E27FC236}">
                <a16:creationId xmlns:a16="http://schemas.microsoft.com/office/drawing/2014/main" id="{DEC7EFE2-929B-F347-F750-DBDA8D23FC31}"/>
              </a:ext>
            </a:extLst>
          </p:cNvPr>
          <p:cNvSpPr/>
          <p:nvPr/>
        </p:nvSpPr>
        <p:spPr>
          <a:xfrm>
            <a:off x="9135978" y="3467099"/>
            <a:ext cx="3818021" cy="5562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Transaction Amount Binning</a:t>
            </a:r>
          </a:p>
          <a:p>
            <a:pPr algn="ctr"/>
            <a:endParaRPr lang="en-US" b="1" dirty="0"/>
          </a:p>
          <a:p>
            <a:pPr marL="285750" indent="-285750">
              <a:buFont typeface="Arial" panose="020B0604020202020204" pitchFamily="34" charset="0"/>
              <a:buChar char="•"/>
            </a:pPr>
            <a:r>
              <a:rPr lang="en-US" sz="2400" b="1" dirty="0"/>
              <a:t>Binning transaction amounts into "</a:t>
            </a:r>
            <a:r>
              <a:rPr lang="en-US" sz="2400" b="1" dirty="0" err="1"/>
              <a:t>Amount_Category</a:t>
            </a:r>
            <a:r>
              <a:rPr lang="en-US" sz="2400" b="1" dirty="0"/>
              <a:t>" feature can enhance model generalization.</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Categorization helps mitigate variability and noise in raw transaction data.</a:t>
            </a:r>
          </a:p>
          <a:p>
            <a:r>
              <a:rPr lang="en-US" dirty="0"/>
              <a:t>.</a:t>
            </a:r>
          </a:p>
        </p:txBody>
      </p:sp>
      <p:sp>
        <p:nvSpPr>
          <p:cNvPr id="9" name="Rectangle 8">
            <a:extLst>
              <a:ext uri="{FF2B5EF4-FFF2-40B4-BE49-F238E27FC236}">
                <a16:creationId xmlns:a16="http://schemas.microsoft.com/office/drawing/2014/main" id="{B73C3029-A1DA-E2E4-3945-4462D38AA30F}"/>
              </a:ext>
            </a:extLst>
          </p:cNvPr>
          <p:cNvSpPr/>
          <p:nvPr/>
        </p:nvSpPr>
        <p:spPr>
          <a:xfrm>
            <a:off x="13375104" y="3433010"/>
            <a:ext cx="4303295" cy="55966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Normalization</a:t>
            </a:r>
          </a:p>
          <a:p>
            <a:pPr algn="ctr"/>
            <a:endParaRPr lang="en-US" sz="4000" b="1" dirty="0"/>
          </a:p>
          <a:p>
            <a:pPr marL="342900" indent="-342900">
              <a:buFont typeface="Arial" panose="020B0604020202020204" pitchFamily="34" charset="0"/>
              <a:buChar char="•"/>
            </a:pPr>
            <a:r>
              <a:rPr lang="en-US" sz="2400" b="1" dirty="0"/>
              <a:t>Normalization using </a:t>
            </a:r>
            <a:r>
              <a:rPr lang="en-US" sz="2400" b="1" dirty="0" err="1"/>
              <a:t>StandardScaler</a:t>
            </a:r>
            <a:r>
              <a:rPr lang="en-US" sz="2400" b="1" dirty="0"/>
              <a:t> is applied to 'Amount', 'Hour', 'Minute', and 'Second' features in the dataset.</a:t>
            </a:r>
          </a:p>
          <a:p>
            <a:pPr algn="ctr"/>
            <a:endParaRPr lang="en-US" dirty="0"/>
          </a:p>
          <a:p>
            <a:pPr marL="285750" indent="-285750">
              <a:buFont typeface="Arial" panose="020B0604020202020204" pitchFamily="34" charset="0"/>
              <a:buChar char="•"/>
            </a:pPr>
            <a:r>
              <a:rPr lang="en-US" sz="2400" b="1" dirty="0"/>
              <a:t>'Amount' normalization ensures its proportional influence on learning relative to other features due to widely varying transaction amounts.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381653-B8DC-6A15-8D8C-E899618CAF8A}"/>
              </a:ext>
            </a:extLst>
          </p:cNvPr>
          <p:cNvSpPr txBox="1"/>
          <p:nvPr/>
        </p:nvSpPr>
        <p:spPr>
          <a:xfrm>
            <a:off x="4343400" y="266700"/>
            <a:ext cx="9144000" cy="1015663"/>
          </a:xfrm>
          <a:prstGeom prst="rect">
            <a:avLst/>
          </a:prstGeom>
          <a:noFill/>
        </p:spPr>
        <p:txBody>
          <a:bodyPr wrap="square">
            <a:spAutoFit/>
          </a:bodyPr>
          <a:lstStyle/>
          <a:p>
            <a:pPr algn="ctr"/>
            <a:r>
              <a:rPr lang="en-US" sz="6000" dirty="0">
                <a:solidFill>
                  <a:schemeClr val="tx2">
                    <a:lumMod val="75000"/>
                  </a:schemeClr>
                </a:solidFill>
              </a:rPr>
              <a:t>Data Visualization</a:t>
            </a:r>
          </a:p>
        </p:txBody>
      </p:sp>
      <p:pic>
        <p:nvPicPr>
          <p:cNvPr id="11" name="Image 6" descr="A blue and white graph  Description automatically generated">
            <a:extLst>
              <a:ext uri="{FF2B5EF4-FFF2-40B4-BE49-F238E27FC236}">
                <a16:creationId xmlns:a16="http://schemas.microsoft.com/office/drawing/2014/main" id="{45DC1DAF-9DFA-B910-788E-0EB050A1C2B8}"/>
              </a:ext>
            </a:extLst>
          </p:cNvPr>
          <p:cNvPicPr>
            <a:picLocks/>
          </p:cNvPicPr>
          <p:nvPr/>
        </p:nvPicPr>
        <p:blipFill>
          <a:blip r:embed="rId3" cstate="print"/>
          <a:stretch>
            <a:fillRect/>
          </a:stretch>
        </p:blipFill>
        <p:spPr>
          <a:xfrm>
            <a:off x="-16042" y="1776730"/>
            <a:ext cx="8474242" cy="6719570"/>
          </a:xfrm>
          <a:prstGeom prst="rect">
            <a:avLst/>
          </a:prstGeom>
        </p:spPr>
      </p:pic>
      <p:pic>
        <p:nvPicPr>
          <p:cNvPr id="13" name="Image 7" descr="A graph with red and blue squares  Description automatically generated">
            <a:extLst>
              <a:ext uri="{FF2B5EF4-FFF2-40B4-BE49-F238E27FC236}">
                <a16:creationId xmlns:a16="http://schemas.microsoft.com/office/drawing/2014/main" id="{77C467B9-BCC2-2D31-1E2C-212574DCD624}"/>
              </a:ext>
            </a:extLst>
          </p:cNvPr>
          <p:cNvPicPr>
            <a:picLocks/>
          </p:cNvPicPr>
          <p:nvPr/>
        </p:nvPicPr>
        <p:blipFill>
          <a:blip r:embed="rId4" cstate="print"/>
          <a:stretch>
            <a:fillRect/>
          </a:stretch>
        </p:blipFill>
        <p:spPr>
          <a:xfrm>
            <a:off x="9144000" y="1798788"/>
            <a:ext cx="9144000" cy="6164112"/>
          </a:xfrm>
          <a:prstGeom prst="rect">
            <a:avLst/>
          </a:prstGeom>
        </p:spPr>
      </p:pic>
      <p:sp>
        <p:nvSpPr>
          <p:cNvPr id="14" name="TextBox 13">
            <a:extLst>
              <a:ext uri="{FF2B5EF4-FFF2-40B4-BE49-F238E27FC236}">
                <a16:creationId xmlns:a16="http://schemas.microsoft.com/office/drawing/2014/main" id="{637793B1-2229-9FD7-32DF-341D35586AC1}"/>
              </a:ext>
            </a:extLst>
          </p:cNvPr>
          <p:cNvSpPr txBox="1"/>
          <p:nvPr/>
        </p:nvSpPr>
        <p:spPr>
          <a:xfrm>
            <a:off x="914400" y="8323917"/>
            <a:ext cx="6172200" cy="1477328"/>
          </a:xfrm>
          <a:prstGeom prst="rect">
            <a:avLst/>
          </a:prstGeom>
          <a:noFill/>
        </p:spPr>
        <p:txBody>
          <a:bodyPr wrap="square" rtlCol="0">
            <a:spAutoFit/>
          </a:bodyPr>
          <a:lstStyle/>
          <a:p>
            <a:br>
              <a:rPr lang="en-US" dirty="0"/>
            </a:br>
            <a:r>
              <a:rPr lang="en-US" sz="2400" b="1" i="0" dirty="0">
                <a:solidFill>
                  <a:schemeClr val="bg2">
                    <a:lumMod val="25000"/>
                  </a:schemeClr>
                </a:solidFill>
                <a:effectLst/>
                <a:highlight>
                  <a:srgbClr val="FFFFFF"/>
                </a:highlight>
                <a:latin typeface="Söhne"/>
              </a:rPr>
              <a:t>The correlation coefficient gauges the strength and direction of relationships between variables in a dataset, ranging from -1 to </a:t>
            </a:r>
            <a:r>
              <a:rPr lang="en-US" sz="2400" b="0" i="0" dirty="0">
                <a:solidFill>
                  <a:srgbClr val="0D0D0D"/>
                </a:solidFill>
                <a:effectLst/>
                <a:highlight>
                  <a:srgbClr val="FFFFFF"/>
                </a:highlight>
                <a:latin typeface="Söhne"/>
              </a:rPr>
              <a:t>1.</a:t>
            </a:r>
            <a:endParaRPr lang="en-US" sz="2400" dirty="0"/>
          </a:p>
        </p:txBody>
      </p:sp>
      <p:sp>
        <p:nvSpPr>
          <p:cNvPr id="15" name="TextBox 14">
            <a:extLst>
              <a:ext uri="{FF2B5EF4-FFF2-40B4-BE49-F238E27FC236}">
                <a16:creationId xmlns:a16="http://schemas.microsoft.com/office/drawing/2014/main" id="{5C682CA5-AB7E-56F5-3FD8-670D1B518E68}"/>
              </a:ext>
            </a:extLst>
          </p:cNvPr>
          <p:cNvSpPr txBox="1"/>
          <p:nvPr/>
        </p:nvSpPr>
        <p:spPr>
          <a:xfrm>
            <a:off x="9677400" y="8724900"/>
            <a:ext cx="7696200" cy="1200329"/>
          </a:xfrm>
          <a:prstGeom prst="rect">
            <a:avLst/>
          </a:prstGeom>
          <a:noFill/>
        </p:spPr>
        <p:txBody>
          <a:bodyPr wrap="square" rtlCol="0">
            <a:spAutoFit/>
          </a:bodyPr>
          <a:lstStyle/>
          <a:p>
            <a:r>
              <a:rPr lang="en-US" sz="2400" b="1" i="0" dirty="0">
                <a:solidFill>
                  <a:schemeClr val="bg2">
                    <a:lumMod val="25000"/>
                  </a:schemeClr>
                </a:solidFill>
                <a:effectLst/>
                <a:highlight>
                  <a:srgbClr val="FFFFFF"/>
                </a:highlight>
                <a:latin typeface="Söhne"/>
              </a:rPr>
              <a:t>The heat map indicates no significant high correlation values among predictor columns, and none exhibit a strong correlation with the Class column.</a:t>
            </a:r>
            <a:endParaRPr lang="en-US" sz="2400" b="1" dirty="0">
              <a:solidFill>
                <a:schemeClr val="bg2">
                  <a:lumMod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381653-B8DC-6A15-8D8C-E899618CAF8A}"/>
              </a:ext>
            </a:extLst>
          </p:cNvPr>
          <p:cNvSpPr txBox="1"/>
          <p:nvPr/>
        </p:nvSpPr>
        <p:spPr>
          <a:xfrm>
            <a:off x="4343400" y="266700"/>
            <a:ext cx="9144000" cy="1015663"/>
          </a:xfrm>
          <a:prstGeom prst="rect">
            <a:avLst/>
          </a:prstGeom>
          <a:noFill/>
        </p:spPr>
        <p:txBody>
          <a:bodyPr wrap="square">
            <a:spAutoFit/>
          </a:bodyPr>
          <a:lstStyle/>
          <a:p>
            <a:pPr algn="ctr"/>
            <a:r>
              <a:rPr lang="en-US" sz="6000" dirty="0">
                <a:solidFill>
                  <a:schemeClr val="tx2">
                    <a:lumMod val="75000"/>
                  </a:schemeClr>
                </a:solidFill>
              </a:rPr>
              <a:t>Data Visualization</a:t>
            </a:r>
          </a:p>
        </p:txBody>
      </p:sp>
      <p:sp>
        <p:nvSpPr>
          <p:cNvPr id="14" name="TextBox 13">
            <a:extLst>
              <a:ext uri="{FF2B5EF4-FFF2-40B4-BE49-F238E27FC236}">
                <a16:creationId xmlns:a16="http://schemas.microsoft.com/office/drawing/2014/main" id="{637793B1-2229-9FD7-32DF-341D35586AC1}"/>
              </a:ext>
            </a:extLst>
          </p:cNvPr>
          <p:cNvSpPr txBox="1"/>
          <p:nvPr/>
        </p:nvSpPr>
        <p:spPr>
          <a:xfrm>
            <a:off x="1257300" y="7616904"/>
            <a:ext cx="6172200" cy="2215991"/>
          </a:xfrm>
          <a:prstGeom prst="rect">
            <a:avLst/>
          </a:prstGeom>
          <a:noFill/>
        </p:spPr>
        <p:txBody>
          <a:bodyPr wrap="square" rtlCol="0">
            <a:spAutoFit/>
          </a:bodyPr>
          <a:lstStyle/>
          <a:p>
            <a:br>
              <a:rPr lang="en-US" dirty="0"/>
            </a:br>
            <a:endParaRPr lang="en-US" sz="2400" b="1" i="0" dirty="0">
              <a:solidFill>
                <a:schemeClr val="bg2">
                  <a:lumMod val="25000"/>
                </a:schemeClr>
              </a:solidFill>
              <a:effectLst/>
              <a:highlight>
                <a:srgbClr val="FFFFFF"/>
              </a:highlight>
              <a:latin typeface="Söhne"/>
            </a:endParaRPr>
          </a:p>
          <a:p>
            <a:r>
              <a:rPr lang="en-US" sz="2400" b="1" i="0" dirty="0">
                <a:solidFill>
                  <a:schemeClr val="bg2">
                    <a:lumMod val="25000"/>
                  </a:schemeClr>
                </a:solidFill>
                <a:effectLst/>
                <a:highlight>
                  <a:srgbClr val="FFFFFF"/>
                </a:highlight>
                <a:latin typeface="Söhne"/>
              </a:rPr>
              <a:t>The scatter plot visualization indicates that there is no clear correlation between the transaction amount ('Amount') and the occurrence of fraud ('Class').</a:t>
            </a:r>
            <a:endParaRPr lang="en-US" sz="2400" dirty="0"/>
          </a:p>
        </p:txBody>
      </p:sp>
      <p:sp>
        <p:nvSpPr>
          <p:cNvPr id="15" name="TextBox 14">
            <a:extLst>
              <a:ext uri="{FF2B5EF4-FFF2-40B4-BE49-F238E27FC236}">
                <a16:creationId xmlns:a16="http://schemas.microsoft.com/office/drawing/2014/main" id="{5C682CA5-AB7E-56F5-3FD8-670D1B518E68}"/>
              </a:ext>
            </a:extLst>
          </p:cNvPr>
          <p:cNvSpPr txBox="1"/>
          <p:nvPr/>
        </p:nvSpPr>
        <p:spPr>
          <a:xfrm>
            <a:off x="9927791" y="8263235"/>
            <a:ext cx="7696200" cy="1569660"/>
          </a:xfrm>
          <a:prstGeom prst="rect">
            <a:avLst/>
          </a:prstGeom>
          <a:noFill/>
        </p:spPr>
        <p:txBody>
          <a:bodyPr wrap="square" rtlCol="0">
            <a:spAutoFit/>
          </a:bodyPr>
          <a:lstStyle/>
          <a:p>
            <a:r>
              <a:rPr lang="en-US" sz="2400" b="1" i="0" dirty="0">
                <a:solidFill>
                  <a:schemeClr val="bg2">
                    <a:lumMod val="25000"/>
                  </a:schemeClr>
                </a:solidFill>
                <a:effectLst/>
                <a:highlight>
                  <a:srgbClr val="FFFFFF"/>
                </a:highlight>
                <a:latin typeface="Söhne"/>
              </a:rPr>
              <a:t>The scatter plot displays transactions with time on the x-axis, amount on the y-axis, and distinguishes fraud (pink) from non-fraud (blue), aiding in identifying patterns and outliers related to fraud.</a:t>
            </a:r>
            <a:endParaRPr lang="en-US" sz="2400" b="1" dirty="0">
              <a:solidFill>
                <a:schemeClr val="bg2">
                  <a:lumMod val="25000"/>
                </a:schemeClr>
              </a:solidFill>
            </a:endParaRPr>
          </a:p>
        </p:txBody>
      </p:sp>
      <p:pic>
        <p:nvPicPr>
          <p:cNvPr id="2" name="Image 8" descr="A graph of red and blue dots  Description automatically generated">
            <a:extLst>
              <a:ext uri="{FF2B5EF4-FFF2-40B4-BE49-F238E27FC236}">
                <a16:creationId xmlns:a16="http://schemas.microsoft.com/office/drawing/2014/main" id="{7EF9B906-BAF4-6AC8-5DD9-60AFAA3B6271}"/>
              </a:ext>
            </a:extLst>
          </p:cNvPr>
          <p:cNvPicPr>
            <a:picLocks/>
          </p:cNvPicPr>
          <p:nvPr/>
        </p:nvPicPr>
        <p:blipFill>
          <a:blip r:embed="rId3" cstate="print"/>
          <a:stretch>
            <a:fillRect/>
          </a:stretch>
        </p:blipFill>
        <p:spPr>
          <a:xfrm>
            <a:off x="457200" y="2019300"/>
            <a:ext cx="7010400" cy="5715000"/>
          </a:xfrm>
          <a:prstGeom prst="rect">
            <a:avLst/>
          </a:prstGeom>
        </p:spPr>
      </p:pic>
      <p:pic>
        <p:nvPicPr>
          <p:cNvPr id="3" name="Image 9" descr="A graph showing a number of blue dots  Description automatically generated">
            <a:extLst>
              <a:ext uri="{FF2B5EF4-FFF2-40B4-BE49-F238E27FC236}">
                <a16:creationId xmlns:a16="http://schemas.microsoft.com/office/drawing/2014/main" id="{5F677BB5-720B-5843-C50E-178EBC23C5FB}"/>
              </a:ext>
            </a:extLst>
          </p:cNvPr>
          <p:cNvPicPr>
            <a:picLocks/>
          </p:cNvPicPr>
          <p:nvPr/>
        </p:nvPicPr>
        <p:blipFill>
          <a:blip r:embed="rId4" cstate="print"/>
          <a:stretch>
            <a:fillRect/>
          </a:stretch>
        </p:blipFill>
        <p:spPr>
          <a:xfrm>
            <a:off x="8475980" y="1987216"/>
            <a:ext cx="9144000" cy="5629688"/>
          </a:xfrm>
          <a:prstGeom prst="rect">
            <a:avLst/>
          </a:prstGeom>
        </p:spPr>
      </p:pic>
    </p:spTree>
    <p:extLst>
      <p:ext uri="{BB962C8B-B14F-4D97-AF65-F5344CB8AC3E}">
        <p14:creationId xmlns:p14="http://schemas.microsoft.com/office/powerpoint/2010/main" val="2862962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1173</Words>
  <Application>Microsoft Office PowerPoint</Application>
  <PresentationFormat>Custom</PresentationFormat>
  <Paragraphs>201</Paragraphs>
  <Slides>17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HK Grotesk Bold</vt:lpstr>
      <vt:lpstr>HK Grotesk</vt:lpstr>
      <vt:lpstr>HK Grotesk Light</vt:lpstr>
      <vt:lpstr>Franklin Gothic Heavy</vt:lpstr>
      <vt:lpstr>Arial Rounded MT Bold</vt:lpstr>
      <vt:lpstr>Calibri</vt:lpstr>
      <vt:lpstr>Söhne</vt:lpstr>
      <vt:lpstr>HK Grotesk Semi-Bold</vt:lpstr>
      <vt:lpstr>Wingdings</vt:lpstr>
      <vt:lpstr>Arial</vt:lpstr>
      <vt:lpstr>HK Grotesk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1</dc:title>
  <dc:creator>REBU</dc:creator>
  <cp:lastModifiedBy>Reebika Bhatta</cp:lastModifiedBy>
  <cp:revision>5</cp:revision>
  <dcterms:created xsi:type="dcterms:W3CDTF">2006-08-16T00:00:00Z</dcterms:created>
  <dcterms:modified xsi:type="dcterms:W3CDTF">2024-04-16T14:01:42Z</dcterms:modified>
  <dc:identifier>DAGCIRQ9Vmk</dc:identifier>
</cp:coreProperties>
</file>