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87" r:id="rId3"/>
    <p:sldId id="258" r:id="rId4"/>
    <p:sldId id="257" r:id="rId5"/>
    <p:sldId id="259" r:id="rId6"/>
    <p:sldId id="261" r:id="rId7"/>
    <p:sldId id="288" r:id="rId8"/>
    <p:sldId id="263" r:id="rId9"/>
    <p:sldId id="269" r:id="rId10"/>
    <p:sldId id="271" r:id="rId11"/>
    <p:sldId id="272" r:id="rId12"/>
    <p:sldId id="279" r:id="rId13"/>
    <p:sldId id="276" r:id="rId14"/>
    <p:sldId id="277" r:id="rId15"/>
  </p:sldIdLst>
  <p:sldSz cx="12192000" cy="6858000"/>
  <p:notesSz cx="6858000" cy="9144000"/>
  <p:embeddedFontLst>
    <p:embeddedFont>
      <p:font typeface="Bookman Old Style" panose="02050604050505020204" pitchFamily="18"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gGqLsE7GMcy2YLUL1AlMOnX2lf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A85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BD6354-D9A1-409D-B3F3-B03BD806C78E}">
  <a:tblStyle styleId="{4DBD6354-D9A1-409D-B3F3-B03BD806C7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F3C064-49F9-4248-BA4A-F7A3618DA331}"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0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56"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05:02:52.483"/>
    </inkml:context>
    <inkml:brush xml:id="br0">
      <inkml:brushProperty name="width" value="0.35" units="cm"/>
      <inkml:brushProperty name="height" value="0.35" units="cm"/>
      <inkml:brushProperty name="color" value="#FFFFFF"/>
    </inkml:brush>
  </inkml:definitions>
  <inkml:trace contextRef="#ctx0" brushRef="#br0">0 251 24575,'116'2'0,"127"-5"0,-225 0 0,0 0 0,0-2 0,-1 0 0,1-1 0,26-13 0,-28 11 0,0 1 0,1 1 0,-1 0 0,1 2 0,0-1 0,24-1 0,0 3 0,-1-1 0,79-20 0,-78 15 0,45-5 0,34-7 0,115-30 0,-183 44 0,1 2 0,0 2 0,70 6 0,-18 0 0,-55-4 0,59 2 0,-103 1 0,-1-1 0,1 0 0,-1 1 0,1 0 0,-1 0 0,0 1 0,0 0 0,0-1 0,6 6 0,-5-4 0,0 0 0,-1-1 0,1 0 0,0 0 0,0 0 0,13 3 0,20-1 0,0-2 0,0-2 0,51-4 0,0 0 0,-20 4 0,115-5 0,-159 1 0,-1-1 0,0 0 0,-1-2 0,1-1 0,29-12 0,-34 10 0,1 1 0,0 1 0,25-5 0,-39 11 0,0 0 0,0 0 0,0 0 0,0 1 0,0 0 0,0 0 0,0 1 0,0 0 0,0 0 0,0 1 0,-1 0 0,1 0 0,12 6 0,-10-3 0,0 0 0,-1 1 0,1 0 0,-1 1 0,-1-1 0,15 16 0,-20-19 0,0 0 0,0 0 0,0 0 0,0 0 0,-1 0 0,1 1 0,-1-1 0,0 0 0,0 1 0,0-1 0,0 1 0,-1 0 0,1-1 0,-1 1 0,0-1 0,0 1 0,0-1 0,-1 1 0,1 0 0,-1-1 0,0 1 0,0-1 0,-2 5 0,2-5 0,-1-1 0,1 1 0,-1-1 0,1 0 0,-1 0 0,0 0 0,0 0 0,0 0 0,0 0 0,0-1 0,0 1 0,-1-1 0,1 1 0,0-1 0,-1 0 0,1 0 0,-1 0 0,-5 1 0,-5 2 0,-1-2 0,-23 2 0,-5 1 0,-16 13 0,45-12 0,0-2 0,-1 0 0,1-1 0,-27 3 0,-188-6 0,-15 1 0,199 4 0,-70 17 0,77-13 0,0-2 0,-1-1 0,-43 0 0,-988-8 0,1063 2 57,0 0 0,0 0 0,0-1 0,0 0 0,-6-1 0,10 1-147,0 0 0,0 1 0,1-1 0,-1 0 0,0 0 1,0 0-1,1-1 0,-1 1 0,1 0 0,-1-1 1,1 1-1,-1 0 0,1-1 0,0 0 0,0 1 0,0-1 1,0 0-1,-2-3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05:02:59.095"/>
    </inkml:context>
    <inkml:brush xml:id="br0">
      <inkml:brushProperty name="width" value="0.35" units="cm"/>
      <inkml:brushProperty name="height" value="0.35" units="cm"/>
      <inkml:brushProperty name="color" value="#FFFFFF"/>
    </inkml:brush>
  </inkml:definitions>
  <inkml:trace contextRef="#ctx0" brushRef="#br0">2073 112 24575,'-49'-3'0,"-55"-8"0,-46-4 0,-559 17 0,689-4 0,1 0 0,-1-1 0,-19-5 0,18 3 0,0 1 0,-29-2 0,34 5 0,0-1 0,0-1 0,0-1 0,1 0 0,-17-7 0,16 5 0,-2 0 0,1 1 0,-1 1 0,-19-1 0,-283 1 0,170 6 0,134-2 0,-1 1 0,0 0 0,1 2 0,-1 0 0,1 0 0,0 2 0,-24 9 0,38-13 0,1-1 0,-1 1 0,0 0 0,1 0 0,-1 0 0,1 0 0,-1 0 0,1 1 0,-1-1 0,1 0 0,0 1 0,0-1 0,0 1 0,0-1 0,0 1 0,0 0 0,0-1 0,0 1 0,0 0 0,1 0 0,-1-1 0,1 1 0,-1 0 0,1 2 0,0-1 0,1 0 0,-1 0 0,1-1 0,0 1 0,0 0 0,0-1 0,0 1 0,0-1 0,1 1 0,-1-1 0,1 0 0,0 0 0,0 1 0,3 2 0,2 1 0,0 0 0,0 0 0,0-1 0,1 0 0,0 0 0,0-1 0,0 0 0,0 0 0,13 3 0,101 9 0,-26 14 0,-71-21 0,0 0 0,1-2 0,-1-1 0,2-2 0,33 3 0,79-9 0,78 3 0,-195 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05:03:24.61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18170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770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745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0964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77" name="Google Shape;27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146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9824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147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 name="Google Shape;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023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722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 name="Google Shape;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299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007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461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634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511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64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customXml" Target="../ink/ink1.xml"/><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webp"/><Relationship Id="rId11" Type="http://schemas.openxmlformats.org/officeDocument/2006/relationships/customXml" Target="../ink/ink3.xml"/><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pic>
        <p:nvPicPr>
          <p:cNvPr id="27" name="Google Shape;27;p1"/>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9" name="Google Shape;29;p1"/>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30" name="Google Shape;30;p1"/>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32" name="Google Shape;32;p1"/>
          <p:cNvSpPr txBox="1"/>
          <p:nvPr/>
        </p:nvSpPr>
        <p:spPr>
          <a:xfrm>
            <a:off x="573719" y="457200"/>
            <a:ext cx="11140060" cy="559752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Presentation (</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Term</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I</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II)</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rPr>
              <a:t>Academic Year 2023-24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US" sz="2800" b="1" dirty="0">
                <a:solidFill>
                  <a:srgbClr val="C00000"/>
                </a:solidFill>
                <a:latin typeface="Times New Roman" panose="02020603050405020304" pitchFamily="18" charset="0"/>
                <a:ea typeface="Times New Roman"/>
                <a:cs typeface="Times New Roman" panose="02020603050405020304" pitchFamily="18" charset="0"/>
                <a:sym typeface="Times New Roman"/>
              </a:rPr>
              <a:t>Gender Prediction</a:t>
            </a:r>
            <a:r>
              <a:rPr lang="en-US" sz="2800" b="1"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rPr>
              <a:t> using Deep Learning Methods</a:t>
            </a:r>
            <a:endParaRPr sz="2400" b="1"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Charmi Raghavani (C0883098)</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Sweekrit</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Acharya</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(C0886048)</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Reebika</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Bhatta </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(C0888245)</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Shirish </a:t>
            </a:r>
            <a:r>
              <a:rPr lang="en-US" sz="1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Thapaliya</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(C0887558)</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err="1">
                <a:solidFill>
                  <a:schemeClr val="dk1"/>
                </a:solidFill>
                <a:latin typeface="Times New Roman" panose="02020603050405020304" pitchFamily="18" charset="0"/>
                <a:cs typeface="Times New Roman" panose="02020603050405020304" pitchFamily="18" charset="0"/>
                <a:sym typeface="Times New Roman"/>
              </a:rPr>
              <a:t>Ruchita</a:t>
            </a:r>
            <a:r>
              <a:rPr lang="en-US" sz="1800" b="1" dirty="0">
                <a:solidFill>
                  <a:schemeClr val="dk1"/>
                </a:solidFill>
                <a:latin typeface="Times New Roman" panose="02020603050405020304" pitchFamily="18" charset="0"/>
                <a:cs typeface="Times New Roman" panose="02020603050405020304" pitchFamily="18" charset="0"/>
                <a:sym typeface="Times New Roman"/>
              </a:rPr>
              <a:t> Soni </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(C0896135)</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rPr>
              <a:t>Supervisor</a:t>
            </a:r>
            <a:endParaRPr sz="1000" b="0"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dirty="0" err="1">
                <a:solidFill>
                  <a:schemeClr val="dk1"/>
                </a:solidFill>
                <a:latin typeface="Times New Roman" panose="02020603050405020304" pitchFamily="18" charset="0"/>
                <a:cs typeface="Times New Roman" panose="02020603050405020304" pitchFamily="18" charset="0"/>
                <a:sym typeface="Times New Roman"/>
              </a:rPr>
              <a:t>Ishant</a:t>
            </a:r>
            <a:r>
              <a:rPr lang="en-US" sz="2400" b="1" dirty="0">
                <a:solidFill>
                  <a:schemeClr val="dk1"/>
                </a:solidFill>
                <a:latin typeface="Times New Roman" panose="02020603050405020304" pitchFamily="18" charset="0"/>
                <a:cs typeface="Times New Roman" panose="02020603050405020304" pitchFamily="18" charset="0"/>
                <a:sym typeface="Times New Roman"/>
              </a:rPr>
              <a:t> Gupta</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dirty="0">
              <a:solidFill>
                <a:srgbClr val="052358"/>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dirty="0">
              <a:solidFill>
                <a:srgbClr val="052358"/>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dirty="0">
              <a:solidFill>
                <a:srgbClr val="6E3F0C"/>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rPr>
              <a:t>     						</a:t>
            </a:r>
            <a:r>
              <a:rPr lang="en-US" sz="17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11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33" name="Google Shape;33;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endParaRPr dirty="0"/>
          </a:p>
        </p:txBody>
      </p:sp>
      <p:sp>
        <p:nvSpPr>
          <p:cNvPr id="34" name="Google Shape;34;p1"/>
          <p:cNvSpPr txBox="1">
            <a:spLocks noGrp="1"/>
          </p:cNvSpPr>
          <p:nvPr>
            <p:ph type="ftr" idx="11"/>
          </p:nvPr>
        </p:nvSpPr>
        <p:spPr>
          <a:xfrm>
            <a:off x="4085353" y="6356350"/>
            <a:ext cx="435249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35" name="Google Shape;35;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5" name="Text Placeholder 4">
            <a:extLst>
              <a:ext uri="{FF2B5EF4-FFF2-40B4-BE49-F238E27FC236}">
                <a16:creationId xmlns:a16="http://schemas.microsoft.com/office/drawing/2014/main" id="{3DE8D9F6-EFC7-29FB-7EAF-754F961BC401}"/>
              </a:ext>
            </a:extLst>
          </p:cNvPr>
          <p:cNvSpPr>
            <a:spLocks noGrp="1"/>
          </p:cNvSpPr>
          <p:nvPr>
            <p:ph type="body" idx="1"/>
          </p:nvPr>
        </p:nvSpPr>
        <p:spPr>
          <a:xfrm>
            <a:off x="12192000" y="7472514"/>
            <a:ext cx="344128" cy="314634"/>
          </a:xfrm>
        </p:spPr>
        <p:txBody>
          <a:bodyPr/>
          <a:lstStyle/>
          <a:p>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16"/>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64" name="Google Shape;264;p16" descr="A close up of a sign&#10;&#10;Description automatically generated"/>
          <p:cNvPicPr preferRelativeResize="0">
            <a:picLocks noGrp="1"/>
          </p:cNvPicPr>
          <p:nvPr>
            <p:ph type="body" idx="1"/>
          </p:nvPr>
        </p:nvPicPr>
        <p:blipFill rotWithShape="1">
          <a:blip r:embed="rId4">
            <a:alphaModFix/>
          </a:blip>
          <a:srcRect/>
          <a:stretch/>
        </p:blipFill>
        <p:spPr>
          <a:xfrm>
            <a:off x="12864568" y="469826"/>
            <a:ext cx="45719" cy="45719"/>
          </a:xfrm>
          <a:prstGeom prst="rect">
            <a:avLst/>
          </a:prstGeom>
          <a:noFill/>
          <a:ln>
            <a:noFill/>
          </a:ln>
        </p:spPr>
      </p:pic>
      <p:pic>
        <p:nvPicPr>
          <p:cNvPr id="265" name="Google Shape;265;p16"/>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66" name="Google Shape;266;p16"/>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268" name="Google Shape;26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269" name="Google Shape;269;p16"/>
          <p:cNvSpPr txBox="1">
            <a:spLocks noGrp="1"/>
          </p:cNvSpPr>
          <p:nvPr>
            <p:ph type="ftr" idx="11"/>
          </p:nvPr>
        </p:nvSpPr>
        <p:spPr>
          <a:xfrm>
            <a:off x="4038599" y="6356350"/>
            <a:ext cx="4259239"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270" name="Google Shape;2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71" name="Google Shape;271;p16"/>
          <p:cNvSpPr txBox="1"/>
          <p:nvPr/>
        </p:nvSpPr>
        <p:spPr>
          <a:xfrm>
            <a:off x="1511345" y="469826"/>
            <a:ext cx="8261370" cy="584775"/>
          </a:xfrm>
          <a:prstGeom prst="rect">
            <a:avLst/>
          </a:prstGeom>
          <a:noFill/>
          <a:ln>
            <a:noFill/>
          </a:ln>
        </p:spPr>
        <p:txBody>
          <a:bodyPr spcFirstLastPara="1" wrap="square" lIns="91425" tIns="45700" rIns="91425" bIns="45700" anchor="t" anchorCtr="0">
            <a:noAutofit/>
          </a:bodyPr>
          <a:lstStyle/>
          <a:p>
            <a:pPr marL="12700" marR="0" lvl="0" indent="0" algn="ctr" rtl="0">
              <a:lnSpc>
                <a:spcPct val="100000"/>
              </a:lnSpc>
              <a:spcBef>
                <a:spcPts val="0"/>
              </a:spcBef>
              <a:spcAft>
                <a:spcPts val="0"/>
              </a:spcAft>
              <a:buNone/>
            </a:pPr>
            <a:r>
              <a:rPr lang="en-US" sz="3200" b="1" i="0" u="none" strike="noStrike" cap="none" dirty="0">
                <a:solidFill>
                  <a:srgbClr val="CC0000"/>
                </a:solidFill>
                <a:latin typeface="Times New Roman"/>
                <a:ea typeface="Times New Roman"/>
                <a:cs typeface="Times New Roman"/>
                <a:sym typeface="Times New Roman"/>
              </a:rPr>
              <a:t>Results</a:t>
            </a:r>
            <a:endParaRPr sz="3200" b="1" i="0" u="none" strike="noStrike" cap="none" dirty="0">
              <a:solidFill>
                <a:srgbClr val="CC0000"/>
              </a:solidFill>
              <a:latin typeface="Noto Sans Symbols"/>
              <a:ea typeface="Noto Sans Symbols"/>
              <a:cs typeface="Noto Sans Symbols"/>
              <a:sym typeface="Noto Sans Symbols"/>
            </a:endParaRPr>
          </a:p>
        </p:txBody>
      </p:sp>
      <p:graphicFrame>
        <p:nvGraphicFramePr>
          <p:cNvPr id="2" name="Table 1">
            <a:extLst>
              <a:ext uri="{FF2B5EF4-FFF2-40B4-BE49-F238E27FC236}">
                <a16:creationId xmlns:a16="http://schemas.microsoft.com/office/drawing/2014/main" id="{D73B5BFE-DC0B-721C-7D84-6A159B05D308}"/>
              </a:ext>
            </a:extLst>
          </p:cNvPr>
          <p:cNvGraphicFramePr>
            <a:graphicFrameLocks noGrp="1"/>
          </p:cNvGraphicFramePr>
          <p:nvPr>
            <p:extLst>
              <p:ext uri="{D42A27DB-BD31-4B8C-83A1-F6EECF244321}">
                <p14:modId xmlns:p14="http://schemas.microsoft.com/office/powerpoint/2010/main" val="194878411"/>
              </p:ext>
            </p:extLst>
          </p:nvPr>
        </p:nvGraphicFramePr>
        <p:xfrm>
          <a:off x="1854201" y="1644226"/>
          <a:ext cx="8128000" cy="330708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4060827622"/>
                    </a:ext>
                  </a:extLst>
                </a:gridCol>
                <a:gridCol w="2032000">
                  <a:extLst>
                    <a:ext uri="{9D8B030D-6E8A-4147-A177-3AD203B41FA5}">
                      <a16:colId xmlns:a16="http://schemas.microsoft.com/office/drawing/2014/main" val="3142069419"/>
                    </a:ext>
                  </a:extLst>
                </a:gridCol>
                <a:gridCol w="2032000">
                  <a:extLst>
                    <a:ext uri="{9D8B030D-6E8A-4147-A177-3AD203B41FA5}">
                      <a16:colId xmlns:a16="http://schemas.microsoft.com/office/drawing/2014/main" val="1739680921"/>
                    </a:ext>
                  </a:extLst>
                </a:gridCol>
                <a:gridCol w="2032000">
                  <a:extLst>
                    <a:ext uri="{9D8B030D-6E8A-4147-A177-3AD203B41FA5}">
                      <a16:colId xmlns:a16="http://schemas.microsoft.com/office/drawing/2014/main" val="3096825181"/>
                    </a:ext>
                  </a:extLst>
                </a:gridCol>
              </a:tblGrid>
              <a:tr h="370840">
                <a:tc>
                  <a:txBody>
                    <a:bodyPr/>
                    <a:lstStyle/>
                    <a:p>
                      <a:endParaRPr lang="en-CA" dirty="0">
                        <a:latin typeface="Times New Roman" panose="02020603050405020304" pitchFamily="18" charset="0"/>
                        <a:cs typeface="Times New Roman" panose="02020603050405020304" pitchFamily="18" charset="0"/>
                      </a:endParaRPr>
                    </a:p>
                  </a:txBody>
                  <a:tcPr>
                    <a:solidFill>
                      <a:srgbClr val="920000"/>
                    </a:solidFill>
                  </a:tcPr>
                </a:tc>
                <a:tc>
                  <a:txBody>
                    <a:bodyPr/>
                    <a:lstStyle/>
                    <a:p>
                      <a:r>
                        <a:rPr lang="en-CA" dirty="0">
                          <a:latin typeface="Times New Roman" panose="02020603050405020304" pitchFamily="18" charset="0"/>
                          <a:cs typeface="Times New Roman" panose="02020603050405020304" pitchFamily="18" charset="0"/>
                        </a:rPr>
                        <a:t>CNN</a:t>
                      </a:r>
                    </a:p>
                  </a:txBody>
                  <a:tcPr>
                    <a:solidFill>
                      <a:srgbClr val="920000"/>
                    </a:solidFill>
                  </a:tcPr>
                </a:tc>
                <a:tc>
                  <a:txBody>
                    <a:bodyPr/>
                    <a:lstStyle/>
                    <a:p>
                      <a:r>
                        <a:rPr lang="en-CA" dirty="0">
                          <a:latin typeface="Times New Roman" panose="02020603050405020304" pitchFamily="18" charset="0"/>
                          <a:cs typeface="Times New Roman" panose="02020603050405020304" pitchFamily="18" charset="0"/>
                        </a:rPr>
                        <a:t>Logistic Regression</a:t>
                      </a:r>
                    </a:p>
                  </a:txBody>
                  <a:tcPr>
                    <a:solidFill>
                      <a:srgbClr val="920000"/>
                    </a:solidFill>
                  </a:tcPr>
                </a:tc>
                <a:tc>
                  <a:txBody>
                    <a:bodyPr/>
                    <a:lstStyle/>
                    <a:p>
                      <a:r>
                        <a:rPr lang="en-CA" dirty="0">
                          <a:latin typeface="Times New Roman" panose="02020603050405020304" pitchFamily="18" charset="0"/>
                          <a:cs typeface="Times New Roman" panose="02020603050405020304" pitchFamily="18" charset="0"/>
                        </a:rPr>
                        <a:t>Decision Tree</a:t>
                      </a:r>
                    </a:p>
                  </a:txBody>
                  <a:tcPr>
                    <a:solidFill>
                      <a:srgbClr val="920000"/>
                    </a:solidFill>
                  </a:tcPr>
                </a:tc>
                <a:extLst>
                  <a:ext uri="{0D108BD9-81ED-4DB2-BD59-A6C34878D82A}">
                    <a16:rowId xmlns:a16="http://schemas.microsoft.com/office/drawing/2014/main" val="1826261379"/>
                  </a:ext>
                </a:extLst>
              </a:tr>
              <a:tr h="370840">
                <a:tc>
                  <a:txBody>
                    <a:bodyPr/>
                    <a:lstStyle/>
                    <a:p>
                      <a:r>
                        <a:rPr lang="en-CA" b="1" dirty="0">
                          <a:latin typeface="Times New Roman" panose="02020603050405020304" pitchFamily="18" charset="0"/>
                          <a:cs typeface="Times New Roman" panose="02020603050405020304" pitchFamily="18" charset="0"/>
                        </a:rPr>
                        <a:t>Test Accuracy</a:t>
                      </a:r>
                    </a:p>
                  </a:txBody>
                  <a:tcPr/>
                </a:tc>
                <a:tc>
                  <a:txBody>
                    <a:bodyPr/>
                    <a:lstStyle/>
                    <a:p>
                      <a:pPr algn="ctr"/>
                      <a:r>
                        <a:rPr lang="en-CA" dirty="0">
                          <a:latin typeface="Times New Roman" panose="02020603050405020304" pitchFamily="18" charset="0"/>
                          <a:cs typeface="Times New Roman" panose="02020603050405020304" pitchFamily="18" charset="0"/>
                        </a:rPr>
                        <a:t>86%</a:t>
                      </a:r>
                    </a:p>
                  </a:txBody>
                  <a:tcPr/>
                </a:tc>
                <a:tc>
                  <a:txBody>
                    <a:bodyPr/>
                    <a:lstStyle/>
                    <a:p>
                      <a:pPr algn="ctr"/>
                      <a:r>
                        <a:rPr lang="en-CA" dirty="0">
                          <a:latin typeface="Times New Roman" panose="02020603050405020304" pitchFamily="18" charset="0"/>
                          <a:cs typeface="Times New Roman" panose="02020603050405020304" pitchFamily="18" charset="0"/>
                        </a:rPr>
                        <a:t>75%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dirty="0">
                          <a:latin typeface="Times New Roman" panose="02020603050405020304" pitchFamily="18" charset="0"/>
                          <a:cs typeface="Times New Roman" panose="02020603050405020304" pitchFamily="18" charset="0"/>
                        </a:rPr>
                        <a:t>62.50%</a:t>
                      </a:r>
                    </a:p>
                  </a:txBody>
                  <a:tcPr/>
                </a:tc>
                <a:extLst>
                  <a:ext uri="{0D108BD9-81ED-4DB2-BD59-A6C34878D82A}">
                    <a16:rowId xmlns:a16="http://schemas.microsoft.com/office/drawing/2014/main" val="1562508034"/>
                  </a:ext>
                </a:extLst>
              </a:tr>
              <a:tr h="370840">
                <a:tc>
                  <a:txBody>
                    <a:bodyPr/>
                    <a:lstStyle/>
                    <a:p>
                      <a:r>
                        <a:rPr lang="en-CA" b="1" dirty="0">
                          <a:latin typeface="Times New Roman" panose="02020603050405020304" pitchFamily="18" charset="0"/>
                          <a:cs typeface="Times New Roman" panose="02020603050405020304" pitchFamily="18" charset="0"/>
                        </a:rPr>
                        <a:t>Train Accuracy</a:t>
                      </a:r>
                    </a:p>
                  </a:txBody>
                  <a:tcPr/>
                </a:tc>
                <a:tc>
                  <a:txBody>
                    <a:bodyPr/>
                    <a:lstStyle/>
                    <a:p>
                      <a:pPr algn="ctr"/>
                      <a:r>
                        <a:rPr lang="en-CA" dirty="0">
                          <a:latin typeface="Times New Roman" panose="02020603050405020304" pitchFamily="18" charset="0"/>
                          <a:cs typeface="Times New Roman" panose="02020603050405020304" pitchFamily="18" charset="0"/>
                        </a:rPr>
                        <a:t>88%</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dirty="0">
                          <a:latin typeface="Times New Roman" panose="02020603050405020304" pitchFamily="18" charset="0"/>
                          <a:cs typeface="Times New Roman" panose="02020603050405020304" pitchFamily="18" charset="0"/>
                        </a:rPr>
                        <a:t>100%</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078888089"/>
                  </a:ext>
                </a:extLst>
              </a:tr>
              <a:tr h="370840">
                <a:tc>
                  <a:txBody>
                    <a:bodyPr/>
                    <a:lstStyle/>
                    <a:p>
                      <a:r>
                        <a:rPr lang="en-CA" b="1" dirty="0">
                          <a:latin typeface="Times New Roman" panose="02020603050405020304" pitchFamily="18" charset="0"/>
                          <a:cs typeface="Times New Roman" panose="02020603050405020304" pitchFamily="18" charset="0"/>
                        </a:rPr>
                        <a:t>Precision</a:t>
                      </a:r>
                    </a:p>
                    <a:p>
                      <a:r>
                        <a:rPr lang="en-CA" sz="1400" b="0" dirty="0">
                          <a:latin typeface="Times New Roman" panose="02020603050405020304" pitchFamily="18" charset="0"/>
                          <a:cs typeface="Times New Roman" panose="02020603050405020304" pitchFamily="18" charset="0"/>
                        </a:rPr>
                        <a:t>Class: Male</a:t>
                      </a:r>
                    </a:p>
                    <a:p>
                      <a:r>
                        <a:rPr lang="en-CA" sz="1400" b="0" dirty="0">
                          <a:latin typeface="Times New Roman" panose="02020603050405020304" pitchFamily="18" charset="0"/>
                          <a:cs typeface="Times New Roman" panose="02020603050405020304" pitchFamily="18" charset="0"/>
                        </a:rPr>
                        <a:t>Class: Female</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87%</a:t>
                      </a:r>
                    </a:p>
                    <a:p>
                      <a:pPr algn="ctr"/>
                      <a:r>
                        <a:rPr lang="en-CA" dirty="0">
                          <a:latin typeface="Times New Roman" panose="02020603050405020304" pitchFamily="18" charset="0"/>
                          <a:cs typeface="Times New Roman" panose="02020603050405020304" pitchFamily="18" charset="0"/>
                        </a:rPr>
                        <a:t>85%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58%</a:t>
                      </a:r>
                    </a:p>
                    <a:p>
                      <a:pPr algn="ctr"/>
                      <a:r>
                        <a:rPr lang="en-CA" dirty="0">
                          <a:latin typeface="Times New Roman" panose="02020603050405020304" pitchFamily="18" charset="0"/>
                          <a:cs typeface="Times New Roman" panose="02020603050405020304" pitchFamily="18" charset="0"/>
                        </a:rPr>
                        <a:t>75%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62%</a:t>
                      </a:r>
                    </a:p>
                    <a:p>
                      <a:pPr algn="ctr"/>
                      <a:r>
                        <a:rPr lang="en-CA" dirty="0">
                          <a:latin typeface="Times New Roman" panose="02020603050405020304" pitchFamily="18" charset="0"/>
                          <a:cs typeface="Times New Roman" panose="02020603050405020304" pitchFamily="18" charset="0"/>
                        </a:rPr>
                        <a:t>64%</a:t>
                      </a:r>
                    </a:p>
                  </a:txBody>
                  <a:tcPr/>
                </a:tc>
                <a:extLst>
                  <a:ext uri="{0D108BD9-81ED-4DB2-BD59-A6C34878D82A}">
                    <a16:rowId xmlns:a16="http://schemas.microsoft.com/office/drawing/2014/main" val="2858098533"/>
                  </a:ext>
                </a:extLst>
              </a:tr>
              <a:tr h="370840">
                <a:tc>
                  <a:txBody>
                    <a:bodyPr/>
                    <a:lstStyle/>
                    <a:p>
                      <a:r>
                        <a:rPr lang="en-CA" b="1" dirty="0">
                          <a:latin typeface="Times New Roman" panose="02020603050405020304" pitchFamily="18" charset="0"/>
                          <a:cs typeface="Times New Roman" panose="02020603050405020304" pitchFamily="18" charset="0"/>
                        </a:rPr>
                        <a:t>Recall</a:t>
                      </a:r>
                    </a:p>
                    <a:p>
                      <a:r>
                        <a:rPr lang="en-CA" sz="1400" b="0" dirty="0">
                          <a:latin typeface="Times New Roman" panose="02020603050405020304" pitchFamily="18" charset="0"/>
                          <a:cs typeface="Times New Roman" panose="02020603050405020304" pitchFamily="18" charset="0"/>
                        </a:rPr>
                        <a:t>Class: Male</a:t>
                      </a:r>
                    </a:p>
                    <a:p>
                      <a:r>
                        <a:rPr lang="en-CA" sz="1400" b="0" dirty="0">
                          <a:latin typeface="Times New Roman" panose="02020603050405020304" pitchFamily="18" charset="0"/>
                          <a:cs typeface="Times New Roman" panose="02020603050405020304" pitchFamily="18" charset="0"/>
                        </a:rPr>
                        <a:t>Class: Female</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86%</a:t>
                      </a:r>
                    </a:p>
                    <a:p>
                      <a:pPr algn="ctr"/>
                      <a:r>
                        <a:rPr lang="en-CA" dirty="0">
                          <a:latin typeface="Times New Roman" panose="02020603050405020304" pitchFamily="18" charset="0"/>
                          <a:cs typeface="Times New Roman" panose="02020603050405020304" pitchFamily="18" charset="0"/>
                        </a:rPr>
                        <a:t>85%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58%</a:t>
                      </a:r>
                    </a:p>
                    <a:p>
                      <a:pPr algn="ctr"/>
                      <a:r>
                        <a:rPr lang="en-CA" dirty="0">
                          <a:latin typeface="Times New Roman" panose="02020603050405020304" pitchFamily="18" charset="0"/>
                          <a:cs typeface="Times New Roman" panose="02020603050405020304" pitchFamily="18" charset="0"/>
                        </a:rPr>
                        <a:t>75%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76%</a:t>
                      </a:r>
                    </a:p>
                    <a:p>
                      <a:pPr algn="ctr"/>
                      <a:r>
                        <a:rPr lang="en-CA" dirty="0">
                          <a:latin typeface="Times New Roman" panose="02020603050405020304" pitchFamily="18" charset="0"/>
                          <a:cs typeface="Times New Roman" panose="02020603050405020304" pitchFamily="18" charset="0"/>
                        </a:rPr>
                        <a:t>47%</a:t>
                      </a:r>
                    </a:p>
                  </a:txBody>
                  <a:tcPr/>
                </a:tc>
                <a:extLst>
                  <a:ext uri="{0D108BD9-81ED-4DB2-BD59-A6C34878D82A}">
                    <a16:rowId xmlns:a16="http://schemas.microsoft.com/office/drawing/2014/main" val="2070283314"/>
                  </a:ext>
                </a:extLst>
              </a:tr>
              <a:tr h="370840">
                <a:tc>
                  <a:txBody>
                    <a:bodyPr/>
                    <a:lstStyle/>
                    <a:p>
                      <a:r>
                        <a:rPr lang="en-CA" b="1" dirty="0">
                          <a:latin typeface="Times New Roman" panose="02020603050405020304" pitchFamily="18" charset="0"/>
                          <a:cs typeface="Times New Roman" panose="02020603050405020304" pitchFamily="18" charset="0"/>
                        </a:rPr>
                        <a:t>F1 Score</a:t>
                      </a:r>
                    </a:p>
                    <a:p>
                      <a:r>
                        <a:rPr lang="en-CA" sz="1400" b="0" dirty="0">
                          <a:latin typeface="Times New Roman" panose="02020603050405020304" pitchFamily="18" charset="0"/>
                          <a:cs typeface="Times New Roman" panose="02020603050405020304" pitchFamily="18" charset="0"/>
                        </a:rPr>
                        <a:t>Class: Male</a:t>
                      </a:r>
                    </a:p>
                    <a:p>
                      <a:r>
                        <a:rPr lang="en-CA" sz="1400" b="0" dirty="0">
                          <a:latin typeface="Times New Roman" panose="02020603050405020304" pitchFamily="18" charset="0"/>
                          <a:cs typeface="Times New Roman" panose="02020603050405020304" pitchFamily="18" charset="0"/>
                        </a:rPr>
                        <a:t>Class: Female</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86%</a:t>
                      </a:r>
                    </a:p>
                    <a:p>
                      <a:pPr algn="ctr"/>
                      <a:r>
                        <a:rPr lang="en-CA" dirty="0">
                          <a:latin typeface="Times New Roman" panose="02020603050405020304" pitchFamily="18" charset="0"/>
                          <a:cs typeface="Times New Roman" panose="02020603050405020304" pitchFamily="18" charset="0"/>
                        </a:rPr>
                        <a:t>85%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58%</a:t>
                      </a:r>
                    </a:p>
                    <a:p>
                      <a:pPr algn="ctr"/>
                      <a:r>
                        <a:rPr lang="en-CA" dirty="0">
                          <a:latin typeface="Times New Roman" panose="02020603050405020304" pitchFamily="18" charset="0"/>
                          <a:cs typeface="Times New Roman" panose="02020603050405020304" pitchFamily="18" charset="0"/>
                        </a:rPr>
                        <a:t>75%</a:t>
                      </a:r>
                    </a:p>
                  </a:txBody>
                  <a:tcPr/>
                </a:tc>
                <a:tc>
                  <a:txBody>
                    <a:bodyPr/>
                    <a:lstStyle/>
                    <a:p>
                      <a:pPr algn="ctr"/>
                      <a:endParaRPr lang="en-CA" dirty="0">
                        <a:latin typeface="Times New Roman" panose="02020603050405020304" pitchFamily="18" charset="0"/>
                        <a:cs typeface="Times New Roman" panose="02020603050405020304" pitchFamily="18" charset="0"/>
                      </a:endParaRPr>
                    </a:p>
                    <a:p>
                      <a:pPr algn="ctr"/>
                      <a:r>
                        <a:rPr lang="en-CA" dirty="0">
                          <a:latin typeface="Times New Roman" panose="02020603050405020304" pitchFamily="18" charset="0"/>
                          <a:cs typeface="Times New Roman" panose="02020603050405020304" pitchFamily="18" charset="0"/>
                        </a:rPr>
                        <a:t>68%</a:t>
                      </a:r>
                    </a:p>
                    <a:p>
                      <a:pPr algn="ctr"/>
                      <a:r>
                        <a:rPr lang="en-CA" dirty="0">
                          <a:latin typeface="Times New Roman" panose="02020603050405020304" pitchFamily="18" charset="0"/>
                          <a:cs typeface="Times New Roman" panose="02020603050405020304" pitchFamily="18" charset="0"/>
                        </a:rPr>
                        <a:t>54%</a:t>
                      </a:r>
                    </a:p>
                  </a:txBody>
                  <a:tcPr/>
                </a:tc>
                <a:extLst>
                  <a:ext uri="{0D108BD9-81ED-4DB2-BD59-A6C34878D82A}">
                    <a16:rowId xmlns:a16="http://schemas.microsoft.com/office/drawing/2014/main" val="11531786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17"/>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80" name="Google Shape;280;p17" descr="A close up of a sign&#10;&#10;Description automatically generated"/>
          <p:cNvPicPr preferRelativeResize="0">
            <a:picLocks noGrp="1"/>
          </p:cNvPicPr>
          <p:nvPr>
            <p:ph type="body" idx="1"/>
          </p:nvPr>
        </p:nvPicPr>
        <p:blipFill rotWithShape="1">
          <a:blip r:embed="rId4">
            <a:alphaModFix/>
          </a:blip>
          <a:srcRect/>
          <a:stretch/>
        </p:blipFill>
        <p:spPr>
          <a:xfrm flipH="1">
            <a:off x="13591007" y="485081"/>
            <a:ext cx="53873" cy="63559"/>
          </a:xfrm>
          <a:prstGeom prst="rect">
            <a:avLst/>
          </a:prstGeom>
          <a:noFill/>
          <a:ln>
            <a:noFill/>
          </a:ln>
        </p:spPr>
      </p:pic>
      <p:pic>
        <p:nvPicPr>
          <p:cNvPr id="281" name="Google Shape;281;p17"/>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82" name="Google Shape;282;p17"/>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284" name="Google Shape;2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285" name="Google Shape;285;p17"/>
          <p:cNvSpPr txBox="1">
            <a:spLocks noGrp="1"/>
          </p:cNvSpPr>
          <p:nvPr>
            <p:ph type="ftr" idx="11"/>
          </p:nvPr>
        </p:nvSpPr>
        <p:spPr>
          <a:xfrm>
            <a:off x="4038600" y="6356350"/>
            <a:ext cx="4218296"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286" name="Google Shape;2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287" name="Google Shape;287;p17"/>
          <p:cNvSpPr txBox="1"/>
          <p:nvPr/>
        </p:nvSpPr>
        <p:spPr>
          <a:xfrm>
            <a:off x="1953797" y="401253"/>
            <a:ext cx="8261370" cy="584775"/>
          </a:xfrm>
          <a:prstGeom prst="rect">
            <a:avLst/>
          </a:prstGeom>
          <a:noFill/>
          <a:ln>
            <a:noFill/>
          </a:ln>
        </p:spPr>
        <p:txBody>
          <a:bodyPr spcFirstLastPara="1" wrap="square" lIns="91425" tIns="45700" rIns="91425" bIns="45700" anchor="t" anchorCtr="0">
            <a:noAutofit/>
          </a:bodyPr>
          <a:lstStyle/>
          <a:p>
            <a:pPr marL="12700" lvl="0" algn="ctr"/>
            <a:r>
              <a:rPr lang="en-US" sz="3200" b="1" dirty="0">
                <a:solidFill>
                  <a:srgbClr val="CC0000"/>
                </a:solidFill>
                <a:latin typeface="Times New Roman"/>
                <a:ea typeface="Times New Roman"/>
                <a:cs typeface="Times New Roman"/>
                <a:sym typeface="Times New Roman"/>
              </a:rPr>
              <a:t>Analysis</a:t>
            </a:r>
            <a:r>
              <a:rPr lang="en-US" sz="3200" dirty="0">
                <a:solidFill>
                  <a:srgbClr val="CC0000"/>
                </a:solidFill>
                <a:latin typeface="Times New Roman"/>
                <a:ea typeface="Times New Roman"/>
                <a:cs typeface="Times New Roman"/>
                <a:sym typeface="Times New Roman"/>
              </a:rPr>
              <a:t> </a:t>
            </a:r>
            <a:endParaRPr sz="3200" b="0" i="0" u="none" strike="noStrike" cap="none" dirty="0">
              <a:solidFill>
                <a:srgbClr val="CC0000"/>
              </a:solidFill>
              <a:latin typeface="Noto Sans Symbols"/>
              <a:ea typeface="Noto Sans Symbols"/>
              <a:cs typeface="Noto Sans Symbols"/>
              <a:sym typeface="Noto Sans Symbols"/>
            </a:endParaRPr>
          </a:p>
        </p:txBody>
      </p:sp>
      <p:pic>
        <p:nvPicPr>
          <p:cNvPr id="3" name="Picture 2" descr="A graph of a line graph&#10;&#10;Description automatically generated with medium confidence">
            <a:extLst>
              <a:ext uri="{FF2B5EF4-FFF2-40B4-BE49-F238E27FC236}">
                <a16:creationId xmlns:a16="http://schemas.microsoft.com/office/drawing/2014/main" id="{9C1F4583-4749-E22B-90A4-B3CA9F7EDA02}"/>
              </a:ext>
            </a:extLst>
          </p:cNvPr>
          <p:cNvPicPr>
            <a:picLocks noChangeAspect="1"/>
          </p:cNvPicPr>
          <p:nvPr/>
        </p:nvPicPr>
        <p:blipFill>
          <a:blip r:embed="rId6"/>
          <a:stretch>
            <a:fillRect/>
          </a:stretch>
        </p:blipFill>
        <p:spPr>
          <a:xfrm>
            <a:off x="388125" y="1568196"/>
            <a:ext cx="5707875" cy="4008467"/>
          </a:xfrm>
          <a:prstGeom prst="rect">
            <a:avLst/>
          </a:prstGeom>
        </p:spPr>
      </p:pic>
      <p:pic>
        <p:nvPicPr>
          <p:cNvPr id="5" name="Picture 4" descr="A graph of loss and loss&#10;&#10;Description automatically generated">
            <a:extLst>
              <a:ext uri="{FF2B5EF4-FFF2-40B4-BE49-F238E27FC236}">
                <a16:creationId xmlns:a16="http://schemas.microsoft.com/office/drawing/2014/main" id="{7FC58BFC-3ABE-3399-3C72-55AC9E83459B}"/>
              </a:ext>
            </a:extLst>
          </p:cNvPr>
          <p:cNvPicPr>
            <a:picLocks noChangeAspect="1"/>
          </p:cNvPicPr>
          <p:nvPr/>
        </p:nvPicPr>
        <p:blipFill>
          <a:blip r:embed="rId7"/>
          <a:stretch>
            <a:fillRect/>
          </a:stretch>
        </p:blipFill>
        <p:spPr>
          <a:xfrm>
            <a:off x="6147748" y="1461506"/>
            <a:ext cx="5822185" cy="41151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17"/>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80" name="Google Shape;280;p17" descr="A close up of a sign&#10;&#10;Description automatically generated"/>
          <p:cNvPicPr preferRelativeResize="0">
            <a:picLocks noGrp="1"/>
          </p:cNvPicPr>
          <p:nvPr>
            <p:ph type="body" idx="1"/>
          </p:nvPr>
        </p:nvPicPr>
        <p:blipFill rotWithShape="1">
          <a:blip r:embed="rId4">
            <a:alphaModFix/>
          </a:blip>
          <a:srcRect/>
          <a:stretch/>
        </p:blipFill>
        <p:spPr>
          <a:xfrm flipH="1">
            <a:off x="13834847" y="542380"/>
            <a:ext cx="45719" cy="57060"/>
          </a:xfrm>
          <a:prstGeom prst="rect">
            <a:avLst/>
          </a:prstGeom>
          <a:noFill/>
          <a:ln>
            <a:noFill/>
          </a:ln>
        </p:spPr>
      </p:pic>
      <p:pic>
        <p:nvPicPr>
          <p:cNvPr id="281" name="Google Shape;281;p17"/>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82" name="Google Shape;282;p17"/>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284" name="Google Shape;2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285" name="Google Shape;285;p17"/>
          <p:cNvSpPr txBox="1">
            <a:spLocks noGrp="1"/>
          </p:cNvSpPr>
          <p:nvPr>
            <p:ph type="ftr" idx="11"/>
          </p:nvPr>
        </p:nvSpPr>
        <p:spPr>
          <a:xfrm>
            <a:off x="4038600" y="6356350"/>
            <a:ext cx="4218296"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286" name="Google Shape;2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87" name="Google Shape;287;p17"/>
          <p:cNvSpPr txBox="1"/>
          <p:nvPr/>
        </p:nvSpPr>
        <p:spPr>
          <a:xfrm>
            <a:off x="1953797" y="401253"/>
            <a:ext cx="8261370" cy="584775"/>
          </a:xfrm>
          <a:prstGeom prst="rect">
            <a:avLst/>
          </a:prstGeom>
          <a:noFill/>
          <a:ln>
            <a:noFill/>
          </a:ln>
        </p:spPr>
        <p:txBody>
          <a:bodyPr spcFirstLastPara="1" wrap="square" lIns="91425" tIns="45700" rIns="91425" bIns="45700" anchor="t" anchorCtr="0">
            <a:noAutofit/>
          </a:bodyPr>
          <a:lstStyle/>
          <a:p>
            <a:pPr marL="12700" marR="0" lvl="0" indent="0" algn="ctr" rtl="0">
              <a:lnSpc>
                <a:spcPct val="100000"/>
              </a:lnSpc>
              <a:spcBef>
                <a:spcPts val="0"/>
              </a:spcBef>
              <a:spcAft>
                <a:spcPts val="0"/>
              </a:spcAft>
              <a:buNone/>
            </a:pPr>
            <a:r>
              <a:rPr lang="en-US" sz="3200" b="1" i="0" u="none" strike="noStrike" cap="none" dirty="0">
                <a:solidFill>
                  <a:srgbClr val="CC0000"/>
                </a:solidFill>
                <a:latin typeface="Times New Roman"/>
                <a:ea typeface="Times New Roman"/>
                <a:cs typeface="Times New Roman"/>
                <a:sym typeface="Times New Roman"/>
              </a:rPr>
              <a:t>Conclusions and Discussion</a:t>
            </a:r>
            <a:r>
              <a:rPr lang="en-US" sz="3200" b="0" i="0" u="none" strike="noStrike" cap="none" dirty="0">
                <a:solidFill>
                  <a:srgbClr val="CC0000"/>
                </a:solidFill>
                <a:latin typeface="Times New Roman"/>
                <a:ea typeface="Times New Roman"/>
                <a:cs typeface="Times New Roman"/>
                <a:sym typeface="Times New Roman"/>
              </a:rPr>
              <a:t> </a:t>
            </a:r>
            <a:endParaRPr sz="3200" b="0" i="0" u="none" strike="noStrike" cap="none" dirty="0">
              <a:solidFill>
                <a:srgbClr val="CC0000"/>
              </a:solidFill>
              <a:latin typeface="Noto Sans Symbols"/>
              <a:ea typeface="Noto Sans Symbols"/>
              <a:cs typeface="Noto Sans Symbols"/>
              <a:sym typeface="Noto Sans Symbols"/>
            </a:endParaRPr>
          </a:p>
        </p:txBody>
      </p:sp>
      <p:sp>
        <p:nvSpPr>
          <p:cNvPr id="288" name="Google Shape;288;p17"/>
          <p:cNvSpPr/>
          <p:nvPr/>
        </p:nvSpPr>
        <p:spPr>
          <a:xfrm>
            <a:off x="1028171" y="1264300"/>
            <a:ext cx="5056311" cy="3785611"/>
          </a:xfrm>
          <a:prstGeom prst="rect">
            <a:avLst/>
          </a:prstGeom>
          <a:noFill/>
          <a:ln>
            <a:noFill/>
          </a:ln>
        </p:spPr>
        <p:txBody>
          <a:bodyPr spcFirstLastPara="1" wrap="square" lIns="91425" tIns="45700" rIns="91425" bIns="45700" anchor="t" anchorCtr="0">
            <a:spAutoFit/>
          </a:bodyPr>
          <a:lstStyle/>
          <a:p>
            <a:pPr lvl="0" algn="just">
              <a:lnSpc>
                <a:spcPct val="150000"/>
              </a:lnSpc>
              <a:buSzPts val="2000"/>
            </a:pPr>
            <a:r>
              <a:rPr lang="en-US" sz="1600" b="1" dirty="0">
                <a:latin typeface="Times New Roman"/>
                <a:ea typeface="Times New Roman"/>
                <a:cs typeface="Times New Roman"/>
                <a:sym typeface="Times New Roman"/>
              </a:rPr>
              <a:t>1. Key Findings: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CNN: Best performance, ideal for complex image data.</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Logistic Regression: Moderate accuracy, struggles with high-dimensional data.</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Decision Tree: Prone to overfitting, good training accuracy but lower test accuracy.</a:t>
            </a:r>
          </a:p>
          <a:p>
            <a:pPr lvl="0" algn="just">
              <a:buSzPts val="2000"/>
            </a:pPr>
            <a:endParaRPr lang="en-US" sz="1600" dirty="0">
              <a:latin typeface="Times New Roman"/>
              <a:ea typeface="Times New Roman"/>
              <a:cs typeface="Times New Roman"/>
              <a:sym typeface="Times New Roman"/>
            </a:endParaRPr>
          </a:p>
          <a:p>
            <a:pPr lvl="0" algn="just">
              <a:buSzPts val="2000"/>
            </a:pPr>
            <a:endParaRPr lang="en-US" sz="1600" dirty="0">
              <a:latin typeface="Times New Roman"/>
              <a:ea typeface="Times New Roman"/>
              <a:cs typeface="Times New Roman"/>
              <a:sym typeface="Times New Roman"/>
            </a:endParaRPr>
          </a:p>
          <a:p>
            <a:pPr lvl="0" algn="just">
              <a:lnSpc>
                <a:spcPct val="150000"/>
              </a:lnSpc>
              <a:buSzPts val="2000"/>
            </a:pPr>
            <a:r>
              <a:rPr lang="en-US" sz="1600" b="1" dirty="0">
                <a:latin typeface="Times New Roman"/>
                <a:ea typeface="Times New Roman"/>
                <a:cs typeface="Times New Roman"/>
                <a:sym typeface="Times New Roman"/>
              </a:rPr>
              <a:t>2. Model Comparisons: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Strengths: CNN excels in image analysis; Logistic Regression and Decision Trees are faster and less resource-intensive.</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Weaknesses: Logistic Regression and Decision Trees lose critical information when flattening images.</a:t>
            </a:r>
          </a:p>
        </p:txBody>
      </p:sp>
      <p:sp>
        <p:nvSpPr>
          <p:cNvPr id="3" name="TextBox 2">
            <a:extLst>
              <a:ext uri="{FF2B5EF4-FFF2-40B4-BE49-F238E27FC236}">
                <a16:creationId xmlns:a16="http://schemas.microsoft.com/office/drawing/2014/main" id="{F16B3AE9-BDCC-58A5-2A17-4417C9DD1B3D}"/>
              </a:ext>
            </a:extLst>
          </p:cNvPr>
          <p:cNvSpPr txBox="1"/>
          <p:nvPr/>
        </p:nvSpPr>
        <p:spPr>
          <a:xfrm>
            <a:off x="6605358" y="1305590"/>
            <a:ext cx="5207649" cy="3785652"/>
          </a:xfrm>
          <a:prstGeom prst="rect">
            <a:avLst/>
          </a:prstGeom>
          <a:noFill/>
        </p:spPr>
        <p:txBody>
          <a:bodyPr wrap="square">
            <a:spAutoFit/>
          </a:bodyPr>
          <a:lstStyle/>
          <a:p>
            <a:pPr lvl="0" algn="just">
              <a:lnSpc>
                <a:spcPct val="150000"/>
              </a:lnSpc>
              <a:buSzPts val="2000"/>
            </a:pPr>
            <a:r>
              <a:rPr lang="en-US" sz="1600" b="1" dirty="0">
                <a:latin typeface="Times New Roman"/>
                <a:ea typeface="Times New Roman"/>
                <a:cs typeface="Times New Roman"/>
                <a:sym typeface="Times New Roman"/>
              </a:rPr>
              <a:t>3. Limitations: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Loss of spatial data with Logistic Regression and Decision Trees.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Overfitting in Decision Trees indicates the need for better pruning or regularization.</a:t>
            </a:r>
          </a:p>
          <a:p>
            <a:pPr lvl="0" algn="just">
              <a:buSzPts val="2000"/>
            </a:pPr>
            <a:endParaRPr lang="en-US" sz="1600" dirty="0">
              <a:latin typeface="Times New Roman"/>
              <a:ea typeface="Times New Roman"/>
              <a:cs typeface="Times New Roman"/>
              <a:sym typeface="Times New Roman"/>
            </a:endParaRPr>
          </a:p>
          <a:p>
            <a:pPr lvl="0" algn="just">
              <a:buSzPts val="2000"/>
            </a:pPr>
            <a:endParaRPr lang="en-US" sz="1600" dirty="0">
              <a:latin typeface="Times New Roman"/>
              <a:ea typeface="Times New Roman"/>
              <a:cs typeface="Times New Roman"/>
              <a:sym typeface="Times New Roman"/>
            </a:endParaRPr>
          </a:p>
          <a:p>
            <a:pPr lvl="0" algn="just">
              <a:buSzPts val="2000"/>
            </a:pPr>
            <a:endParaRPr lang="en-US" sz="1600" dirty="0">
              <a:latin typeface="Times New Roman"/>
              <a:ea typeface="Times New Roman"/>
              <a:cs typeface="Times New Roman"/>
              <a:sym typeface="Times New Roman"/>
            </a:endParaRPr>
          </a:p>
          <a:p>
            <a:pPr lvl="0" algn="just">
              <a:lnSpc>
                <a:spcPct val="150000"/>
              </a:lnSpc>
              <a:buSzPts val="2000"/>
            </a:pPr>
            <a:r>
              <a:rPr lang="en-US" sz="1600" b="1" dirty="0">
                <a:latin typeface="Times New Roman"/>
                <a:ea typeface="Times New Roman"/>
                <a:cs typeface="Times New Roman"/>
                <a:sym typeface="Times New Roman"/>
              </a:rPr>
              <a:t>4. Future Directions: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Explore dimensionality reduction for Logistic Regression and Decision Trees (PCA or t-SNE )</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Implement ensemble methods to combine model strengths.</a:t>
            </a:r>
          </a:p>
          <a:p>
            <a:pPr marL="342900" lvl="0" indent="-342900" algn="just">
              <a:buSzPts val="2000"/>
              <a:buFont typeface="Arial" panose="020B0604020202020204" pitchFamily="34" charset="0"/>
              <a:buChar char="•"/>
            </a:pPr>
            <a:r>
              <a:rPr lang="en-US" sz="1600" dirty="0">
                <a:latin typeface="Times New Roman"/>
                <a:ea typeface="Times New Roman"/>
                <a:cs typeface="Times New Roman"/>
                <a:sym typeface="Times New Roman"/>
              </a:rPr>
              <a:t>Increase dataset size and diversify CNN training data.</a:t>
            </a:r>
          </a:p>
        </p:txBody>
      </p:sp>
    </p:spTree>
    <p:extLst>
      <p:ext uri="{BB962C8B-B14F-4D97-AF65-F5344CB8AC3E}">
        <p14:creationId xmlns:p14="http://schemas.microsoft.com/office/powerpoint/2010/main" val="2489330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21"/>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337" name="Google Shape;337;p21" descr="A close up of a sign&#10;&#10;Description automatically generated"/>
          <p:cNvPicPr preferRelativeResize="0">
            <a:picLocks noGrp="1"/>
          </p:cNvPicPr>
          <p:nvPr>
            <p:ph type="body" idx="1"/>
          </p:nvPr>
        </p:nvPicPr>
        <p:blipFill rotWithShape="1">
          <a:blip r:embed="rId4">
            <a:alphaModFix/>
          </a:blip>
          <a:srcRect/>
          <a:stretch/>
        </p:blipFill>
        <p:spPr>
          <a:xfrm>
            <a:off x="-348252" y="5201810"/>
            <a:ext cx="45719" cy="45719"/>
          </a:xfrm>
          <a:prstGeom prst="rect">
            <a:avLst/>
          </a:prstGeom>
          <a:noFill/>
          <a:ln>
            <a:noFill/>
          </a:ln>
        </p:spPr>
      </p:pic>
      <p:pic>
        <p:nvPicPr>
          <p:cNvPr id="338" name="Google Shape;338;p21"/>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339" name="Google Shape;339;p21"/>
          <p:cNvPicPr preferRelativeResize="0"/>
          <p:nvPr/>
        </p:nvPicPr>
        <p:blipFill rotWithShape="1">
          <a:blip r:embed="rId5">
            <a:alphaModFix/>
          </a:blip>
          <a:srcRect/>
          <a:stretch/>
        </p:blipFill>
        <p:spPr>
          <a:xfrm>
            <a:off x="9395051" y="-6077"/>
            <a:ext cx="560710" cy="558951"/>
          </a:xfrm>
          <a:prstGeom prst="rect">
            <a:avLst/>
          </a:prstGeom>
          <a:noFill/>
          <a:ln>
            <a:noFill/>
          </a:ln>
        </p:spPr>
      </p:pic>
      <p:sp>
        <p:nvSpPr>
          <p:cNvPr id="341" name="Google Shape;34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342" name="Google Shape;342;p21"/>
          <p:cNvSpPr txBox="1">
            <a:spLocks noGrp="1"/>
          </p:cNvSpPr>
          <p:nvPr>
            <p:ph type="ftr" idx="11"/>
          </p:nvPr>
        </p:nvSpPr>
        <p:spPr>
          <a:xfrm>
            <a:off x="4038599" y="6356350"/>
            <a:ext cx="427288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343" name="Google Shape;3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344" name="Google Shape;344;p21"/>
          <p:cNvSpPr txBox="1"/>
          <p:nvPr/>
        </p:nvSpPr>
        <p:spPr>
          <a:xfrm>
            <a:off x="2172897" y="356495"/>
            <a:ext cx="6373759" cy="65742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Century Gothic"/>
                <a:ea typeface="Century Gothic"/>
                <a:cs typeface="Century Gothic"/>
                <a:sym typeface="Century Gothic"/>
              </a:rPr>
              <a:t>References</a:t>
            </a:r>
            <a:endParaRPr sz="3100" b="0" i="0" u="none" strike="noStrike" cap="none" dirty="0">
              <a:solidFill>
                <a:srgbClr val="C00000"/>
              </a:solidFill>
              <a:latin typeface="Century Gothic"/>
              <a:ea typeface="Century Gothic"/>
              <a:cs typeface="Century Gothic"/>
              <a:sym typeface="Century Gothic"/>
            </a:endParaRPr>
          </a:p>
        </p:txBody>
      </p:sp>
      <p:sp>
        <p:nvSpPr>
          <p:cNvPr id="345" name="Google Shape;345;p21"/>
          <p:cNvSpPr txBox="1"/>
          <p:nvPr/>
        </p:nvSpPr>
        <p:spPr>
          <a:xfrm>
            <a:off x="826088" y="1102787"/>
            <a:ext cx="10029297" cy="5253563"/>
          </a:xfrm>
          <a:prstGeom prst="rect">
            <a:avLst/>
          </a:prstGeom>
          <a:noFill/>
          <a:ln>
            <a:noFill/>
          </a:ln>
        </p:spPr>
        <p:txBody>
          <a:bodyPr spcFirstLastPara="1" wrap="square" lIns="91425" tIns="45700" rIns="91425" bIns="45700" anchor="t" anchorCtr="0">
            <a:noAutofit/>
          </a:bodyPr>
          <a:lstStyle/>
          <a:p>
            <a:pPr marL="457200" lvl="0" indent="-457200">
              <a:buSzPts val="2000"/>
              <a:buFont typeface="Arial"/>
              <a:buAutoNum type="arabicPeriod"/>
            </a:pPr>
            <a:r>
              <a:rPr lang="en-CA" sz="1800" dirty="0" err="1">
                <a:latin typeface="Times New Roman" panose="02020603050405020304" pitchFamily="18" charset="0"/>
                <a:cs typeface="Times New Roman" panose="02020603050405020304" pitchFamily="18" charset="0"/>
              </a:rPr>
              <a:t>ELKarazle</a:t>
            </a:r>
            <a:r>
              <a:rPr lang="en-CA" sz="1800" dirty="0">
                <a:latin typeface="Times New Roman" panose="02020603050405020304" pitchFamily="18" charset="0"/>
                <a:cs typeface="Times New Roman" panose="02020603050405020304" pitchFamily="18" charset="0"/>
              </a:rPr>
              <a:t>, K., Raman, V., Then, P. (2022). Facial Gender Classification Using Deep Learning. In: , et al. Proceedings of the 13th  International Conference  on  Soft  Computing  and  Pattern Recognition  (</a:t>
            </a:r>
            <a:r>
              <a:rPr lang="en-CA" sz="1800" dirty="0" err="1">
                <a:latin typeface="Times New Roman" panose="02020603050405020304" pitchFamily="18" charset="0"/>
                <a:cs typeface="Times New Roman" panose="02020603050405020304" pitchFamily="18" charset="0"/>
              </a:rPr>
              <a:t>SoCPaR</a:t>
            </a:r>
            <a:r>
              <a:rPr lang="en-CA" sz="1800" dirty="0">
                <a:latin typeface="Times New Roman" panose="02020603050405020304" pitchFamily="18" charset="0"/>
                <a:cs typeface="Times New Roman" panose="02020603050405020304" pitchFamily="18" charset="0"/>
              </a:rPr>
              <a:t> 2021).  </a:t>
            </a:r>
            <a:r>
              <a:rPr lang="en-CA" sz="1800" dirty="0" err="1">
                <a:latin typeface="Times New Roman" panose="02020603050405020304" pitchFamily="18" charset="0"/>
                <a:cs typeface="Times New Roman" panose="02020603050405020304" pitchFamily="18" charset="0"/>
              </a:rPr>
              <a:t>SoCPaR</a:t>
            </a:r>
            <a:r>
              <a:rPr lang="en-CA" sz="1800" dirty="0">
                <a:latin typeface="Times New Roman" panose="02020603050405020304" pitchFamily="18" charset="0"/>
                <a:cs typeface="Times New Roman" panose="02020603050405020304" pitchFamily="18" charset="0"/>
              </a:rPr>
              <a:t>  2021. Lecture  Notes in Networks  and  Systems,  vol  417.  Springer,  Cham.</a:t>
            </a:r>
          </a:p>
          <a:p>
            <a:pPr marL="457200" lvl="0" indent="-457200">
              <a:buSzPts val="2000"/>
              <a:buFont typeface="Arial"/>
              <a:buAutoNum type="arabicPeriod"/>
            </a:pPr>
            <a:r>
              <a:rPr lang="en-CA" sz="1800" dirty="0" err="1">
                <a:latin typeface="Times New Roman" panose="02020603050405020304" pitchFamily="18" charset="0"/>
                <a:cs typeface="Times New Roman" panose="02020603050405020304" pitchFamily="18" charset="0"/>
              </a:rPr>
              <a:t>Sajja</a:t>
            </a:r>
            <a:r>
              <a:rPr lang="en-CA" sz="1800" dirty="0">
                <a:latin typeface="Times New Roman" panose="02020603050405020304" pitchFamily="18" charset="0"/>
                <a:cs typeface="Times New Roman" panose="02020603050405020304" pitchFamily="18" charset="0"/>
              </a:rPr>
              <a:t>, T.K., </a:t>
            </a:r>
            <a:r>
              <a:rPr lang="en-CA" sz="1800" dirty="0" err="1">
                <a:latin typeface="Times New Roman" panose="02020603050405020304" pitchFamily="18" charset="0"/>
                <a:cs typeface="Times New Roman" panose="02020603050405020304" pitchFamily="18" charset="0"/>
              </a:rPr>
              <a:t>Kalluri</a:t>
            </a:r>
            <a:r>
              <a:rPr lang="en-CA" sz="1800" dirty="0">
                <a:latin typeface="Times New Roman" panose="02020603050405020304" pitchFamily="18" charset="0"/>
                <a:cs typeface="Times New Roman" panose="02020603050405020304" pitchFamily="18" charset="0"/>
              </a:rPr>
              <a:t>, H.K. “Gender classification based on face images of local binary pattern using support vector machine and back propagation neural networks.” Adv. Modell. Anal.</a:t>
            </a:r>
          </a:p>
          <a:p>
            <a:pPr marL="457200" lvl="0" indent="-457200">
              <a:buSzPts val="2000"/>
              <a:buFont typeface="Arial"/>
              <a:buAutoNum type="arabicPeriod"/>
            </a:pPr>
            <a:r>
              <a:rPr lang="en-US" sz="1800" dirty="0">
                <a:latin typeface="Times New Roman" panose="02020603050405020304" pitchFamily="18" charset="0"/>
                <a:cs typeface="Times New Roman" panose="02020603050405020304" pitchFamily="18" charset="0"/>
              </a:rPr>
              <a:t>(2008, June). The Application of Decision Tree in Gender Classification. Paper presented at the Congress on Image and Signal Processing (CISP '08), Volume 4.</a:t>
            </a:r>
            <a:endParaRPr lang="en-CA" sz="1800" dirty="0">
              <a:latin typeface="Times New Roman" panose="02020603050405020304" pitchFamily="18" charset="0"/>
              <a:cs typeface="Times New Roman" panose="02020603050405020304" pitchFamily="18" charset="0"/>
            </a:endParaRPr>
          </a:p>
          <a:p>
            <a:pPr marL="457200" lvl="0" indent="-457200">
              <a:buSzPts val="2000"/>
              <a:buFont typeface="Arial"/>
              <a:buAutoNum type="arabicPeriod"/>
            </a:pPr>
            <a:endParaRPr lang="en-CA" sz="1800" dirty="0">
              <a:latin typeface="Times New Roman" panose="02020603050405020304" pitchFamily="18" charset="0"/>
              <a:cs typeface="Times New Roman" panose="02020603050405020304" pitchFamily="18" charset="0"/>
            </a:endParaRPr>
          </a:p>
          <a:p>
            <a:pPr marL="457200" lvl="0" indent="-457200">
              <a:buSzPts val="2000"/>
              <a:buFont typeface="Arial"/>
              <a:buAutoNum type="arabicPeriod"/>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22" descr="A close up of a sign&#10;&#10;Description automatically generated"/>
          <p:cNvPicPr preferRelativeResize="0">
            <a:picLocks noGrp="1"/>
          </p:cNvPicPr>
          <p:nvPr>
            <p:ph type="body" idx="1"/>
          </p:nvPr>
        </p:nvPicPr>
        <p:blipFill rotWithShape="1">
          <a:blip r:embed="rId3">
            <a:alphaModFix/>
          </a:blip>
          <a:srcRect/>
          <a:stretch/>
        </p:blipFill>
        <p:spPr>
          <a:xfrm>
            <a:off x="13737363" y="6233805"/>
            <a:ext cx="45719" cy="69305"/>
          </a:xfrm>
          <a:prstGeom prst="rect">
            <a:avLst/>
          </a:prstGeom>
          <a:noFill/>
          <a:ln>
            <a:noFill/>
          </a:ln>
        </p:spPr>
      </p:pic>
      <p:pic>
        <p:nvPicPr>
          <p:cNvPr id="351" name="Google Shape;351;p22"/>
          <p:cNvPicPr preferRelativeResize="0"/>
          <p:nvPr/>
        </p:nvPicPr>
        <p:blipFill rotWithShape="1">
          <a:blip r:embed="rId4">
            <a:alphaModFix/>
          </a:blip>
          <a:srcRect/>
          <a:stretch/>
        </p:blipFill>
        <p:spPr>
          <a:xfrm rot="5400000">
            <a:off x="4933472" y="1467328"/>
            <a:ext cx="478058" cy="10345003"/>
          </a:xfrm>
          <a:prstGeom prst="rect">
            <a:avLst/>
          </a:prstGeom>
          <a:noFill/>
          <a:ln>
            <a:noFill/>
          </a:ln>
        </p:spPr>
      </p:pic>
      <p:pic>
        <p:nvPicPr>
          <p:cNvPr id="352" name="Google Shape;352;p22"/>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353" name="Google Shape;353;p22"/>
          <p:cNvPicPr preferRelativeResize="0"/>
          <p:nvPr/>
        </p:nvPicPr>
        <p:blipFill rotWithShape="1">
          <a:blip r:embed="rId4">
            <a:alphaModFix/>
          </a:blip>
          <a:srcRect/>
          <a:stretch/>
        </p:blipFill>
        <p:spPr>
          <a:xfrm rot="5400000">
            <a:off x="98052" y="5956668"/>
            <a:ext cx="346081" cy="542188"/>
          </a:xfrm>
          <a:prstGeom prst="rect">
            <a:avLst/>
          </a:prstGeom>
          <a:noFill/>
          <a:ln>
            <a:noFill/>
          </a:ln>
        </p:spPr>
      </p:pic>
      <p:sp>
        <p:nvSpPr>
          <p:cNvPr id="355" name="Google Shape;355;p22"/>
          <p:cNvSpPr txBox="1"/>
          <p:nvPr/>
        </p:nvSpPr>
        <p:spPr>
          <a:xfrm>
            <a:off x="3404164" y="1927274"/>
            <a:ext cx="5425935" cy="150172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1" i="0" u="none" strike="noStrike" cap="none">
              <a:solidFill>
                <a:srgbClr val="C00000"/>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C00000"/>
                </a:solidFill>
                <a:latin typeface="Bookman Old Style"/>
                <a:ea typeface="Bookman Old Style"/>
                <a:cs typeface="Bookman Old Style"/>
                <a:sym typeface="Bookman Old Style"/>
              </a:rPr>
              <a:t>Thank You !</a:t>
            </a:r>
            <a:endParaRPr sz="4000" b="1" i="0" u="none" strike="noStrike" cap="none">
              <a:solidFill>
                <a:srgbClr val="C00000"/>
              </a:solidFill>
              <a:latin typeface="Bookman Old Style"/>
              <a:ea typeface="Bookman Old Style"/>
              <a:cs typeface="Bookman Old Style"/>
              <a:sym typeface="Bookman Old Style"/>
            </a:endParaRPr>
          </a:p>
        </p:txBody>
      </p:sp>
      <p:sp>
        <p:nvSpPr>
          <p:cNvPr id="356" name="Google Shape;35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357" name="Google Shape;357;p22"/>
          <p:cNvSpPr txBox="1">
            <a:spLocks noGrp="1"/>
          </p:cNvSpPr>
          <p:nvPr>
            <p:ph type="ftr" idx="11"/>
          </p:nvPr>
        </p:nvSpPr>
        <p:spPr>
          <a:xfrm>
            <a:off x="4038599" y="6356350"/>
            <a:ext cx="4245591"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358" name="Google Shape;35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2"/>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42" name="Google Shape;42;p2"/>
          <p:cNvPicPr preferRelativeResize="0"/>
          <p:nvPr/>
        </p:nvPicPr>
        <p:blipFill rotWithShape="1">
          <a:blip r:embed="rId3">
            <a:alphaModFix/>
          </a:blip>
          <a:srcRect/>
          <a:stretch/>
        </p:blipFill>
        <p:spPr>
          <a:xfrm rot="5400000">
            <a:off x="10818447" y="-896058"/>
            <a:ext cx="558950" cy="2338913"/>
          </a:xfrm>
          <a:prstGeom prst="rect">
            <a:avLst/>
          </a:prstGeom>
          <a:noFill/>
          <a:ln>
            <a:noFill/>
          </a:ln>
        </p:spPr>
      </p:pic>
      <p:pic>
        <p:nvPicPr>
          <p:cNvPr id="43" name="Google Shape;43;p2"/>
          <p:cNvPicPr preferRelativeResize="0"/>
          <p:nvPr/>
        </p:nvPicPr>
        <p:blipFill rotWithShape="1">
          <a:blip r:embed="rId4">
            <a:alphaModFix/>
          </a:blip>
          <a:srcRect/>
          <a:stretch/>
        </p:blipFill>
        <p:spPr>
          <a:xfrm>
            <a:off x="9367755" y="-6077"/>
            <a:ext cx="560710" cy="558951"/>
          </a:xfrm>
          <a:prstGeom prst="rect">
            <a:avLst/>
          </a:prstGeom>
          <a:noFill/>
          <a:ln>
            <a:noFill/>
          </a:ln>
        </p:spPr>
      </p:pic>
      <p:sp>
        <p:nvSpPr>
          <p:cNvPr id="44" name="Google Shape;44;p2"/>
          <p:cNvSpPr txBox="1"/>
          <p:nvPr/>
        </p:nvSpPr>
        <p:spPr>
          <a:xfrm>
            <a:off x="956187" y="928490"/>
            <a:ext cx="9724203" cy="4505454"/>
          </a:xfrm>
          <a:prstGeom prst="rect">
            <a:avLst/>
          </a:prstGeom>
          <a:noFill/>
          <a:ln>
            <a:noFill/>
          </a:ln>
        </p:spPr>
        <p:txBody>
          <a:bodyPr spcFirstLastPara="1" wrap="square" lIns="91425" tIns="45700" rIns="91425" bIns="45700" anchor="t" anchorCtr="0">
            <a:noAutofit/>
          </a:bodyPr>
          <a:lstStyle/>
          <a:p>
            <a:pPr marL="469900" lvl="0" indent="-328930" algn="just">
              <a:spcBef>
                <a:spcPts val="1000"/>
              </a:spcBef>
              <a:buClr>
                <a:srgbClr val="C00000"/>
              </a:buClr>
              <a:buSzPts val="2020"/>
            </a:pPr>
            <a:r>
              <a:rPr lang="en-US" sz="2000" dirty="0">
                <a:latin typeface="Times New Roman" panose="02020603050405020304" pitchFamily="18" charset="0"/>
                <a:cs typeface="Times New Roman" panose="02020603050405020304" pitchFamily="18" charset="0"/>
              </a:rPr>
              <a:t>     A comprehensive analysis spanning from 2015 to 2023, covering multiple datasets with over 50 million images from international sources, revealed the following insights into gender prediction using Convolutional Neural Networks (CNNs):</a:t>
            </a:r>
          </a:p>
          <a:p>
            <a:pPr marL="469900" lvl="0" indent="-328930" algn="just">
              <a:spcBef>
                <a:spcPts val="1000"/>
              </a:spcBef>
              <a:buClr>
                <a:srgbClr val="C00000"/>
              </a:buClr>
              <a:buSzPts val="2020"/>
            </a:pPr>
            <a:endParaRPr lang="en-US" sz="2000" dirty="0">
              <a:latin typeface="Times New Roman" panose="02020603050405020304" pitchFamily="18" charset="0"/>
              <a:cs typeface="Times New Roman" panose="02020603050405020304" pitchFamily="18" charset="0"/>
            </a:endParaRPr>
          </a:p>
          <a:p>
            <a:pPr marL="469900" lvl="0" indent="-328930" algn="just">
              <a:spcBef>
                <a:spcPts val="1000"/>
              </a:spcBef>
              <a:buClr>
                <a:srgbClr val="C00000"/>
              </a:buClr>
              <a:buSzPts val="2020"/>
            </a:pPr>
            <a:r>
              <a:rPr lang="en-US" sz="2000" dirty="0">
                <a:latin typeface="Times New Roman" panose="02020603050405020304" pitchFamily="18" charset="0"/>
                <a:cs typeface="Times New Roman" panose="02020603050405020304" pitchFamily="18" charset="0"/>
              </a:rPr>
              <a:t>     Of all the images processed, CNNs successfully identified gender with a high degree of accuracy. The results showed that 35 million images (70%) were classified with high confidence, indicating the efficacy of CNNs in gender prediction tasks. Approximately 12 million images (24%) were identified with moderate confidence, showcasing the challenges in gender prediction due to factors like lighting, pose, and occlusion. The remaining 3 million images (6%) were classified with low confidence, highlighting the need for improved model robustness and training data diversity</a:t>
            </a:r>
            <a:endParaRPr lang="en-US" sz="2000" b="0" i="0" u="none" strike="noStrike" cap="none" dirty="0">
              <a:solidFill>
                <a:srgbClr val="3F3F3F"/>
              </a:solidFill>
              <a:latin typeface="Times New Roman" panose="02020603050405020304" pitchFamily="18" charset="0"/>
              <a:ea typeface="Century Gothic"/>
              <a:cs typeface="Times New Roman" panose="02020603050405020304" pitchFamily="18" charset="0"/>
              <a:sym typeface="Century Gothic"/>
            </a:endParaRPr>
          </a:p>
        </p:txBody>
      </p:sp>
      <p:sp>
        <p:nvSpPr>
          <p:cNvPr id="47" name="Google Shape;4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endParaRPr dirty="0"/>
          </a:p>
        </p:txBody>
      </p:sp>
      <p:sp>
        <p:nvSpPr>
          <p:cNvPr id="48" name="Google Shape;48;p2"/>
          <p:cNvSpPr txBox="1">
            <a:spLocks noGrp="1"/>
          </p:cNvSpPr>
          <p:nvPr>
            <p:ph type="ftr" idx="11"/>
          </p:nvPr>
        </p:nvSpPr>
        <p:spPr>
          <a:xfrm>
            <a:off x="4038600" y="6356350"/>
            <a:ext cx="417079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CA" dirty="0"/>
              <a:t>Gender Prediction using Deep Learning Methods</a:t>
            </a:r>
            <a:endParaRPr dirty="0"/>
          </a:p>
        </p:txBody>
      </p:sp>
      <p:sp>
        <p:nvSpPr>
          <p:cNvPr id="49" name="Google Shape;4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dirty="0"/>
          </a:p>
        </p:txBody>
      </p:sp>
      <p:sp>
        <p:nvSpPr>
          <p:cNvPr id="3" name="Text Placeholder 2">
            <a:extLst>
              <a:ext uri="{FF2B5EF4-FFF2-40B4-BE49-F238E27FC236}">
                <a16:creationId xmlns:a16="http://schemas.microsoft.com/office/drawing/2014/main" id="{E43F664A-0506-8EDC-17FE-6E83060E8B8C}"/>
              </a:ext>
            </a:extLst>
          </p:cNvPr>
          <p:cNvSpPr>
            <a:spLocks noGrp="1"/>
          </p:cNvSpPr>
          <p:nvPr>
            <p:ph type="body" idx="1"/>
          </p:nvPr>
        </p:nvSpPr>
        <p:spPr>
          <a:xfrm flipH="1">
            <a:off x="12044782" y="7098889"/>
            <a:ext cx="432353" cy="196645"/>
          </a:xfrm>
        </p:spPr>
        <p:txBody>
          <a:bodyPr/>
          <a:lstStyle/>
          <a:p>
            <a:pPr marL="114300" indent="0">
              <a:buNone/>
            </a:pPr>
            <a:endParaRPr lang="en-CA" dirty="0"/>
          </a:p>
        </p:txBody>
      </p:sp>
    </p:spTree>
    <p:extLst>
      <p:ext uri="{BB962C8B-B14F-4D97-AF65-F5344CB8AC3E}">
        <p14:creationId xmlns:p14="http://schemas.microsoft.com/office/powerpoint/2010/main" val="252360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3"/>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56" name="Google Shape;56;p3"/>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57" name="Google Shape;57;p3"/>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59" name="Google Shape;5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60" name="Google Shape;60;p3"/>
          <p:cNvSpPr txBox="1">
            <a:spLocks noGrp="1"/>
          </p:cNvSpPr>
          <p:nvPr>
            <p:ph type="ftr" idx="11"/>
          </p:nvPr>
        </p:nvSpPr>
        <p:spPr>
          <a:xfrm>
            <a:off x="4038600" y="6356350"/>
            <a:ext cx="4218296"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61" name="Google Shape;6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62" name="Google Shape;62;p3"/>
          <p:cNvSpPr txBox="1"/>
          <p:nvPr/>
        </p:nvSpPr>
        <p:spPr>
          <a:xfrm>
            <a:off x="1953797" y="442827"/>
            <a:ext cx="8261370" cy="569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Times New Roman" panose="02020603050405020304" pitchFamily="18" charset="0"/>
                <a:ea typeface="Century Gothic"/>
                <a:cs typeface="Times New Roman" panose="02020603050405020304" pitchFamily="18" charset="0"/>
                <a:sym typeface="Century Gothic"/>
              </a:rPr>
              <a:t>Key Message</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63" name="Google Shape;63;p3"/>
          <p:cNvSpPr txBox="1"/>
          <p:nvPr/>
        </p:nvSpPr>
        <p:spPr>
          <a:xfrm>
            <a:off x="1241479" y="1702907"/>
            <a:ext cx="4500560" cy="1654250"/>
          </a:xfrm>
          <a:prstGeom prst="rect">
            <a:avLst/>
          </a:prstGeom>
          <a:noFill/>
          <a:ln>
            <a:noFill/>
          </a:ln>
        </p:spPr>
        <p:txBody>
          <a:bodyPr spcFirstLastPara="1" wrap="square" lIns="91425" tIns="45700" rIns="91425" bIns="45700" anchor="t" anchorCtr="0">
            <a:noAutofit/>
          </a:bodyPr>
          <a:lstStyle/>
          <a:p>
            <a:pPr lvl="0" algn="just">
              <a:buSzPts val="2000"/>
            </a:pPr>
            <a:endParaRPr sz="2400" dirty="0"/>
          </a:p>
        </p:txBody>
      </p:sp>
      <p:sp>
        <p:nvSpPr>
          <p:cNvPr id="5" name="Text Placeholder 4">
            <a:extLst>
              <a:ext uri="{FF2B5EF4-FFF2-40B4-BE49-F238E27FC236}">
                <a16:creationId xmlns:a16="http://schemas.microsoft.com/office/drawing/2014/main" id="{F46F3413-718B-2A2C-B0B4-E09D09DAEB7A}"/>
              </a:ext>
            </a:extLst>
          </p:cNvPr>
          <p:cNvSpPr>
            <a:spLocks noGrp="1"/>
          </p:cNvSpPr>
          <p:nvPr>
            <p:ph type="body" idx="1"/>
          </p:nvPr>
        </p:nvSpPr>
        <p:spPr>
          <a:xfrm>
            <a:off x="496295" y="1571821"/>
            <a:ext cx="5245744" cy="3895525"/>
          </a:xfrm>
        </p:spPr>
        <p:txBody>
          <a:bodyPr/>
          <a:lstStyle/>
          <a:p>
            <a:pPr marL="114300" indent="0" algn="just">
              <a:buNone/>
            </a:pPr>
            <a:r>
              <a:rPr lang="en-US" sz="2800" dirty="0">
                <a:latin typeface="Times New Roman"/>
                <a:ea typeface="Times New Roman"/>
                <a:cs typeface="Times New Roman"/>
                <a:sym typeface="Times New Roman"/>
              </a:rPr>
              <a:t>The </a:t>
            </a:r>
            <a:r>
              <a:rPr lang="en-US" sz="2800" b="1" dirty="0">
                <a:latin typeface="Times New Roman"/>
                <a:ea typeface="Times New Roman"/>
                <a:cs typeface="Times New Roman"/>
                <a:sym typeface="Times New Roman"/>
              </a:rPr>
              <a:t>Gender Prediction </a:t>
            </a:r>
            <a:r>
              <a:rPr lang="en-US" sz="2800" dirty="0">
                <a:latin typeface="Times New Roman"/>
                <a:ea typeface="Times New Roman"/>
                <a:cs typeface="Times New Roman"/>
                <a:sym typeface="Times New Roman"/>
              </a:rPr>
              <a:t>is a software-based solution based on advanced pattern recognition and classification using machine &amp; deep learning methods, whose prime objective is to automatically determine if a person in a photo is </a:t>
            </a:r>
            <a:r>
              <a:rPr lang="en-US" sz="2800" b="1" dirty="0">
                <a:latin typeface="Times New Roman"/>
                <a:ea typeface="Times New Roman"/>
                <a:cs typeface="Times New Roman"/>
                <a:sym typeface="Times New Roman"/>
              </a:rPr>
              <a:t>male</a:t>
            </a:r>
            <a:r>
              <a:rPr lang="en-US" sz="2800" dirty="0">
                <a:latin typeface="Times New Roman"/>
                <a:ea typeface="Times New Roman"/>
                <a:cs typeface="Times New Roman"/>
                <a:sym typeface="Times New Roman"/>
              </a:rPr>
              <a:t> or </a:t>
            </a:r>
            <a:r>
              <a:rPr lang="en-US" sz="2800" b="1" dirty="0">
                <a:latin typeface="Times New Roman"/>
                <a:ea typeface="Times New Roman"/>
                <a:cs typeface="Times New Roman"/>
                <a:sym typeface="Times New Roman"/>
              </a:rPr>
              <a:t>female</a:t>
            </a:r>
            <a:r>
              <a:rPr lang="en-US" sz="2800" dirty="0">
                <a:latin typeface="Times New Roman"/>
                <a:ea typeface="Times New Roman"/>
                <a:cs typeface="Times New Roman"/>
                <a:sym typeface="Times New Roman"/>
              </a:rPr>
              <a:t>.</a:t>
            </a:r>
          </a:p>
        </p:txBody>
      </p:sp>
      <p:pic>
        <p:nvPicPr>
          <p:cNvPr id="7" name="Picture 6" descr="A person with facial recognition system&#10;&#10;Description automatically generated">
            <a:extLst>
              <a:ext uri="{FF2B5EF4-FFF2-40B4-BE49-F238E27FC236}">
                <a16:creationId xmlns:a16="http://schemas.microsoft.com/office/drawing/2014/main" id="{6E57FE1A-851B-DFF9-BA52-0F17F6E9D355}"/>
              </a:ext>
            </a:extLst>
          </p:cNvPr>
          <p:cNvPicPr>
            <a:picLocks noChangeAspect="1"/>
          </p:cNvPicPr>
          <p:nvPr/>
        </p:nvPicPr>
        <p:blipFill>
          <a:blip r:embed="rId5"/>
          <a:stretch>
            <a:fillRect/>
          </a:stretch>
        </p:blipFill>
        <p:spPr>
          <a:xfrm>
            <a:off x="6061774" y="1310228"/>
            <a:ext cx="5805761" cy="44514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2"/>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42" name="Google Shape;42;p2"/>
          <p:cNvPicPr preferRelativeResize="0"/>
          <p:nvPr/>
        </p:nvPicPr>
        <p:blipFill rotWithShape="1">
          <a:blip r:embed="rId3">
            <a:alphaModFix/>
          </a:blip>
          <a:srcRect/>
          <a:stretch/>
        </p:blipFill>
        <p:spPr>
          <a:xfrm rot="5400000">
            <a:off x="10818447" y="-896058"/>
            <a:ext cx="558950" cy="2338913"/>
          </a:xfrm>
          <a:prstGeom prst="rect">
            <a:avLst/>
          </a:prstGeom>
          <a:noFill/>
          <a:ln>
            <a:noFill/>
          </a:ln>
        </p:spPr>
      </p:pic>
      <p:pic>
        <p:nvPicPr>
          <p:cNvPr id="43" name="Google Shape;43;p2"/>
          <p:cNvPicPr preferRelativeResize="0"/>
          <p:nvPr/>
        </p:nvPicPr>
        <p:blipFill rotWithShape="1">
          <a:blip r:embed="rId4">
            <a:alphaModFix/>
          </a:blip>
          <a:srcRect/>
          <a:stretch/>
        </p:blipFill>
        <p:spPr>
          <a:xfrm>
            <a:off x="9367755" y="-6077"/>
            <a:ext cx="560710" cy="558951"/>
          </a:xfrm>
          <a:prstGeom prst="rect">
            <a:avLst/>
          </a:prstGeom>
          <a:noFill/>
          <a:ln>
            <a:noFill/>
          </a:ln>
        </p:spPr>
      </p:pic>
      <p:sp>
        <p:nvSpPr>
          <p:cNvPr id="44" name="Google Shape;44;p2"/>
          <p:cNvSpPr txBox="1"/>
          <p:nvPr/>
        </p:nvSpPr>
        <p:spPr>
          <a:xfrm>
            <a:off x="1324503" y="1008242"/>
            <a:ext cx="9237900" cy="4191555"/>
          </a:xfrm>
          <a:prstGeom prst="rect">
            <a:avLst/>
          </a:prstGeom>
          <a:noFill/>
          <a:ln>
            <a:noFill/>
          </a:ln>
        </p:spPr>
        <p:txBody>
          <a:bodyPr spcFirstLastPara="1" wrap="square" lIns="91425" tIns="45700" rIns="91425" bIns="45700" anchor="t" anchorCtr="0">
            <a:noAutofit/>
          </a:bodyPr>
          <a:lstStyle/>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Literature survey</a:t>
            </a:r>
            <a:endParaRPr sz="1800" b="0" i="0" u="none" strike="noStrike" cap="none" dirty="0">
              <a:solidFill>
                <a:srgbClr val="000000"/>
              </a:solidFill>
              <a:latin typeface="Times New Roman" panose="02020603050405020304" pitchFamily="18" charset="0"/>
              <a:ea typeface="Noto Sans Symbols"/>
              <a:cs typeface="Times New Roman" panose="02020603050405020304" pitchFamily="18" charset="0"/>
              <a:sym typeface="Noto Sans Symbols"/>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Design</a:t>
            </a:r>
            <a:endParaRPr dirty="0">
              <a:latin typeface="Times New Roman" panose="02020603050405020304" pitchFamily="18" charset="0"/>
              <a:cs typeface="Times New Roman" panose="02020603050405020304" pitchFamily="18" charset="0"/>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Implementation Details</a:t>
            </a:r>
            <a:endParaRPr sz="1800" b="0" i="0" u="none" strike="noStrike" cap="none" dirty="0">
              <a:solidFill>
                <a:srgbClr val="000000"/>
              </a:solidFill>
              <a:latin typeface="Times New Roman" panose="02020603050405020304" pitchFamily="18" charset="0"/>
              <a:ea typeface="Noto Sans Symbols"/>
              <a:cs typeface="Times New Roman" panose="02020603050405020304" pitchFamily="18" charset="0"/>
              <a:sym typeface="Noto Sans Symbols"/>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Results</a:t>
            </a:r>
          </a:p>
          <a:p>
            <a:pPr marL="469900" marR="0" lvl="0" indent="-457200" algn="l" rtl="0">
              <a:lnSpc>
                <a:spcPct val="100000"/>
              </a:lnSpc>
              <a:spcBef>
                <a:spcPts val="1000"/>
              </a:spcBef>
              <a:spcAft>
                <a:spcPts val="0"/>
              </a:spcAft>
              <a:buClr>
                <a:srgbClr val="C00000"/>
              </a:buClr>
              <a:buSzPts val="1818"/>
              <a:buFont typeface="Courier New"/>
              <a:buChar char="o"/>
            </a:pPr>
            <a:r>
              <a:rPr lang="en-US" sz="1800" dirty="0">
                <a:latin typeface="Times New Roman" panose="02020603050405020304" pitchFamily="18" charset="0"/>
                <a:ea typeface="Noto Sans Symbols"/>
                <a:cs typeface="Times New Roman" panose="02020603050405020304" pitchFamily="18" charset="0"/>
                <a:sym typeface="Times New Roman"/>
              </a:rPr>
              <a:t>Analysis</a:t>
            </a:r>
            <a:endParaRPr sz="1800" b="0" i="0" u="none" strike="noStrike" cap="none" dirty="0">
              <a:solidFill>
                <a:srgbClr val="000000"/>
              </a:solidFill>
              <a:latin typeface="Times New Roman" panose="02020603050405020304" pitchFamily="18" charset="0"/>
              <a:ea typeface="Noto Sans Symbols"/>
              <a:cs typeface="Times New Roman" panose="02020603050405020304" pitchFamily="18" charset="0"/>
              <a:sym typeface="Noto Sans Symbols"/>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Conclusions and Discussion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469900" marR="0" lvl="0" indent="-457200" algn="l" rtl="0">
              <a:lnSpc>
                <a:spcPct val="100000"/>
              </a:lnSpc>
              <a:spcBef>
                <a:spcPts val="1000"/>
              </a:spcBef>
              <a:spcAft>
                <a:spcPts val="0"/>
              </a:spcAft>
              <a:buClr>
                <a:srgbClr val="C00000"/>
              </a:buClr>
              <a:buSzPts val="1818"/>
              <a:buFont typeface="Courier New"/>
              <a:buChar char="o"/>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References </a:t>
            </a:r>
            <a:endParaRPr sz="1400" b="0" i="0" u="none" strike="noStrike" cap="none" dirty="0">
              <a:solidFill>
                <a:srgbClr val="3F3F3F"/>
              </a:solidFill>
              <a:latin typeface="Times New Roman" panose="02020603050405020304" pitchFamily="18" charset="0"/>
              <a:ea typeface="Century Gothic"/>
              <a:cs typeface="Times New Roman" panose="02020603050405020304" pitchFamily="18" charset="0"/>
              <a:sym typeface="Century Gothic"/>
            </a:endParaRPr>
          </a:p>
        </p:txBody>
      </p:sp>
      <p:sp>
        <p:nvSpPr>
          <p:cNvPr id="45" name="Google Shape;45;p2"/>
          <p:cNvSpPr txBox="1"/>
          <p:nvPr/>
        </p:nvSpPr>
        <p:spPr>
          <a:xfrm>
            <a:off x="1294446" y="273398"/>
            <a:ext cx="6373759"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Times New Roman" panose="02020603050405020304" pitchFamily="18" charset="0"/>
                <a:ea typeface="Century Gothic"/>
                <a:cs typeface="Times New Roman" panose="02020603050405020304" pitchFamily="18" charset="0"/>
                <a:sym typeface="Century Gothic"/>
              </a:rPr>
              <a:t>Outline of Project</a:t>
            </a:r>
            <a:endParaRPr sz="3100" b="0" i="0" u="none" strike="noStrike" cap="none" dirty="0">
              <a:solidFill>
                <a:srgbClr val="C00000"/>
              </a:solidFill>
              <a:latin typeface="Times New Roman" panose="02020603050405020304" pitchFamily="18" charset="0"/>
              <a:ea typeface="Century Gothic"/>
              <a:cs typeface="Times New Roman" panose="02020603050405020304" pitchFamily="18" charset="0"/>
              <a:sym typeface="Century Gothic"/>
            </a:endParaRPr>
          </a:p>
        </p:txBody>
      </p:sp>
      <p:sp>
        <p:nvSpPr>
          <p:cNvPr id="47" name="Google Shape;4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48" name="Google Shape;48;p2"/>
          <p:cNvSpPr txBox="1">
            <a:spLocks noGrp="1"/>
          </p:cNvSpPr>
          <p:nvPr>
            <p:ph type="ftr" idx="11"/>
          </p:nvPr>
        </p:nvSpPr>
        <p:spPr>
          <a:xfrm>
            <a:off x="4038600" y="6356350"/>
            <a:ext cx="417079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49" name="Google Shape;4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7" name="Text Placeholder 6">
            <a:extLst>
              <a:ext uri="{FF2B5EF4-FFF2-40B4-BE49-F238E27FC236}">
                <a16:creationId xmlns:a16="http://schemas.microsoft.com/office/drawing/2014/main" id="{01C717B8-C4B6-C34F-AB27-D868F4C303AC}"/>
              </a:ext>
            </a:extLst>
          </p:cNvPr>
          <p:cNvSpPr>
            <a:spLocks noGrp="1"/>
          </p:cNvSpPr>
          <p:nvPr>
            <p:ph type="body" idx="1"/>
          </p:nvPr>
        </p:nvSpPr>
        <p:spPr>
          <a:xfrm>
            <a:off x="12267378" y="6945014"/>
            <a:ext cx="48339" cy="45719"/>
          </a:xfrm>
        </p:spPr>
        <p:txBody>
          <a:bodyPr/>
          <a:lstStyle/>
          <a:p>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4"/>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71" name="Google Shape;71;p4"/>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72" name="Google Shape;72;p4"/>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74" name="Google Shape;7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75" name="Google Shape;75;p4"/>
          <p:cNvSpPr txBox="1">
            <a:spLocks noGrp="1"/>
          </p:cNvSpPr>
          <p:nvPr>
            <p:ph type="ftr" idx="11"/>
          </p:nvPr>
        </p:nvSpPr>
        <p:spPr>
          <a:xfrm>
            <a:off x="4038599" y="6356350"/>
            <a:ext cx="423194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76" name="Google Shape;7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77" name="Google Shape;77;p4"/>
          <p:cNvSpPr txBox="1"/>
          <p:nvPr/>
        </p:nvSpPr>
        <p:spPr>
          <a:xfrm>
            <a:off x="2083632" y="506650"/>
            <a:ext cx="8261370" cy="584775"/>
          </a:xfrm>
          <a:prstGeom prst="rect">
            <a:avLst/>
          </a:prstGeom>
          <a:noFill/>
          <a:ln>
            <a:noFill/>
          </a:ln>
        </p:spPr>
        <p:txBody>
          <a:bodyPr spcFirstLastPara="1" wrap="square" lIns="91425" tIns="45700" rIns="91425" bIns="45700" anchor="t" anchorCtr="0">
            <a:noAutofit/>
          </a:bodyPr>
          <a:lstStyle/>
          <a:p>
            <a:pPr marL="12700" marR="0" lvl="3"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Literature Survey</a:t>
            </a:r>
            <a:endParaRPr sz="1400" b="0" i="0" u="none" strike="noStrike" cap="none" dirty="0">
              <a:solidFill>
                <a:srgbClr val="000000"/>
              </a:solidFill>
              <a:latin typeface="Arial"/>
              <a:ea typeface="Arial"/>
              <a:cs typeface="Arial"/>
              <a:sym typeface="Arial"/>
            </a:endParaRPr>
          </a:p>
        </p:txBody>
      </p:sp>
      <p:sp>
        <p:nvSpPr>
          <p:cNvPr id="78" name="Google Shape;78;p4"/>
          <p:cNvSpPr txBox="1"/>
          <p:nvPr/>
        </p:nvSpPr>
        <p:spPr>
          <a:xfrm>
            <a:off x="1336020" y="1219850"/>
            <a:ext cx="9519959" cy="38412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dirty="0"/>
          </a:p>
        </p:txBody>
      </p:sp>
      <p:graphicFrame>
        <p:nvGraphicFramePr>
          <p:cNvPr id="2" name="Table 1">
            <a:extLst>
              <a:ext uri="{FF2B5EF4-FFF2-40B4-BE49-F238E27FC236}">
                <a16:creationId xmlns:a16="http://schemas.microsoft.com/office/drawing/2014/main" id="{46E6AF19-BEDD-4840-DA0F-0EDE01DDB969}"/>
              </a:ext>
            </a:extLst>
          </p:cNvPr>
          <p:cNvGraphicFramePr>
            <a:graphicFrameLocks noGrp="1"/>
          </p:cNvGraphicFramePr>
          <p:nvPr>
            <p:extLst>
              <p:ext uri="{D42A27DB-BD31-4B8C-83A1-F6EECF244321}">
                <p14:modId xmlns:p14="http://schemas.microsoft.com/office/powerpoint/2010/main" val="1886097101"/>
              </p:ext>
            </p:extLst>
          </p:nvPr>
        </p:nvGraphicFramePr>
        <p:xfrm>
          <a:off x="1193800" y="1349916"/>
          <a:ext cx="10160000" cy="4580675"/>
        </p:xfrm>
        <a:graphic>
          <a:graphicData uri="http://schemas.openxmlformats.org/drawingml/2006/table">
            <a:tbl>
              <a:tblPr firstRow="1" bandRow="1">
                <a:tableStyleId>{00A15C55-8517-42AA-B614-E9B94910E393}</a:tableStyleId>
              </a:tblPr>
              <a:tblGrid>
                <a:gridCol w="998794">
                  <a:extLst>
                    <a:ext uri="{9D8B030D-6E8A-4147-A177-3AD203B41FA5}">
                      <a16:colId xmlns:a16="http://schemas.microsoft.com/office/drawing/2014/main" val="2539767660"/>
                    </a:ext>
                  </a:extLst>
                </a:gridCol>
                <a:gridCol w="2330245">
                  <a:extLst>
                    <a:ext uri="{9D8B030D-6E8A-4147-A177-3AD203B41FA5}">
                      <a16:colId xmlns:a16="http://schemas.microsoft.com/office/drawing/2014/main" val="4064606319"/>
                    </a:ext>
                  </a:extLst>
                </a:gridCol>
                <a:gridCol w="1347019">
                  <a:extLst>
                    <a:ext uri="{9D8B030D-6E8A-4147-A177-3AD203B41FA5}">
                      <a16:colId xmlns:a16="http://schemas.microsoft.com/office/drawing/2014/main" val="4222534189"/>
                    </a:ext>
                  </a:extLst>
                </a:gridCol>
                <a:gridCol w="3116826">
                  <a:extLst>
                    <a:ext uri="{9D8B030D-6E8A-4147-A177-3AD203B41FA5}">
                      <a16:colId xmlns:a16="http://schemas.microsoft.com/office/drawing/2014/main" val="3135058016"/>
                    </a:ext>
                  </a:extLst>
                </a:gridCol>
                <a:gridCol w="2367116">
                  <a:extLst>
                    <a:ext uri="{9D8B030D-6E8A-4147-A177-3AD203B41FA5}">
                      <a16:colId xmlns:a16="http://schemas.microsoft.com/office/drawing/2014/main" val="2933166598"/>
                    </a:ext>
                  </a:extLst>
                </a:gridCol>
              </a:tblGrid>
              <a:tr h="624445">
                <a:tc>
                  <a:txBody>
                    <a:bodyPr/>
                    <a:lstStyle/>
                    <a:p>
                      <a:r>
                        <a:rPr lang="en-CA" sz="1800" b="1" dirty="0">
                          <a:latin typeface="Times New Roman" panose="02020603050405020304" pitchFamily="18" charset="0"/>
                          <a:cs typeface="Times New Roman" panose="02020603050405020304" pitchFamily="18" charset="0"/>
                        </a:rPr>
                        <a:t>Survey</a:t>
                      </a:r>
                    </a:p>
                  </a:txBody>
                  <a:tcPr>
                    <a:solidFill>
                      <a:srgbClr val="920000"/>
                    </a:solidFill>
                  </a:tcPr>
                </a:tc>
                <a:tc>
                  <a:txBody>
                    <a:bodyPr/>
                    <a:lstStyle/>
                    <a:p>
                      <a:r>
                        <a:rPr lang="en-CA" sz="1800" b="1" dirty="0">
                          <a:latin typeface="Times New Roman" panose="02020603050405020304" pitchFamily="18" charset="0"/>
                          <a:cs typeface="Times New Roman" panose="02020603050405020304" pitchFamily="18" charset="0"/>
                        </a:rPr>
                        <a:t>Title</a:t>
                      </a:r>
                    </a:p>
                  </a:txBody>
                  <a:tcPr>
                    <a:solidFill>
                      <a:srgbClr val="920000"/>
                    </a:solidFill>
                  </a:tcPr>
                </a:tc>
                <a:tc>
                  <a:txBody>
                    <a:bodyPr/>
                    <a:lstStyle/>
                    <a:p>
                      <a:r>
                        <a:rPr lang="en-CA" sz="1800" b="1" dirty="0">
                          <a:latin typeface="Times New Roman" panose="02020603050405020304" pitchFamily="18" charset="0"/>
                          <a:cs typeface="Times New Roman" panose="02020603050405020304" pitchFamily="18" charset="0"/>
                        </a:rPr>
                        <a:t>Authors</a:t>
                      </a:r>
                    </a:p>
                  </a:txBody>
                  <a:tcPr>
                    <a:solidFill>
                      <a:srgbClr val="920000"/>
                    </a:solidFill>
                  </a:tcPr>
                </a:tc>
                <a:tc>
                  <a:txBody>
                    <a:bodyPr/>
                    <a:lstStyle/>
                    <a:p>
                      <a:r>
                        <a:rPr lang="en-CA" sz="1800" b="1" dirty="0">
                          <a:latin typeface="Times New Roman" panose="02020603050405020304" pitchFamily="18" charset="0"/>
                          <a:cs typeface="Times New Roman" panose="02020603050405020304" pitchFamily="18" charset="0"/>
                        </a:rPr>
                        <a:t>Methodology</a:t>
                      </a:r>
                    </a:p>
                  </a:txBody>
                  <a:tcPr>
                    <a:solidFill>
                      <a:srgbClr val="920000"/>
                    </a:solidFill>
                  </a:tcPr>
                </a:tc>
                <a:tc>
                  <a:txBody>
                    <a:bodyPr/>
                    <a:lstStyle/>
                    <a:p>
                      <a:r>
                        <a:rPr lang="en-CA" sz="1800" b="1" dirty="0">
                          <a:latin typeface="Times New Roman" panose="02020603050405020304" pitchFamily="18" charset="0"/>
                          <a:cs typeface="Times New Roman" panose="02020603050405020304" pitchFamily="18" charset="0"/>
                        </a:rPr>
                        <a:t>Results</a:t>
                      </a:r>
                    </a:p>
                  </a:txBody>
                  <a:tcPr>
                    <a:solidFill>
                      <a:srgbClr val="920000"/>
                    </a:solidFill>
                  </a:tcPr>
                </a:tc>
                <a:extLst>
                  <a:ext uri="{0D108BD9-81ED-4DB2-BD59-A6C34878D82A}">
                    <a16:rowId xmlns:a16="http://schemas.microsoft.com/office/drawing/2014/main" val="1236245859"/>
                  </a:ext>
                </a:extLst>
              </a:tr>
              <a:tr h="1213030">
                <a:tc>
                  <a:txBody>
                    <a:bodyPr/>
                    <a:lstStyle/>
                    <a:p>
                      <a:r>
                        <a:rPr lang="en-CA" sz="1400" dirty="0">
                          <a:latin typeface="Times New Roman" panose="02020603050405020304" pitchFamily="18" charset="0"/>
                          <a:cs typeface="Times New Roman" panose="02020603050405020304" pitchFamily="18" charset="0"/>
                        </a:rPr>
                        <a:t>1</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Gender Classification Based on Face Images of Local Binary Pattern Using Support Vector Machine and Back Propagation Neural Networks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i-FI"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Tulasi Krishna Sajja, Hemantha Kumar Kalluri</a:t>
                      </a:r>
                      <a:endParaRPr lang="en-CA" sz="1400" dirty="0">
                        <a:latin typeface="Times New Roman" panose="02020603050405020304" pitchFamily="18" charset="0"/>
                        <a:cs typeface="Times New Roman" panose="02020603050405020304" pitchFamily="18" charset="0"/>
                      </a:endParaRPr>
                    </a:p>
                    <a:p>
                      <a:r>
                        <a:rPr lang="en-CA" sz="1400" dirty="0">
                          <a:latin typeface="Times New Roman" panose="02020603050405020304" pitchFamily="18" charset="0"/>
                          <a:cs typeface="Times New Roman" panose="02020603050405020304" pitchFamily="18" charset="0"/>
                        </a:rPr>
                        <a:t>(2021)</a:t>
                      </a:r>
                    </a:p>
                  </a:txBody>
                  <a:tcPr/>
                </a:tc>
                <a:tc>
                  <a:txBody>
                    <a:bodyPr/>
                    <a:lstStyle/>
                    <a:p>
                      <a:r>
                        <a:rPr lang="en-CA"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presented a Gender classification through Support Vector Machine (SVM) </a:t>
                      </a:r>
                    </a:p>
                    <a:p>
                      <a:r>
                        <a:rPr lang="en-CA"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and Scaled Conjugate Gradient Back Propagation Neural Network (SCGBPNN) from face </a:t>
                      </a:r>
                    </a:p>
                    <a:p>
                      <a:r>
                        <a:rPr lang="en-CA"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images using Local Binary Patterns.</a:t>
                      </a: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Achieved </a:t>
                      </a:r>
                      <a:r>
                        <a:rPr lang="en-US" sz="1400" b="1" u="none" strike="noStrike" cap="none" dirty="0">
                          <a:solidFill>
                            <a:srgbClr val="000000"/>
                          </a:solidFill>
                          <a:effectLst/>
                          <a:latin typeface="Times New Roman" panose="02020603050405020304" pitchFamily="18" charset="0"/>
                          <a:cs typeface="Times New Roman" panose="02020603050405020304" pitchFamily="18" charset="0"/>
                          <a:sym typeface="Arial"/>
                        </a:rPr>
                        <a:t>71% </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accuracy on SVM for the test set.</a:t>
                      </a:r>
                      <a:endParaRPr lang="en-CA"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5831083"/>
                  </a:ext>
                </a:extLst>
              </a:tr>
              <a:tr h="1213030">
                <a:tc>
                  <a:txBody>
                    <a:bodyPr/>
                    <a:lstStyle/>
                    <a:p>
                      <a:r>
                        <a:rPr lang="en-CA" sz="1400" dirty="0">
                          <a:latin typeface="Times New Roman" panose="02020603050405020304" pitchFamily="18" charset="0"/>
                          <a:cs typeface="Times New Roman" panose="02020603050405020304" pitchFamily="18" charset="0"/>
                        </a:rPr>
                        <a:t>2</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Application of Decision Tree in Gender Classification</a:t>
                      </a:r>
                    </a:p>
                  </a:txBody>
                  <a:tcPr/>
                </a:tc>
                <a:tc>
                  <a:txBody>
                    <a:bodyPr/>
                    <a:lstStyle/>
                    <a:p>
                      <a:r>
                        <a:rPr lang="en-CA" sz="1400" dirty="0">
                          <a:latin typeface="Times New Roman" panose="02020603050405020304" pitchFamily="18" charset="0"/>
                          <a:cs typeface="Times New Roman" panose="02020603050405020304" pitchFamily="18" charset="0"/>
                        </a:rPr>
                        <a:t>Peng Du, </a:t>
                      </a:r>
                    </a:p>
                    <a:p>
                      <a:r>
                        <a:rPr lang="en-CA" sz="1400" dirty="0">
                          <a:latin typeface="Times New Roman" panose="02020603050405020304" pitchFamily="18" charset="0"/>
                          <a:cs typeface="Times New Roman" panose="02020603050405020304" pitchFamily="18" charset="0"/>
                        </a:rPr>
                        <a:t>Xiaoqing Ding.</a:t>
                      </a:r>
                    </a:p>
                    <a:p>
                      <a:r>
                        <a:rPr lang="en-CA" sz="1400" dirty="0">
                          <a:latin typeface="Times New Roman" panose="02020603050405020304" pitchFamily="18" charset="0"/>
                          <a:cs typeface="Times New Roman" panose="02020603050405020304" pitchFamily="18" charset="0"/>
                        </a:rPr>
                        <a:t>(2008)</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Presented a method based on decision tree considering that the feature of gender may be related to the feature of ethnicity, the tree is designed to decide ethnicity first and decide gender with its corresponding ethnicity.</a:t>
                      </a:r>
                      <a:endParaRPr lang="en-CA"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Reached an accuracy of </a:t>
                      </a:r>
                      <a:r>
                        <a:rPr lang="en-US" sz="1400" b="1" u="none" strike="noStrike" cap="none" dirty="0">
                          <a:solidFill>
                            <a:srgbClr val="000000"/>
                          </a:solidFill>
                          <a:effectLst/>
                          <a:latin typeface="Times New Roman" panose="02020603050405020304" pitchFamily="18" charset="0"/>
                          <a:cs typeface="Times New Roman" panose="02020603050405020304" pitchFamily="18" charset="0"/>
                          <a:sym typeface="Arial"/>
                        </a:rPr>
                        <a:t>76% </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with insights into influential facial features.</a:t>
                      </a:r>
                      <a:endParaRPr lang="en-CA"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6856703"/>
                  </a:ext>
                </a:extLst>
              </a:tr>
              <a:tr h="1213030">
                <a:tc>
                  <a:txBody>
                    <a:bodyPr/>
                    <a:lstStyle/>
                    <a:p>
                      <a:r>
                        <a:rPr lang="en-CA" sz="1400" dirty="0">
                          <a:latin typeface="Times New Roman" panose="02020603050405020304" pitchFamily="18" charset="0"/>
                          <a:cs typeface="Times New Roman" panose="02020603050405020304" pitchFamily="18" charset="0"/>
                        </a:rPr>
                        <a:t>3</a:t>
                      </a: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Facial Gender Classification Using Deep Learning</a:t>
                      </a:r>
                      <a:endParaRPr lang="en-CA"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ELKarazle</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 K., Raman, V., Then, P.</a:t>
                      </a:r>
                    </a:p>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(2022)</a:t>
                      </a:r>
                      <a:endParaRPr lang="en-CA"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A convolutional neural network (CNN) architecture is employed, designed to capture spatial hierarchies in facial images by learning from large amounts of labeled data.</a:t>
                      </a:r>
                      <a:endParaRPr lang="en-CA" sz="1400" dirty="0">
                        <a:latin typeface="Times New Roman" panose="02020603050405020304" pitchFamily="18" charset="0"/>
                        <a:cs typeface="Times New Roman" panose="02020603050405020304" pitchFamily="18" charset="0"/>
                      </a:endParaRPr>
                    </a:p>
                  </a:txBody>
                  <a:tcPr/>
                </a:tc>
                <a:tc>
                  <a:txBody>
                    <a:bodyPr/>
                    <a:lstStyle/>
                    <a:p>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The fine-tuned </a:t>
                      </a:r>
                      <a:r>
                        <a:rPr lang="en-US" sz="1400" b="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VGGNet</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 model achieved </a:t>
                      </a:r>
                      <a:r>
                        <a:rPr lang="en-US" sz="1400" b="1" u="none" strike="noStrike" cap="none" dirty="0">
                          <a:solidFill>
                            <a:srgbClr val="000000"/>
                          </a:solidFill>
                          <a:effectLst/>
                          <a:latin typeface="Times New Roman" panose="02020603050405020304" pitchFamily="18" charset="0"/>
                          <a:cs typeface="Times New Roman" panose="02020603050405020304" pitchFamily="18" charset="0"/>
                          <a:sym typeface="Arial"/>
                        </a:rPr>
                        <a:t>89%</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sym typeface="Arial"/>
                        </a:rPr>
                        <a:t> accuracy, showing deep learning's effectiveness.</a:t>
                      </a:r>
                      <a:endParaRPr lang="en-CA"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3434773"/>
                  </a:ext>
                </a:extLst>
              </a:tr>
            </a:tbl>
          </a:graphicData>
        </a:graphic>
      </p:graphicFrame>
      <p:sp>
        <p:nvSpPr>
          <p:cNvPr id="4" name="Text Placeholder 3">
            <a:extLst>
              <a:ext uri="{FF2B5EF4-FFF2-40B4-BE49-F238E27FC236}">
                <a16:creationId xmlns:a16="http://schemas.microsoft.com/office/drawing/2014/main" id="{17802BC2-712B-590B-73DD-762CA017E14F}"/>
              </a:ext>
            </a:extLst>
          </p:cNvPr>
          <p:cNvSpPr>
            <a:spLocks noGrp="1"/>
          </p:cNvSpPr>
          <p:nvPr>
            <p:ph type="body" idx="1"/>
          </p:nvPr>
        </p:nvSpPr>
        <p:spPr>
          <a:xfrm>
            <a:off x="12919585" y="7295535"/>
            <a:ext cx="452285" cy="275304"/>
          </a:xfrm>
        </p:spPr>
        <p:txBody>
          <a:bodyPr/>
          <a:lstStyle/>
          <a:p>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6"/>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98" name="Google Shape;98;p6" descr="A close up of a sign&#10;&#10;Description automatically generated"/>
          <p:cNvPicPr preferRelativeResize="0">
            <a:picLocks noGrp="1"/>
          </p:cNvPicPr>
          <p:nvPr>
            <p:ph type="body" idx="1"/>
          </p:nvPr>
        </p:nvPicPr>
        <p:blipFill rotWithShape="1">
          <a:blip r:embed="rId4">
            <a:alphaModFix/>
          </a:blip>
          <a:srcRect/>
          <a:stretch/>
        </p:blipFill>
        <p:spPr>
          <a:xfrm flipH="1">
            <a:off x="12668414" y="457199"/>
            <a:ext cx="45719" cy="124518"/>
          </a:xfrm>
          <a:prstGeom prst="rect">
            <a:avLst/>
          </a:prstGeom>
          <a:noFill/>
          <a:ln>
            <a:noFill/>
          </a:ln>
        </p:spPr>
      </p:pic>
      <p:pic>
        <p:nvPicPr>
          <p:cNvPr id="99" name="Google Shape;99;p6"/>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100" name="Google Shape;100;p6"/>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102" name="Google Shape;10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103" name="Google Shape;103;p6"/>
          <p:cNvSpPr txBox="1">
            <a:spLocks noGrp="1"/>
          </p:cNvSpPr>
          <p:nvPr>
            <p:ph type="ftr" idx="11"/>
          </p:nvPr>
        </p:nvSpPr>
        <p:spPr>
          <a:xfrm>
            <a:off x="4038600" y="6356350"/>
            <a:ext cx="41910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104" name="Google Shape;10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05" name="Google Shape;105;p6"/>
          <p:cNvSpPr txBox="1"/>
          <p:nvPr/>
        </p:nvSpPr>
        <p:spPr>
          <a:xfrm>
            <a:off x="2083633" y="457199"/>
            <a:ext cx="8261370"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Design </a:t>
            </a:r>
            <a:endParaRPr sz="3100" b="1" i="0" u="none" strike="noStrike" cap="none" dirty="0">
              <a:solidFill>
                <a:srgbClr val="C00000"/>
              </a:solidFill>
              <a:latin typeface="Century Gothic"/>
              <a:ea typeface="Century Gothic"/>
              <a:cs typeface="Century Gothic"/>
              <a:sym typeface="Century Gothic"/>
            </a:endParaRPr>
          </a:p>
        </p:txBody>
      </p:sp>
      <p:pic>
        <p:nvPicPr>
          <p:cNvPr id="6" name="Picture 5" descr="A diagram of data processing&#10;&#10;Description automatically generated">
            <a:extLst>
              <a:ext uri="{FF2B5EF4-FFF2-40B4-BE49-F238E27FC236}">
                <a16:creationId xmlns:a16="http://schemas.microsoft.com/office/drawing/2014/main" id="{959EF91D-5F8E-1DAE-A998-1C78C79101C6}"/>
              </a:ext>
            </a:extLst>
          </p:cNvPr>
          <p:cNvPicPr>
            <a:picLocks noChangeAspect="1"/>
          </p:cNvPicPr>
          <p:nvPr/>
        </p:nvPicPr>
        <p:blipFill>
          <a:blip r:embed="rId6"/>
          <a:stretch>
            <a:fillRect/>
          </a:stretch>
        </p:blipFill>
        <p:spPr>
          <a:xfrm>
            <a:off x="1995948" y="1552178"/>
            <a:ext cx="7757767" cy="4464470"/>
          </a:xfrm>
          <a:prstGeom prst="rect">
            <a:avLst/>
          </a:prstGeom>
        </p:spPr>
      </p:pic>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59BE8C6F-D108-2C28-150F-CCDC1D79A9B0}"/>
                  </a:ext>
                </a:extLst>
              </p14:cNvPr>
              <p14:cNvContentPartPr/>
              <p14:nvPr/>
            </p14:nvContentPartPr>
            <p14:xfrm>
              <a:off x="6951170" y="3006948"/>
              <a:ext cx="1083960" cy="110520"/>
            </p14:xfrm>
          </p:contentPart>
        </mc:Choice>
        <mc:Fallback>
          <p:pic>
            <p:nvPicPr>
              <p:cNvPr id="8" name="Ink 7">
                <a:extLst>
                  <a:ext uri="{FF2B5EF4-FFF2-40B4-BE49-F238E27FC236}">
                    <a16:creationId xmlns:a16="http://schemas.microsoft.com/office/drawing/2014/main" id="{59BE8C6F-D108-2C28-150F-CCDC1D79A9B0}"/>
                  </a:ext>
                </a:extLst>
              </p:cNvPr>
              <p:cNvPicPr/>
              <p:nvPr/>
            </p:nvPicPr>
            <p:blipFill>
              <a:blip r:embed="rId8"/>
              <a:stretch>
                <a:fillRect/>
              </a:stretch>
            </p:blipFill>
            <p:spPr>
              <a:xfrm>
                <a:off x="6888170" y="2944308"/>
                <a:ext cx="12096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824D8346-F4ED-0540-550C-DC0906AFAF22}"/>
                  </a:ext>
                </a:extLst>
              </p14:cNvPr>
              <p14:cNvContentPartPr/>
              <p14:nvPr/>
            </p14:nvContentPartPr>
            <p14:xfrm>
              <a:off x="7139090" y="3706068"/>
              <a:ext cx="746280" cy="91440"/>
            </p14:xfrm>
          </p:contentPart>
        </mc:Choice>
        <mc:Fallback>
          <p:pic>
            <p:nvPicPr>
              <p:cNvPr id="9" name="Ink 8">
                <a:extLst>
                  <a:ext uri="{FF2B5EF4-FFF2-40B4-BE49-F238E27FC236}">
                    <a16:creationId xmlns:a16="http://schemas.microsoft.com/office/drawing/2014/main" id="{824D8346-F4ED-0540-550C-DC0906AFAF22}"/>
                  </a:ext>
                </a:extLst>
              </p:cNvPr>
              <p:cNvPicPr/>
              <p:nvPr/>
            </p:nvPicPr>
            <p:blipFill>
              <a:blip r:embed="rId10"/>
              <a:stretch>
                <a:fillRect/>
              </a:stretch>
            </p:blipFill>
            <p:spPr>
              <a:xfrm>
                <a:off x="7076450" y="3643068"/>
                <a:ext cx="8719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FC81B212-8F97-60BA-9D00-D75DFC151981}"/>
                  </a:ext>
                </a:extLst>
              </p14:cNvPr>
              <p14:cNvContentPartPr/>
              <p14:nvPr/>
            </p14:nvContentPartPr>
            <p14:xfrm>
              <a:off x="12349370" y="6665988"/>
              <a:ext cx="360" cy="360"/>
            </p14:xfrm>
          </p:contentPart>
        </mc:Choice>
        <mc:Fallback>
          <p:pic>
            <p:nvPicPr>
              <p:cNvPr id="10" name="Ink 9">
                <a:extLst>
                  <a:ext uri="{FF2B5EF4-FFF2-40B4-BE49-F238E27FC236}">
                    <a16:creationId xmlns:a16="http://schemas.microsoft.com/office/drawing/2014/main" id="{FC81B212-8F97-60BA-9D00-D75DFC151981}"/>
                  </a:ext>
                </a:extLst>
              </p:cNvPr>
              <p:cNvPicPr/>
              <p:nvPr/>
            </p:nvPicPr>
            <p:blipFill>
              <a:blip r:embed="rId12"/>
              <a:stretch>
                <a:fillRect/>
              </a:stretch>
            </p:blipFill>
            <p:spPr>
              <a:xfrm>
                <a:off x="12286370" y="6603348"/>
                <a:ext cx="126000" cy="126000"/>
              </a:xfrm>
              <a:prstGeom prst="rect">
                <a:avLst/>
              </a:prstGeom>
            </p:spPr>
          </p:pic>
        </mc:Fallback>
      </mc:AlternateContent>
      <p:sp>
        <p:nvSpPr>
          <p:cNvPr id="11" name="TextBox 10">
            <a:extLst>
              <a:ext uri="{FF2B5EF4-FFF2-40B4-BE49-F238E27FC236}">
                <a16:creationId xmlns:a16="http://schemas.microsoft.com/office/drawing/2014/main" id="{71CCF00F-795C-FE7D-16E0-CB2938B991E7}"/>
              </a:ext>
            </a:extLst>
          </p:cNvPr>
          <p:cNvSpPr txBox="1"/>
          <p:nvPr/>
        </p:nvSpPr>
        <p:spPr>
          <a:xfrm>
            <a:off x="6951170" y="2916014"/>
            <a:ext cx="1080745" cy="292388"/>
          </a:xfrm>
          <a:prstGeom prst="rect">
            <a:avLst/>
          </a:prstGeom>
          <a:noFill/>
        </p:spPr>
        <p:txBody>
          <a:bodyPr wrap="square" rtlCol="0">
            <a:spAutoFit/>
          </a:bodyPr>
          <a:lstStyle/>
          <a:p>
            <a:r>
              <a:rPr lang="en-CA" sz="1300" dirty="0"/>
              <a:t>vertical_flip,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1"/>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76" name="Google Shape;176;p11"/>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177" name="Google Shape;177;p11"/>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179" name="Google Shape;17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180" name="Google Shape;180;p11"/>
          <p:cNvSpPr txBox="1">
            <a:spLocks noGrp="1"/>
          </p:cNvSpPr>
          <p:nvPr>
            <p:ph type="ftr" idx="11"/>
          </p:nvPr>
        </p:nvSpPr>
        <p:spPr>
          <a:xfrm>
            <a:off x="4038600" y="6356350"/>
            <a:ext cx="4218296"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181" name="Google Shape;18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82" name="Google Shape;182;p11"/>
          <p:cNvSpPr txBox="1"/>
          <p:nvPr/>
        </p:nvSpPr>
        <p:spPr>
          <a:xfrm>
            <a:off x="838200" y="388766"/>
            <a:ext cx="8261370"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Implementation Details</a:t>
            </a:r>
            <a:endParaRPr sz="3200" b="1" i="0" u="none" strike="noStrike" cap="none" dirty="0">
              <a:solidFill>
                <a:srgbClr val="C00000"/>
              </a:solidFill>
              <a:latin typeface="Noto Sans Symbols"/>
              <a:ea typeface="Noto Sans Symbols"/>
              <a:cs typeface="Noto Sans Symbols"/>
              <a:sym typeface="Noto Sans Symbols"/>
            </a:endParaRPr>
          </a:p>
        </p:txBody>
      </p:sp>
      <p:sp>
        <p:nvSpPr>
          <p:cNvPr id="183" name="Google Shape;183;p11"/>
          <p:cNvSpPr txBox="1"/>
          <p:nvPr/>
        </p:nvSpPr>
        <p:spPr>
          <a:xfrm>
            <a:off x="805215" y="1656300"/>
            <a:ext cx="5929882" cy="1631175"/>
          </a:xfrm>
          <a:prstGeom prst="rect">
            <a:avLst/>
          </a:prstGeom>
          <a:noFill/>
          <a:ln>
            <a:noFill/>
          </a:ln>
        </p:spPr>
        <p:txBody>
          <a:bodyPr spcFirstLastPara="1" wrap="square" lIns="91425" tIns="45700" rIns="91425" bIns="45700" anchor="t" anchorCtr="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UTK face dataset was used.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composed of around </a:t>
            </a:r>
            <a:r>
              <a:rPr lang="en-US" sz="2000" b="1" dirty="0">
                <a:latin typeface="Times New Roman" panose="02020603050405020304" pitchFamily="18" charset="0"/>
                <a:cs typeface="Times New Roman" panose="02020603050405020304" pitchFamily="18" charset="0"/>
              </a:rPr>
              <a:t>23,710</a:t>
            </a:r>
            <a:r>
              <a:rPr lang="en-US" sz="2000" dirty="0">
                <a:latin typeface="Times New Roman" panose="02020603050405020304" pitchFamily="18" charset="0"/>
                <a:cs typeface="Times New Roman" panose="02020603050405020304" pitchFamily="18" charset="0"/>
              </a:rPr>
              <a:t> facial Images.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Train Data: 20,153</a:t>
            </a:r>
            <a:r>
              <a:rPr lang="en-US" sz="2000" dirty="0">
                <a:latin typeface="Times New Roman" panose="02020603050405020304" pitchFamily="18" charset="0"/>
                <a:cs typeface="Times New Roman" panose="02020603050405020304" pitchFamily="18" charset="0"/>
              </a:rPr>
              <a:t> (10,540 male, 9,613 female)</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Test Data: 3,557  </a:t>
            </a:r>
            <a:r>
              <a:rPr lang="en-US" sz="2000" dirty="0">
                <a:latin typeface="Times New Roman" panose="02020603050405020304" pitchFamily="18" charset="0"/>
                <a:cs typeface="Times New Roman" panose="02020603050405020304" pitchFamily="18" charset="0"/>
              </a:rPr>
              <a:t>images,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0-100 years of ages.</a:t>
            </a:r>
            <a:endParaRPr dirty="0">
              <a:latin typeface="Times New Roman" panose="02020603050405020304" pitchFamily="18" charset="0"/>
              <a:cs typeface="Times New Roman" panose="02020603050405020304" pitchFamily="18" charset="0"/>
            </a:endParaRPr>
          </a:p>
        </p:txBody>
      </p:sp>
      <p:sp>
        <p:nvSpPr>
          <p:cNvPr id="184" name="Google Shape;184;p11"/>
          <p:cNvSpPr txBox="1"/>
          <p:nvPr/>
        </p:nvSpPr>
        <p:spPr>
          <a:xfrm>
            <a:off x="838200" y="1133120"/>
            <a:ext cx="3998797" cy="523180"/>
          </a:xfrm>
          <a:prstGeom prst="rect">
            <a:avLst/>
          </a:prstGeom>
          <a:noFill/>
          <a:ln>
            <a:noFill/>
          </a:ln>
        </p:spPr>
        <p:txBody>
          <a:bodyPr spcFirstLastPara="1" wrap="square" lIns="91425" tIns="45700" rIns="91425" bIns="45700" anchor="t" anchorCtr="0">
            <a:spAutoFit/>
          </a:bodyPr>
          <a:lstStyle/>
          <a:p>
            <a:r>
              <a:rPr lang="en-US" sz="2800" b="1" dirty="0">
                <a:solidFill>
                  <a:srgbClr val="002060"/>
                </a:solidFill>
                <a:latin typeface="Times New Roman"/>
                <a:ea typeface="Times New Roman"/>
                <a:cs typeface="Times New Roman"/>
                <a:sym typeface="Times New Roman"/>
              </a:rPr>
              <a:t>Data Collection</a:t>
            </a:r>
          </a:p>
        </p:txBody>
      </p:sp>
      <p:pic>
        <p:nvPicPr>
          <p:cNvPr id="3" name="Picture 2" descr="A blue and orange pie chart&#10;&#10;Description automatically generated">
            <a:extLst>
              <a:ext uri="{FF2B5EF4-FFF2-40B4-BE49-F238E27FC236}">
                <a16:creationId xmlns:a16="http://schemas.microsoft.com/office/drawing/2014/main" id="{97937D52-E01C-814D-4E53-BB0058D60834}"/>
              </a:ext>
            </a:extLst>
          </p:cNvPr>
          <p:cNvPicPr>
            <a:picLocks noChangeAspect="1"/>
          </p:cNvPicPr>
          <p:nvPr/>
        </p:nvPicPr>
        <p:blipFill>
          <a:blip r:embed="rId5"/>
          <a:stretch>
            <a:fillRect/>
          </a:stretch>
        </p:blipFill>
        <p:spPr>
          <a:xfrm>
            <a:off x="6096000" y="852269"/>
            <a:ext cx="5717007" cy="4723337"/>
          </a:xfrm>
          <a:prstGeom prst="rect">
            <a:avLst/>
          </a:prstGeom>
        </p:spPr>
      </p:pic>
      <p:sp>
        <p:nvSpPr>
          <p:cNvPr id="5" name="Text Placeholder 4">
            <a:extLst>
              <a:ext uri="{FF2B5EF4-FFF2-40B4-BE49-F238E27FC236}">
                <a16:creationId xmlns:a16="http://schemas.microsoft.com/office/drawing/2014/main" id="{E96E41EA-4B48-0737-16B8-8655644E275C}"/>
              </a:ext>
            </a:extLst>
          </p:cNvPr>
          <p:cNvSpPr>
            <a:spLocks noGrp="1"/>
          </p:cNvSpPr>
          <p:nvPr>
            <p:ph type="body" idx="1"/>
          </p:nvPr>
        </p:nvSpPr>
        <p:spPr>
          <a:xfrm flipH="1">
            <a:off x="12909754" y="6721475"/>
            <a:ext cx="162255" cy="157383"/>
          </a:xfrm>
        </p:spPr>
        <p:txBody>
          <a:bodyPr/>
          <a:lstStyle/>
          <a:p>
            <a:endParaRPr lang="en-CA"/>
          </a:p>
        </p:txBody>
      </p:sp>
    </p:spTree>
    <p:extLst>
      <p:ext uri="{BB962C8B-B14F-4D97-AF65-F5344CB8AC3E}">
        <p14:creationId xmlns:p14="http://schemas.microsoft.com/office/powerpoint/2010/main" val="403336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8"/>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29" name="Google Shape;129;p8"/>
          <p:cNvPicPr preferRelativeResize="0"/>
          <p:nvPr/>
        </p:nvPicPr>
        <p:blipFill rotWithShape="1">
          <a:blip r:embed="rId4">
            <a:alphaModFix/>
          </a:blip>
          <a:srcRect/>
          <a:stretch/>
        </p:blipFill>
        <p:spPr>
          <a:xfrm rot="5400000">
            <a:off x="11029472" y="5716331"/>
            <a:ext cx="478059" cy="1846997"/>
          </a:xfrm>
          <a:prstGeom prst="rect">
            <a:avLst/>
          </a:prstGeom>
          <a:noFill/>
          <a:ln>
            <a:noFill/>
          </a:ln>
        </p:spPr>
      </p:pic>
      <p:pic>
        <p:nvPicPr>
          <p:cNvPr id="130" name="Google Shape;130;p8"/>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132" name="Google Shape;13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133" name="Google Shape;133;p8"/>
          <p:cNvSpPr txBox="1">
            <a:spLocks noGrp="1"/>
          </p:cNvSpPr>
          <p:nvPr>
            <p:ph type="ftr" idx="11"/>
          </p:nvPr>
        </p:nvSpPr>
        <p:spPr>
          <a:xfrm>
            <a:off x="4038600" y="6356350"/>
            <a:ext cx="428653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134" name="Google Shape;13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35" name="Google Shape;135;p8"/>
          <p:cNvSpPr txBox="1"/>
          <p:nvPr/>
        </p:nvSpPr>
        <p:spPr>
          <a:xfrm>
            <a:off x="1953797" y="393737"/>
            <a:ext cx="8261370"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Implementation Details</a:t>
            </a:r>
            <a:endParaRPr sz="3200" b="1" i="0" u="none" strike="noStrike" cap="none" dirty="0">
              <a:solidFill>
                <a:srgbClr val="C00000"/>
              </a:solidFill>
              <a:latin typeface="Noto Sans Symbols"/>
              <a:ea typeface="Noto Sans Symbols"/>
              <a:cs typeface="Noto Sans Symbols"/>
              <a:sym typeface="Noto Sans Symbols"/>
            </a:endParaRPr>
          </a:p>
        </p:txBody>
      </p:sp>
      <p:sp>
        <p:nvSpPr>
          <p:cNvPr id="136" name="Google Shape;136;p8"/>
          <p:cNvSpPr txBox="1"/>
          <p:nvPr/>
        </p:nvSpPr>
        <p:spPr>
          <a:xfrm>
            <a:off x="838200" y="1159101"/>
            <a:ext cx="3233849"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2060"/>
                </a:solidFill>
                <a:latin typeface="Times New Roman"/>
                <a:ea typeface="Times New Roman"/>
                <a:cs typeface="Times New Roman"/>
                <a:sym typeface="Times New Roman"/>
              </a:rPr>
              <a:t>Data Preprocessing</a:t>
            </a:r>
            <a:endParaRPr sz="2800" b="1" i="0" u="none" strike="noStrike" cap="none" dirty="0">
              <a:solidFill>
                <a:srgbClr val="002060"/>
              </a:solidFill>
              <a:latin typeface="Times New Roman"/>
              <a:ea typeface="Times New Roman"/>
              <a:cs typeface="Times New Roman"/>
              <a:sym typeface="Times New Roman"/>
            </a:endParaRPr>
          </a:p>
        </p:txBody>
      </p:sp>
      <p:sp>
        <p:nvSpPr>
          <p:cNvPr id="138" name="Google Shape;138;p8"/>
          <p:cNvSpPr txBox="1"/>
          <p:nvPr/>
        </p:nvSpPr>
        <p:spPr>
          <a:xfrm>
            <a:off x="4038600" y="5870744"/>
            <a:ext cx="39047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Image obtained by </a:t>
            </a:r>
            <a:r>
              <a:rPr lang="en-US" sz="1600" dirty="0">
                <a:latin typeface="Times New Roman"/>
                <a:ea typeface="Times New Roman"/>
                <a:cs typeface="Times New Roman"/>
                <a:sym typeface="Times New Roman"/>
              </a:rPr>
              <a:t>Augmentation and scaling</a:t>
            </a:r>
            <a:endParaRPr dirty="0"/>
          </a:p>
        </p:txBody>
      </p:sp>
      <p:sp>
        <p:nvSpPr>
          <p:cNvPr id="14" name="Google Shape;152;p9"/>
          <p:cNvSpPr txBox="1"/>
          <p:nvPr/>
        </p:nvSpPr>
        <p:spPr>
          <a:xfrm>
            <a:off x="838200" y="1911380"/>
            <a:ext cx="11302181" cy="1631175"/>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Rescaling: Each image pixel value is rescaled from the range 0-255 to 0-1 by multiplying with 1.0/255.0.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Horizontal Flip: Images are flipped horizontally, creating a mirror image.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Vertical Flip: Although less common for facial images, vertical flipping is applied, which flips the image upside down.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Rotation: Images were randomly rotated within a range of 20 degrees. </a:t>
            </a:r>
          </a:p>
        </p:txBody>
      </p:sp>
      <p:pic>
        <p:nvPicPr>
          <p:cNvPr id="5" name="Picture 4" descr="A close-up of a person's face&#10;&#10;Description automatically generated">
            <a:extLst>
              <a:ext uri="{FF2B5EF4-FFF2-40B4-BE49-F238E27FC236}">
                <a16:creationId xmlns:a16="http://schemas.microsoft.com/office/drawing/2014/main" id="{BB16F4AE-4FEA-D116-8796-F09C1CB1960E}"/>
              </a:ext>
            </a:extLst>
          </p:cNvPr>
          <p:cNvPicPr>
            <a:picLocks noChangeAspect="1"/>
          </p:cNvPicPr>
          <p:nvPr/>
        </p:nvPicPr>
        <p:blipFill>
          <a:blip r:embed="rId5"/>
          <a:stretch>
            <a:fillRect/>
          </a:stretch>
        </p:blipFill>
        <p:spPr>
          <a:xfrm>
            <a:off x="4325644" y="3475488"/>
            <a:ext cx="2989007" cy="2303005"/>
          </a:xfrm>
          <a:prstGeom prst="rect">
            <a:avLst/>
          </a:prstGeom>
        </p:spPr>
      </p:pic>
      <p:sp>
        <p:nvSpPr>
          <p:cNvPr id="7" name="Text Placeholder 6">
            <a:extLst>
              <a:ext uri="{FF2B5EF4-FFF2-40B4-BE49-F238E27FC236}">
                <a16:creationId xmlns:a16="http://schemas.microsoft.com/office/drawing/2014/main" id="{2CFE11C2-8D69-B1FA-B179-83EF20597C6D}"/>
              </a:ext>
            </a:extLst>
          </p:cNvPr>
          <p:cNvSpPr>
            <a:spLocks noGrp="1"/>
          </p:cNvSpPr>
          <p:nvPr>
            <p:ph type="body" idx="1"/>
          </p:nvPr>
        </p:nvSpPr>
        <p:spPr>
          <a:xfrm flipH="1">
            <a:off x="12140381" y="7232510"/>
            <a:ext cx="45719" cy="65329"/>
          </a:xfrm>
        </p:spPr>
        <p:txBody>
          <a:bodyPr/>
          <a:lstStyle/>
          <a:p>
            <a:endParaRPr lang="en-CA" dirty="0"/>
          </a:p>
        </p:txBody>
      </p:sp>
      <p:pic>
        <p:nvPicPr>
          <p:cNvPr id="13" name="Picture 12" descr="A collage of a person's face&#10;&#10;Description automatically generated">
            <a:extLst>
              <a:ext uri="{FF2B5EF4-FFF2-40B4-BE49-F238E27FC236}">
                <a16:creationId xmlns:a16="http://schemas.microsoft.com/office/drawing/2014/main" id="{BDF5E5A1-CCB3-1738-3984-FAF4550B1E54}"/>
              </a:ext>
            </a:extLst>
          </p:cNvPr>
          <p:cNvPicPr>
            <a:picLocks noChangeAspect="1"/>
          </p:cNvPicPr>
          <p:nvPr/>
        </p:nvPicPr>
        <p:blipFill>
          <a:blip r:embed="rId6"/>
          <a:stretch>
            <a:fillRect/>
          </a:stretch>
        </p:blipFill>
        <p:spPr>
          <a:xfrm>
            <a:off x="200814" y="3542555"/>
            <a:ext cx="4124830" cy="2094640"/>
          </a:xfrm>
          <a:prstGeom prst="rect">
            <a:avLst/>
          </a:prstGeom>
        </p:spPr>
      </p:pic>
      <p:pic>
        <p:nvPicPr>
          <p:cNvPr id="16" name="Picture 15" descr="A comparison of a person's face&#10;&#10;Description automatically generated">
            <a:extLst>
              <a:ext uri="{FF2B5EF4-FFF2-40B4-BE49-F238E27FC236}">
                <a16:creationId xmlns:a16="http://schemas.microsoft.com/office/drawing/2014/main" id="{41D470D1-BCDC-A518-09E2-FEEF4E447E12}"/>
              </a:ext>
            </a:extLst>
          </p:cNvPr>
          <p:cNvPicPr>
            <a:picLocks noChangeAspect="1"/>
          </p:cNvPicPr>
          <p:nvPr/>
        </p:nvPicPr>
        <p:blipFill>
          <a:blip r:embed="rId7"/>
          <a:stretch>
            <a:fillRect/>
          </a:stretch>
        </p:blipFill>
        <p:spPr>
          <a:xfrm>
            <a:off x="7314651" y="3587005"/>
            <a:ext cx="4359302" cy="20169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4"/>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32" name="Google Shape;232;p14" descr="A close up of a sign&#10;&#10;Description automatically generated"/>
          <p:cNvPicPr preferRelativeResize="0">
            <a:picLocks noGrp="1"/>
          </p:cNvPicPr>
          <p:nvPr>
            <p:ph type="body" idx="1"/>
          </p:nvPr>
        </p:nvPicPr>
        <p:blipFill rotWithShape="1">
          <a:blip r:embed="rId4">
            <a:alphaModFix/>
          </a:blip>
          <a:srcRect/>
          <a:stretch/>
        </p:blipFill>
        <p:spPr>
          <a:xfrm flipH="1">
            <a:off x="12452104" y="1122746"/>
            <a:ext cx="45719" cy="76089"/>
          </a:xfrm>
          <a:prstGeom prst="rect">
            <a:avLst/>
          </a:prstGeom>
          <a:noFill/>
          <a:ln>
            <a:noFill/>
          </a:ln>
        </p:spPr>
      </p:pic>
      <p:pic>
        <p:nvPicPr>
          <p:cNvPr id="233" name="Google Shape;233;p14"/>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34" name="Google Shape;234;p14"/>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sp>
        <p:nvSpPr>
          <p:cNvPr id="236" name="Google Shape;23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19/04/2024</a:t>
            </a:r>
          </a:p>
        </p:txBody>
      </p:sp>
      <p:sp>
        <p:nvSpPr>
          <p:cNvPr id="237" name="Google Shape;237;p14"/>
          <p:cNvSpPr txBox="1">
            <a:spLocks noGrp="1"/>
          </p:cNvSpPr>
          <p:nvPr>
            <p:ph type="ftr" idx="11"/>
          </p:nvPr>
        </p:nvSpPr>
        <p:spPr>
          <a:xfrm>
            <a:off x="4038599" y="6356350"/>
            <a:ext cx="4245591"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Gender Prediction using Deep Learning Methods</a:t>
            </a:r>
          </a:p>
        </p:txBody>
      </p:sp>
      <p:sp>
        <p:nvSpPr>
          <p:cNvPr id="238" name="Google Shape;23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39" name="Google Shape;239;p14"/>
          <p:cNvSpPr txBox="1"/>
          <p:nvPr/>
        </p:nvSpPr>
        <p:spPr>
          <a:xfrm>
            <a:off x="1953797" y="393737"/>
            <a:ext cx="8261370"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Implementation Details</a:t>
            </a:r>
            <a:endParaRPr sz="3200" b="1" i="0" u="none" strike="noStrike" cap="none" dirty="0">
              <a:solidFill>
                <a:srgbClr val="C00000"/>
              </a:solidFill>
              <a:latin typeface="Noto Sans Symbols"/>
              <a:ea typeface="Noto Sans Symbols"/>
              <a:cs typeface="Noto Sans Symbols"/>
              <a:sym typeface="Noto Sans Symbols"/>
            </a:endParaRPr>
          </a:p>
        </p:txBody>
      </p:sp>
      <p:sp>
        <p:nvSpPr>
          <p:cNvPr id="240" name="Google Shape;240;p14"/>
          <p:cNvSpPr txBox="1"/>
          <p:nvPr/>
        </p:nvSpPr>
        <p:spPr>
          <a:xfrm>
            <a:off x="573719" y="1726771"/>
            <a:ext cx="7710471" cy="4278054"/>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000000"/>
              </a:buClr>
              <a:buSzPts val="2000"/>
            </a:pPr>
            <a:r>
              <a:rPr lang="en-US" sz="17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Model Architecture:</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Input: Images of size 224x224.</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Convolutional Layers: Feature extraction using multiple Conv2D and </a:t>
            </a:r>
            <a:r>
              <a:rPr lang="en-US" sz="17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MaxPooling</a:t>
            </a: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Regularization: Dropout layers to prevent overfitting.</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Output: Dense layer with 1 neuron and sigmoid activation for binary classification.</a:t>
            </a:r>
          </a:p>
          <a:p>
            <a:pPr marR="0" lvl="0" algn="just" rtl="0">
              <a:lnSpc>
                <a:spcPct val="100000"/>
              </a:lnSpc>
              <a:spcBef>
                <a:spcPts val="0"/>
              </a:spcBef>
              <a:spcAft>
                <a:spcPts val="0"/>
              </a:spcAft>
              <a:buClr>
                <a:srgbClr val="000000"/>
              </a:buClr>
              <a:buSzPts val="2000"/>
            </a:pP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00000"/>
              </a:lnSpc>
              <a:spcBef>
                <a:spcPts val="0"/>
              </a:spcBef>
              <a:spcAft>
                <a:spcPts val="0"/>
              </a:spcAft>
              <a:buClr>
                <a:srgbClr val="000000"/>
              </a:buClr>
              <a:buSzPts val="2000"/>
            </a:pPr>
            <a:r>
              <a:rPr lang="en-US" sz="17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Model Compilation:</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Optimizer: Adam - Adaptively adjusts the learning rate for efficient convergence.</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Loss Function: Binary Cross-Entropy - Suitable for binary classification problems.</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Metrics: Accuracy - Percentage of correctly predicted images.</a:t>
            </a:r>
          </a:p>
          <a:p>
            <a:pPr marR="0" lvl="0" algn="just" rtl="0">
              <a:lnSpc>
                <a:spcPct val="100000"/>
              </a:lnSpc>
              <a:spcBef>
                <a:spcPts val="0"/>
              </a:spcBef>
              <a:spcAft>
                <a:spcPts val="0"/>
              </a:spcAft>
              <a:buClr>
                <a:srgbClr val="000000"/>
              </a:buClr>
              <a:buSzPts val="2000"/>
            </a:pP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00000"/>
              </a:lnSpc>
              <a:spcBef>
                <a:spcPts val="0"/>
              </a:spcBef>
              <a:spcAft>
                <a:spcPts val="0"/>
              </a:spcAft>
              <a:buClr>
                <a:srgbClr val="000000"/>
              </a:buClr>
              <a:buSzPts val="2000"/>
            </a:pPr>
            <a:r>
              <a:rPr lang="en-US" sz="17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Training:</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Epochs: 20 - Total number of passes through the entire training dataset.</a:t>
            </a:r>
          </a:p>
          <a:p>
            <a:pPr marL="285750" marR="0" lvl="0" indent="-285750" algn="just" rtl="0">
              <a:lnSpc>
                <a:spcPct val="100000"/>
              </a:lnSpc>
              <a:spcBef>
                <a:spcPts val="0"/>
              </a:spcBef>
              <a:spcAft>
                <a:spcPts val="0"/>
              </a:spcAft>
              <a:buClr>
                <a:srgbClr val="000000"/>
              </a:buClr>
              <a:buSzPts val="2000"/>
              <a:buFont typeface="Arial"/>
              <a:buChar char="•"/>
            </a:pPr>
            <a:r>
              <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Batch Size: 32 - Number of training examples utilized in one iteration.</a:t>
            </a:r>
          </a:p>
          <a:p>
            <a:pPr marR="0" lvl="0" algn="just" rtl="0">
              <a:lnSpc>
                <a:spcPct val="100000"/>
              </a:lnSpc>
              <a:spcBef>
                <a:spcPts val="0"/>
              </a:spcBef>
              <a:spcAft>
                <a:spcPts val="0"/>
              </a:spcAft>
              <a:buClr>
                <a:srgbClr val="000000"/>
              </a:buClr>
              <a:buSzPts val="2000"/>
            </a:pP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R="0" lvl="0" algn="just" rtl="0">
              <a:lnSpc>
                <a:spcPct val="100000"/>
              </a:lnSpc>
              <a:spcBef>
                <a:spcPts val="0"/>
              </a:spcBef>
              <a:spcAft>
                <a:spcPts val="0"/>
              </a:spcAft>
              <a:buClr>
                <a:srgbClr val="000000"/>
              </a:buClr>
              <a:buSzPts val="2000"/>
            </a:pPr>
            <a:endParaRPr lang="en-US" sz="17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241" name="Google Shape;241;p14"/>
          <p:cNvSpPr txBox="1"/>
          <p:nvPr/>
        </p:nvSpPr>
        <p:spPr>
          <a:xfrm>
            <a:off x="838199" y="1203550"/>
            <a:ext cx="6221361"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dirty="0">
                <a:solidFill>
                  <a:srgbClr val="002060"/>
                </a:solidFill>
                <a:latin typeface="Times New Roman"/>
                <a:ea typeface="Times New Roman"/>
                <a:cs typeface="Times New Roman"/>
                <a:sym typeface="Times New Roman"/>
              </a:rPr>
              <a:t>Gender</a:t>
            </a:r>
            <a:r>
              <a:rPr lang="en-US" sz="2800" b="1" i="0" u="none" strike="noStrike" cap="none" dirty="0">
                <a:solidFill>
                  <a:srgbClr val="002060"/>
                </a:solidFill>
                <a:latin typeface="Times New Roman"/>
                <a:ea typeface="Times New Roman"/>
                <a:cs typeface="Times New Roman"/>
                <a:sym typeface="Times New Roman"/>
              </a:rPr>
              <a:t> Prediction CNN Model</a:t>
            </a:r>
            <a:endParaRPr dirty="0"/>
          </a:p>
        </p:txBody>
      </p:sp>
      <p:pic>
        <p:nvPicPr>
          <p:cNvPr id="4" name="Picture 3" descr="A screenshot of a computer&#10;&#10;Description automatically generated">
            <a:extLst>
              <a:ext uri="{FF2B5EF4-FFF2-40B4-BE49-F238E27FC236}">
                <a16:creationId xmlns:a16="http://schemas.microsoft.com/office/drawing/2014/main" id="{8FA47629-8EA2-53D6-EA4E-7B0EEA1F5FD0}"/>
              </a:ext>
            </a:extLst>
          </p:cNvPr>
          <p:cNvPicPr>
            <a:picLocks noChangeAspect="1"/>
          </p:cNvPicPr>
          <p:nvPr/>
        </p:nvPicPr>
        <p:blipFill>
          <a:blip r:embed="rId6"/>
          <a:stretch>
            <a:fillRect/>
          </a:stretch>
        </p:blipFill>
        <p:spPr>
          <a:xfrm>
            <a:off x="8088008" y="1022962"/>
            <a:ext cx="4103992" cy="49346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1170</Words>
  <Application>Microsoft Office PowerPoint</Application>
  <PresentationFormat>Widescreen</PresentationFormat>
  <Paragraphs>207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Noto Sans Symbols</vt:lpstr>
      <vt:lpstr>Times New Roman</vt:lpstr>
      <vt:lpstr>Courier New</vt:lpstr>
      <vt:lpstr>Bookman Old Style</vt:lpstr>
      <vt:lpstr>Arial</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Charmi Raghavani</dc:creator>
  <cp:lastModifiedBy>Charmi Dayalji Raghavani</cp:lastModifiedBy>
  <cp:revision>56</cp:revision>
  <dcterms:modified xsi:type="dcterms:W3CDTF">2024-04-19T08:37:12Z</dcterms:modified>
</cp:coreProperties>
</file>