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6"/>
  </p:notesMasterIdLst>
  <p:sldIdLst>
    <p:sldId id="256" r:id="rId2"/>
    <p:sldId id="282" r:id="rId3"/>
    <p:sldId id="276" r:id="rId4"/>
    <p:sldId id="277" r:id="rId5"/>
    <p:sldId id="278" r:id="rId6"/>
    <p:sldId id="283" r:id="rId7"/>
    <p:sldId id="285" r:id="rId8"/>
    <p:sldId id="288" r:id="rId9"/>
    <p:sldId id="284" r:id="rId10"/>
    <p:sldId id="257" r:id="rId11"/>
    <p:sldId id="286" r:id="rId12"/>
    <p:sldId id="290" r:id="rId13"/>
    <p:sldId id="287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67" r:id="rId22"/>
    <p:sldId id="280" r:id="rId23"/>
    <p:sldId id="28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86" d="100"/>
          <a:sy n="86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Average Hours</a:t>
            </a:r>
            <a:r>
              <a:rPr lang="en-US" baseline="0" dirty="0" smtClean="0"/>
              <a:t> Per Person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January 10-16</c:v>
                </c:pt>
                <c:pt idx="1">
                  <c:v>Jan 17-23</c:v>
                </c:pt>
                <c:pt idx="2">
                  <c:v>Jan 24-30</c:v>
                </c:pt>
                <c:pt idx="3">
                  <c:v>Jan 31 - Feb 6</c:v>
                </c:pt>
                <c:pt idx="4">
                  <c:v>Feb. 7 - Feb 13</c:v>
                </c:pt>
                <c:pt idx="5">
                  <c:v>Feb 14 - Feb 20</c:v>
                </c:pt>
                <c:pt idx="6">
                  <c:v>Feb 21- Feb 27</c:v>
                </c:pt>
                <c:pt idx="7">
                  <c:v>Feb 28 - March 6</c:v>
                </c:pt>
                <c:pt idx="8">
                  <c:v>March 7 - March 13</c:v>
                </c:pt>
                <c:pt idx="9">
                  <c:v>March 21 - March 27</c:v>
                </c:pt>
                <c:pt idx="10">
                  <c:v>March 28 - April 3</c:v>
                </c:pt>
                <c:pt idx="11">
                  <c:v>April 4 - April 10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</c:v>
                </c:pt>
                <c:pt idx="1">
                  <c:v>14</c:v>
                </c:pt>
                <c:pt idx="2">
                  <c:v>10</c:v>
                </c:pt>
                <c:pt idx="3">
                  <c:v>6</c:v>
                </c:pt>
                <c:pt idx="4">
                  <c:v>10</c:v>
                </c:pt>
                <c:pt idx="5">
                  <c:v>14</c:v>
                </c:pt>
                <c:pt idx="6">
                  <c:v>10</c:v>
                </c:pt>
                <c:pt idx="7">
                  <c:v>15</c:v>
                </c:pt>
                <c:pt idx="8">
                  <c:v>12</c:v>
                </c:pt>
                <c:pt idx="9">
                  <c:v>34</c:v>
                </c:pt>
                <c:pt idx="10">
                  <c:v>53</c:v>
                </c:pt>
              </c:numCache>
            </c:numRef>
          </c:val>
        </c:ser>
        <c:marker val="1"/>
        <c:axId val="55109888"/>
        <c:axId val="56337920"/>
      </c:lineChart>
      <c:catAx>
        <c:axId val="55109888"/>
        <c:scaling>
          <c:orientation val="minMax"/>
        </c:scaling>
        <c:axPos val="b"/>
        <c:tickLblPos val="nextTo"/>
        <c:crossAx val="56337920"/>
        <c:crosses val="autoZero"/>
        <c:auto val="1"/>
        <c:lblAlgn val="ctr"/>
        <c:lblOffset val="100"/>
      </c:catAx>
      <c:valAx>
        <c:axId val="56337920"/>
        <c:scaling>
          <c:orientation val="minMax"/>
        </c:scaling>
        <c:axPos val="l"/>
        <c:majorGridlines/>
        <c:numFmt formatCode="General" sourceLinked="1"/>
        <c:tickLblPos val="nextTo"/>
        <c:crossAx val="55109888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68EFB-1316-444C-A87F-A3B405362BF0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8C0D-5886-4998-9DEB-7F796D7C1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62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CA6E9890-973A-4D74-94F1-A3CF83460CA7}" type="slidenum">
              <a:rPr lang="en-US">
                <a:latin typeface="Calibri" pitchFamily="34" charset="0"/>
              </a:rPr>
              <a:pPr/>
              <a:t>3</a:t>
            </a:fld>
            <a:endParaRPr lang="en-US">
              <a:latin typeface="Calibri" pitchFamily="34" charset="0"/>
            </a:endParaRPr>
          </a:p>
        </p:txBody>
      </p:sp>
      <p:sp>
        <p:nvSpPr>
          <p:cNvPr id="14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6C4D691D-EB48-438C-B23D-FF4D5A558717}" type="slidenum">
              <a:rPr lang="en-US">
                <a:latin typeface="Calibri" pitchFamily="34" charset="0"/>
              </a:rPr>
              <a:pPr/>
              <a:t>4</a:t>
            </a:fld>
            <a:endParaRPr lang="en-US">
              <a:latin typeface="Calibri" pitchFamily="34" charset="0"/>
            </a:endParaRPr>
          </a:p>
        </p:txBody>
      </p:sp>
      <p:sp>
        <p:nvSpPr>
          <p:cNvPr id="153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DEB2150-E434-4AFF-A209-1B6D19CA9216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2150-E434-4AFF-A209-1B6D19CA9216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EB2150-E434-4AFF-A209-1B6D19CA9216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DEB2150-E434-4AFF-A209-1B6D19CA9216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DEB2150-E434-4AFF-A209-1B6D19CA9216}" type="datetimeFigureOut">
              <a:rPr lang="en-US" smtClean="0"/>
              <a:pPr/>
              <a:t>4/14/2010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0F76390-B03A-41EE-A4BE-0F1C9D222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ODBC2KML</a:t>
            </a:r>
            <a:br>
              <a:rPr lang="en-US" dirty="0" smtClean="0"/>
            </a:br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334000"/>
            <a:ext cx="6400800" cy="1447800"/>
          </a:xfrm>
          <a:ln>
            <a:noFill/>
          </a:ln>
        </p:spPr>
        <p:txBody>
          <a:bodyPr/>
          <a:lstStyle/>
          <a:p>
            <a:r>
              <a:rPr lang="en-US" b="1" dirty="0" err="1" smtClean="0"/>
              <a:t>PolyTech</a:t>
            </a:r>
            <a:r>
              <a:rPr lang="en-US" b="1" dirty="0" smtClean="0"/>
              <a:t> Industries, Inc.</a:t>
            </a:r>
          </a:p>
          <a:p>
            <a:r>
              <a:rPr lang="en-US" b="1" dirty="0" smtClean="0"/>
              <a:t>April </a:t>
            </a:r>
            <a:r>
              <a:rPr lang="en-US" b="1" dirty="0" smtClean="0"/>
              <a:t>15, </a:t>
            </a:r>
            <a:r>
              <a:rPr lang="en-US" b="1" dirty="0" smtClean="0"/>
              <a:t>2010</a:t>
            </a:r>
            <a:endParaRPr lang="en-US" b="1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804799" cy="193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Connection</a:t>
            </a:r>
          </a:p>
          <a:p>
            <a:r>
              <a:rPr lang="en-US" dirty="0" smtClean="0"/>
              <a:t>Edit Connection</a:t>
            </a:r>
          </a:p>
          <a:p>
            <a:r>
              <a:rPr lang="en-US" dirty="0" smtClean="0"/>
              <a:t>Delete Connection</a:t>
            </a:r>
          </a:p>
          <a:p>
            <a:r>
              <a:rPr lang="en-US" dirty="0" smtClean="0"/>
              <a:t>Generate KML File</a:t>
            </a:r>
          </a:p>
          <a:p>
            <a:pPr lvl="1"/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Web Application</a:t>
            </a:r>
          </a:p>
          <a:p>
            <a:r>
              <a:rPr lang="en-US" dirty="0" smtClean="0"/>
              <a:t>Preview KML in browser by Google Earth </a:t>
            </a:r>
            <a:r>
              <a:rPr lang="en-US" dirty="0" err="1" smtClean="0"/>
              <a:t>Plugin</a:t>
            </a:r>
            <a:endParaRPr lang="en-US" dirty="0"/>
          </a:p>
        </p:txBody>
      </p:sp>
      <p:pic>
        <p:nvPicPr>
          <p:cNvPr id="4" name="Picture 2" descr="C:\Users\nindoja\Desktop\odbc2kml\hci\HCI\graphics\odbc2km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6319615"/>
            <a:ext cx="4114800" cy="538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2.0</a:t>
            </a:r>
          </a:p>
          <a:p>
            <a:endParaRPr lang="en-US" dirty="0" smtClean="0"/>
          </a:p>
          <a:p>
            <a:r>
              <a:rPr lang="en-US" dirty="0" smtClean="0"/>
              <a:t>C#.NET</a:t>
            </a:r>
          </a:p>
          <a:p>
            <a:endParaRPr lang="en-US" dirty="0" smtClean="0"/>
          </a:p>
          <a:p>
            <a:r>
              <a:rPr lang="en-US" dirty="0" smtClean="0"/>
              <a:t>JavaScript/Ajax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SQL Server </a:t>
            </a:r>
            <a:r>
              <a:rPr lang="en-US" dirty="0" smtClean="0"/>
              <a:t>Database</a:t>
            </a:r>
          </a:p>
          <a:p>
            <a:endParaRPr lang="en-US" dirty="0" smtClean="0"/>
          </a:p>
        </p:txBody>
      </p:sp>
      <p:pic>
        <p:nvPicPr>
          <p:cNvPr id="4" name="Picture 2" descr="C:\Users\nindoja\Desktop\odbc2kml\hci\HCI\graphics\odbc2km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6319615"/>
            <a:ext cx="4114800" cy="538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Code</a:t>
            </a:r>
          </a:p>
          <a:p>
            <a:pPr lvl="1"/>
            <a:r>
              <a:rPr lang="en-US" dirty="0" smtClean="0"/>
              <a:t>Wiki</a:t>
            </a:r>
          </a:p>
          <a:p>
            <a:pPr lvl="1"/>
            <a:r>
              <a:rPr lang="en-US" dirty="0" smtClean="0"/>
              <a:t>Bug tracker</a:t>
            </a:r>
          </a:p>
          <a:p>
            <a:pPr lvl="1"/>
            <a:r>
              <a:rPr lang="en-US" dirty="0" smtClean="0"/>
              <a:t>Version control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Google Earth</a:t>
            </a:r>
          </a:p>
        </p:txBody>
      </p:sp>
      <p:pic>
        <p:nvPicPr>
          <p:cNvPr id="4" name="Picture 2" descr="C:\Users\nindoja\Desktop\odbc2kml\hci\HCI\graphics\odbc2km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6319615"/>
            <a:ext cx="4114800" cy="538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ODBC2KML classes</a:t>
            </a:r>
          </a:p>
          <a:p>
            <a:endParaRPr lang="en-US" dirty="0" smtClean="0"/>
          </a:p>
          <a:p>
            <a:r>
              <a:rPr lang="en-US" dirty="0" smtClean="0"/>
              <a:t>ODBC Database Connections</a:t>
            </a:r>
          </a:p>
          <a:p>
            <a:endParaRPr lang="en-US" dirty="0" smtClean="0"/>
          </a:p>
          <a:p>
            <a:r>
              <a:rPr lang="en-US" dirty="0" smtClean="0"/>
              <a:t>Public facing Web Pages</a:t>
            </a:r>
          </a:p>
          <a:p>
            <a:endParaRPr lang="en-US" dirty="0" smtClean="0"/>
          </a:p>
          <a:p>
            <a:r>
              <a:rPr lang="en-US" dirty="0" smtClean="0"/>
              <a:t>KML Generation Web Service</a:t>
            </a:r>
            <a:endParaRPr lang="en-US" dirty="0"/>
          </a:p>
        </p:txBody>
      </p:sp>
      <p:pic>
        <p:nvPicPr>
          <p:cNvPr id="4" name="Picture 2" descr="C:\Users\nindoja\Desktop\odbc2kml\hci\HCI\graphics\odbc2km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6319615"/>
            <a:ext cx="4114800" cy="538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Main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58374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046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67494"/>
            <a:ext cx="8915400" cy="1399032"/>
          </a:xfrm>
        </p:spPr>
        <p:txBody>
          <a:bodyPr/>
          <a:lstStyle/>
          <a:p>
            <a:r>
              <a:rPr lang="en-US" dirty="0" smtClean="0"/>
              <a:t>Design – </a:t>
            </a:r>
            <a:r>
              <a:rPr lang="en-US" dirty="0" err="1" smtClean="0"/>
              <a:t>ConnDetails</a:t>
            </a:r>
            <a:r>
              <a:rPr lang="en-US" dirty="0" smtClean="0"/>
              <a:t>: </a:t>
            </a:r>
            <a:r>
              <a:rPr lang="en-US" dirty="0" err="1" smtClean="0"/>
              <a:t>ConnInfo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726" y="2319338"/>
            <a:ext cx="8581674" cy="301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042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332232"/>
            <a:ext cx="8915400" cy="1399032"/>
          </a:xfrm>
        </p:spPr>
        <p:txBody>
          <a:bodyPr/>
          <a:lstStyle/>
          <a:p>
            <a:r>
              <a:rPr lang="en-US" dirty="0" smtClean="0"/>
              <a:t>Design – </a:t>
            </a:r>
            <a:r>
              <a:rPr lang="en-US" dirty="0" err="1" smtClean="0"/>
              <a:t>ConnDetails</a:t>
            </a:r>
            <a:r>
              <a:rPr lang="en-US" dirty="0" smtClean="0"/>
              <a:t>: Mapping</a:t>
            </a:r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71525"/>
            <a:ext cx="85820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643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67494"/>
            <a:ext cx="9372600" cy="1399032"/>
          </a:xfrm>
        </p:spPr>
        <p:txBody>
          <a:bodyPr/>
          <a:lstStyle/>
          <a:p>
            <a:r>
              <a:rPr lang="en-US" dirty="0" smtClean="0"/>
              <a:t>Design - </a:t>
            </a:r>
            <a:r>
              <a:rPr lang="en-US" dirty="0" err="1" smtClean="0"/>
              <a:t>ConnDetails</a:t>
            </a:r>
            <a:r>
              <a:rPr lang="en-US" dirty="0" smtClean="0"/>
              <a:t>: Description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8915400" cy="392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069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399032"/>
          </a:xfrm>
        </p:spPr>
        <p:txBody>
          <a:bodyPr/>
          <a:lstStyle/>
          <a:p>
            <a:pPr marL="55563"/>
            <a:r>
              <a:rPr lang="en-US" dirty="0" smtClean="0"/>
              <a:t>Design – </a:t>
            </a:r>
            <a:r>
              <a:rPr lang="en-US" dirty="0" err="1" smtClean="0"/>
              <a:t>ConnDetails</a:t>
            </a:r>
            <a:r>
              <a:rPr lang="en-US" dirty="0" smtClean="0"/>
              <a:t>: Icons and Overlays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0049"/>
            <a:ext cx="8991600" cy="204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8498"/>
            <a:ext cx="9059091" cy="3339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491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99032"/>
          </a:xfrm>
        </p:spPr>
        <p:txBody>
          <a:bodyPr/>
          <a:lstStyle/>
          <a:p>
            <a:r>
              <a:rPr lang="en-US" dirty="0" smtClean="0"/>
              <a:t>Design - </a:t>
            </a:r>
            <a:r>
              <a:rPr lang="en-US" dirty="0" err="1" smtClean="0"/>
              <a:t>KMLGenWebSVC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4140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743200" y="2209800"/>
            <a:ext cx="3048000" cy="16764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809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Major Functionality</a:t>
            </a:r>
          </a:p>
          <a:p>
            <a:r>
              <a:rPr lang="en-US" dirty="0" smtClean="0"/>
              <a:t>Technical Design</a:t>
            </a:r>
          </a:p>
          <a:p>
            <a:r>
              <a:rPr lang="en-US" dirty="0" smtClean="0"/>
              <a:t>Interface Design</a:t>
            </a:r>
          </a:p>
          <a:p>
            <a:r>
              <a:rPr lang="en-US" dirty="0" smtClean="0"/>
              <a:t>Project Demo</a:t>
            </a:r>
          </a:p>
          <a:p>
            <a:r>
              <a:rPr lang="en-US" dirty="0" smtClean="0"/>
              <a:t>Questions</a:t>
            </a:r>
          </a:p>
        </p:txBody>
      </p:sp>
      <p:pic>
        <p:nvPicPr>
          <p:cNvPr id="5" name="Picture 2" descr="C:\Users\nindoja\Desktop\odbc2kml\hci\HCI\graphics\odbc2km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6319615"/>
            <a:ext cx="4114800" cy="538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399032"/>
          </a:xfrm>
        </p:spPr>
        <p:txBody>
          <a:bodyPr/>
          <a:lstStyle/>
          <a:p>
            <a:r>
              <a:rPr lang="en-US" dirty="0" smtClean="0"/>
              <a:t>Design – Preview KML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101950"/>
            <a:ext cx="7848600" cy="575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818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Hardware Setup</a:t>
            </a:r>
            <a:endParaRPr lang="en-US" dirty="0"/>
          </a:p>
        </p:txBody>
      </p:sp>
      <p:sp>
        <p:nvSpPr>
          <p:cNvPr id="4" name="tower"/>
          <p:cNvSpPr>
            <a:spLocks noEditPoints="1" noChangeArrowheads="1"/>
          </p:cNvSpPr>
          <p:nvPr/>
        </p:nvSpPr>
        <p:spPr bwMode="auto">
          <a:xfrm>
            <a:off x="4114800" y="2103438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6781800" y="3913188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741363" y="4360863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Connector 7"/>
          <p:cNvCxnSpPr>
            <a:stCxn id="6" idx="2"/>
            <a:endCxn id="4" idx="9"/>
          </p:cNvCxnSpPr>
          <p:nvPr/>
        </p:nvCxnSpPr>
        <p:spPr>
          <a:xfrm flipV="1">
            <a:off x="2276886" y="3069308"/>
            <a:ext cx="1837914" cy="1291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5" idx="0"/>
          </p:cNvCxnSpPr>
          <p:nvPr/>
        </p:nvCxnSpPr>
        <p:spPr>
          <a:xfrm>
            <a:off x="5019675" y="3079446"/>
            <a:ext cx="1762125" cy="10167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0400" y="160020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ODBC2KML in VM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580939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Remote Data Source in VM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5867400"/>
            <a:ext cx="24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Client Laptop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357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61722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 descr="C:\Users\nindoja\Desktop\odbc2kml\hci\HCI\graphics\odbc2km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6319615"/>
            <a:ext cx="4114800" cy="538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Perfective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CallBacks</a:t>
            </a:r>
            <a:r>
              <a:rPr lang="en-US" dirty="0" smtClean="0"/>
              <a:t> instead of </a:t>
            </a:r>
            <a:r>
              <a:rPr lang="en-US" dirty="0" err="1" smtClean="0"/>
              <a:t>PostBacks</a:t>
            </a:r>
            <a:endParaRPr lang="en-US" dirty="0" smtClean="0"/>
          </a:p>
          <a:p>
            <a:r>
              <a:rPr lang="en-US" dirty="0" smtClean="0"/>
              <a:t>More JavaScript</a:t>
            </a:r>
          </a:p>
          <a:p>
            <a:r>
              <a:rPr lang="en-US" dirty="0" smtClean="0"/>
              <a:t>Implement more ODBC Databases</a:t>
            </a:r>
          </a:p>
          <a:p>
            <a:r>
              <a:rPr lang="en-US" dirty="0" smtClean="0"/>
              <a:t>Map more KML Fields</a:t>
            </a:r>
          </a:p>
          <a:p>
            <a:r>
              <a:rPr lang="en-US" dirty="0" smtClean="0"/>
              <a:t>Map multiple tables per connection</a:t>
            </a:r>
          </a:p>
          <a:p>
            <a:r>
              <a:rPr lang="en-US" dirty="0" smtClean="0"/>
              <a:t>Image generation web service</a:t>
            </a:r>
          </a:p>
          <a:p>
            <a:r>
              <a:rPr lang="en-US" dirty="0" smtClean="0"/>
              <a:t>Change </a:t>
            </a:r>
            <a:r>
              <a:rPr lang="en-US" dirty="0" smtClean="0"/>
              <a:t>default view in </a:t>
            </a:r>
            <a:r>
              <a:rPr lang="en-US" dirty="0" smtClean="0"/>
              <a:t>KML</a:t>
            </a:r>
            <a:endParaRPr lang="en-US" dirty="0" smtClean="0"/>
          </a:p>
        </p:txBody>
      </p:sp>
      <p:pic>
        <p:nvPicPr>
          <p:cNvPr id="4" name="Picture 2" descr="C:\Users\nindoja\Desktop\odbc2kml\hci\HCI\graphics\odbc2km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6319615"/>
            <a:ext cx="4114800" cy="538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61722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2" descr="C:\Users\nindoja\Desktop\odbc2kml\hci\HCI\graphics\odbc2km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6319615"/>
            <a:ext cx="4114800" cy="538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lIns="82945" tIns="41473" rIns="82945" bIns="41473"/>
          <a:lstStyle/>
          <a:p>
            <a:pPr marL="484632" indent="0" fontAlgn="auto">
              <a:spcAft>
                <a:spcPts val="0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Project working structure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8013" cy="4949825"/>
          </a:xfrm>
        </p:spPr>
        <p:txBody>
          <a:bodyPr lIns="82945" tIns="41473" rIns="82945" bIns="41473"/>
          <a:lstStyle/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 smtClean="0"/>
              <a:t>Two weekly meetings </a:t>
            </a:r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dirty="0" smtClean="0"/>
          </a:p>
          <a:p>
            <a:pPr marL="390525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 smtClean="0"/>
              <a:t>Weekly reports</a:t>
            </a:r>
          </a:p>
          <a:p>
            <a:pPr marL="765429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 smtClean="0"/>
              <a:t>Time	</a:t>
            </a:r>
          </a:p>
          <a:p>
            <a:pPr marL="765429" lvl="1" indent="-293688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 smtClean="0"/>
              <a:t>Tasks</a:t>
            </a:r>
          </a:p>
        </p:txBody>
      </p:sp>
      <p:pic>
        <p:nvPicPr>
          <p:cNvPr id="4" name="Picture 2" descr="C:\Users\nindoja\Desktop\odbc2kml\hci\HCI\graphics\odbc2km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6319615"/>
            <a:ext cx="4114800" cy="53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33005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313953"/>
            <a:ext cx="8228160" cy="1062832"/>
          </a:xfrm>
        </p:spPr>
        <p:txBody>
          <a:bodyPr lIns="82945" tIns="41473" rIns="82945" bIns="41473"/>
          <a:lstStyle/>
          <a:p>
            <a:pPr marL="484632" indent="0" fontAlgn="auto">
              <a:spcAft>
                <a:spcPts val="0"/>
              </a:spcAft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Impacts of this course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8013" cy="5408612"/>
          </a:xfrm>
        </p:spPr>
        <p:txBody>
          <a:bodyPr lIns="82945" tIns="41473" rIns="82945" bIns="41473">
            <a:normAutofit/>
          </a:bodyPr>
          <a:lstStyle/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Real world development experience</a:t>
            </a:r>
          </a:p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dirty="0" smtClean="0"/>
          </a:p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Builds teamwork and communication skills</a:t>
            </a:r>
            <a:endParaRPr lang="en-US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Helps students understand the Software Engineering process</a:t>
            </a:r>
          </a:p>
          <a:p>
            <a:pPr marL="391686" indent="-293764" fontAlgn="auto">
              <a:spcAft>
                <a:spcPts val="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dirty="0"/>
          </a:p>
        </p:txBody>
      </p:sp>
      <p:pic>
        <p:nvPicPr>
          <p:cNvPr id="4" name="Picture 2" descr="C:\Users\nindoja\Desktop\odbc2kml\hci\HCI\graphics\odbc2km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6319615"/>
            <a:ext cx="4114800" cy="53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60984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810000" cy="1180306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The Team</a:t>
            </a:r>
            <a:endParaRPr lang="en-US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entury Gothic" pitchFamily="34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762000" y="-533400"/>
          <a:ext cx="8299450" cy="8743950"/>
        </p:xfrm>
        <a:graphic>
          <a:graphicData uri="http://schemas.openxmlformats.org/presentationml/2006/ole">
            <p:oleObj spid="_x0000_s8194" name="Visio" r:id="rId3" imgW="6000244" imgH="6234079" progId="Visio.Drawing.11">
              <p:embed/>
            </p:oleObj>
          </a:graphicData>
        </a:graphic>
      </p:graphicFrame>
      <p:pic>
        <p:nvPicPr>
          <p:cNvPr id="6" name="Picture 2" descr="C:\Users\nindoja\Desktop\odbc2kml\hci\HCI\graphics\odbc2km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6319615"/>
            <a:ext cx="4114800" cy="53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686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533400" y="1143000"/>
          <a:ext cx="77724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-914400" y="0"/>
            <a:ext cx="3810000" cy="118030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84632" algn="r" fontAlgn="auto">
              <a:spcAft>
                <a:spcPts val="0"/>
              </a:spcAft>
              <a:defRPr/>
            </a:pPr>
            <a:r>
              <a:rPr lang="en-US" sz="4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The Hours</a:t>
            </a:r>
          </a:p>
        </p:txBody>
      </p:sp>
      <p:pic>
        <p:nvPicPr>
          <p:cNvPr id="6" name="Picture 2" descr="C:\Users\nindoja\Desktop\odbc2kml\hci\HCI\graphics\odbc2km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6319615"/>
            <a:ext cx="4114800" cy="538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database parsing</a:t>
            </a:r>
          </a:p>
          <a:p>
            <a:pPr lvl="1"/>
            <a:r>
              <a:rPr lang="en-US" dirty="0" smtClean="0"/>
              <a:t>On demand</a:t>
            </a:r>
          </a:p>
          <a:p>
            <a:pPr lvl="1"/>
            <a:r>
              <a:rPr lang="en-US" dirty="0" smtClean="0"/>
              <a:t>Any database</a:t>
            </a:r>
          </a:p>
          <a:p>
            <a:pPr lvl="1"/>
            <a:r>
              <a:rPr lang="en-US" dirty="0" smtClean="0"/>
              <a:t>Time consuming</a:t>
            </a:r>
            <a:endParaRPr lang="en-US" dirty="0" smtClean="0"/>
          </a:p>
          <a:p>
            <a:pPr lvl="1"/>
            <a:r>
              <a:rPr lang="en-US" dirty="0" smtClean="0"/>
              <a:t>End result: KML file</a:t>
            </a:r>
            <a:endParaRPr lang="en-US" dirty="0" smtClean="0"/>
          </a:p>
        </p:txBody>
      </p:sp>
      <p:pic>
        <p:nvPicPr>
          <p:cNvPr id="4" name="Picture 2" descr="C:\Users\nindoja\Desktop\odbc2kml\hci\HCI\graphics\odbc2km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6319615"/>
            <a:ext cx="4114800" cy="538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ODBC2KML</a:t>
            </a:r>
          </a:p>
          <a:p>
            <a:pPr lvl="1"/>
            <a:r>
              <a:rPr lang="en-US" dirty="0" smtClean="0"/>
              <a:t>Easy to use </a:t>
            </a:r>
          </a:p>
          <a:p>
            <a:pPr lvl="1"/>
            <a:r>
              <a:rPr lang="en-US" dirty="0" smtClean="0"/>
              <a:t>Intuitive interface design</a:t>
            </a:r>
          </a:p>
          <a:p>
            <a:pPr lvl="1"/>
            <a:r>
              <a:rPr lang="en-US" dirty="0" smtClean="0"/>
              <a:t>Preview KML</a:t>
            </a:r>
          </a:p>
          <a:p>
            <a:pPr lvl="1"/>
            <a:r>
              <a:rPr lang="en-US" dirty="0" smtClean="0"/>
              <a:t>Automated KML generation</a:t>
            </a:r>
          </a:p>
          <a:p>
            <a:pPr lvl="1"/>
            <a:r>
              <a:rPr lang="en-US" dirty="0" smtClean="0"/>
              <a:t>End result: KML file</a:t>
            </a:r>
          </a:p>
          <a:p>
            <a:pPr lvl="1"/>
            <a:endParaRPr lang="en-US" dirty="0"/>
          </a:p>
        </p:txBody>
      </p:sp>
      <p:pic>
        <p:nvPicPr>
          <p:cNvPr id="5" name="Picture 2" descr="C:\Users\nindoja\Desktop\odbc2kml\hci\HCI\graphics\odbc2km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6319615"/>
            <a:ext cx="4114800" cy="538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Map database field(s) to KML field(s)</a:t>
            </a:r>
          </a:p>
          <a:p>
            <a:pPr lvl="1"/>
            <a:r>
              <a:rPr lang="en-US" dirty="0" smtClean="0"/>
              <a:t>Latitude/Longitude</a:t>
            </a:r>
          </a:p>
          <a:p>
            <a:pPr lvl="1"/>
            <a:r>
              <a:rPr lang="en-US" dirty="0" err="1" smtClean="0"/>
              <a:t>Placemark</a:t>
            </a:r>
            <a:r>
              <a:rPr lang="en-US" dirty="0" smtClean="0"/>
              <a:t> Name</a:t>
            </a:r>
          </a:p>
          <a:p>
            <a:pPr lvl="1"/>
            <a:r>
              <a:rPr lang="en-US" dirty="0" smtClean="0"/>
              <a:t>Insert Field Values into Description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Generate KML</a:t>
            </a:r>
          </a:p>
          <a:p>
            <a:pPr lvl="1"/>
            <a:endParaRPr lang="en-US" dirty="0" smtClean="0"/>
          </a:p>
        </p:txBody>
      </p:sp>
      <p:pic>
        <p:nvPicPr>
          <p:cNvPr id="4" name="Picture 2" descr="C:\Users\nindoja\Desktop\odbc2kml\hci\HCI\graphics\odbc2km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6319615"/>
            <a:ext cx="4114800" cy="538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704</TotalTime>
  <Words>261</Words>
  <Application>Microsoft Office PowerPoint</Application>
  <PresentationFormat>On-screen Show (4:3)</PresentationFormat>
  <Paragraphs>102</Paragraphs>
  <Slides>24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Verve</vt:lpstr>
      <vt:lpstr>Visio</vt:lpstr>
      <vt:lpstr>ODBC2KML Project Demo</vt:lpstr>
      <vt:lpstr>Agenda</vt:lpstr>
      <vt:lpstr>Project working structure</vt:lpstr>
      <vt:lpstr>Impacts of this course</vt:lpstr>
      <vt:lpstr>The Team</vt:lpstr>
      <vt:lpstr>Slide 6</vt:lpstr>
      <vt:lpstr>Current Situation</vt:lpstr>
      <vt:lpstr>Solution</vt:lpstr>
      <vt:lpstr>Project Overview</vt:lpstr>
      <vt:lpstr>Major Functionality</vt:lpstr>
      <vt:lpstr>Technologies</vt:lpstr>
      <vt:lpstr>Google Integration</vt:lpstr>
      <vt:lpstr>Technical Design</vt:lpstr>
      <vt:lpstr>Design – Main Page</vt:lpstr>
      <vt:lpstr>Design – ConnDetails: ConnInfo</vt:lpstr>
      <vt:lpstr>Design – ConnDetails: Mapping</vt:lpstr>
      <vt:lpstr>Design - ConnDetails: Description</vt:lpstr>
      <vt:lpstr>Design – ConnDetails: Icons and Overlays</vt:lpstr>
      <vt:lpstr>Design - KMLGenWebSVC</vt:lpstr>
      <vt:lpstr>Design – Preview KML</vt:lpstr>
      <vt:lpstr>Demo Hardware Setup</vt:lpstr>
      <vt:lpstr>Demo</vt:lpstr>
      <vt:lpstr>Perfective Maintenance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ODBC2KML</dc:title>
  <dc:creator>Richard Sween</dc:creator>
  <cp:lastModifiedBy>nindoja</cp:lastModifiedBy>
  <cp:revision>68</cp:revision>
  <dcterms:created xsi:type="dcterms:W3CDTF">2009-11-10T19:00:45Z</dcterms:created>
  <dcterms:modified xsi:type="dcterms:W3CDTF">2010-04-15T02:48:25Z</dcterms:modified>
</cp:coreProperties>
</file>