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9"/>
  </p:notesMasterIdLst>
  <p:sldIdLst>
    <p:sldId id="256" r:id="rId2"/>
    <p:sldId id="276" r:id="rId3"/>
    <p:sldId id="277" r:id="rId4"/>
    <p:sldId id="278" r:id="rId5"/>
    <p:sldId id="279" r:id="rId6"/>
    <p:sldId id="257" r:id="rId7"/>
    <p:sldId id="266" r:id="rId8"/>
    <p:sldId id="259" r:id="rId9"/>
    <p:sldId id="269" r:id="rId10"/>
    <p:sldId id="270" r:id="rId11"/>
    <p:sldId id="271" r:id="rId12"/>
    <p:sldId id="272" r:id="rId13"/>
    <p:sldId id="273" r:id="rId14"/>
    <p:sldId id="275" r:id="rId15"/>
    <p:sldId id="274" r:id="rId16"/>
    <p:sldId id="267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NULL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2"/>
  <c:clrMapOvr bg1="dk1" tx1="lt1" bg2="dk2" tx2="lt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Hours Worked on Project</a:t>
            </a:r>
            <a:endParaRPr lang="en-US" dirty="0"/>
          </a:p>
        </c:rich>
      </c:tx>
      <c:layout/>
      <c:overlay val="1"/>
    </c:title>
    <c:autoTitleDeleted val="0"/>
    <c:plotArea>
      <c:layout/>
      <c:lineChart>
        <c:grouping val="standar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Hours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January 10-16</c:v>
                </c:pt>
                <c:pt idx="1">
                  <c:v>Jan 17-23</c:v>
                </c:pt>
                <c:pt idx="2">
                  <c:v>Jan 24-30</c:v>
                </c:pt>
                <c:pt idx="3">
                  <c:v>Jan 31 - Feb 6</c:v>
                </c:pt>
                <c:pt idx="4">
                  <c:v>Feb. 7 - Feb 13</c:v>
                </c:pt>
                <c:pt idx="5">
                  <c:v>Feb 14 - Feb 20</c:v>
                </c:pt>
                <c:pt idx="6">
                  <c:v>Feb 21- Feb 27</c:v>
                </c:pt>
                <c:pt idx="7">
                  <c:v>Feb 28 - March 6</c:v>
                </c:pt>
                <c:pt idx="8">
                  <c:v>March 7 - March 13</c:v>
                </c:pt>
                <c:pt idx="9">
                  <c:v>March 21 - March 27</c:v>
                </c:pt>
                <c:pt idx="10">
                  <c:v>March 28 - April 3</c:v>
                </c:pt>
                <c:pt idx="11">
                  <c:v>April 4 - April 10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</c:v>
                </c:pt>
                <c:pt idx="1">
                  <c:v>14</c:v>
                </c:pt>
                <c:pt idx="2">
                  <c:v>10</c:v>
                </c:pt>
                <c:pt idx="3">
                  <c:v>6</c:v>
                </c:pt>
                <c:pt idx="4">
                  <c:v>10</c:v>
                </c:pt>
                <c:pt idx="5">
                  <c:v>14</c:v>
                </c:pt>
                <c:pt idx="6">
                  <c:v>10</c:v>
                </c:pt>
                <c:pt idx="7">
                  <c:v>15</c:v>
                </c:pt>
                <c:pt idx="8">
                  <c:v>12</c:v>
                </c:pt>
                <c:pt idx="9">
                  <c:v>34</c:v>
                </c:pt>
                <c:pt idx="10">
                  <c:v>53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646592"/>
        <c:axId val="113672960"/>
      </c:lineChart>
      <c:catAx>
        <c:axId val="113646592"/>
        <c:scaling>
          <c:orientation val="minMax"/>
        </c:scaling>
        <c:delete val="1"/>
        <c:axPos val="b"/>
        <c:majorTickMark val="cross"/>
        <c:minorTickMark val="cross"/>
        <c:tickLblPos val="nextTo"/>
        <c:crossAx val="113672960"/>
        <c:crosses val="autoZero"/>
        <c:auto val="1"/>
        <c:lblAlgn val="ctr"/>
        <c:lblOffset val="100"/>
        <c:noMultiLvlLbl val="1"/>
      </c:catAx>
      <c:valAx>
        <c:axId val="113672960"/>
        <c:scaling>
          <c:orientation val="minMax"/>
        </c:scaling>
        <c:delete val="1"/>
        <c:axPos val="l"/>
        <c:majorGridlines/>
        <c:numFmt formatCode="General" sourceLinked="1"/>
        <c:majorTickMark val="cross"/>
        <c:minorTickMark val="cross"/>
        <c:tickLblPos val="nextTo"/>
        <c:crossAx val="113646592"/>
        <c:crosses val="autoZero"/>
        <c:crossBetween val="between"/>
      </c:valAx>
    </c:plotArea>
    <c:legend>
      <c:legendPos val="r"/>
      <c:layout/>
      <c:overlay val="1"/>
    </c:legend>
    <c:plotVisOnly val="1"/>
    <c:dispBlanksAs val="zero"/>
    <c:showDLblsOverMax val="1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68EFB-1316-444C-A87F-A3B405362BF0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E8C0D-5886-4998-9DEB-7F796D7C12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0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fld id="{CA6E9890-973A-4D74-94F1-A3CF83460CA7}" type="slidenum">
              <a:rPr lang="en-US">
                <a:latin typeface="Calibri" pitchFamily="34" charset="0"/>
              </a:rPr>
              <a:pPr/>
              <a:t>2</a:t>
            </a:fld>
            <a:endParaRPr lang="en-US">
              <a:latin typeface="Calibri" pitchFamily="34" charset="0"/>
            </a:endParaRPr>
          </a:p>
        </p:txBody>
      </p:sp>
      <p:sp>
        <p:nvSpPr>
          <p:cNvPr id="143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xmlns:mc="http://schemas.openxmlformats.org/markup-compatibility/2006" xmlns:a14="http://schemas.microsoft.com/office/drawing/2010/main" val="FFFFFF" mc:Ignorable=""/>
          </a:solidFill>
          <a:ln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</p:spPr>
      </p:sp>
      <p:sp>
        <p:nvSpPr>
          <p:cNvPr id="1434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fld id="{6C4D691D-EB48-438C-B23D-FF4D5A558717}" type="slidenum">
              <a:rPr lang="en-US">
                <a:latin typeface="Calibri" pitchFamily="34" charset="0"/>
              </a:rPr>
              <a:pPr/>
              <a:t>3</a:t>
            </a:fld>
            <a:endParaRPr lang="en-US">
              <a:latin typeface="Calibri" pitchFamily="34" charset="0"/>
            </a:endParaRPr>
          </a:p>
        </p:txBody>
      </p:sp>
      <p:sp>
        <p:nvSpPr>
          <p:cNvPr id="153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xmlns:mc="http://schemas.openxmlformats.org/markup-compatibility/2006" xmlns:a14="http://schemas.microsoft.com/office/drawing/2010/main" val="FFFFFF" mc:Ignorable=""/>
          </a:solidFill>
          <a:ln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</p:spPr>
      </p:sp>
      <p:sp>
        <p:nvSpPr>
          <p:cNvPr id="1536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DEB2150-E434-4AFF-A209-1B6D19CA921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</a:lstStyle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2150-E434-4AFF-A209-1B6D19CA921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2150-E434-4AFF-A209-1B6D19CA921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DEB2150-E434-4AFF-A209-1B6D19CA921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DEB2150-E434-4AFF-A209-1B6D19CA921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DEB2150-E434-4AFF-A209-1B6D19CA921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DEB2150-E434-4AFF-A209-1B6D19CA921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2150-E434-4AFF-A209-1B6D19CA921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DEB2150-E434-4AFF-A209-1B6D19CA921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DEB2150-E434-4AFF-A209-1B6D19CA921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DEB2150-E434-4AFF-A209-1B6D19CA921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DEB2150-E434-4AFF-A209-1B6D19CA921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xmlns:mc="http://schemas.openxmlformats.org/markup-compatibility/2006" xmlns:a14="http://schemas.microsoft.com/office/drawing/2010/main" val="000000" mc:Ignorable="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19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ODBC2KML</a:t>
            </a:r>
            <a:br>
              <a:rPr lang="en-US" dirty="0" smtClean="0"/>
            </a:br>
            <a:r>
              <a:rPr lang="en-US" dirty="0" smtClean="0"/>
              <a:t>Project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334000"/>
            <a:ext cx="6400800" cy="1447800"/>
          </a:xfrm>
          <a:ln>
            <a:noFill/>
          </a:ln>
        </p:spPr>
        <p:txBody>
          <a:bodyPr/>
          <a:lstStyle/>
          <a:p>
            <a:r>
              <a:rPr lang="en-US" b="1" dirty="0" err="1" smtClean="0"/>
              <a:t>PolyTech</a:t>
            </a:r>
            <a:r>
              <a:rPr lang="en-US" b="1" dirty="0" smtClean="0"/>
              <a:t> Industries, Inc.</a:t>
            </a:r>
          </a:p>
          <a:p>
            <a:r>
              <a:rPr lang="en-US" b="1" dirty="0" smtClean="0"/>
              <a:t>April 13, 2010</a:t>
            </a:r>
            <a:endParaRPr lang="en-US" b="1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8804799" cy="1939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67494"/>
            <a:ext cx="8915400" cy="1399032"/>
          </a:xfrm>
        </p:spPr>
        <p:txBody>
          <a:bodyPr/>
          <a:lstStyle/>
          <a:p>
            <a:r>
              <a:rPr lang="en-US" dirty="0" smtClean="0"/>
              <a:t>Design – </a:t>
            </a:r>
            <a:r>
              <a:rPr lang="en-US" dirty="0" err="1" smtClean="0"/>
              <a:t>ConnDetails</a:t>
            </a:r>
            <a:r>
              <a:rPr lang="en-US" dirty="0" smtClean="0"/>
              <a:t>: </a:t>
            </a:r>
            <a:r>
              <a:rPr lang="en-US" dirty="0" err="1" smtClean="0"/>
              <a:t>ConnInfo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8763000" cy="4377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4229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67494"/>
            <a:ext cx="8915400" cy="1399032"/>
          </a:xfrm>
        </p:spPr>
        <p:txBody>
          <a:bodyPr/>
          <a:lstStyle/>
          <a:p>
            <a:r>
              <a:rPr lang="en-US" dirty="0" smtClean="0"/>
              <a:t>Design – </a:t>
            </a:r>
            <a:r>
              <a:rPr lang="en-US" dirty="0" err="1" smtClean="0"/>
              <a:t>ConnDetails</a:t>
            </a:r>
            <a:r>
              <a:rPr lang="en-US" dirty="0" smtClean="0"/>
              <a:t>: Mapping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38400"/>
            <a:ext cx="8991600" cy="3255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4307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267494"/>
            <a:ext cx="9372600" cy="1399032"/>
          </a:xfrm>
        </p:spPr>
        <p:txBody>
          <a:bodyPr/>
          <a:lstStyle/>
          <a:p>
            <a:r>
              <a:rPr lang="en-US" dirty="0" smtClean="0"/>
              <a:t>Design - </a:t>
            </a:r>
            <a:r>
              <a:rPr lang="en-US" dirty="0" err="1" smtClean="0"/>
              <a:t>ConnDetails</a:t>
            </a:r>
            <a:r>
              <a:rPr lang="en-US" dirty="0" smtClean="0"/>
              <a:t>: Description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57400"/>
            <a:ext cx="8915400" cy="3928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937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399032"/>
          </a:xfrm>
        </p:spPr>
        <p:txBody>
          <a:bodyPr/>
          <a:lstStyle/>
          <a:p>
            <a:pPr marL="55563"/>
            <a:r>
              <a:rPr lang="en-US" dirty="0" smtClean="0"/>
              <a:t>Design – </a:t>
            </a:r>
            <a:r>
              <a:rPr lang="en-US" dirty="0" err="1" smtClean="0"/>
              <a:t>ConnDetails</a:t>
            </a:r>
            <a:r>
              <a:rPr lang="en-US" dirty="0" smtClean="0"/>
              <a:t>: Icons and Overlays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0049"/>
            <a:ext cx="8991600" cy="204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18498"/>
            <a:ext cx="9059091" cy="3339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9199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399032"/>
          </a:xfrm>
        </p:spPr>
        <p:txBody>
          <a:bodyPr/>
          <a:lstStyle/>
          <a:p>
            <a:r>
              <a:rPr lang="en-US" dirty="0" smtClean="0"/>
              <a:t>Design - </a:t>
            </a:r>
            <a:r>
              <a:rPr lang="en-US" dirty="0" err="1" smtClean="0"/>
              <a:t>KMLGenWebSVC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841406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743200" y="2209800"/>
            <a:ext cx="3048000" cy="16764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943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399032"/>
          </a:xfrm>
        </p:spPr>
        <p:txBody>
          <a:bodyPr/>
          <a:lstStyle/>
          <a:p>
            <a:r>
              <a:rPr lang="en-US" dirty="0" smtClean="0"/>
              <a:t>Design – Preview KML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101950"/>
            <a:ext cx="7848600" cy="5756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1880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 Hardware Setup</a:t>
            </a:r>
            <a:endParaRPr lang="en-US" dirty="0"/>
          </a:p>
        </p:txBody>
      </p:sp>
      <p:sp>
        <p:nvSpPr>
          <p:cNvPr id="4" name="tower"/>
          <p:cNvSpPr>
            <a:spLocks noEditPoints="1" noChangeArrowheads="1"/>
          </p:cNvSpPr>
          <p:nvPr/>
        </p:nvSpPr>
        <p:spPr bwMode="auto">
          <a:xfrm>
            <a:off x="4114800" y="2103438"/>
            <a:ext cx="904875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xmlns:mc="http://schemas.openxmlformats.org/markup-compatibility/2006" xmlns:a14="http://schemas.microsoft.com/office/drawing/2010/main" val="FFFFCC" mc:Ignorable=""/>
          </a:solidFill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ower"/>
          <p:cNvSpPr>
            <a:spLocks noEditPoints="1" noChangeArrowheads="1"/>
          </p:cNvSpPr>
          <p:nvPr/>
        </p:nvSpPr>
        <p:spPr bwMode="auto">
          <a:xfrm>
            <a:off x="6781800" y="3913188"/>
            <a:ext cx="904875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xmlns:mc="http://schemas.openxmlformats.org/markup-compatibility/2006" xmlns:a14="http://schemas.microsoft.com/office/drawing/2010/main" val="FFFFCC" mc:Ignorable=""/>
          </a:solidFill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aptop"/>
          <p:cNvSpPr>
            <a:spLocks noEditPoints="1" noChangeArrowheads="1"/>
          </p:cNvSpPr>
          <p:nvPr/>
        </p:nvSpPr>
        <p:spPr bwMode="auto">
          <a:xfrm>
            <a:off x="741363" y="4360863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xmlns:mc="http://schemas.openxmlformats.org/markup-compatibility/2006" xmlns:a14="http://schemas.microsoft.com/office/drawing/2010/main" val="C0C0C0" mc:Ignorable=""/>
          </a:solidFill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" name="Straight Connector 7"/>
          <p:cNvCxnSpPr>
            <a:stCxn id="6" idx="2"/>
            <a:endCxn id="4" idx="9"/>
          </p:cNvCxnSpPr>
          <p:nvPr/>
        </p:nvCxnSpPr>
        <p:spPr>
          <a:xfrm flipV="1">
            <a:off x="2276886" y="3069308"/>
            <a:ext cx="1837914" cy="12915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4"/>
            <a:endCxn id="5" idx="0"/>
          </p:cNvCxnSpPr>
          <p:nvPr/>
        </p:nvCxnSpPr>
        <p:spPr>
          <a:xfrm>
            <a:off x="5019675" y="3079446"/>
            <a:ext cx="1762125" cy="10167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00400" y="1600200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ODBC2KML in VM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791200" y="5809398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Remote Data Source in VM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5867400"/>
            <a:ext cx="245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Client Laptop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5735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61722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8160" cy="1062832"/>
          </a:xfrm>
        </p:spPr>
        <p:txBody>
          <a:bodyPr lIns="82945" tIns="41473" rIns="82945" bIns="41473"/>
          <a:lstStyle/>
          <a:p>
            <a:pPr marL="484632" indent="0" fontAlgn="auto">
              <a:spcAft>
                <a:spcPts val="0"/>
              </a:spcAft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Project working structure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8228013" cy="4949825"/>
          </a:xfrm>
        </p:spPr>
        <p:txBody>
          <a:bodyPr lIns="82945" tIns="41473" rIns="82945" bIns="41473"/>
          <a:lstStyle/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mtClean="0"/>
              <a:t>Two weekly group meetings </a:t>
            </a:r>
          </a:p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mtClean="0"/>
              <a:t>Weekly reports are submitted explaining the progress made on that week</a:t>
            </a:r>
          </a:p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mtClean="0"/>
              <a:t>Used to keep track of project schedule and time management</a:t>
            </a:r>
          </a:p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mtClean="0"/>
              <a:t>Log is maintained for every activity in the group</a:t>
            </a:r>
          </a:p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mtClean="0"/>
              <a:t>Each person is assigned equal amount of work</a:t>
            </a:r>
          </a:p>
        </p:txBody>
      </p:sp>
    </p:spTree>
    <p:extLst>
      <p:ext uri="{BB962C8B-B14F-4D97-AF65-F5344CB8AC3E}">
        <p14:creationId xmlns:p14="http://schemas.microsoft.com/office/powerpoint/2010/main" val="293300521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8160" cy="1062832"/>
          </a:xfrm>
        </p:spPr>
        <p:txBody>
          <a:bodyPr lIns="82945" tIns="41473" rIns="82945" bIns="41473"/>
          <a:lstStyle/>
          <a:p>
            <a:pPr marL="484632" indent="0" fontAlgn="auto">
              <a:spcAft>
                <a:spcPts val="0"/>
              </a:spcAft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Impacts of this course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8228013" cy="5408612"/>
          </a:xfrm>
        </p:spPr>
        <p:txBody>
          <a:bodyPr lIns="82945" tIns="41473" rIns="82945" bIns="41473">
            <a:normAutofit lnSpcReduction="10000"/>
          </a:bodyPr>
          <a:lstStyle/>
          <a:p>
            <a:pPr marL="391686" indent="-293764" fontAlgn="auto">
              <a:spcAft>
                <a:spcPts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/>
              <a:t>Every document goes through multiple revisions</a:t>
            </a:r>
          </a:p>
          <a:p>
            <a:pPr marL="391686" indent="-293764" fontAlgn="auto">
              <a:spcAft>
                <a:spcPts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/>
              <a:t>Make students to understand whole SE process</a:t>
            </a:r>
          </a:p>
          <a:p>
            <a:pPr marL="391686" indent="-293764" fontAlgn="auto">
              <a:spcAft>
                <a:spcPts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/>
              <a:t>Builds a good working team relationship</a:t>
            </a:r>
          </a:p>
          <a:p>
            <a:pPr marL="391686" indent="-293764" fontAlgn="auto">
              <a:spcAft>
                <a:spcPts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/>
              <a:t>ODBC to KML project makes them to think and work on certain things that they have not covered in courses </a:t>
            </a:r>
          </a:p>
          <a:p>
            <a:pPr marL="391686" indent="-293764" fontAlgn="auto">
              <a:spcAft>
                <a:spcPts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/>
              <a:t>Gives them a kind of real world development experience</a:t>
            </a:r>
          </a:p>
          <a:p>
            <a:pPr marL="391686" indent="-293764" fontAlgn="auto">
              <a:spcAft>
                <a:spcPts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mtClean="0"/>
              <a:t>Really </a:t>
            </a:r>
            <a:r>
              <a:rPr lang="en-US" dirty="0"/>
              <a:t>fun experience for all</a:t>
            </a:r>
          </a:p>
        </p:txBody>
      </p:sp>
    </p:spTree>
    <p:extLst>
      <p:ext uri="{BB962C8B-B14F-4D97-AF65-F5344CB8AC3E}">
        <p14:creationId xmlns:p14="http://schemas.microsoft.com/office/powerpoint/2010/main" val="356098418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3810000" cy="1180306"/>
          </a:xfrm>
        </p:spPr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The Team</a:t>
            </a:r>
            <a:endParaRPr lang="en-US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10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entury Gothic" pitchFamily="34" charset="0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447800" y="457200"/>
          <a:ext cx="6324600" cy="666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Visio" r:id="rId3" imgW="6009096" imgH="6232927" progId="Visio.Drawing.11">
                  <p:embed/>
                </p:oleObj>
              </mc:Choice>
              <mc:Fallback>
                <p:oleObj name="Visio" r:id="rId3" imgW="6009096" imgH="623292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57200"/>
                        <a:ext cx="6324600" cy="666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 mc:Ignorable="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866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533400" y="1143000"/>
          <a:ext cx="7772400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-914400" y="0"/>
            <a:ext cx="3810000" cy="1180306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484632" algn="r" fontAlgn="auto">
              <a:spcAft>
                <a:spcPts val="0"/>
              </a:spcAft>
              <a:defRPr/>
            </a:pPr>
            <a:r>
              <a:rPr lang="en-US" sz="44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xmlns:mc="http://schemas.openxmlformats.org/markup-compatibility/2006" xmlns:a14="http://schemas.microsoft.com/office/drawing/2010/main" val="000000" mc:Ignorable="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The Hours</a:t>
            </a: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xmlns:mc="http://schemas.openxmlformats.org/markup-compatibility/2006" xmlns:a14="http://schemas.microsoft.com/office/drawing/2010/main" val="000000" mc:Ignorable="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4436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Major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Connection</a:t>
            </a:r>
          </a:p>
          <a:p>
            <a:r>
              <a:rPr lang="en-US" dirty="0" smtClean="0"/>
              <a:t>Edit Connection</a:t>
            </a:r>
          </a:p>
          <a:p>
            <a:r>
              <a:rPr lang="en-US" dirty="0" smtClean="0"/>
              <a:t>Delete Connection</a:t>
            </a:r>
          </a:p>
          <a:p>
            <a:r>
              <a:rPr lang="en-US" dirty="0" smtClean="0"/>
              <a:t>Generate KML File</a:t>
            </a:r>
          </a:p>
          <a:p>
            <a:pPr lvl="1"/>
            <a:r>
              <a:rPr lang="en-US" dirty="0" smtClean="0"/>
              <a:t>Web Service</a:t>
            </a:r>
          </a:p>
          <a:p>
            <a:pPr lvl="1"/>
            <a:r>
              <a:rPr lang="en-US" dirty="0" smtClean="0"/>
              <a:t>Web Application</a:t>
            </a:r>
          </a:p>
          <a:p>
            <a:r>
              <a:rPr lang="en-US" dirty="0" smtClean="0"/>
              <a:t>Preview KML on Google Maps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72000"/>
          </a:xfrm>
        </p:spPr>
        <p:txBody>
          <a:bodyPr/>
          <a:lstStyle/>
          <a:p>
            <a:r>
              <a:rPr lang="en-US" dirty="0" smtClean="0"/>
              <a:t>Create Connection</a:t>
            </a:r>
          </a:p>
          <a:p>
            <a:r>
              <a:rPr lang="en-US" dirty="0" smtClean="0"/>
              <a:t>Edit Connection</a:t>
            </a:r>
          </a:p>
          <a:p>
            <a:r>
              <a:rPr lang="en-US" dirty="0" smtClean="0"/>
              <a:t>Delete Connection</a:t>
            </a:r>
          </a:p>
          <a:p>
            <a:r>
              <a:rPr lang="en-US" dirty="0" smtClean="0"/>
              <a:t>View Connection</a:t>
            </a:r>
          </a:p>
          <a:p>
            <a:r>
              <a:rPr lang="en-US" dirty="0"/>
              <a:t>Map database fields to KML fields</a:t>
            </a:r>
          </a:p>
          <a:p>
            <a:r>
              <a:rPr lang="en-US" dirty="0"/>
              <a:t>View Values from Database Tables</a:t>
            </a:r>
          </a:p>
          <a:p>
            <a:r>
              <a:rPr lang="en-US" dirty="0"/>
              <a:t>Set Description</a:t>
            </a:r>
          </a:p>
          <a:p>
            <a:r>
              <a:rPr lang="en-US" dirty="0"/>
              <a:t>Insert field value into KML description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7368"/>
            <a:ext cx="8229600" cy="1399032"/>
          </a:xfrm>
        </p:spPr>
        <p:txBody>
          <a:bodyPr/>
          <a:lstStyle/>
          <a:p>
            <a:r>
              <a:rPr lang="en-US" dirty="0" smtClean="0"/>
              <a:t>Requirements,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Upload an Icon from User’s Computer</a:t>
            </a:r>
          </a:p>
          <a:p>
            <a:r>
              <a:rPr lang="en-US" dirty="0" smtClean="0"/>
              <a:t>Upload an Icon from the web</a:t>
            </a:r>
          </a:p>
          <a:p>
            <a:r>
              <a:rPr lang="en-US" dirty="0" smtClean="0"/>
              <a:t>Add an Icon to the Connection</a:t>
            </a:r>
          </a:p>
          <a:p>
            <a:r>
              <a:rPr lang="en-US" dirty="0" smtClean="0"/>
              <a:t>Select Icon Overlay Color</a:t>
            </a:r>
          </a:p>
          <a:p>
            <a:r>
              <a:rPr lang="en-US" dirty="0" smtClean="0"/>
              <a:t>Set Icon Condition</a:t>
            </a:r>
          </a:p>
          <a:p>
            <a:r>
              <a:rPr lang="en-US" dirty="0"/>
              <a:t>Generate KML from Web Service</a:t>
            </a:r>
          </a:p>
          <a:p>
            <a:r>
              <a:rPr lang="en-US" dirty="0"/>
              <a:t>Generate KML from Web Application</a:t>
            </a:r>
          </a:p>
          <a:p>
            <a:r>
              <a:rPr lang="en-US" dirty="0"/>
              <a:t>Preview KML on Google Maps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Main Page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858374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4650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oncours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464646" mc:Ignorable=""/>
      </a:dk2>
      <a:lt2>
        <a:srgbClr xmlns:mc="http://schemas.openxmlformats.org/markup-compatibility/2006" xmlns:a14="http://schemas.microsoft.com/office/drawing/2010/main" val="DEF5FA" mc:Ignorable=""/>
      </a:lt2>
      <a:accent1>
        <a:srgbClr xmlns:mc="http://schemas.openxmlformats.org/markup-compatibility/2006" xmlns:a14="http://schemas.microsoft.com/office/drawing/2010/main" val="2DA2BF" mc:Ignorable=""/>
      </a:accent1>
      <a:accent2>
        <a:srgbClr xmlns:mc="http://schemas.openxmlformats.org/markup-compatibility/2006" xmlns:a14="http://schemas.microsoft.com/office/drawing/2010/main" val="DA1F28" mc:Ignorable=""/>
      </a:accent2>
      <a:accent3>
        <a:srgbClr xmlns:mc="http://schemas.openxmlformats.org/markup-compatibility/2006" xmlns:a14="http://schemas.microsoft.com/office/drawing/2010/main" val="EB641B" mc:Ignorable=""/>
      </a:accent3>
      <a:accent4>
        <a:srgbClr xmlns:mc="http://schemas.openxmlformats.org/markup-compatibility/2006" xmlns:a14="http://schemas.microsoft.com/office/drawing/2010/main" val="39639D" mc:Ignorable=""/>
      </a:accent4>
      <a:accent5>
        <a:srgbClr xmlns:mc="http://schemas.openxmlformats.org/markup-compatibility/2006" xmlns:a14="http://schemas.microsoft.com/office/drawing/2010/main" val="474B78" mc:Ignorable=""/>
      </a:accent5>
      <a:accent6>
        <a:srgbClr xmlns:mc="http://schemas.openxmlformats.org/markup-compatibility/2006" xmlns:a14="http://schemas.microsoft.com/office/drawing/2010/main" val="7D3C4A" mc:Ignorable=""/>
      </a:accent6>
      <a:hlink>
        <a:srgbClr xmlns:mc="http://schemas.openxmlformats.org/markup-compatibility/2006" xmlns:a14="http://schemas.microsoft.com/office/drawing/2010/main" val="FF8119" mc:Ignorable=""/>
      </a:hlink>
      <a:folHlink>
        <a:srgbClr xmlns:mc="http://schemas.openxmlformats.org/markup-compatibility/2006" xmlns:a14="http://schemas.microsoft.com/office/drawing/2010/main" val="44B9E8" mc:Ignorable="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xmlns:mc="http://schemas.openxmlformats.org/markup-compatibility/2006" xmlns:a14="http://schemas.microsoft.com/office/drawing/2010/main" val="000000" mc:Ignorable="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xmlns:mc="http://schemas.openxmlformats.org/markup-compatibility/2006" xmlns:a14="http://schemas.microsoft.com/office/drawing/2010/main" val="000000" mc:Ignorable="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xmlns:mc="http://schemas.openxmlformats.org/markup-compatibility/2006" xmlns:a14="http://schemas.microsoft.com/office/drawing/2010/main" val="000000" mc:Ignorable="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Verve">
    <a:dk1>
      <a:sysClr val="windowText" lastClr="000000"/>
    </a:dk1>
    <a:lt1>
      <a:sysClr val="window" lastClr="FFFFFF"/>
    </a:lt1>
    <a:dk2>
      <a:srgbClr xmlns:mc="http://schemas.openxmlformats.org/markup-compatibility/2006" xmlns:a14="http://schemas.microsoft.com/office/drawing/2010/main" val="666666" mc:Ignorable=""/>
    </a:dk2>
    <a:lt2>
      <a:srgbClr xmlns:mc="http://schemas.openxmlformats.org/markup-compatibility/2006" xmlns:a14="http://schemas.microsoft.com/office/drawing/2010/main" val="D2D2D2" mc:Ignorable=""/>
    </a:lt2>
    <a:accent1>
      <a:srgbClr xmlns:mc="http://schemas.openxmlformats.org/markup-compatibility/2006" xmlns:a14="http://schemas.microsoft.com/office/drawing/2010/main" val="FF388C" mc:Ignorable=""/>
    </a:accent1>
    <a:accent2>
      <a:srgbClr xmlns:mc="http://schemas.openxmlformats.org/markup-compatibility/2006" xmlns:a14="http://schemas.microsoft.com/office/drawing/2010/main" val="E40059" mc:Ignorable=""/>
    </a:accent2>
    <a:accent3>
      <a:srgbClr xmlns:mc="http://schemas.openxmlformats.org/markup-compatibility/2006" xmlns:a14="http://schemas.microsoft.com/office/drawing/2010/main" val="9C007F" mc:Ignorable=""/>
    </a:accent3>
    <a:accent4>
      <a:srgbClr xmlns:mc="http://schemas.openxmlformats.org/markup-compatibility/2006" xmlns:a14="http://schemas.microsoft.com/office/drawing/2010/main" val="68007F" mc:Ignorable=""/>
    </a:accent4>
    <a:accent5>
      <a:srgbClr xmlns:mc="http://schemas.openxmlformats.org/markup-compatibility/2006" xmlns:a14="http://schemas.microsoft.com/office/drawing/2010/main" val="005BD3" mc:Ignorable=""/>
    </a:accent5>
    <a:accent6>
      <a:srgbClr xmlns:mc="http://schemas.openxmlformats.org/markup-compatibility/2006" xmlns:a14="http://schemas.microsoft.com/office/drawing/2010/main" val="00349E" mc:Ignorable=""/>
    </a:accent6>
    <a:hlink>
      <a:srgbClr xmlns:mc="http://schemas.openxmlformats.org/markup-compatibility/2006" xmlns:a14="http://schemas.microsoft.com/office/drawing/2010/main" val="17BBFD" mc:Ignorable=""/>
    </a:hlink>
    <a:folHlink>
      <a:srgbClr xmlns:mc="http://schemas.openxmlformats.org/markup-compatibility/2006" xmlns:a14="http://schemas.microsoft.com/office/drawing/2010/main" val="FF79C2" mc:Ignorable=""/>
    </a:folHlink>
  </a:clrScheme>
  <a:fontScheme name="Verve">
    <a:majorFont>
      <a:latin typeface="Century Gothic"/>
      <a:ea typeface=""/>
      <a:cs typeface=""/>
      <a:font script="Jpan" typeface="HGｺﾞｼｯｸM"/>
      <a:font script="Hang" typeface="HY중고딕"/>
      <a:font script="Hans" typeface="幼圆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幼圆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</a:minorFont>
  </a:fontScheme>
  <a:fmtScheme name="Verve">
    <a:fillStyleLst>
      <a:solidFill>
        <a:schemeClr val="phClr"/>
      </a:solidFill>
      <a:gradFill rotWithShape="1">
        <a:gsLst>
          <a:gs pos="0">
            <a:schemeClr val="phClr">
              <a:tint val="10000"/>
              <a:satMod val="300000"/>
            </a:schemeClr>
          </a:gs>
          <a:gs pos="34000">
            <a:schemeClr val="phClr">
              <a:tint val="13500"/>
              <a:satMod val="250000"/>
            </a:schemeClr>
          </a:gs>
          <a:gs pos="100000">
            <a:schemeClr val="phClr">
              <a:tint val="60000"/>
              <a:satMod val="200000"/>
            </a:schemeClr>
          </a:gs>
        </a:gsLst>
        <a:path path="circle">
          <a:fillToRect l="50000" t="155000" r="50000" b="-55000"/>
        </a:path>
      </a:gradFill>
      <a:gradFill rotWithShape="1">
        <a:gsLst>
          <a:gs pos="0">
            <a:schemeClr val="phClr">
              <a:tint val="60000"/>
              <a:satMod val="160000"/>
            </a:schemeClr>
          </a:gs>
          <a:gs pos="46000">
            <a:schemeClr val="phClr">
              <a:tint val="86000"/>
              <a:satMod val="160000"/>
            </a:schemeClr>
          </a:gs>
          <a:gs pos="100000">
            <a:schemeClr val="phClr">
              <a:shade val="40000"/>
              <a:satMod val="160000"/>
            </a:schemeClr>
          </a:gs>
        </a:gsLst>
        <a:path path="circle">
          <a:fillToRect l="50000" t="155000" r="50000" b="-55000"/>
        </a:path>
      </a:gradFill>
    </a:fillStyleLst>
    <a:lnStyleLst>
      <a:ln w="9525" cap="flat" cmpd="sng" algn="ctr">
        <a:solidFill>
          <a:schemeClr val="phClr">
            <a:satMod val="120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63500" dist="25400" dir="14700000" algn="t" rotWithShape="0">
            <a:srgbClr xmlns:mc="http://schemas.openxmlformats.org/markup-compatibility/2006" xmlns:a14="http://schemas.microsoft.com/office/drawing/2010/main" val="000000" mc:Ignorable="">
              <a:alpha val="50000"/>
            </a:srgbClr>
          </a:outerShdw>
        </a:effectLst>
      </a:effectStyle>
      <a:effectStyle>
        <a:effectLst>
          <a:outerShdw blurRad="50800" dist="38100" dir="14700000" algn="t" rotWithShape="0">
            <a:srgbClr xmlns:mc="http://schemas.openxmlformats.org/markup-compatibility/2006" xmlns:a14="http://schemas.microsoft.com/office/drawing/2010/main" val="000000" mc:Ignorable="">
              <a:alpha val="60000"/>
            </a:srgbClr>
          </a:outerShdw>
        </a:effectLst>
      </a:effectStyle>
      <a:effectStyle>
        <a:effectLst>
          <a:outerShdw blurRad="50800" dist="38100" dir="14700000" algn="t" rotWithShape="0">
            <a:srgbClr xmlns:mc="http://schemas.openxmlformats.org/markup-compatibility/2006" xmlns:a14="http://schemas.microsoft.com/office/drawing/2010/main" val="000000" mc:Ignorable="">
              <a:alpha val="6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3600000"/>
          </a:lightRig>
        </a:scene3d>
        <a:sp3d prstMaterial="plastic">
          <a:bevelT w="127000" h="38200" prst="relaxedInset"/>
          <a:contourClr>
            <a:schemeClr val="phClr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48000"/>
              <a:satMod val="230000"/>
            </a:schemeClr>
          </a:gs>
          <a:gs pos="60000">
            <a:schemeClr val="phClr">
              <a:shade val="92000"/>
              <a:satMod val="230000"/>
            </a:schemeClr>
          </a:gs>
          <a:gs pos="100000">
            <a:schemeClr val="phClr">
              <a:tint val="85000"/>
              <a:satMod val="400000"/>
            </a:schemeClr>
          </a:gs>
        </a:gsLst>
        <a:lin ang="5400000" scaled="0"/>
      </a:gradFill>
      <a:blipFill>
        <a:blip xmlns:r="http://schemas.openxmlformats.org/officeDocument/2006/relationships" r:embed="rId1">
          <a:duotone>
            <a:schemeClr val="phClr">
              <a:shade val="1200"/>
              <a:satMod val="150000"/>
            </a:schemeClr>
            <a:schemeClr val="phClr">
              <a:tint val="90000"/>
              <a:satMod val="150000"/>
            </a:schemeClr>
          </a:duotone>
        </a:blip>
        <a:tile tx="0" ty="0" sx="70000" sy="70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280</TotalTime>
  <Words>264</Words>
  <Application>Microsoft Office PowerPoint</Application>
  <PresentationFormat>On-screen Show (4:3)</PresentationFormat>
  <Paragraphs>59</Paragraphs>
  <Slides>17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Verve</vt:lpstr>
      <vt:lpstr>Microsoft Office Visio Drawing</vt:lpstr>
      <vt:lpstr>ODBC2KML Project Demo</vt:lpstr>
      <vt:lpstr>Project working structure</vt:lpstr>
      <vt:lpstr>Impacts of this course</vt:lpstr>
      <vt:lpstr>The Team</vt:lpstr>
      <vt:lpstr>PowerPoint Presentation</vt:lpstr>
      <vt:lpstr>Major Functions</vt:lpstr>
      <vt:lpstr>List of Requirements</vt:lpstr>
      <vt:lpstr>Requirements, cont.</vt:lpstr>
      <vt:lpstr>Design – Main Page</vt:lpstr>
      <vt:lpstr>Design – ConnDetails: ConnInfo</vt:lpstr>
      <vt:lpstr>Design – ConnDetails: Mapping</vt:lpstr>
      <vt:lpstr>Design - ConnDetails: Description</vt:lpstr>
      <vt:lpstr>Design – ConnDetails: Icons and Overlays</vt:lpstr>
      <vt:lpstr>Design - KMLGenWebSVC</vt:lpstr>
      <vt:lpstr>Design – Preview KML</vt:lpstr>
      <vt:lpstr>Demo Hardware Setup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ODBC2KML</dc:title>
  <dc:creator>Richard Sween</dc:creator>
  <cp:lastModifiedBy>Richard Sween</cp:lastModifiedBy>
  <cp:revision>27</cp:revision>
  <dcterms:created xsi:type="dcterms:W3CDTF">2009-11-10T19:00:45Z</dcterms:created>
  <dcterms:modified xsi:type="dcterms:W3CDTF">2010-04-12T23:22:19Z</dcterms:modified>
</cp:coreProperties>
</file>