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1"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65"/>
  </p:normalViewPr>
  <p:slideViewPr>
    <p:cSldViewPr snapToGrid="0">
      <p:cViewPr varScale="1">
        <p:scale>
          <a:sx n="90" d="100"/>
          <a:sy n="90" d="100"/>
        </p:scale>
        <p:origin x="232" y="5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6487E9-E749-26EB-4237-6653776E955C}"/>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8C245AE2-0DE6-273C-8DC9-D63BCB4E4EB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14DF5F2A-B69C-0B6F-41BF-E15E1241AB78}"/>
              </a:ext>
            </a:extLst>
          </p:cNvPr>
          <p:cNvSpPr>
            <a:spLocks noGrp="1"/>
          </p:cNvSpPr>
          <p:nvPr>
            <p:ph type="dt" sz="half" idx="10"/>
          </p:nvPr>
        </p:nvSpPr>
        <p:spPr/>
        <p:txBody>
          <a:bodyPr/>
          <a:lstStyle/>
          <a:p>
            <a:fld id="{073D55F9-11A3-4523-8F38-6BA37933791A}" type="datetime1">
              <a:rPr lang="en-US" smtClean="0"/>
              <a:t>10/10/24</a:t>
            </a:fld>
            <a:endParaRPr lang="en-US"/>
          </a:p>
        </p:txBody>
      </p:sp>
      <p:sp>
        <p:nvSpPr>
          <p:cNvPr id="5" name="Footer Placeholder 4">
            <a:extLst>
              <a:ext uri="{FF2B5EF4-FFF2-40B4-BE49-F238E27FC236}">
                <a16:creationId xmlns:a16="http://schemas.microsoft.com/office/drawing/2014/main" id="{CFEB813F-16F5-896C-1802-AB75E719FA9C}"/>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E6E9D144-AC58-D081-8DDF-C3036A6AE3CD}"/>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7393607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EC94E1-C339-6FCD-0BFD-5A738014DCF0}"/>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8F04FB72-9C61-2068-66ED-751BB1BF05CB}"/>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F249E8DF-1B76-716F-C92A-887253771545}"/>
              </a:ext>
            </a:extLst>
          </p:cNvPr>
          <p:cNvSpPr>
            <a:spLocks noGrp="1"/>
          </p:cNvSpPr>
          <p:nvPr>
            <p:ph type="dt" sz="half" idx="10"/>
          </p:nvPr>
        </p:nvSpPr>
        <p:spPr/>
        <p:txBody>
          <a:bodyPr/>
          <a:lstStyle/>
          <a:p>
            <a:fld id="{0B4E757A-3EC2-4683-9080-1A460C37C843}" type="datetime1">
              <a:rPr lang="en-US" smtClean="0"/>
              <a:t>10/10/24</a:t>
            </a:fld>
            <a:endParaRPr lang="en-US"/>
          </a:p>
        </p:txBody>
      </p:sp>
      <p:sp>
        <p:nvSpPr>
          <p:cNvPr id="5" name="Footer Placeholder 4">
            <a:extLst>
              <a:ext uri="{FF2B5EF4-FFF2-40B4-BE49-F238E27FC236}">
                <a16:creationId xmlns:a16="http://schemas.microsoft.com/office/drawing/2014/main" id="{61BFD7EE-E70D-D198-683A-448A976AB6EC}"/>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455BBB65-6BEA-37EE-579D-2F4A2BE7A9C8}"/>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28519057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89FCC47-C77E-9F74-B387-4EF2BF0D9C90}"/>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B22FEFDE-E1A9-4D25-0755-EE84AE298023}"/>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9A113EF9-3D63-3125-C214-8692599A36B6}"/>
              </a:ext>
            </a:extLst>
          </p:cNvPr>
          <p:cNvSpPr>
            <a:spLocks noGrp="1"/>
          </p:cNvSpPr>
          <p:nvPr>
            <p:ph type="dt" sz="half" idx="10"/>
          </p:nvPr>
        </p:nvSpPr>
        <p:spPr/>
        <p:txBody>
          <a:bodyPr/>
          <a:lstStyle/>
          <a:p>
            <a:fld id="{5CC8096C-64ED-4153-A483-5C02E44AD5C3}" type="datetime1">
              <a:rPr lang="en-US" smtClean="0"/>
              <a:t>10/10/24</a:t>
            </a:fld>
            <a:endParaRPr lang="en-US" dirty="0"/>
          </a:p>
        </p:txBody>
      </p:sp>
      <p:sp>
        <p:nvSpPr>
          <p:cNvPr id="5" name="Footer Placeholder 4">
            <a:extLst>
              <a:ext uri="{FF2B5EF4-FFF2-40B4-BE49-F238E27FC236}">
                <a16:creationId xmlns:a16="http://schemas.microsoft.com/office/drawing/2014/main" id="{0BEE5E6A-9608-7AA6-E4B0-81843DA7D037}"/>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FB6E74BD-5E4F-0755-C843-687C63A465FA}"/>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23136560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62C90E-F332-2DE1-1B11-58E75EB26465}"/>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71A5EBD1-978F-15BB-579D-C8814FD490AC}"/>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7AE0372D-C3E9-9E62-566C-86525A3F254C}"/>
              </a:ext>
            </a:extLst>
          </p:cNvPr>
          <p:cNvSpPr>
            <a:spLocks noGrp="1"/>
          </p:cNvSpPr>
          <p:nvPr>
            <p:ph type="dt" sz="half" idx="10"/>
          </p:nvPr>
        </p:nvSpPr>
        <p:spPr/>
        <p:txBody>
          <a:bodyPr/>
          <a:lstStyle/>
          <a:p>
            <a:fld id="{1CB9D56B-6EBE-4E5F-99D9-2A3DBDF37D0A}" type="datetime1">
              <a:rPr lang="en-US" smtClean="0"/>
              <a:t>10/10/24</a:t>
            </a:fld>
            <a:endParaRPr lang="en-US"/>
          </a:p>
        </p:txBody>
      </p:sp>
      <p:sp>
        <p:nvSpPr>
          <p:cNvPr id="5" name="Footer Placeholder 4">
            <a:extLst>
              <a:ext uri="{FF2B5EF4-FFF2-40B4-BE49-F238E27FC236}">
                <a16:creationId xmlns:a16="http://schemas.microsoft.com/office/drawing/2014/main" id="{A9C63389-3D5B-A11A-AFAE-B8E2FF45F3A7}"/>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5DAA8CF7-DB0B-B3EE-3AE0-FBDE8C1BA522}"/>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7576983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CFBBC-EF20-994A-528C-30086BA51E4C}"/>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DF73D572-8790-158F-84F8-DDC7D78346F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89E9F4F2-C923-F62B-6765-3F26FAB73005}"/>
              </a:ext>
            </a:extLst>
          </p:cNvPr>
          <p:cNvSpPr>
            <a:spLocks noGrp="1"/>
          </p:cNvSpPr>
          <p:nvPr>
            <p:ph type="dt" sz="half" idx="10"/>
          </p:nvPr>
        </p:nvSpPr>
        <p:spPr/>
        <p:txBody>
          <a:bodyPr/>
          <a:lstStyle/>
          <a:p>
            <a:fld id="{8C33F3CA-C7E3-432D-9282-18F13836509A}" type="datetime1">
              <a:rPr lang="en-US" smtClean="0"/>
              <a:t>10/10/24</a:t>
            </a:fld>
            <a:endParaRPr lang="en-US" dirty="0"/>
          </a:p>
        </p:txBody>
      </p:sp>
      <p:sp>
        <p:nvSpPr>
          <p:cNvPr id="5" name="Footer Placeholder 4">
            <a:extLst>
              <a:ext uri="{FF2B5EF4-FFF2-40B4-BE49-F238E27FC236}">
                <a16:creationId xmlns:a16="http://schemas.microsoft.com/office/drawing/2014/main" id="{AA1A173E-5EAE-A158-B37D-78B233DAD33A}"/>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0057AFFD-8094-03F2-98D4-74DF1BBAE0CC}"/>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20140921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923CE2-264E-677B-6F7B-703CE75DB5F5}"/>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D7A94DFB-8B47-590F-8229-E1B8E79FB53B}"/>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B27F18BC-C420-EAF3-C8CA-32B45A9CDC04}"/>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5A494D0E-B0F6-0F7C-B2D8-9A882901EC98}"/>
              </a:ext>
            </a:extLst>
          </p:cNvPr>
          <p:cNvSpPr>
            <a:spLocks noGrp="1"/>
          </p:cNvSpPr>
          <p:nvPr>
            <p:ph type="dt" sz="half" idx="10"/>
          </p:nvPr>
        </p:nvSpPr>
        <p:spPr/>
        <p:txBody>
          <a:bodyPr/>
          <a:lstStyle/>
          <a:p>
            <a:fld id="{75BE9C62-1337-40B8-BA50-E9F4861DB4BC}" type="datetime1">
              <a:rPr lang="en-US" smtClean="0"/>
              <a:t>10/10/24</a:t>
            </a:fld>
            <a:endParaRPr lang="en-US"/>
          </a:p>
        </p:txBody>
      </p:sp>
      <p:sp>
        <p:nvSpPr>
          <p:cNvPr id="6" name="Footer Placeholder 5">
            <a:extLst>
              <a:ext uri="{FF2B5EF4-FFF2-40B4-BE49-F238E27FC236}">
                <a16:creationId xmlns:a16="http://schemas.microsoft.com/office/drawing/2014/main" id="{77A724A2-53B3-0FE7-7AED-A7C8443DC08F}"/>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16840248-48F6-85EB-471B-CE0329B4B8DC}"/>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11322194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24E1F-3A99-77A7-4D4D-A529EDC5B765}"/>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D6BAE904-5EEC-1B92-D320-26DAA480F56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29B7AAB6-3AC8-7ED2-6E84-EEBAD52AF599}"/>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F35E93B6-5B4F-872E-94B3-1279ACF5042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7F47D78B-AD3D-C62C-07E9-596089021E45}"/>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52164564-3203-9C75-5285-0597578E7A1C}"/>
              </a:ext>
            </a:extLst>
          </p:cNvPr>
          <p:cNvSpPr>
            <a:spLocks noGrp="1"/>
          </p:cNvSpPr>
          <p:nvPr>
            <p:ph type="dt" sz="half" idx="10"/>
          </p:nvPr>
        </p:nvSpPr>
        <p:spPr/>
        <p:txBody>
          <a:bodyPr/>
          <a:lstStyle/>
          <a:p>
            <a:fld id="{47C195EB-2DA3-4B24-8725-19BC22A7BE50}" type="datetime1">
              <a:rPr lang="en-US" smtClean="0"/>
              <a:t>10/10/24</a:t>
            </a:fld>
            <a:endParaRPr lang="en-US"/>
          </a:p>
        </p:txBody>
      </p:sp>
      <p:sp>
        <p:nvSpPr>
          <p:cNvPr id="8" name="Footer Placeholder 7">
            <a:extLst>
              <a:ext uri="{FF2B5EF4-FFF2-40B4-BE49-F238E27FC236}">
                <a16:creationId xmlns:a16="http://schemas.microsoft.com/office/drawing/2014/main" id="{8B61847B-9866-D047-56C9-9A9157AADD92}"/>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F6568D65-858F-9F12-6268-D45B671A80D9}"/>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37609813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8A3C5-6821-F80E-95B5-6317B2E6FA9E}"/>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9D9BA517-41DF-1B0E-6A64-190926B22D29}"/>
              </a:ext>
            </a:extLst>
          </p:cNvPr>
          <p:cNvSpPr>
            <a:spLocks noGrp="1"/>
          </p:cNvSpPr>
          <p:nvPr>
            <p:ph type="dt" sz="half" idx="10"/>
          </p:nvPr>
        </p:nvSpPr>
        <p:spPr/>
        <p:txBody>
          <a:bodyPr/>
          <a:lstStyle/>
          <a:p>
            <a:fld id="{F4E237E6-0076-4915-A5A8-B7C11FA4F374}" type="datetime1">
              <a:rPr lang="en-US" smtClean="0"/>
              <a:t>10/10/24</a:t>
            </a:fld>
            <a:endParaRPr lang="en-US"/>
          </a:p>
        </p:txBody>
      </p:sp>
      <p:sp>
        <p:nvSpPr>
          <p:cNvPr id="4" name="Footer Placeholder 3">
            <a:extLst>
              <a:ext uri="{FF2B5EF4-FFF2-40B4-BE49-F238E27FC236}">
                <a16:creationId xmlns:a16="http://schemas.microsoft.com/office/drawing/2014/main" id="{E54BD665-41AA-1C12-A6EF-BF01E0566E2A}"/>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48312FEF-DBD7-6024-7A62-C11331425F51}"/>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19250925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888C41E-594B-8136-A35D-407AACA692AC}"/>
              </a:ext>
            </a:extLst>
          </p:cNvPr>
          <p:cNvSpPr>
            <a:spLocks noGrp="1"/>
          </p:cNvSpPr>
          <p:nvPr>
            <p:ph type="dt" sz="half" idx="10"/>
          </p:nvPr>
        </p:nvSpPr>
        <p:spPr/>
        <p:txBody>
          <a:bodyPr/>
          <a:lstStyle/>
          <a:p>
            <a:fld id="{3505F58F-C0B5-422A-8E5A-6B99E5D80F0A}" type="datetime1">
              <a:rPr lang="en-US" smtClean="0"/>
              <a:t>10/10/24</a:t>
            </a:fld>
            <a:endParaRPr lang="en-US"/>
          </a:p>
        </p:txBody>
      </p:sp>
      <p:sp>
        <p:nvSpPr>
          <p:cNvPr id="3" name="Footer Placeholder 2">
            <a:extLst>
              <a:ext uri="{FF2B5EF4-FFF2-40B4-BE49-F238E27FC236}">
                <a16:creationId xmlns:a16="http://schemas.microsoft.com/office/drawing/2014/main" id="{0ED2E884-B997-7157-606D-F4575911A030}"/>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65006D7B-547D-BE4F-E775-C06DFD01390C}"/>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17911830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F4DDE8-4ABD-FCEA-C588-4430BA85DC48}"/>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82741CFE-AB44-5949-3EFF-AA44BC4EEA1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34D36C37-D95B-483B-BF9F-4B879F5B324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1A26B993-A207-0CF9-1048-5E8012E08431}"/>
              </a:ext>
            </a:extLst>
          </p:cNvPr>
          <p:cNvSpPr>
            <a:spLocks noGrp="1"/>
          </p:cNvSpPr>
          <p:nvPr>
            <p:ph type="dt" sz="half" idx="10"/>
          </p:nvPr>
        </p:nvSpPr>
        <p:spPr/>
        <p:txBody>
          <a:bodyPr/>
          <a:lstStyle/>
          <a:p>
            <a:fld id="{7565E655-9687-48DF-A33F-F8824CCCB5D1}" type="datetime1">
              <a:rPr lang="en-US" smtClean="0"/>
              <a:t>10/10/24</a:t>
            </a:fld>
            <a:endParaRPr lang="en-US"/>
          </a:p>
        </p:txBody>
      </p:sp>
      <p:sp>
        <p:nvSpPr>
          <p:cNvPr id="6" name="Footer Placeholder 5">
            <a:extLst>
              <a:ext uri="{FF2B5EF4-FFF2-40B4-BE49-F238E27FC236}">
                <a16:creationId xmlns:a16="http://schemas.microsoft.com/office/drawing/2014/main" id="{C84D4EEC-704C-3A47-BC8F-795409CA0EB4}"/>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E5A38097-B74B-5D34-E1A6-CC319F6288E1}"/>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8110131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E5A71C-2986-3DFD-9BD8-2FFAAF8E7D1B}"/>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58CD7B0D-1C38-AF67-112C-C5083E014A7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BEE672A-DCEF-90F0-2FB6-114ACA9D3F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2C158583-4379-A3CB-6288-9D0C1F0E1CCA}"/>
              </a:ext>
            </a:extLst>
          </p:cNvPr>
          <p:cNvSpPr>
            <a:spLocks noGrp="1"/>
          </p:cNvSpPr>
          <p:nvPr>
            <p:ph type="dt" sz="half" idx="10"/>
          </p:nvPr>
        </p:nvSpPr>
        <p:spPr/>
        <p:txBody>
          <a:bodyPr/>
          <a:lstStyle/>
          <a:p>
            <a:fld id="{B97FD56A-AAB8-4544-A495-D0645413C9E3}" type="datetime1">
              <a:rPr lang="en-US" smtClean="0"/>
              <a:t>10/10/24</a:t>
            </a:fld>
            <a:endParaRPr lang="en-US"/>
          </a:p>
        </p:txBody>
      </p:sp>
      <p:sp>
        <p:nvSpPr>
          <p:cNvPr id="6" name="Footer Placeholder 5">
            <a:extLst>
              <a:ext uri="{FF2B5EF4-FFF2-40B4-BE49-F238E27FC236}">
                <a16:creationId xmlns:a16="http://schemas.microsoft.com/office/drawing/2014/main" id="{CF74665D-05BA-8877-C950-42CC9D4984A0}"/>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EC460D12-9A57-3443-B19E-85BCD496E73C}"/>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974605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460DB9A-F705-CB8A-00AE-E730237863F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FC419D40-FCDB-52B0-D8CB-FB85A8E6346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378BFCD7-E645-9DDF-B455-660AB648F64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93BAB95-8DA7-460B-B00A-7037C8394FB0}" type="datetime1">
              <a:rPr lang="en-US" smtClean="0"/>
              <a:pPr/>
              <a:t>10/10/24</a:t>
            </a:fld>
            <a:endParaRPr lang="en-US" dirty="0"/>
          </a:p>
        </p:txBody>
      </p:sp>
      <p:sp>
        <p:nvSpPr>
          <p:cNvPr id="5" name="Footer Placeholder 4">
            <a:extLst>
              <a:ext uri="{FF2B5EF4-FFF2-40B4-BE49-F238E27FC236}">
                <a16:creationId xmlns:a16="http://schemas.microsoft.com/office/drawing/2014/main" id="{54971882-4DF9-0F53-5B19-71709765E84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Sample Footer Text</a:t>
            </a:r>
            <a:endParaRPr lang="en-US" dirty="0">
              <a:solidFill>
                <a:srgbClr val="FFFFFF"/>
              </a:solidFill>
            </a:endParaRPr>
          </a:p>
        </p:txBody>
      </p:sp>
      <p:sp>
        <p:nvSpPr>
          <p:cNvPr id="6" name="Slide Number Placeholder 5">
            <a:extLst>
              <a:ext uri="{FF2B5EF4-FFF2-40B4-BE49-F238E27FC236}">
                <a16:creationId xmlns:a16="http://schemas.microsoft.com/office/drawing/2014/main" id="{6BAC9918-0BE5-735F-09B3-4F7241DD05B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1A71338-8BA2-4C79-A6C5-5A8E30081D0C}" type="slidenum">
              <a:rPr lang="en-US" smtClean="0"/>
              <a:pPr/>
              <a:t>‹#›</a:t>
            </a:fld>
            <a:endParaRPr lang="en-US" dirty="0"/>
          </a:p>
        </p:txBody>
      </p:sp>
    </p:spTree>
    <p:extLst>
      <p:ext uri="{BB962C8B-B14F-4D97-AF65-F5344CB8AC3E}">
        <p14:creationId xmlns:p14="http://schemas.microsoft.com/office/powerpoint/2010/main" val="1749178291"/>
      </p:ext>
    </p:extLst>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2" name="Picture 61" descr="Stock exchange numbers">
            <a:extLst>
              <a:ext uri="{FF2B5EF4-FFF2-40B4-BE49-F238E27FC236}">
                <a16:creationId xmlns:a16="http://schemas.microsoft.com/office/drawing/2014/main" id="{B89223C7-B0C6-0748-1088-744E017E59B3}"/>
              </a:ext>
            </a:extLst>
          </p:cNvPr>
          <p:cNvPicPr>
            <a:picLocks noChangeAspect="1"/>
          </p:cNvPicPr>
          <p:nvPr/>
        </p:nvPicPr>
        <p:blipFill>
          <a:blip r:embed="rId2">
            <a:alphaModFix amt="50000"/>
          </a:blip>
          <a:srcRect t="818" b="14912"/>
          <a:stretch/>
        </p:blipFill>
        <p:spPr>
          <a:xfrm>
            <a:off x="20" y="1"/>
            <a:ext cx="12191980" cy="6857999"/>
          </a:xfrm>
          <a:prstGeom prst="rect">
            <a:avLst/>
          </a:prstGeom>
        </p:spPr>
      </p:pic>
      <p:sp>
        <p:nvSpPr>
          <p:cNvPr id="2" name="Title 1">
            <a:extLst>
              <a:ext uri="{FF2B5EF4-FFF2-40B4-BE49-F238E27FC236}">
                <a16:creationId xmlns:a16="http://schemas.microsoft.com/office/drawing/2014/main" id="{1F1D62D3-F5B4-0363-89D8-466D6595E9DB}"/>
              </a:ext>
            </a:extLst>
          </p:cNvPr>
          <p:cNvSpPr>
            <a:spLocks noGrp="1"/>
          </p:cNvSpPr>
          <p:nvPr>
            <p:ph type="ctrTitle"/>
          </p:nvPr>
        </p:nvSpPr>
        <p:spPr>
          <a:xfrm>
            <a:off x="1524000" y="1122362"/>
            <a:ext cx="9144000" cy="2900518"/>
          </a:xfrm>
        </p:spPr>
        <p:txBody>
          <a:bodyPr>
            <a:normAutofit/>
          </a:bodyPr>
          <a:lstStyle/>
          <a:p>
            <a:r>
              <a:rPr lang="en-US">
                <a:solidFill>
                  <a:srgbClr val="FFFFFF"/>
                </a:solidFill>
              </a:rPr>
              <a:t>Investor Centre</a:t>
            </a:r>
          </a:p>
        </p:txBody>
      </p:sp>
      <p:sp>
        <p:nvSpPr>
          <p:cNvPr id="3" name="Subtitle 2">
            <a:extLst>
              <a:ext uri="{FF2B5EF4-FFF2-40B4-BE49-F238E27FC236}">
                <a16:creationId xmlns:a16="http://schemas.microsoft.com/office/drawing/2014/main" id="{13E88D80-E8CC-95F5-16DA-077B96728BB8}"/>
              </a:ext>
            </a:extLst>
          </p:cNvPr>
          <p:cNvSpPr>
            <a:spLocks noGrp="1"/>
          </p:cNvSpPr>
          <p:nvPr>
            <p:ph type="subTitle" idx="1"/>
          </p:nvPr>
        </p:nvSpPr>
        <p:spPr>
          <a:xfrm>
            <a:off x="1524000" y="4159404"/>
            <a:ext cx="9144000" cy="1098395"/>
          </a:xfrm>
        </p:spPr>
        <p:txBody>
          <a:bodyPr>
            <a:normAutofit/>
          </a:bodyPr>
          <a:lstStyle/>
          <a:p>
            <a:endParaRPr lang="en-US">
              <a:solidFill>
                <a:srgbClr val="FFFFFF"/>
              </a:solidFill>
            </a:endParaRPr>
          </a:p>
        </p:txBody>
      </p:sp>
    </p:spTree>
    <p:extLst>
      <p:ext uri="{BB962C8B-B14F-4D97-AF65-F5344CB8AC3E}">
        <p14:creationId xmlns:p14="http://schemas.microsoft.com/office/powerpoint/2010/main" val="2010328603"/>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E86F3-284F-6EFF-7C1F-51C2D3D0E8A6}"/>
              </a:ext>
            </a:extLst>
          </p:cNvPr>
          <p:cNvSpPr>
            <a:spLocks noGrp="1"/>
          </p:cNvSpPr>
          <p:nvPr>
            <p:ph type="title"/>
          </p:nvPr>
        </p:nvSpPr>
        <p:spPr/>
        <p:txBody>
          <a:bodyPr/>
          <a:lstStyle/>
          <a:p>
            <a:r>
              <a:rPr lang="en-US" dirty="0">
                <a:latin typeface="Helvetica" pitchFamily="2" charset="0"/>
              </a:rPr>
              <a:t>Background</a:t>
            </a:r>
          </a:p>
        </p:txBody>
      </p:sp>
      <p:sp>
        <p:nvSpPr>
          <p:cNvPr id="3" name="Content Placeholder 2">
            <a:extLst>
              <a:ext uri="{FF2B5EF4-FFF2-40B4-BE49-F238E27FC236}">
                <a16:creationId xmlns:a16="http://schemas.microsoft.com/office/drawing/2014/main" id="{B96A538C-D998-4AFA-C1AB-360D2B73D254}"/>
              </a:ext>
            </a:extLst>
          </p:cNvPr>
          <p:cNvSpPr>
            <a:spLocks noGrp="1"/>
          </p:cNvSpPr>
          <p:nvPr>
            <p:ph idx="1"/>
          </p:nvPr>
        </p:nvSpPr>
        <p:spPr/>
        <p:txBody>
          <a:bodyPr/>
          <a:lstStyle/>
          <a:p>
            <a:r>
              <a:rPr lang="en-GB" dirty="0">
                <a:latin typeface="Helvetica Light" panose="020B0403020202020204" pitchFamily="34" charset="0"/>
              </a:rPr>
              <a:t>Investor Centre, located in the Glens of Antrim, is a well-established foreign exchange trading firm. The firm has seen rapid growth due to increased market volatility and clients due. However, its current paper-based system for managing client data, investment tracking, and transactions is causing inefficiencies, including data redundancy, slow processing, and security risks. To maintain its competitive edge and enhance data security, Investor Centre plans to move to a fully digital system, improving operational efficiency and allowing staff to better manage their customers, whilst allowing customers to place their own trades.</a:t>
            </a:r>
          </a:p>
          <a:p>
            <a:endParaRPr lang="en-US" dirty="0"/>
          </a:p>
        </p:txBody>
      </p:sp>
    </p:spTree>
    <p:extLst>
      <p:ext uri="{BB962C8B-B14F-4D97-AF65-F5344CB8AC3E}">
        <p14:creationId xmlns:p14="http://schemas.microsoft.com/office/powerpoint/2010/main" val="2985096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7E25A5-BEAD-6EA5-41EC-F38A5167603B}"/>
              </a:ext>
            </a:extLst>
          </p:cNvPr>
          <p:cNvSpPr>
            <a:spLocks noGrp="1"/>
          </p:cNvSpPr>
          <p:nvPr>
            <p:ph type="title"/>
          </p:nvPr>
        </p:nvSpPr>
        <p:spPr/>
        <p:txBody>
          <a:bodyPr/>
          <a:lstStyle/>
          <a:p>
            <a:r>
              <a:rPr lang="en-US" dirty="0">
                <a:latin typeface="Helvetica" pitchFamily="2" charset="0"/>
              </a:rPr>
              <a:t>Problems</a:t>
            </a:r>
          </a:p>
        </p:txBody>
      </p:sp>
      <p:sp>
        <p:nvSpPr>
          <p:cNvPr id="3" name="Content Placeholder 2">
            <a:extLst>
              <a:ext uri="{FF2B5EF4-FFF2-40B4-BE49-F238E27FC236}">
                <a16:creationId xmlns:a16="http://schemas.microsoft.com/office/drawing/2014/main" id="{4F8D031D-89F4-31BA-2141-577F250BB52C}"/>
              </a:ext>
            </a:extLst>
          </p:cNvPr>
          <p:cNvSpPr>
            <a:spLocks noGrp="1"/>
          </p:cNvSpPr>
          <p:nvPr>
            <p:ph idx="1"/>
          </p:nvPr>
        </p:nvSpPr>
        <p:spPr/>
        <p:txBody>
          <a:bodyPr>
            <a:normAutofit/>
          </a:bodyPr>
          <a:lstStyle/>
          <a:p>
            <a:pPr marL="0" indent="0">
              <a:buNone/>
            </a:pPr>
            <a:r>
              <a:rPr lang="en-US" sz="1800" b="1" dirty="0">
                <a:latin typeface="Helvetica" pitchFamily="2" charset="0"/>
              </a:rPr>
              <a:t>Placing orders</a:t>
            </a:r>
          </a:p>
          <a:p>
            <a:r>
              <a:rPr lang="en-US" sz="1800" dirty="0">
                <a:latin typeface="Helvetica Light" panose="020B0403020202020204" pitchFamily="34" charset="0"/>
              </a:rPr>
              <a:t>Currently, customers must call investor center, and a staff member will place a trade on their behalf, leading to slow and inefficient operations which is not suitable in a fast-paced environment. </a:t>
            </a:r>
            <a:r>
              <a:rPr lang="en-GB" sz="1800" dirty="0">
                <a:effectLst/>
                <a:latin typeface="Helvetica Light" panose="020B0403020202020204" pitchFamily="34" charset="0"/>
                <a:ea typeface="Rockwell" panose="02060603020205020403" pitchFamily="18" charset="77"/>
                <a:cs typeface="Times New Roman" panose="02020603050405020304" pitchFamily="18" charset="0"/>
              </a:rPr>
              <a:t>The current system does not offer real-time updates, making it difficult for the firm and customers to respond quickly to market changes.</a:t>
            </a:r>
            <a:r>
              <a:rPr lang="en-GB" sz="1800" dirty="0">
                <a:effectLst/>
                <a:latin typeface="Helvetica Light" panose="020B0403020202020204" pitchFamily="34" charset="0"/>
              </a:rPr>
              <a:t> </a:t>
            </a:r>
            <a:endParaRPr lang="en-US" sz="1800" dirty="0">
              <a:latin typeface="Helvetica Light" panose="020B0403020202020204" pitchFamily="34" charset="0"/>
            </a:endParaRPr>
          </a:p>
          <a:p>
            <a:pPr marL="0" indent="0">
              <a:buNone/>
            </a:pPr>
            <a:r>
              <a:rPr lang="en-US" sz="1800" b="1" dirty="0">
                <a:latin typeface="Helvetica" pitchFamily="2" charset="0"/>
              </a:rPr>
              <a:t>Data Storage</a:t>
            </a:r>
          </a:p>
          <a:p>
            <a:pPr marL="342900" lvl="0" indent="-342900">
              <a:buFont typeface="Symbol" pitchFamily="2" charset="2"/>
              <a:buChar char=""/>
            </a:pPr>
            <a:r>
              <a:rPr lang="en-GB" sz="1800" dirty="0">
                <a:effectLst/>
                <a:latin typeface="Helvetica Light" panose="020B0403020202020204" pitchFamily="34" charset="0"/>
                <a:ea typeface="Rockwell" panose="02060603020205020403" pitchFamily="18" charset="77"/>
                <a:cs typeface="Times New Roman" panose="02020603050405020304" pitchFamily="18" charset="0"/>
              </a:rPr>
              <a:t>Investor Centre records client information and financial data manually in a paper-based system, leading to frequent duplication of entries and errors.</a:t>
            </a:r>
            <a:r>
              <a:rPr lang="en-GB" sz="1800" dirty="0">
                <a:latin typeface="Helvetica Light" panose="020B0403020202020204" pitchFamily="34" charset="0"/>
                <a:ea typeface="Rockwell" panose="02060603020205020403" pitchFamily="18" charset="77"/>
                <a:cs typeface="Times New Roman" panose="02020603050405020304" pitchFamily="18" charset="0"/>
              </a:rPr>
              <a:t> </a:t>
            </a:r>
            <a:r>
              <a:rPr lang="en-GB" sz="1800" dirty="0">
                <a:effectLst/>
                <a:latin typeface="Helvetica Light" panose="020B0403020202020204" pitchFamily="34" charset="0"/>
                <a:ea typeface="Rockwell" panose="02060603020205020403" pitchFamily="18" charset="77"/>
                <a:cs typeface="Times New Roman" panose="02020603050405020304" pitchFamily="18" charset="0"/>
              </a:rPr>
              <a:t>All data is stored in physical files, leaving it vulnerable to loss, theft, or damage</a:t>
            </a:r>
          </a:p>
          <a:p>
            <a:pPr marL="0" lvl="0" indent="0">
              <a:buNone/>
            </a:pPr>
            <a:r>
              <a:rPr lang="en-GB" sz="1800" b="1" dirty="0">
                <a:latin typeface="Helvetica" pitchFamily="2" charset="0"/>
                <a:ea typeface="Rockwell" panose="02060603020205020403" pitchFamily="18" charset="77"/>
                <a:cs typeface="Times New Roman" panose="02020603050405020304" pitchFamily="18" charset="0"/>
              </a:rPr>
              <a:t>Client use</a:t>
            </a:r>
          </a:p>
          <a:p>
            <a:r>
              <a:rPr lang="en-GB" sz="1800" dirty="0">
                <a:latin typeface="Helvetica Light" panose="020B0403020202020204" pitchFamily="34" charset="0"/>
                <a:ea typeface="Rockwell" panose="02060603020205020403" pitchFamily="18" charset="77"/>
                <a:cs typeface="Times New Roman" panose="02020603050405020304" pitchFamily="18" charset="0"/>
              </a:rPr>
              <a:t>The current paper-based system doesn’t allow users to view their financial history with ease as it requires them submitting a request that could take a couple days to process. Additionally, the current system doesn’t allow users to view financial charts and data in real time.</a:t>
            </a:r>
            <a:endParaRPr lang="en-GB" sz="1800" dirty="0">
              <a:effectLst/>
              <a:latin typeface="Helvetica Light" panose="020B0403020202020204" pitchFamily="34" charset="0"/>
              <a:ea typeface="Rockwell" panose="02060603020205020403" pitchFamily="18" charset="77"/>
              <a:cs typeface="Times New Roman" panose="02020603050405020304" pitchFamily="18" charset="0"/>
            </a:endParaRPr>
          </a:p>
        </p:txBody>
      </p:sp>
    </p:spTree>
    <p:extLst>
      <p:ext uri="{BB962C8B-B14F-4D97-AF65-F5344CB8AC3E}">
        <p14:creationId xmlns:p14="http://schemas.microsoft.com/office/powerpoint/2010/main" val="9391860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1A9C9D-5281-3A95-71B4-9F5B6459DDDC}"/>
              </a:ext>
            </a:extLst>
          </p:cNvPr>
          <p:cNvSpPr>
            <a:spLocks noGrp="1"/>
          </p:cNvSpPr>
          <p:nvPr>
            <p:ph type="title"/>
          </p:nvPr>
        </p:nvSpPr>
        <p:spPr/>
        <p:txBody>
          <a:bodyPr/>
          <a:lstStyle/>
          <a:p>
            <a:r>
              <a:rPr lang="en-US" dirty="0">
                <a:latin typeface="Helvetica" pitchFamily="2" charset="0"/>
              </a:rPr>
              <a:t>Solution</a:t>
            </a:r>
          </a:p>
        </p:txBody>
      </p:sp>
      <p:sp>
        <p:nvSpPr>
          <p:cNvPr id="3" name="Content Placeholder 2">
            <a:extLst>
              <a:ext uri="{FF2B5EF4-FFF2-40B4-BE49-F238E27FC236}">
                <a16:creationId xmlns:a16="http://schemas.microsoft.com/office/drawing/2014/main" id="{5974E6ED-F9FF-861C-78E0-885002D2D2C8}"/>
              </a:ext>
            </a:extLst>
          </p:cNvPr>
          <p:cNvSpPr>
            <a:spLocks noGrp="1"/>
          </p:cNvSpPr>
          <p:nvPr>
            <p:ph idx="1"/>
          </p:nvPr>
        </p:nvSpPr>
        <p:spPr/>
        <p:txBody>
          <a:bodyPr>
            <a:normAutofit fontScale="92500" lnSpcReduction="10000"/>
          </a:bodyPr>
          <a:lstStyle/>
          <a:p>
            <a:pPr marL="0" indent="0">
              <a:buNone/>
            </a:pPr>
            <a:r>
              <a:rPr lang="en-GB" sz="1800" b="1" dirty="0">
                <a:latin typeface="Helvetica" pitchFamily="2" charset="0"/>
                <a:ea typeface="Helvetica Neue Medium" panose="02000503000000020004" pitchFamily="2" charset="0"/>
                <a:cs typeface="Helvetica Neue Medium" panose="02000503000000020004" pitchFamily="2" charset="0"/>
              </a:rPr>
              <a:t>Placing Orders</a:t>
            </a:r>
          </a:p>
          <a:p>
            <a:pPr>
              <a:buFont typeface="Arial" panose="020B0604020202020204" pitchFamily="34" charset="0"/>
              <a:buChar char="•"/>
            </a:pPr>
            <a:r>
              <a:rPr lang="en-GB" sz="1800" i="1" dirty="0">
                <a:latin typeface="Helvetica" pitchFamily="2" charset="0"/>
              </a:rPr>
              <a:t>Online Trading Platform</a:t>
            </a:r>
            <a:r>
              <a:rPr lang="en-GB" sz="1800" dirty="0">
                <a:solidFill>
                  <a:schemeClr val="bg2">
                    <a:lumMod val="75000"/>
                  </a:schemeClr>
                </a:solidFill>
                <a:latin typeface="Helvetica" pitchFamily="2" charset="0"/>
              </a:rPr>
              <a:t>: </a:t>
            </a:r>
            <a:r>
              <a:rPr lang="en-GB" sz="1800" dirty="0">
                <a:solidFill>
                  <a:schemeClr val="bg2">
                    <a:lumMod val="50000"/>
                  </a:schemeClr>
                </a:solidFill>
                <a:latin typeface="Helvetica Light" panose="020B0403020202020204" pitchFamily="34" charset="0"/>
              </a:rPr>
              <a:t>Implement a user-friendly online trading platform that allows clients to place trades independently without needing to call the Investor Centre.</a:t>
            </a:r>
          </a:p>
          <a:p>
            <a:pPr>
              <a:buFont typeface="Arial" panose="020B0604020202020204" pitchFamily="34" charset="0"/>
              <a:buChar char="•"/>
            </a:pPr>
            <a:r>
              <a:rPr lang="en-GB" sz="1800" i="1" dirty="0">
                <a:latin typeface="Helvetica" pitchFamily="2" charset="0"/>
              </a:rPr>
              <a:t>Real-Time Updates</a:t>
            </a:r>
            <a:r>
              <a:rPr lang="en-GB" sz="1800" dirty="0">
                <a:latin typeface="Helvetica" pitchFamily="2" charset="0"/>
              </a:rPr>
              <a:t>: </a:t>
            </a:r>
            <a:r>
              <a:rPr lang="en-GB" sz="1800" dirty="0">
                <a:solidFill>
                  <a:schemeClr val="bg2">
                    <a:lumMod val="50000"/>
                  </a:schemeClr>
                </a:solidFill>
                <a:latin typeface="Helvetica Light" panose="020B0403020202020204" pitchFamily="34" charset="0"/>
              </a:rPr>
              <a:t>Integrate real-time market data feeds to ensure clients have up-to-the-minute information on currency prices and trends, facilitating quick decision-making.</a:t>
            </a:r>
            <a:endParaRPr lang="en-US" sz="1800" dirty="0">
              <a:solidFill>
                <a:schemeClr val="bg2">
                  <a:lumMod val="50000"/>
                </a:schemeClr>
              </a:solidFill>
              <a:latin typeface="Helvetica Light" panose="020B0403020202020204" pitchFamily="34" charset="0"/>
            </a:endParaRPr>
          </a:p>
          <a:p>
            <a:pPr marL="0" indent="0">
              <a:buNone/>
            </a:pPr>
            <a:r>
              <a:rPr lang="en-GB" sz="1800" b="1" dirty="0">
                <a:latin typeface="Helvetica" pitchFamily="2" charset="0"/>
              </a:rPr>
              <a:t>Data Storage</a:t>
            </a:r>
            <a:endParaRPr lang="en-GB" sz="1800" dirty="0">
              <a:latin typeface="Helvetica" pitchFamily="2" charset="0"/>
            </a:endParaRPr>
          </a:p>
          <a:p>
            <a:pPr>
              <a:buFont typeface="Arial" panose="020B0604020202020204" pitchFamily="34" charset="0"/>
              <a:buChar char="•"/>
            </a:pPr>
            <a:r>
              <a:rPr lang="en-GB" sz="1800" i="1" dirty="0">
                <a:latin typeface="Helvetica" pitchFamily="2" charset="0"/>
              </a:rPr>
              <a:t>Centralized Database System</a:t>
            </a:r>
            <a:r>
              <a:rPr lang="en-GB" sz="1800" dirty="0">
                <a:latin typeface="Helvetica" pitchFamily="2" charset="0"/>
              </a:rPr>
              <a:t>: </a:t>
            </a:r>
            <a:r>
              <a:rPr lang="en-GB" sz="1800" dirty="0">
                <a:solidFill>
                  <a:schemeClr val="bg2">
                    <a:lumMod val="50000"/>
                  </a:schemeClr>
                </a:solidFill>
                <a:latin typeface="Helvetica Light" panose="020B0403020202020204" pitchFamily="34" charset="0"/>
              </a:rPr>
              <a:t>Transition from paper-based records to a centralized database (using SQLite) that securely stores all client information, financial data, and transaction history.</a:t>
            </a:r>
          </a:p>
          <a:p>
            <a:pPr marL="0" indent="0">
              <a:buNone/>
            </a:pPr>
            <a:r>
              <a:rPr lang="en-GB" sz="1800" b="1" dirty="0">
                <a:latin typeface="Helvetica" pitchFamily="2" charset="0"/>
              </a:rPr>
              <a:t>Client Use</a:t>
            </a:r>
            <a:endParaRPr lang="en-GB" sz="1800" dirty="0">
              <a:latin typeface="Helvetica" pitchFamily="2" charset="0"/>
            </a:endParaRPr>
          </a:p>
          <a:p>
            <a:pPr>
              <a:buFont typeface="Arial" panose="020B0604020202020204" pitchFamily="34" charset="0"/>
              <a:buChar char="•"/>
            </a:pPr>
            <a:r>
              <a:rPr lang="en-GB" sz="1800" i="1" dirty="0">
                <a:latin typeface="Helvetica" pitchFamily="2" charset="0"/>
              </a:rPr>
              <a:t>Client login</a:t>
            </a:r>
            <a:r>
              <a:rPr lang="en-GB" sz="1800" i="1" dirty="0">
                <a:latin typeface="Helvetica Light" panose="020B0403020202020204" pitchFamily="34" charset="0"/>
              </a:rPr>
              <a:t>: </a:t>
            </a:r>
            <a:r>
              <a:rPr lang="en-GB" sz="1800" dirty="0">
                <a:solidFill>
                  <a:schemeClr val="bg2">
                    <a:lumMod val="50000"/>
                  </a:schemeClr>
                </a:solidFill>
                <a:latin typeface="Helvetica Light" panose="020B0403020202020204" pitchFamily="34" charset="0"/>
              </a:rPr>
              <a:t>Develop a secure client login where users can log in to view their financial history, transaction details, and account balances at their convenience.</a:t>
            </a:r>
          </a:p>
          <a:p>
            <a:pPr>
              <a:buFont typeface="Arial" panose="020B0604020202020204" pitchFamily="34" charset="0"/>
              <a:buChar char="•"/>
            </a:pPr>
            <a:r>
              <a:rPr lang="en-GB" sz="1800" i="1" dirty="0">
                <a:latin typeface="Helvetica" pitchFamily="2" charset="0"/>
              </a:rPr>
              <a:t>Real-Time Financial Analytics: </a:t>
            </a:r>
            <a:r>
              <a:rPr lang="en-GB" sz="1800" dirty="0">
                <a:solidFill>
                  <a:schemeClr val="bg2">
                    <a:lumMod val="50000"/>
                  </a:schemeClr>
                </a:solidFill>
                <a:latin typeface="Helvetica Light" panose="020B0403020202020204" pitchFamily="34" charset="0"/>
              </a:rPr>
              <a:t>Incorporate real-time financial charts and data visualizations within the portal to give clients a comprehensive view of their investments and market trends.</a:t>
            </a:r>
          </a:p>
          <a:p>
            <a:pPr>
              <a:buFont typeface="Arial" panose="020B0604020202020204" pitchFamily="34" charset="0"/>
              <a:buChar char="•"/>
            </a:pPr>
            <a:r>
              <a:rPr lang="en-GB" sz="1800" i="1" dirty="0">
                <a:latin typeface="Helvetica" pitchFamily="2" charset="0"/>
              </a:rPr>
              <a:t>GUI: </a:t>
            </a:r>
            <a:r>
              <a:rPr lang="en-GB" sz="1800" dirty="0">
                <a:solidFill>
                  <a:schemeClr val="bg2">
                    <a:lumMod val="50000"/>
                  </a:schemeClr>
                </a:solidFill>
                <a:latin typeface="Helvetica Light" panose="020B0403020202020204" pitchFamily="34" charset="0"/>
              </a:rPr>
              <a:t>A clean and easy to use graphical user interface will allow users to better navigate the new computerised syste</a:t>
            </a:r>
            <a:r>
              <a:rPr lang="en-GB" sz="1800" dirty="0">
                <a:solidFill>
                  <a:schemeClr val="bg2">
                    <a:lumMod val="50000"/>
                  </a:schemeClr>
                </a:solidFill>
                <a:latin typeface="Helvetica Light" panose="020B0403020202020204" pitchFamily="34" charset="0"/>
              </a:rPr>
              <a:t>m</a:t>
            </a:r>
          </a:p>
          <a:p>
            <a:pPr>
              <a:buFont typeface="Arial" panose="020B0604020202020204" pitchFamily="34" charset="0"/>
              <a:buChar char="•"/>
            </a:pPr>
            <a:endParaRPr lang="en-US" sz="1800" dirty="0"/>
          </a:p>
        </p:txBody>
      </p:sp>
    </p:spTree>
    <p:extLst>
      <p:ext uri="{BB962C8B-B14F-4D97-AF65-F5344CB8AC3E}">
        <p14:creationId xmlns:p14="http://schemas.microsoft.com/office/powerpoint/2010/main" val="34203402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3464D2-A8E7-3D8F-B9B8-6F80CA1586AA}"/>
              </a:ext>
            </a:extLst>
          </p:cNvPr>
          <p:cNvSpPr>
            <a:spLocks noGrp="1"/>
          </p:cNvSpPr>
          <p:nvPr>
            <p:ph type="title"/>
          </p:nvPr>
        </p:nvSpPr>
        <p:spPr/>
        <p:txBody>
          <a:bodyPr/>
          <a:lstStyle/>
          <a:p>
            <a:r>
              <a:rPr lang="en-US" dirty="0">
                <a:latin typeface="Helvetica" pitchFamily="2" charset="0"/>
              </a:rPr>
              <a:t>User Requirements - Customer</a:t>
            </a:r>
          </a:p>
        </p:txBody>
      </p:sp>
      <p:sp>
        <p:nvSpPr>
          <p:cNvPr id="3" name="Content Placeholder 2">
            <a:extLst>
              <a:ext uri="{FF2B5EF4-FFF2-40B4-BE49-F238E27FC236}">
                <a16:creationId xmlns:a16="http://schemas.microsoft.com/office/drawing/2014/main" id="{FB7E4557-D5EB-4FA4-308B-BC5F1A78B29B}"/>
              </a:ext>
            </a:extLst>
          </p:cNvPr>
          <p:cNvSpPr>
            <a:spLocks noGrp="1"/>
          </p:cNvSpPr>
          <p:nvPr>
            <p:ph idx="1"/>
          </p:nvPr>
        </p:nvSpPr>
        <p:spPr/>
        <p:txBody>
          <a:bodyPr/>
          <a:lstStyle/>
          <a:p>
            <a:r>
              <a:rPr lang="en-GB" dirty="0">
                <a:latin typeface="Helvetica Light" panose="020B0403020202020204" pitchFamily="34" charset="0"/>
              </a:rPr>
              <a:t>Ability to securely log in and access personal financial data.</a:t>
            </a:r>
          </a:p>
          <a:p>
            <a:r>
              <a:rPr lang="en-GB" dirty="0">
                <a:latin typeface="Helvetica Light" panose="020B0403020202020204" pitchFamily="34" charset="0"/>
              </a:rPr>
              <a:t>View real-time currency prices and market trends for informed trading decisions.</a:t>
            </a:r>
          </a:p>
          <a:p>
            <a:r>
              <a:rPr lang="en-GB" dirty="0">
                <a:latin typeface="Helvetica Light" panose="020B0403020202020204" pitchFamily="34" charset="0"/>
              </a:rPr>
              <a:t>Easily place trades without contacting staff directly.</a:t>
            </a:r>
          </a:p>
          <a:p>
            <a:r>
              <a:rPr lang="en-GB" dirty="0">
                <a:latin typeface="Helvetica Light" panose="020B0403020202020204" pitchFamily="34" charset="0"/>
              </a:rPr>
              <a:t>Check trade history and current account balances at any time.</a:t>
            </a:r>
          </a:p>
          <a:p>
            <a:r>
              <a:rPr lang="en-GB" dirty="0">
                <a:latin typeface="Helvetica Light" panose="020B0403020202020204" pitchFamily="34" charset="0"/>
              </a:rPr>
              <a:t>Access visual financial charts for a clear overview of investment performance.</a:t>
            </a:r>
            <a:endParaRPr lang="en-US" dirty="0">
              <a:latin typeface="Helvetica Light" panose="020B0403020202020204" pitchFamily="34" charset="0"/>
            </a:endParaRPr>
          </a:p>
        </p:txBody>
      </p:sp>
    </p:spTree>
    <p:extLst>
      <p:ext uri="{BB962C8B-B14F-4D97-AF65-F5344CB8AC3E}">
        <p14:creationId xmlns:p14="http://schemas.microsoft.com/office/powerpoint/2010/main" val="36258071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62E174-85F7-9D9C-2B7C-53327D2739C2}"/>
              </a:ext>
            </a:extLst>
          </p:cNvPr>
          <p:cNvSpPr>
            <a:spLocks noGrp="1"/>
          </p:cNvSpPr>
          <p:nvPr>
            <p:ph type="title"/>
          </p:nvPr>
        </p:nvSpPr>
        <p:spPr/>
        <p:txBody>
          <a:bodyPr/>
          <a:lstStyle/>
          <a:p>
            <a:r>
              <a:rPr lang="en-US" dirty="0">
                <a:latin typeface="Helvetica" pitchFamily="2" charset="0"/>
              </a:rPr>
              <a:t>User Requirements - Staff</a:t>
            </a:r>
          </a:p>
        </p:txBody>
      </p:sp>
      <p:sp>
        <p:nvSpPr>
          <p:cNvPr id="3" name="Content Placeholder 2">
            <a:extLst>
              <a:ext uri="{FF2B5EF4-FFF2-40B4-BE49-F238E27FC236}">
                <a16:creationId xmlns:a16="http://schemas.microsoft.com/office/drawing/2014/main" id="{DA14FC43-9A23-7056-9051-22AB7AA95245}"/>
              </a:ext>
            </a:extLst>
          </p:cNvPr>
          <p:cNvSpPr>
            <a:spLocks noGrp="1"/>
          </p:cNvSpPr>
          <p:nvPr>
            <p:ph idx="1"/>
          </p:nvPr>
        </p:nvSpPr>
        <p:spPr/>
        <p:txBody>
          <a:bodyPr/>
          <a:lstStyle/>
          <a:p>
            <a:r>
              <a:rPr lang="en-GB" dirty="0">
                <a:latin typeface="Helvetica Light" panose="020B0403020202020204" pitchFamily="34" charset="0"/>
              </a:rPr>
              <a:t>Secure login with different access levels (Admin).</a:t>
            </a:r>
          </a:p>
          <a:p>
            <a:r>
              <a:rPr lang="en-GB" dirty="0">
                <a:latin typeface="Helvetica Light" panose="020B0403020202020204" pitchFamily="34" charset="0"/>
              </a:rPr>
              <a:t>Ability to manage and update client accounts and financial records efficiently.</a:t>
            </a:r>
          </a:p>
          <a:p>
            <a:r>
              <a:rPr lang="en-GB" dirty="0">
                <a:latin typeface="Helvetica Light" panose="020B0403020202020204" pitchFamily="34" charset="0"/>
              </a:rPr>
              <a:t>Access to real-time data for processing trades and transactions quickly.</a:t>
            </a:r>
          </a:p>
          <a:p>
            <a:r>
              <a:rPr lang="en-GB" dirty="0">
                <a:latin typeface="Helvetica Light" panose="020B0403020202020204" pitchFamily="34" charset="0"/>
              </a:rPr>
              <a:t>View and track client portfolios and trade histories in one place.</a:t>
            </a:r>
          </a:p>
          <a:p>
            <a:r>
              <a:rPr lang="en-GB" dirty="0">
                <a:latin typeface="Helvetica Light" panose="020B0403020202020204" pitchFamily="34" charset="0"/>
              </a:rPr>
              <a:t>Reduced data entry errors through automated validation checks.</a:t>
            </a:r>
            <a:endParaRPr lang="en-US" dirty="0">
              <a:latin typeface="Helvetica Light" panose="020B0403020202020204" pitchFamily="34" charset="0"/>
            </a:endParaRPr>
          </a:p>
        </p:txBody>
      </p:sp>
    </p:spTree>
    <p:extLst>
      <p:ext uri="{BB962C8B-B14F-4D97-AF65-F5344CB8AC3E}">
        <p14:creationId xmlns:p14="http://schemas.microsoft.com/office/powerpoint/2010/main" val="3108316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1FE01F-EF58-107E-7AC0-C42F7FEA3C0E}"/>
              </a:ext>
            </a:extLst>
          </p:cNvPr>
          <p:cNvSpPr>
            <a:spLocks noGrp="1"/>
          </p:cNvSpPr>
          <p:nvPr>
            <p:ph type="title"/>
          </p:nvPr>
        </p:nvSpPr>
        <p:spPr/>
        <p:txBody>
          <a:bodyPr/>
          <a:lstStyle/>
          <a:p>
            <a:r>
              <a:rPr lang="en-US" dirty="0">
                <a:latin typeface="Helvetica" pitchFamily="2" charset="0"/>
              </a:rPr>
              <a:t>Limitations</a:t>
            </a:r>
          </a:p>
        </p:txBody>
      </p:sp>
      <p:sp>
        <p:nvSpPr>
          <p:cNvPr id="3" name="Content Placeholder 2">
            <a:extLst>
              <a:ext uri="{FF2B5EF4-FFF2-40B4-BE49-F238E27FC236}">
                <a16:creationId xmlns:a16="http://schemas.microsoft.com/office/drawing/2014/main" id="{240CC7B7-AA97-A659-AA4A-3C9CCF2DB8FD}"/>
              </a:ext>
            </a:extLst>
          </p:cNvPr>
          <p:cNvSpPr>
            <a:spLocks noGrp="1"/>
          </p:cNvSpPr>
          <p:nvPr>
            <p:ph idx="1"/>
          </p:nvPr>
        </p:nvSpPr>
        <p:spPr/>
        <p:txBody>
          <a:bodyPr/>
          <a:lstStyle/>
          <a:p>
            <a:r>
              <a:rPr lang="en-US" dirty="0">
                <a:latin typeface="Helvetica" pitchFamily="2" charset="0"/>
              </a:rPr>
              <a:t>Cross platform support - </a:t>
            </a:r>
            <a:r>
              <a:rPr lang="en-US" dirty="0">
                <a:solidFill>
                  <a:schemeClr val="bg2">
                    <a:lumMod val="50000"/>
                  </a:schemeClr>
                </a:solidFill>
                <a:latin typeface="Helvetica Light" panose="020B0403020202020204" pitchFamily="34" charset="0"/>
              </a:rPr>
              <a:t>The Investor Center's new program will only be available locally on desktops</a:t>
            </a:r>
            <a:r>
              <a:rPr lang="en-US" dirty="0">
                <a:solidFill>
                  <a:schemeClr val="bg2">
                    <a:lumMod val="50000"/>
                  </a:schemeClr>
                </a:solidFill>
              </a:rPr>
              <a:t>.</a:t>
            </a:r>
          </a:p>
          <a:p>
            <a:r>
              <a:rPr lang="en-US" dirty="0"/>
              <a:t> </a:t>
            </a:r>
            <a:r>
              <a:rPr lang="en-GB" dirty="0">
                <a:latin typeface="Helvetica" pitchFamily="2" charset="0"/>
              </a:rPr>
              <a:t>Technical Expertise - </a:t>
            </a:r>
            <a:r>
              <a:rPr lang="en-GB" dirty="0">
                <a:solidFill>
                  <a:schemeClr val="bg2">
                    <a:lumMod val="50000"/>
                  </a:schemeClr>
                </a:solidFill>
                <a:latin typeface="Helvetica Light" panose="020B0403020202020204" pitchFamily="34" charset="0"/>
              </a:rPr>
              <a:t>The system is primarily built in Python, which may limit future scalability and performance compared to using more advanced languages like Java or C#.</a:t>
            </a:r>
          </a:p>
          <a:p>
            <a:r>
              <a:rPr lang="en-GB" dirty="0">
                <a:latin typeface="Helvetica" pitchFamily="2" charset="0"/>
              </a:rPr>
              <a:t>Time Constraints - </a:t>
            </a:r>
            <a:r>
              <a:rPr lang="en-GB" dirty="0">
                <a:solidFill>
                  <a:schemeClr val="bg2">
                    <a:lumMod val="50000"/>
                  </a:schemeClr>
                </a:solidFill>
                <a:latin typeface="Helvetica Light" panose="020B0403020202020204" pitchFamily="34" charset="0"/>
              </a:rPr>
              <a:t>Due to limited time, features like automated email notifications for trades and a real-time news feed were not included.</a:t>
            </a:r>
            <a:endParaRPr lang="en-US" dirty="0">
              <a:solidFill>
                <a:schemeClr val="bg2">
                  <a:lumMod val="50000"/>
                </a:schemeClr>
              </a:solidFill>
              <a:latin typeface="Helvetica Light" panose="020B0403020202020204" pitchFamily="34" charset="0"/>
            </a:endParaRPr>
          </a:p>
        </p:txBody>
      </p:sp>
    </p:spTree>
    <p:extLst>
      <p:ext uri="{BB962C8B-B14F-4D97-AF65-F5344CB8AC3E}">
        <p14:creationId xmlns:p14="http://schemas.microsoft.com/office/powerpoint/2010/main" val="12334888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AEE53F-E28C-A03D-5E40-7B2F47D8F379}"/>
              </a:ext>
            </a:extLst>
          </p:cNvPr>
          <p:cNvSpPr>
            <a:spLocks noGrp="1"/>
          </p:cNvSpPr>
          <p:nvPr>
            <p:ph type="title"/>
          </p:nvPr>
        </p:nvSpPr>
        <p:spPr/>
        <p:txBody>
          <a:bodyPr/>
          <a:lstStyle/>
          <a:p>
            <a:r>
              <a:rPr lang="en-US" dirty="0">
                <a:latin typeface="Helvetica" pitchFamily="2" charset="0"/>
              </a:rPr>
              <a:t>Feedback </a:t>
            </a:r>
          </a:p>
        </p:txBody>
      </p:sp>
      <p:sp>
        <p:nvSpPr>
          <p:cNvPr id="3" name="Content Placeholder 2">
            <a:extLst>
              <a:ext uri="{FF2B5EF4-FFF2-40B4-BE49-F238E27FC236}">
                <a16:creationId xmlns:a16="http://schemas.microsoft.com/office/drawing/2014/main" id="{6A19023A-5395-C7DC-65F3-BA33C22FB92E}"/>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15373344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AEE53F-E28C-A03D-5E40-7B2F47D8F379}"/>
              </a:ext>
            </a:extLst>
          </p:cNvPr>
          <p:cNvSpPr>
            <a:spLocks noGrp="1"/>
          </p:cNvSpPr>
          <p:nvPr>
            <p:ph type="title"/>
          </p:nvPr>
        </p:nvSpPr>
        <p:spPr/>
        <p:txBody>
          <a:bodyPr/>
          <a:lstStyle/>
          <a:p>
            <a:r>
              <a:rPr lang="en-US" dirty="0">
                <a:latin typeface="Helvetica" pitchFamily="2" charset="0"/>
              </a:rPr>
              <a:t>Conclusion </a:t>
            </a:r>
          </a:p>
        </p:txBody>
      </p:sp>
      <p:sp>
        <p:nvSpPr>
          <p:cNvPr id="3" name="Content Placeholder 2">
            <a:extLst>
              <a:ext uri="{FF2B5EF4-FFF2-40B4-BE49-F238E27FC236}">
                <a16:creationId xmlns:a16="http://schemas.microsoft.com/office/drawing/2014/main" id="{6A19023A-5395-C7DC-65F3-BA33C22FB92E}"/>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12398227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4446</TotalTime>
  <Words>616</Words>
  <Application>Microsoft Macintosh PowerPoint</Application>
  <PresentationFormat>Widescreen</PresentationFormat>
  <Paragraphs>38</Paragraphs>
  <Slides>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vt:i4>
      </vt:variant>
    </vt:vector>
  </HeadingPairs>
  <TitlesOfParts>
    <vt:vector size="17" baseType="lpstr">
      <vt:lpstr>Arial</vt:lpstr>
      <vt:lpstr>Calibri</vt:lpstr>
      <vt:lpstr>Calibri Light</vt:lpstr>
      <vt:lpstr>Helvetica</vt:lpstr>
      <vt:lpstr>Helvetica Light</vt:lpstr>
      <vt:lpstr>Helvetica Light</vt:lpstr>
      <vt:lpstr>Symbol</vt:lpstr>
      <vt:lpstr>Office Theme</vt:lpstr>
      <vt:lpstr>Investor Centre</vt:lpstr>
      <vt:lpstr>Background</vt:lpstr>
      <vt:lpstr>Problems</vt:lpstr>
      <vt:lpstr>Solution</vt:lpstr>
      <vt:lpstr>User Requirements - Customer</vt:lpstr>
      <vt:lpstr>User Requirements - Staff</vt:lpstr>
      <vt:lpstr>Limitations</vt:lpstr>
      <vt:lpstr>Feedback </vt:lpstr>
      <vt:lpstr>Conclusion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Investor Centre</dc:title>
  <dc:creator>Oran McClintock</dc:creator>
  <cp:lastModifiedBy>Oran McClintock</cp:lastModifiedBy>
  <cp:revision>5</cp:revision>
  <dcterms:created xsi:type="dcterms:W3CDTF">2024-10-09T09:36:45Z</dcterms:created>
  <dcterms:modified xsi:type="dcterms:W3CDTF">2024-10-12T12:14:24Z</dcterms:modified>
</cp:coreProperties>
</file>