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7"/>
  </p:notesMasterIdLst>
  <p:sldIdLst>
    <p:sldId id="256" r:id="rId2"/>
    <p:sldId id="290" r:id="rId3"/>
    <p:sldId id="292" r:id="rId4"/>
    <p:sldId id="293" r:id="rId5"/>
    <p:sldId id="295" r:id="rId6"/>
    <p:sldId id="258" r:id="rId7"/>
    <p:sldId id="299" r:id="rId8"/>
    <p:sldId id="296" r:id="rId9"/>
    <p:sldId id="297" r:id="rId10"/>
    <p:sldId id="302" r:id="rId11"/>
    <p:sldId id="304" r:id="rId12"/>
    <p:sldId id="300" r:id="rId13"/>
    <p:sldId id="305" r:id="rId14"/>
    <p:sldId id="306" r:id="rId15"/>
    <p:sldId id="308" r:id="rId16"/>
  </p:sldIdLst>
  <p:sldSz cx="9144000" cy="5143500" type="screen16x9"/>
  <p:notesSz cx="6858000" cy="9144000"/>
  <p:embeddedFontLst>
    <p:embeddedFont>
      <p:font typeface="Corbel" panose="020B0503020204020204" pitchFamily="34" charset="0"/>
      <p:regular r:id="rId18"/>
      <p:bold r:id="rId19"/>
      <p:italic r:id="rId20"/>
      <p:boldItalic r:id="rId21"/>
    </p:embeddedFont>
    <p:embeddedFont>
      <p:font typeface="Fira Sans Extra Condensed Medium" panose="020B0604020202020204" charset="0"/>
      <p:regular r:id="rId22"/>
      <p:bold r:id="rId23"/>
      <p:italic r:id="rId24"/>
      <p:boldItalic r:id="rId25"/>
    </p:embeddedFont>
    <p:embeddedFont>
      <p:font typeface="Roboto" panose="02000000000000000000" pitchFamily="2"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397" autoAdjust="0"/>
    <p:restoredTop sz="94660"/>
  </p:normalViewPr>
  <p:slideViewPr>
    <p:cSldViewPr snapToGrid="0">
      <p:cViewPr varScale="1">
        <p:scale>
          <a:sx n="85" d="100"/>
          <a:sy n="85" d="100"/>
        </p:scale>
        <p:origin x="930" y="10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font" Target="fonts/font11.fntdata"/><Relationship Id="rId10" Type="http://schemas.openxmlformats.org/officeDocument/2006/relationships/slide" Target="slides/slide9.xml"/><Relationship Id="rId19" Type="http://schemas.openxmlformats.org/officeDocument/2006/relationships/font" Target="fonts/font2.fntdata"/><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font" Target="fonts/font10.fntdata"/><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641a476e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641a476e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
        <p:cNvGrpSpPr/>
        <p:nvPr/>
      </p:nvGrpSpPr>
      <p:grpSpPr>
        <a:xfrm>
          <a:off x="0" y="0"/>
          <a:ext cx="0" cy="0"/>
          <a:chOff x="0" y="0"/>
          <a:chExt cx="0" cy="0"/>
        </a:xfrm>
      </p:grpSpPr>
      <p:sp>
        <p:nvSpPr>
          <p:cNvPr id="52" name="Google Shape;52;g8641a476e9_0_2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 name="Google Shape;53;g8641a476e9_0_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187730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9661d16799_0_6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9661d16799_0_6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69227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77ae687167_0_1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77ae687167_0_1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5074175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57175" y="1584238"/>
            <a:ext cx="3461400" cy="1511700"/>
          </a:xfrm>
          <a:prstGeom prst="rect">
            <a:avLst/>
          </a:prstGeom>
        </p:spPr>
        <p:txBody>
          <a:bodyPr spcFirstLastPara="1" wrap="square" lIns="91425" tIns="91425" rIns="91425" bIns="91425" anchor="ctr" anchorCtr="0">
            <a:noAutofit/>
          </a:bodyPr>
          <a:lstStyle>
            <a:lvl1pPr lvl="0">
              <a:spcBef>
                <a:spcPts val="0"/>
              </a:spcBef>
              <a:spcAft>
                <a:spcPts val="0"/>
              </a:spcAft>
              <a:buSzPts val="5200"/>
              <a:buNone/>
              <a:defRPr sz="4700">
                <a:solidFill>
                  <a:schemeClr val="dk1"/>
                </a:solidFill>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457175" y="3231075"/>
            <a:ext cx="3338400" cy="3282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chemeClr val="accent6"/>
                </a:solidFill>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1"/>
        <p:cNvGrpSpPr/>
        <p:nvPr/>
      </p:nvGrpSpPr>
      <p:grpSpPr>
        <a:xfrm>
          <a:off x="0" y="0"/>
          <a:ext cx="0" cy="0"/>
          <a:chOff x="0" y="0"/>
          <a:chExt cx="0" cy="0"/>
        </a:xfrm>
      </p:grpSpPr>
      <p:sp>
        <p:nvSpPr>
          <p:cNvPr id="42" name="Google Shape;42;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3" name="Google Shape;43;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4" name="Google Shape;44;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5"/>
        <p:cNvGrpSpPr/>
        <p:nvPr/>
      </p:nvGrpSpPr>
      <p:grpSpPr>
        <a:xfrm>
          <a:off x="0" y="0"/>
          <a:ext cx="0" cy="0"/>
          <a:chOff x="0" y="0"/>
          <a:chExt cx="0" cy="0"/>
        </a:xfrm>
      </p:grpSpPr>
      <p:sp>
        <p:nvSpPr>
          <p:cNvPr id="46" name="Google Shape;46;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4"/>
        <p:cNvGrpSpPr/>
        <p:nvPr/>
      </p:nvGrpSpPr>
      <p:grpSpPr>
        <a:xfrm>
          <a:off x="0" y="0"/>
          <a:ext cx="0" cy="0"/>
          <a:chOff x="0" y="0"/>
          <a:chExt cx="0" cy="0"/>
        </a:xfrm>
      </p:grpSpPr>
      <p:sp>
        <p:nvSpPr>
          <p:cNvPr id="15" name="Google Shape;15;p4"/>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 name="Google Shape;16;p4"/>
          <p:cNvSpPr txBox="1">
            <a:spLocks noGrp="1"/>
          </p:cNvSpPr>
          <p:nvPr>
            <p:ph type="body" idx="1"/>
          </p:nvPr>
        </p:nvSpPr>
        <p:spPr>
          <a:xfrm>
            <a:off x="710275" y="1152475"/>
            <a:ext cx="7723500" cy="34545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7" name="Google Shape;17;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5"/>
          <p:cNvSpPr txBox="1">
            <a:spLocks noGrp="1"/>
          </p:cNvSpPr>
          <p:nvPr>
            <p:ph type="title"/>
          </p:nvPr>
        </p:nvSpPr>
        <p:spPr>
          <a:xfrm>
            <a:off x="710275" y="536650"/>
            <a:ext cx="7723500" cy="481200"/>
          </a:xfrm>
          <a:prstGeom prst="rect">
            <a:avLst/>
          </a:prstGeom>
        </p:spPr>
        <p:txBody>
          <a:bodyPr spcFirstLastPara="1" wrap="square" lIns="91425" tIns="91425" rIns="91425" bIns="91425" anchor="ctr"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 name="Google Shape;20;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1" name="Google Shape;21;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2" name="Google Shape;22;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6"/>
          <p:cNvSpPr txBox="1">
            <a:spLocks noGrp="1"/>
          </p:cNvSpPr>
          <p:nvPr>
            <p:ph type="title"/>
          </p:nvPr>
        </p:nvSpPr>
        <p:spPr>
          <a:xfrm>
            <a:off x="2514575" y="409575"/>
            <a:ext cx="4114800" cy="321000"/>
          </a:xfrm>
          <a:prstGeom prst="rect">
            <a:avLst/>
          </a:prstGeom>
        </p:spPr>
        <p:txBody>
          <a:bodyPr spcFirstLastPara="1" wrap="square" lIns="91425" tIns="91425" rIns="91425" bIns="91425" anchor="ctr" anchorCtr="0">
            <a:noAutofit/>
          </a:bodyPr>
          <a:lstStyle>
            <a:lvl1pPr lvl="0" algn="ctr">
              <a:spcBef>
                <a:spcPts val="0"/>
              </a:spcBef>
              <a:spcAft>
                <a:spcPts val="0"/>
              </a:spcAft>
              <a:buSzPts val="2800"/>
              <a:buNone/>
              <a:defRPr>
                <a:solidFill>
                  <a:schemeClr val="dk1"/>
                </a:solidFill>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5"/>
        <p:cNvGrpSpPr/>
        <p:nvPr/>
      </p:nvGrpSpPr>
      <p:grpSpPr>
        <a:xfrm>
          <a:off x="0" y="0"/>
          <a:ext cx="0" cy="0"/>
          <a:chOff x="0" y="0"/>
          <a:chExt cx="0" cy="0"/>
        </a:xfrm>
      </p:grpSpPr>
      <p:sp>
        <p:nvSpPr>
          <p:cNvPr id="26" name="Google Shape;26;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27" name="Google Shape;27;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9"/>
        <p:cNvGrpSpPr/>
        <p:nvPr/>
      </p:nvGrpSpPr>
      <p:grpSpPr>
        <a:xfrm>
          <a:off x="0" y="0"/>
          <a:ext cx="0" cy="0"/>
          <a:chOff x="0" y="0"/>
          <a:chExt cx="0" cy="0"/>
        </a:xfrm>
      </p:grpSpPr>
      <p:sp>
        <p:nvSpPr>
          <p:cNvPr id="30" name="Google Shape;30;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 name="Google Shape;31;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
        <p:cNvGrpSpPr/>
        <p:nvPr/>
      </p:nvGrpSpPr>
      <p:grpSpPr>
        <a:xfrm>
          <a:off x="0" y="0"/>
          <a:ext cx="0" cy="0"/>
          <a:chOff x="0" y="0"/>
          <a:chExt cx="0" cy="0"/>
        </a:xfrm>
      </p:grpSpPr>
      <p:sp>
        <p:nvSpPr>
          <p:cNvPr id="33" name="Google Shape;33;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5" name="Google Shape;35;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6" name="Google Shape;36;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37" name="Google Shape;37;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8"/>
        <p:cNvGrpSpPr/>
        <p:nvPr/>
      </p:nvGrpSpPr>
      <p:grpSpPr>
        <a:xfrm>
          <a:off x="0" y="0"/>
          <a:ext cx="0" cy="0"/>
          <a:chOff x="0" y="0"/>
          <a:chExt cx="0" cy="0"/>
        </a:xfrm>
      </p:grpSpPr>
      <p:sp>
        <p:nvSpPr>
          <p:cNvPr id="39" name="Google Shape;39;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0" name="Google Shape;40;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l"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0275" y="536650"/>
            <a:ext cx="7723500" cy="481200"/>
          </a:xfrm>
          <a:prstGeom prst="rect">
            <a:avLst/>
          </a:prstGeom>
          <a:noFill/>
          <a:ln>
            <a:noFill/>
          </a:ln>
        </p:spPr>
        <p:txBody>
          <a:bodyPr spcFirstLastPara="1" wrap="square" lIns="91425" tIns="91425" rIns="91425" bIns="91425" anchor="ctr" anchorCtr="0">
            <a:noAutofit/>
          </a:bodyPr>
          <a:lstStyle>
            <a:lvl1pPr lvl="0">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1pPr>
            <a:lvl2pPr lvl="1">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2pPr>
            <a:lvl3pPr lvl="2">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3pPr>
            <a:lvl4pPr lvl="3">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4pPr>
            <a:lvl5pPr lvl="4">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5pPr>
            <a:lvl6pPr lvl="5">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6pPr>
            <a:lvl7pPr lvl="6">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7pPr>
            <a:lvl8pPr lvl="7">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8pPr>
            <a:lvl9pPr lvl="8">
              <a:spcBef>
                <a:spcPts val="0"/>
              </a:spcBef>
              <a:spcAft>
                <a:spcPts val="0"/>
              </a:spcAft>
              <a:buClr>
                <a:schemeClr val="dk1"/>
              </a:buClr>
              <a:buSzPts val="2800"/>
              <a:buFont typeface="Fira Sans Extra Condensed Medium"/>
              <a:buNone/>
              <a:defRPr sz="2800">
                <a:solidFill>
                  <a:schemeClr val="dk1"/>
                </a:solidFill>
                <a:latin typeface="Fira Sans Extra Condensed Medium"/>
                <a:ea typeface="Fira Sans Extra Condensed Medium"/>
                <a:cs typeface="Fira Sans Extra Condensed Medium"/>
                <a:sym typeface="Fira Sans Extra Condensed Medium"/>
              </a:defRPr>
            </a:lvl9pPr>
          </a:lstStyle>
          <a:p>
            <a:endParaRPr/>
          </a:p>
        </p:txBody>
      </p:sp>
      <p:sp>
        <p:nvSpPr>
          <p:cNvPr id="7" name="Google Shape;7;p1"/>
          <p:cNvSpPr txBox="1">
            <a:spLocks noGrp="1"/>
          </p:cNvSpPr>
          <p:nvPr>
            <p:ph type="body" idx="1"/>
          </p:nvPr>
        </p:nvSpPr>
        <p:spPr>
          <a:xfrm>
            <a:off x="710275" y="1152475"/>
            <a:ext cx="7723500" cy="34545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marL="914400" lvl="1"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160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1600"/>
              </a:spcBef>
              <a:spcAft>
                <a:spcPts val="160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288">
          <p15:clr>
            <a:srgbClr val="EA4335"/>
          </p15:clr>
        </p15:guide>
        <p15:guide id="2" orient="horz" pos="258">
          <p15:clr>
            <a:srgbClr val="EA4335"/>
          </p15:clr>
        </p15:guide>
        <p15:guide id="3" pos="5472">
          <p15:clr>
            <a:srgbClr val="EA4335"/>
          </p15:clr>
        </p15:guide>
        <p15:guide id="4" orient="horz" pos="2982">
          <p15:clr>
            <a:srgbClr val="EA4335"/>
          </p15:clr>
        </p15:guide>
        <p15:guide id="5" pos="2880">
          <p15:clr>
            <a:srgbClr val="EA4335"/>
          </p15:clr>
        </p15:guide>
        <p15:guide id="6" orient="horz" pos="1620">
          <p15:clr>
            <a:srgbClr val="EA4335"/>
          </p15:clr>
        </p15:guide>
        <p15:guide id="7" pos="4176">
          <p15:clr>
            <a:srgbClr val="EA4335"/>
          </p15:clr>
        </p15:guide>
        <p15:guide id="8" pos="1584">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5.xml"/><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txBox="1">
            <a:spLocks noGrp="1"/>
          </p:cNvSpPr>
          <p:nvPr>
            <p:ph type="ctrTitle"/>
          </p:nvPr>
        </p:nvSpPr>
        <p:spPr>
          <a:xfrm>
            <a:off x="-98257" y="1479098"/>
            <a:ext cx="5181749" cy="1511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E-Commerce Management System</a:t>
            </a:r>
            <a:endParaRPr dirty="0"/>
          </a:p>
        </p:txBody>
      </p:sp>
      <p:sp>
        <p:nvSpPr>
          <p:cNvPr id="56" name="Google Shape;56;p15"/>
          <p:cNvSpPr txBox="1">
            <a:spLocks noGrp="1"/>
          </p:cNvSpPr>
          <p:nvPr>
            <p:ph type="subTitle" idx="1"/>
          </p:nvPr>
        </p:nvSpPr>
        <p:spPr>
          <a:xfrm>
            <a:off x="256611" y="3116325"/>
            <a:ext cx="4472012" cy="601500"/>
          </a:xfrm>
          <a:prstGeom prst="rect">
            <a:avLst/>
          </a:prstGeom>
        </p:spPr>
        <p:txBody>
          <a:bodyPr spcFirstLastPara="1" wrap="square" lIns="91425" tIns="91425" rIns="91425" bIns="91425" anchor="ctr" anchorCtr="0">
            <a:noAutofit/>
          </a:bodyPr>
          <a:lstStyle/>
          <a:p>
            <a:pPr marL="0" lvl="0" indent="0" algn="ctr"/>
            <a:r>
              <a:rPr lang="en-US" sz="1800" dirty="0">
                <a:solidFill>
                  <a:schemeClr val="dk1"/>
                </a:solidFill>
              </a:rPr>
              <a:t>In Microsoft SQL Server Management Studio</a:t>
            </a:r>
          </a:p>
        </p:txBody>
      </p:sp>
      <p:sp>
        <p:nvSpPr>
          <p:cNvPr id="57" name="Google Shape;57;p15"/>
          <p:cNvSpPr/>
          <p:nvPr/>
        </p:nvSpPr>
        <p:spPr>
          <a:xfrm>
            <a:off x="5789958" y="2865272"/>
            <a:ext cx="2402283" cy="251053"/>
          </a:xfrm>
          <a:custGeom>
            <a:avLst/>
            <a:gdLst/>
            <a:ahLst/>
            <a:cxnLst/>
            <a:rect l="l" t="t" r="r" b="b"/>
            <a:pathLst>
              <a:path w="43098" h="4504" extrusionOk="0">
                <a:moveTo>
                  <a:pt x="21549" y="0"/>
                </a:moveTo>
                <a:cubicBezTo>
                  <a:pt x="9640" y="0"/>
                  <a:pt x="0" y="1001"/>
                  <a:pt x="0" y="2235"/>
                </a:cubicBezTo>
                <a:cubicBezTo>
                  <a:pt x="0" y="3470"/>
                  <a:pt x="9640" y="4504"/>
                  <a:pt x="21549" y="4504"/>
                </a:cubicBezTo>
                <a:cubicBezTo>
                  <a:pt x="33457" y="4504"/>
                  <a:pt x="43097" y="3470"/>
                  <a:pt x="43097" y="2235"/>
                </a:cubicBezTo>
                <a:cubicBezTo>
                  <a:pt x="43097" y="1001"/>
                  <a:pt x="33457" y="0"/>
                  <a:pt x="21549" y="0"/>
                </a:cubicBezTo>
                <a:close/>
              </a:path>
            </a:pathLst>
          </a:custGeom>
          <a:solidFill>
            <a:srgbClr val="142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rot="10800000" flipH="1">
            <a:off x="6351451" y="3609046"/>
            <a:ext cx="1277449" cy="667643"/>
          </a:xfrm>
          <a:custGeom>
            <a:avLst/>
            <a:gdLst/>
            <a:ahLst/>
            <a:cxnLst/>
            <a:rect l="l" t="t" r="r" b="b"/>
            <a:pathLst>
              <a:path w="22918" h="9574" extrusionOk="0">
                <a:moveTo>
                  <a:pt x="1" y="0"/>
                </a:moveTo>
                <a:lnTo>
                  <a:pt x="1" y="9574"/>
                </a:lnTo>
                <a:lnTo>
                  <a:pt x="22917" y="9574"/>
                </a:lnTo>
                <a:lnTo>
                  <a:pt x="22917" y="0"/>
                </a:lnTo>
                <a:close/>
              </a:path>
            </a:pathLst>
          </a:custGeom>
          <a:gradFill>
            <a:gsLst>
              <a:gs pos="0">
                <a:srgbClr val="DDDDDD"/>
              </a:gs>
              <a:gs pos="100000">
                <a:srgbClr val="91919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5860584" y="4142660"/>
            <a:ext cx="2251729" cy="148826"/>
          </a:xfrm>
          <a:custGeom>
            <a:avLst/>
            <a:gdLst/>
            <a:ahLst/>
            <a:cxnLst/>
            <a:rect l="l" t="t" r="r" b="b"/>
            <a:pathLst>
              <a:path w="40397" h="2670" extrusionOk="0">
                <a:moveTo>
                  <a:pt x="1" y="1"/>
                </a:moveTo>
                <a:lnTo>
                  <a:pt x="1" y="2669"/>
                </a:lnTo>
                <a:lnTo>
                  <a:pt x="40396" y="2669"/>
                </a:lnTo>
                <a:lnTo>
                  <a:pt x="40396" y="1"/>
                </a:lnTo>
                <a:close/>
              </a:path>
            </a:pathLst>
          </a:custGeom>
          <a:solidFill>
            <a:schemeClr val="lt2"/>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4932751" y="914742"/>
            <a:ext cx="4114727" cy="2880142"/>
          </a:xfrm>
          <a:custGeom>
            <a:avLst/>
            <a:gdLst/>
            <a:ahLst/>
            <a:cxnLst/>
            <a:rect l="l" t="t" r="r" b="b"/>
            <a:pathLst>
              <a:path w="73820" h="51671" extrusionOk="0">
                <a:moveTo>
                  <a:pt x="7206" y="1"/>
                </a:moveTo>
                <a:cubicBezTo>
                  <a:pt x="3236" y="1"/>
                  <a:pt x="0" y="3203"/>
                  <a:pt x="0" y="7172"/>
                </a:cubicBezTo>
                <a:lnTo>
                  <a:pt x="0" y="44499"/>
                </a:lnTo>
                <a:cubicBezTo>
                  <a:pt x="0" y="48469"/>
                  <a:pt x="3236" y="51671"/>
                  <a:pt x="7206" y="51671"/>
                </a:cubicBezTo>
                <a:lnTo>
                  <a:pt x="66648" y="51671"/>
                </a:lnTo>
                <a:cubicBezTo>
                  <a:pt x="70617" y="51671"/>
                  <a:pt x="73820" y="48469"/>
                  <a:pt x="73820" y="44499"/>
                </a:cubicBezTo>
                <a:lnTo>
                  <a:pt x="73820" y="7172"/>
                </a:lnTo>
                <a:cubicBezTo>
                  <a:pt x="73820" y="3203"/>
                  <a:pt x="70617" y="1"/>
                  <a:pt x="66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4932751" y="914742"/>
            <a:ext cx="4114727" cy="2480430"/>
          </a:xfrm>
          <a:custGeom>
            <a:avLst/>
            <a:gdLst/>
            <a:ahLst/>
            <a:cxnLst/>
            <a:rect l="l" t="t" r="r" b="b"/>
            <a:pathLst>
              <a:path w="73820" h="44500" extrusionOk="0">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6913000" y="3462160"/>
            <a:ext cx="150665" cy="150609"/>
          </a:xfrm>
          <a:custGeom>
            <a:avLst/>
            <a:gdLst/>
            <a:ahLst/>
            <a:cxnLst/>
            <a:rect l="l" t="t" r="r" b="b"/>
            <a:pathLst>
              <a:path w="2703" h="2702" extrusionOk="0">
                <a:moveTo>
                  <a:pt x="1335" y="0"/>
                </a:moveTo>
                <a:cubicBezTo>
                  <a:pt x="601" y="0"/>
                  <a:pt x="1" y="634"/>
                  <a:pt x="1" y="1368"/>
                </a:cubicBezTo>
                <a:cubicBezTo>
                  <a:pt x="1" y="2102"/>
                  <a:pt x="601" y="2702"/>
                  <a:pt x="1335" y="2702"/>
                </a:cubicBezTo>
                <a:cubicBezTo>
                  <a:pt x="2069" y="2702"/>
                  <a:pt x="2703" y="2102"/>
                  <a:pt x="2703" y="1368"/>
                </a:cubicBezTo>
                <a:cubicBezTo>
                  <a:pt x="2703" y="634"/>
                  <a:pt x="2069" y="33"/>
                  <a:pt x="1335"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4932751" y="914742"/>
            <a:ext cx="4114727" cy="2480430"/>
          </a:xfrm>
          <a:custGeom>
            <a:avLst/>
            <a:gdLst/>
            <a:ahLst/>
            <a:cxnLst/>
            <a:rect l="l" t="t" r="r" b="b"/>
            <a:pathLst>
              <a:path w="73820" h="44500" extrusionOk="0">
                <a:moveTo>
                  <a:pt x="66648" y="2136"/>
                </a:moveTo>
                <a:cubicBezTo>
                  <a:pt x="69417" y="2136"/>
                  <a:pt x="71685" y="4404"/>
                  <a:pt x="71685" y="7172"/>
                </a:cubicBezTo>
                <a:lnTo>
                  <a:pt x="71685" y="42331"/>
                </a:lnTo>
                <a:lnTo>
                  <a:pt x="2169" y="42331"/>
                </a:lnTo>
                <a:lnTo>
                  <a:pt x="2169" y="7172"/>
                </a:lnTo>
                <a:cubicBezTo>
                  <a:pt x="2169" y="4404"/>
                  <a:pt x="4437" y="2136"/>
                  <a:pt x="7206" y="2136"/>
                </a:cubicBezTo>
                <a:close/>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5977754" y="1535766"/>
            <a:ext cx="2022972" cy="1340658"/>
          </a:xfrm>
          <a:custGeom>
            <a:avLst/>
            <a:gdLst/>
            <a:ahLst/>
            <a:cxnLst/>
            <a:rect l="l" t="t" r="r" b="b"/>
            <a:pathLst>
              <a:path w="36293" h="24052" extrusionOk="0">
                <a:moveTo>
                  <a:pt x="0" y="1"/>
                </a:moveTo>
                <a:lnTo>
                  <a:pt x="0" y="24052"/>
                </a:lnTo>
                <a:lnTo>
                  <a:pt x="36293" y="24052"/>
                </a:lnTo>
                <a:lnTo>
                  <a:pt x="362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6143198" y="1913252"/>
            <a:ext cx="1054322" cy="814417"/>
          </a:xfrm>
          <a:custGeom>
            <a:avLst/>
            <a:gdLst/>
            <a:ahLst/>
            <a:cxnLst/>
            <a:rect l="l" t="t" r="r" b="b"/>
            <a:pathLst>
              <a:path w="18915" h="14611" extrusionOk="0">
                <a:moveTo>
                  <a:pt x="1" y="0"/>
                </a:moveTo>
                <a:lnTo>
                  <a:pt x="1" y="14611"/>
                </a:lnTo>
                <a:lnTo>
                  <a:pt x="18914" y="14611"/>
                </a:lnTo>
                <a:lnTo>
                  <a:pt x="189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6189687" y="1959741"/>
            <a:ext cx="961348" cy="721443"/>
          </a:xfrm>
          <a:custGeom>
            <a:avLst/>
            <a:gdLst/>
            <a:ahLst/>
            <a:cxnLst/>
            <a:rect l="l" t="t" r="r" b="b"/>
            <a:pathLst>
              <a:path w="17247" h="12943" extrusionOk="0">
                <a:moveTo>
                  <a:pt x="1" y="0"/>
                </a:moveTo>
                <a:lnTo>
                  <a:pt x="1" y="12943"/>
                </a:lnTo>
                <a:lnTo>
                  <a:pt x="17246" y="12943"/>
                </a:lnTo>
                <a:lnTo>
                  <a:pt x="172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6236176" y="2008069"/>
            <a:ext cx="868373" cy="626685"/>
          </a:xfrm>
          <a:custGeom>
            <a:avLst/>
            <a:gdLst/>
            <a:ahLst/>
            <a:cxnLst/>
            <a:rect l="l" t="t" r="r" b="b"/>
            <a:pathLst>
              <a:path w="15579" h="11243" extrusionOk="0">
                <a:moveTo>
                  <a:pt x="1" y="1"/>
                </a:moveTo>
                <a:lnTo>
                  <a:pt x="1" y="11242"/>
                </a:lnTo>
                <a:lnTo>
                  <a:pt x="15579" y="11242"/>
                </a:lnTo>
                <a:lnTo>
                  <a:pt x="155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6208305" y="2320448"/>
            <a:ext cx="924113" cy="56"/>
          </a:xfrm>
          <a:custGeom>
            <a:avLst/>
            <a:gdLst/>
            <a:ahLst/>
            <a:cxnLst/>
            <a:rect l="l" t="t" r="r" b="b"/>
            <a:pathLst>
              <a:path w="16579" h="1" fill="none" extrusionOk="0">
                <a:moveTo>
                  <a:pt x="16579" y="1"/>
                </a:moveTo>
                <a:lnTo>
                  <a:pt x="0" y="1"/>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6429546" y="1931870"/>
            <a:ext cx="56" cy="736325"/>
          </a:xfrm>
          <a:custGeom>
            <a:avLst/>
            <a:gdLst/>
            <a:ahLst/>
            <a:cxnLst/>
            <a:rect l="l" t="t" r="r" b="b"/>
            <a:pathLst>
              <a:path w="1" h="13210" fill="none" extrusionOk="0">
                <a:moveTo>
                  <a:pt x="1" y="13210"/>
                </a:moveTo>
                <a:lnTo>
                  <a:pt x="1" y="0"/>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6911161" y="1931870"/>
            <a:ext cx="56" cy="736325"/>
          </a:xfrm>
          <a:custGeom>
            <a:avLst/>
            <a:gdLst/>
            <a:ahLst/>
            <a:cxnLst/>
            <a:rect l="l" t="t" r="r" b="b"/>
            <a:pathLst>
              <a:path w="1" h="13210" fill="none" extrusionOk="0">
                <a:moveTo>
                  <a:pt x="0" y="13210"/>
                </a:moveTo>
                <a:lnTo>
                  <a:pt x="0" y="0"/>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6669406" y="1931870"/>
            <a:ext cx="56" cy="736325"/>
          </a:xfrm>
          <a:custGeom>
            <a:avLst/>
            <a:gdLst/>
            <a:ahLst/>
            <a:cxnLst/>
            <a:rect l="l" t="t" r="r" b="b"/>
            <a:pathLst>
              <a:path w="1" h="13210" fill="none" extrusionOk="0">
                <a:moveTo>
                  <a:pt x="1" y="13210"/>
                </a:moveTo>
                <a:lnTo>
                  <a:pt x="1" y="0"/>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5977754" y="2681212"/>
            <a:ext cx="2022972" cy="195257"/>
          </a:xfrm>
          <a:custGeom>
            <a:avLst/>
            <a:gdLst/>
            <a:ahLst/>
            <a:cxnLst/>
            <a:rect l="l" t="t" r="r" b="b"/>
            <a:pathLst>
              <a:path w="36293" h="3503" extrusionOk="0">
                <a:moveTo>
                  <a:pt x="0" y="0"/>
                </a:moveTo>
                <a:lnTo>
                  <a:pt x="0" y="3503"/>
                </a:lnTo>
                <a:lnTo>
                  <a:pt x="36293" y="3503"/>
                </a:lnTo>
                <a:lnTo>
                  <a:pt x="3629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7260721" y="1820274"/>
            <a:ext cx="548537" cy="1056162"/>
          </a:xfrm>
          <a:custGeom>
            <a:avLst/>
            <a:gdLst/>
            <a:ahLst/>
            <a:cxnLst/>
            <a:rect l="l" t="t" r="r" b="b"/>
            <a:pathLst>
              <a:path w="9841" h="18948" extrusionOk="0">
                <a:moveTo>
                  <a:pt x="1" y="1"/>
                </a:moveTo>
                <a:lnTo>
                  <a:pt x="1" y="18948"/>
                </a:lnTo>
                <a:lnTo>
                  <a:pt x="9841" y="18948"/>
                </a:lnTo>
                <a:lnTo>
                  <a:pt x="98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7310945" y="1801712"/>
            <a:ext cx="448150" cy="1076562"/>
          </a:xfrm>
          <a:custGeom>
            <a:avLst/>
            <a:gdLst/>
            <a:ahLst/>
            <a:cxnLst/>
            <a:rect l="l" t="t" r="r" b="b"/>
            <a:pathLst>
              <a:path w="8040" h="19314" extrusionOk="0">
                <a:moveTo>
                  <a:pt x="0" y="0"/>
                </a:moveTo>
                <a:lnTo>
                  <a:pt x="0" y="19314"/>
                </a:lnTo>
                <a:lnTo>
                  <a:pt x="8039" y="19314"/>
                </a:lnTo>
                <a:lnTo>
                  <a:pt x="80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7357434" y="1848145"/>
            <a:ext cx="355175" cy="981804"/>
          </a:xfrm>
          <a:custGeom>
            <a:avLst/>
            <a:gdLst/>
            <a:ahLst/>
            <a:cxnLst/>
            <a:rect l="l" t="t" r="r" b="b"/>
            <a:pathLst>
              <a:path w="6372" h="17614" extrusionOk="0">
                <a:moveTo>
                  <a:pt x="0" y="1"/>
                </a:moveTo>
                <a:lnTo>
                  <a:pt x="0" y="17614"/>
                </a:lnTo>
                <a:lnTo>
                  <a:pt x="6371" y="17614"/>
                </a:lnTo>
                <a:lnTo>
                  <a:pt x="6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5977754" y="2134492"/>
            <a:ext cx="2026706" cy="148826"/>
          </a:xfrm>
          <a:custGeom>
            <a:avLst/>
            <a:gdLst/>
            <a:ahLst/>
            <a:cxnLst/>
            <a:rect l="l" t="t" r="r" b="b"/>
            <a:pathLst>
              <a:path w="36360" h="2670" extrusionOk="0">
                <a:moveTo>
                  <a:pt x="0" y="1"/>
                </a:moveTo>
                <a:lnTo>
                  <a:pt x="0" y="2303"/>
                </a:lnTo>
                <a:cubicBezTo>
                  <a:pt x="267" y="2536"/>
                  <a:pt x="567" y="2670"/>
                  <a:pt x="934" y="2670"/>
                </a:cubicBezTo>
                <a:cubicBezTo>
                  <a:pt x="1735" y="2670"/>
                  <a:pt x="2368" y="2036"/>
                  <a:pt x="2368" y="1235"/>
                </a:cubicBezTo>
                <a:cubicBezTo>
                  <a:pt x="2368" y="2036"/>
                  <a:pt x="3036" y="2670"/>
                  <a:pt x="3803" y="2670"/>
                </a:cubicBezTo>
                <a:cubicBezTo>
                  <a:pt x="4603" y="2670"/>
                  <a:pt x="5271" y="2036"/>
                  <a:pt x="5271" y="1235"/>
                </a:cubicBezTo>
                <a:cubicBezTo>
                  <a:pt x="5271" y="2036"/>
                  <a:pt x="5904" y="2670"/>
                  <a:pt x="6705" y="2670"/>
                </a:cubicBezTo>
                <a:cubicBezTo>
                  <a:pt x="7472" y="2670"/>
                  <a:pt x="8139" y="2036"/>
                  <a:pt x="8139" y="1235"/>
                </a:cubicBezTo>
                <a:cubicBezTo>
                  <a:pt x="8139" y="2036"/>
                  <a:pt x="8773" y="2670"/>
                  <a:pt x="9574" y="2670"/>
                </a:cubicBezTo>
                <a:cubicBezTo>
                  <a:pt x="10374" y="2670"/>
                  <a:pt x="11008" y="2036"/>
                  <a:pt x="11008" y="1235"/>
                </a:cubicBezTo>
                <a:cubicBezTo>
                  <a:pt x="11008" y="2036"/>
                  <a:pt x="11642" y="2670"/>
                  <a:pt x="12442" y="2670"/>
                </a:cubicBezTo>
                <a:cubicBezTo>
                  <a:pt x="13243" y="2670"/>
                  <a:pt x="13877" y="2036"/>
                  <a:pt x="13877" y="1235"/>
                </a:cubicBezTo>
                <a:cubicBezTo>
                  <a:pt x="13877" y="2036"/>
                  <a:pt x="14544" y="2670"/>
                  <a:pt x="15311" y="2670"/>
                </a:cubicBezTo>
                <a:cubicBezTo>
                  <a:pt x="16112" y="2670"/>
                  <a:pt x="16779" y="2036"/>
                  <a:pt x="16779" y="1235"/>
                </a:cubicBezTo>
                <a:cubicBezTo>
                  <a:pt x="16779" y="2036"/>
                  <a:pt x="17413" y="2670"/>
                  <a:pt x="18213" y="2670"/>
                </a:cubicBezTo>
                <a:cubicBezTo>
                  <a:pt x="18980" y="2670"/>
                  <a:pt x="19647" y="2036"/>
                  <a:pt x="19647" y="1235"/>
                </a:cubicBezTo>
                <a:cubicBezTo>
                  <a:pt x="19647" y="2036"/>
                  <a:pt x="20281" y="2670"/>
                  <a:pt x="21082" y="2670"/>
                </a:cubicBezTo>
                <a:cubicBezTo>
                  <a:pt x="21882" y="2670"/>
                  <a:pt x="22516" y="2036"/>
                  <a:pt x="22516" y="1235"/>
                </a:cubicBezTo>
                <a:cubicBezTo>
                  <a:pt x="22516" y="2036"/>
                  <a:pt x="23150" y="2670"/>
                  <a:pt x="23951" y="2670"/>
                </a:cubicBezTo>
                <a:cubicBezTo>
                  <a:pt x="24751" y="2670"/>
                  <a:pt x="25385" y="2036"/>
                  <a:pt x="25385" y="1235"/>
                </a:cubicBezTo>
                <a:cubicBezTo>
                  <a:pt x="25385" y="2036"/>
                  <a:pt x="26052" y="2670"/>
                  <a:pt x="26819" y="2670"/>
                </a:cubicBezTo>
                <a:cubicBezTo>
                  <a:pt x="27620" y="2670"/>
                  <a:pt x="28254" y="2036"/>
                  <a:pt x="28254" y="1235"/>
                </a:cubicBezTo>
                <a:cubicBezTo>
                  <a:pt x="28254" y="2036"/>
                  <a:pt x="28921" y="2670"/>
                  <a:pt x="29721" y="2670"/>
                </a:cubicBezTo>
                <a:cubicBezTo>
                  <a:pt x="30489" y="2670"/>
                  <a:pt x="31156" y="2036"/>
                  <a:pt x="31156" y="1235"/>
                </a:cubicBezTo>
                <a:cubicBezTo>
                  <a:pt x="31156" y="2036"/>
                  <a:pt x="31789" y="2670"/>
                  <a:pt x="32590" y="2670"/>
                </a:cubicBezTo>
                <a:cubicBezTo>
                  <a:pt x="33391" y="2670"/>
                  <a:pt x="34024" y="2036"/>
                  <a:pt x="34024" y="1235"/>
                </a:cubicBezTo>
                <a:cubicBezTo>
                  <a:pt x="34024" y="2036"/>
                  <a:pt x="34658" y="2670"/>
                  <a:pt x="35459" y="2670"/>
                </a:cubicBezTo>
                <a:cubicBezTo>
                  <a:pt x="35792" y="2670"/>
                  <a:pt x="36093" y="2536"/>
                  <a:pt x="36359" y="2369"/>
                </a:cubicBezTo>
                <a:lnTo>
                  <a:pt x="363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7310945" y="2374407"/>
            <a:ext cx="448150" cy="92974"/>
          </a:xfrm>
          <a:custGeom>
            <a:avLst/>
            <a:gdLst/>
            <a:ahLst/>
            <a:cxnLst/>
            <a:rect l="l" t="t" r="r" b="b"/>
            <a:pathLst>
              <a:path w="8040" h="1668" extrusionOk="0">
                <a:moveTo>
                  <a:pt x="0" y="0"/>
                </a:moveTo>
                <a:lnTo>
                  <a:pt x="0" y="1668"/>
                </a:lnTo>
                <a:lnTo>
                  <a:pt x="8039" y="1668"/>
                </a:lnTo>
                <a:lnTo>
                  <a:pt x="80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7338816" y="2407852"/>
            <a:ext cx="115326" cy="20512"/>
          </a:xfrm>
          <a:custGeom>
            <a:avLst/>
            <a:gdLst/>
            <a:ahLst/>
            <a:cxnLst/>
            <a:rect l="l" t="t" r="r" b="b"/>
            <a:pathLst>
              <a:path w="2069" h="368" extrusionOk="0">
                <a:moveTo>
                  <a:pt x="201" y="0"/>
                </a:moveTo>
                <a:cubicBezTo>
                  <a:pt x="101" y="0"/>
                  <a:pt x="1" y="67"/>
                  <a:pt x="1" y="201"/>
                </a:cubicBezTo>
                <a:cubicBezTo>
                  <a:pt x="1" y="301"/>
                  <a:pt x="101" y="367"/>
                  <a:pt x="201" y="367"/>
                </a:cubicBezTo>
                <a:lnTo>
                  <a:pt x="1869" y="367"/>
                </a:lnTo>
                <a:cubicBezTo>
                  <a:pt x="1969" y="367"/>
                  <a:pt x="2069" y="301"/>
                  <a:pt x="2069" y="201"/>
                </a:cubicBezTo>
                <a:cubicBezTo>
                  <a:pt x="2069" y="67"/>
                  <a:pt x="1969" y="0"/>
                  <a:pt x="18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5977754" y="1606447"/>
            <a:ext cx="2022972" cy="167387"/>
          </a:xfrm>
          <a:custGeom>
            <a:avLst/>
            <a:gdLst/>
            <a:ahLst/>
            <a:cxnLst/>
            <a:rect l="l" t="t" r="r" b="b"/>
            <a:pathLst>
              <a:path w="36293" h="3003" extrusionOk="0">
                <a:moveTo>
                  <a:pt x="0" y="1"/>
                </a:moveTo>
                <a:lnTo>
                  <a:pt x="0" y="3003"/>
                </a:lnTo>
                <a:lnTo>
                  <a:pt x="36293" y="3003"/>
                </a:lnTo>
                <a:lnTo>
                  <a:pt x="362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5921956" y="1535766"/>
            <a:ext cx="2134563" cy="197152"/>
          </a:xfrm>
          <a:custGeom>
            <a:avLst/>
            <a:gdLst/>
            <a:ahLst/>
            <a:cxnLst/>
            <a:rect l="l" t="t" r="r" b="b"/>
            <a:pathLst>
              <a:path w="38295" h="3537" extrusionOk="0">
                <a:moveTo>
                  <a:pt x="0" y="1"/>
                </a:moveTo>
                <a:lnTo>
                  <a:pt x="0" y="3537"/>
                </a:lnTo>
                <a:lnTo>
                  <a:pt x="38294" y="3537"/>
                </a:lnTo>
                <a:lnTo>
                  <a:pt x="38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6412824" y="1273610"/>
            <a:ext cx="1156549" cy="360749"/>
          </a:xfrm>
          <a:custGeom>
            <a:avLst/>
            <a:gdLst/>
            <a:ahLst/>
            <a:cxnLst/>
            <a:rect l="l" t="t" r="r" b="b"/>
            <a:pathLst>
              <a:path w="20749" h="6472" extrusionOk="0">
                <a:moveTo>
                  <a:pt x="1" y="1"/>
                </a:moveTo>
                <a:lnTo>
                  <a:pt x="1" y="6472"/>
                </a:lnTo>
                <a:lnTo>
                  <a:pt x="20749" y="6472"/>
                </a:lnTo>
                <a:lnTo>
                  <a:pt x="207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6397947" y="1262462"/>
            <a:ext cx="1180685" cy="383101"/>
          </a:xfrm>
          <a:custGeom>
            <a:avLst/>
            <a:gdLst/>
            <a:ahLst/>
            <a:cxnLst/>
            <a:rect l="l" t="t" r="r" b="b"/>
            <a:pathLst>
              <a:path w="21182" h="6873" extrusionOk="0">
                <a:moveTo>
                  <a:pt x="20782" y="401"/>
                </a:moveTo>
                <a:lnTo>
                  <a:pt x="20782" y="6472"/>
                </a:lnTo>
                <a:lnTo>
                  <a:pt x="434" y="6472"/>
                </a:lnTo>
                <a:lnTo>
                  <a:pt x="434" y="401"/>
                </a:lnTo>
                <a:close/>
                <a:moveTo>
                  <a:pt x="0" y="0"/>
                </a:moveTo>
                <a:lnTo>
                  <a:pt x="0" y="6872"/>
                </a:lnTo>
                <a:lnTo>
                  <a:pt x="21182" y="6872"/>
                </a:lnTo>
                <a:lnTo>
                  <a:pt x="211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5789958" y="1801712"/>
            <a:ext cx="2398548" cy="260362"/>
          </a:xfrm>
          <a:custGeom>
            <a:avLst/>
            <a:gdLst/>
            <a:ahLst/>
            <a:cxnLst/>
            <a:rect l="l" t="t" r="r" b="b"/>
            <a:pathLst>
              <a:path w="43031" h="4671" extrusionOk="0">
                <a:moveTo>
                  <a:pt x="6104" y="0"/>
                </a:moveTo>
                <a:lnTo>
                  <a:pt x="0" y="4670"/>
                </a:lnTo>
                <a:lnTo>
                  <a:pt x="43031" y="4670"/>
                </a:lnTo>
                <a:lnTo>
                  <a:pt x="369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7733027" y="1801712"/>
            <a:ext cx="455563" cy="260362"/>
          </a:xfrm>
          <a:custGeom>
            <a:avLst/>
            <a:gdLst/>
            <a:ahLst/>
            <a:cxnLst/>
            <a:rect l="l" t="t" r="r" b="b"/>
            <a:pathLst>
              <a:path w="8173" h="4671" extrusionOk="0">
                <a:moveTo>
                  <a:pt x="0" y="0"/>
                </a:moveTo>
                <a:lnTo>
                  <a:pt x="5304" y="4670"/>
                </a:lnTo>
                <a:lnTo>
                  <a:pt x="8173" y="4670"/>
                </a:lnTo>
                <a:lnTo>
                  <a:pt x="20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7504316" y="1801712"/>
            <a:ext cx="364484" cy="260362"/>
          </a:xfrm>
          <a:custGeom>
            <a:avLst/>
            <a:gdLst/>
            <a:ahLst/>
            <a:cxnLst/>
            <a:rect l="l" t="t" r="r" b="b"/>
            <a:pathLst>
              <a:path w="6539" h="4671" extrusionOk="0">
                <a:moveTo>
                  <a:pt x="0" y="0"/>
                </a:moveTo>
                <a:lnTo>
                  <a:pt x="3670" y="4670"/>
                </a:lnTo>
                <a:lnTo>
                  <a:pt x="6538" y="4670"/>
                </a:lnTo>
                <a:lnTo>
                  <a:pt x="20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7275605" y="1801712"/>
            <a:ext cx="273349" cy="260362"/>
          </a:xfrm>
          <a:custGeom>
            <a:avLst/>
            <a:gdLst/>
            <a:ahLst/>
            <a:cxnLst/>
            <a:rect l="l" t="t" r="r" b="b"/>
            <a:pathLst>
              <a:path w="4904" h="4671" extrusionOk="0">
                <a:moveTo>
                  <a:pt x="0" y="0"/>
                </a:moveTo>
                <a:lnTo>
                  <a:pt x="2035" y="4670"/>
                </a:lnTo>
                <a:lnTo>
                  <a:pt x="4904" y="4670"/>
                </a:lnTo>
                <a:lnTo>
                  <a:pt x="20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7046894" y="1801712"/>
            <a:ext cx="182270" cy="260362"/>
          </a:xfrm>
          <a:custGeom>
            <a:avLst/>
            <a:gdLst/>
            <a:ahLst/>
            <a:cxnLst/>
            <a:rect l="l" t="t" r="r" b="b"/>
            <a:pathLst>
              <a:path w="3270" h="4671" extrusionOk="0">
                <a:moveTo>
                  <a:pt x="0" y="0"/>
                </a:moveTo>
                <a:lnTo>
                  <a:pt x="401" y="4670"/>
                </a:lnTo>
                <a:lnTo>
                  <a:pt x="3269" y="4670"/>
                </a:lnTo>
                <a:lnTo>
                  <a:pt x="20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6749396" y="1801712"/>
            <a:ext cx="182270" cy="260362"/>
          </a:xfrm>
          <a:custGeom>
            <a:avLst/>
            <a:gdLst/>
            <a:ahLst/>
            <a:cxnLst/>
            <a:rect l="l" t="t" r="r" b="b"/>
            <a:pathLst>
              <a:path w="3270" h="4671" extrusionOk="0">
                <a:moveTo>
                  <a:pt x="1235" y="0"/>
                </a:moveTo>
                <a:lnTo>
                  <a:pt x="0" y="4670"/>
                </a:lnTo>
                <a:lnTo>
                  <a:pt x="2869" y="4670"/>
                </a:lnTo>
                <a:lnTo>
                  <a:pt x="32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6429546" y="1801712"/>
            <a:ext cx="273405" cy="260362"/>
          </a:xfrm>
          <a:custGeom>
            <a:avLst/>
            <a:gdLst/>
            <a:ahLst/>
            <a:cxnLst/>
            <a:rect l="l" t="t" r="r" b="b"/>
            <a:pathLst>
              <a:path w="4905" h="4671" extrusionOk="0">
                <a:moveTo>
                  <a:pt x="2870" y="0"/>
                </a:moveTo>
                <a:lnTo>
                  <a:pt x="1" y="4670"/>
                </a:lnTo>
                <a:lnTo>
                  <a:pt x="2870" y="4670"/>
                </a:lnTo>
                <a:lnTo>
                  <a:pt x="49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6109752" y="1801712"/>
            <a:ext cx="364484" cy="260362"/>
          </a:xfrm>
          <a:custGeom>
            <a:avLst/>
            <a:gdLst/>
            <a:ahLst/>
            <a:cxnLst/>
            <a:rect l="l" t="t" r="r" b="b"/>
            <a:pathLst>
              <a:path w="6539" h="4671" extrusionOk="0">
                <a:moveTo>
                  <a:pt x="4470" y="0"/>
                </a:moveTo>
                <a:lnTo>
                  <a:pt x="0" y="4670"/>
                </a:lnTo>
                <a:lnTo>
                  <a:pt x="2869" y="4670"/>
                </a:lnTo>
                <a:lnTo>
                  <a:pt x="65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5789958" y="1801712"/>
            <a:ext cx="455563" cy="260362"/>
          </a:xfrm>
          <a:custGeom>
            <a:avLst/>
            <a:gdLst/>
            <a:ahLst/>
            <a:cxnLst/>
            <a:rect l="l" t="t" r="r" b="b"/>
            <a:pathLst>
              <a:path w="8173" h="4671" extrusionOk="0">
                <a:moveTo>
                  <a:pt x="6104" y="0"/>
                </a:moveTo>
                <a:lnTo>
                  <a:pt x="0" y="4670"/>
                </a:lnTo>
                <a:lnTo>
                  <a:pt x="2869" y="4670"/>
                </a:lnTo>
                <a:lnTo>
                  <a:pt x="81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5788063" y="2062028"/>
            <a:ext cx="161813" cy="146931"/>
          </a:xfrm>
          <a:custGeom>
            <a:avLst/>
            <a:gdLst/>
            <a:ahLst/>
            <a:cxnLst/>
            <a:rect l="l" t="t" r="r" b="b"/>
            <a:pathLst>
              <a:path w="2903" h="2636" extrusionOk="0">
                <a:moveTo>
                  <a:pt x="1" y="0"/>
                </a:moveTo>
                <a:lnTo>
                  <a:pt x="1" y="1201"/>
                </a:lnTo>
                <a:cubicBezTo>
                  <a:pt x="1" y="2001"/>
                  <a:pt x="668" y="2635"/>
                  <a:pt x="1468" y="2635"/>
                </a:cubicBezTo>
                <a:cubicBezTo>
                  <a:pt x="2236" y="2635"/>
                  <a:pt x="2903" y="2001"/>
                  <a:pt x="2903" y="1201"/>
                </a:cubicBezTo>
                <a:lnTo>
                  <a:pt x="2903"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5949827" y="2062028"/>
            <a:ext cx="159974" cy="146931"/>
          </a:xfrm>
          <a:custGeom>
            <a:avLst/>
            <a:gdLst/>
            <a:ahLst/>
            <a:cxnLst/>
            <a:rect l="l" t="t" r="r" b="b"/>
            <a:pathLst>
              <a:path w="2870" h="2636" extrusionOk="0">
                <a:moveTo>
                  <a:pt x="1" y="0"/>
                </a:moveTo>
                <a:lnTo>
                  <a:pt x="1" y="1201"/>
                </a:lnTo>
                <a:cubicBezTo>
                  <a:pt x="1" y="2001"/>
                  <a:pt x="635" y="2635"/>
                  <a:pt x="1435" y="2635"/>
                </a:cubicBezTo>
                <a:cubicBezTo>
                  <a:pt x="2236"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6109752" y="2062028"/>
            <a:ext cx="159974" cy="146931"/>
          </a:xfrm>
          <a:custGeom>
            <a:avLst/>
            <a:gdLst/>
            <a:ahLst/>
            <a:cxnLst/>
            <a:rect l="l" t="t" r="r" b="b"/>
            <a:pathLst>
              <a:path w="2870"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6269677" y="2062028"/>
            <a:ext cx="159918" cy="146931"/>
          </a:xfrm>
          <a:custGeom>
            <a:avLst/>
            <a:gdLst/>
            <a:ahLst/>
            <a:cxnLst/>
            <a:rect l="l" t="t" r="r" b="b"/>
            <a:pathLst>
              <a:path w="2869"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6429546" y="2062028"/>
            <a:ext cx="159974" cy="146931"/>
          </a:xfrm>
          <a:custGeom>
            <a:avLst/>
            <a:gdLst/>
            <a:ahLst/>
            <a:cxnLst/>
            <a:rect l="l" t="t" r="r" b="b"/>
            <a:pathLst>
              <a:path w="2870" h="2636" extrusionOk="0">
                <a:moveTo>
                  <a:pt x="1" y="0"/>
                </a:moveTo>
                <a:lnTo>
                  <a:pt x="1" y="1201"/>
                </a:lnTo>
                <a:cubicBezTo>
                  <a:pt x="1" y="2001"/>
                  <a:pt x="668" y="2635"/>
                  <a:pt x="1435" y="2635"/>
                </a:cubicBezTo>
                <a:cubicBezTo>
                  <a:pt x="2236" y="2635"/>
                  <a:pt x="2870" y="2001"/>
                  <a:pt x="2870" y="1201"/>
                </a:cubicBezTo>
                <a:lnTo>
                  <a:pt x="2870"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6589471" y="2062028"/>
            <a:ext cx="161813" cy="146931"/>
          </a:xfrm>
          <a:custGeom>
            <a:avLst/>
            <a:gdLst/>
            <a:ahLst/>
            <a:cxnLst/>
            <a:rect l="l" t="t" r="r" b="b"/>
            <a:pathLst>
              <a:path w="2903" h="2636" extrusionOk="0">
                <a:moveTo>
                  <a:pt x="1" y="0"/>
                </a:moveTo>
                <a:lnTo>
                  <a:pt x="1" y="1201"/>
                </a:lnTo>
                <a:cubicBezTo>
                  <a:pt x="1" y="2001"/>
                  <a:pt x="668" y="2635"/>
                  <a:pt x="1435" y="2635"/>
                </a:cubicBezTo>
                <a:cubicBezTo>
                  <a:pt x="2236" y="2635"/>
                  <a:pt x="2903" y="2001"/>
                  <a:pt x="2903" y="1201"/>
                </a:cubicBezTo>
                <a:lnTo>
                  <a:pt x="2869" y="1201"/>
                </a:ln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6749396" y="2062028"/>
            <a:ext cx="161813" cy="146931"/>
          </a:xfrm>
          <a:custGeom>
            <a:avLst/>
            <a:gdLst/>
            <a:ahLst/>
            <a:cxnLst/>
            <a:rect l="l" t="t" r="r" b="b"/>
            <a:pathLst>
              <a:path w="2903" h="2636" extrusionOk="0">
                <a:moveTo>
                  <a:pt x="0" y="0"/>
                </a:moveTo>
                <a:lnTo>
                  <a:pt x="0" y="1201"/>
                </a:lnTo>
                <a:cubicBezTo>
                  <a:pt x="0" y="2001"/>
                  <a:pt x="667" y="2635"/>
                  <a:pt x="1468" y="2635"/>
                </a:cubicBezTo>
                <a:cubicBezTo>
                  <a:pt x="2235" y="2635"/>
                  <a:pt x="2902" y="2001"/>
                  <a:pt x="2902" y="1201"/>
                </a:cubicBezTo>
                <a:lnTo>
                  <a:pt x="2902"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6911161" y="2062028"/>
            <a:ext cx="159974" cy="146931"/>
          </a:xfrm>
          <a:custGeom>
            <a:avLst/>
            <a:gdLst/>
            <a:ahLst/>
            <a:cxnLst/>
            <a:rect l="l" t="t" r="r" b="b"/>
            <a:pathLst>
              <a:path w="2870"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7071086" y="2062028"/>
            <a:ext cx="159918" cy="146931"/>
          </a:xfrm>
          <a:custGeom>
            <a:avLst/>
            <a:gdLst/>
            <a:ahLst/>
            <a:cxnLst/>
            <a:rect l="l" t="t" r="r" b="b"/>
            <a:pathLst>
              <a:path w="2869" h="2636" extrusionOk="0">
                <a:moveTo>
                  <a:pt x="0" y="0"/>
                </a:moveTo>
                <a:lnTo>
                  <a:pt x="0" y="1201"/>
                </a:lnTo>
                <a:cubicBezTo>
                  <a:pt x="0" y="2001"/>
                  <a:pt x="634" y="2635"/>
                  <a:pt x="1434" y="2635"/>
                </a:cubicBezTo>
                <a:cubicBezTo>
                  <a:pt x="2235"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7230955" y="2062028"/>
            <a:ext cx="159974" cy="146931"/>
          </a:xfrm>
          <a:custGeom>
            <a:avLst/>
            <a:gdLst/>
            <a:ahLst/>
            <a:cxnLst/>
            <a:rect l="l" t="t" r="r" b="b"/>
            <a:pathLst>
              <a:path w="2870" h="2636" extrusionOk="0">
                <a:moveTo>
                  <a:pt x="1" y="0"/>
                </a:moveTo>
                <a:lnTo>
                  <a:pt x="1" y="1201"/>
                </a:lnTo>
                <a:cubicBezTo>
                  <a:pt x="1" y="2001"/>
                  <a:pt x="635" y="2635"/>
                  <a:pt x="1435" y="2635"/>
                </a:cubicBezTo>
                <a:cubicBezTo>
                  <a:pt x="2236" y="2635"/>
                  <a:pt x="2870" y="2001"/>
                  <a:pt x="2870" y="1201"/>
                </a:cubicBezTo>
                <a:lnTo>
                  <a:pt x="28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7390880" y="2062028"/>
            <a:ext cx="159974" cy="146931"/>
          </a:xfrm>
          <a:custGeom>
            <a:avLst/>
            <a:gdLst/>
            <a:ahLst/>
            <a:cxnLst/>
            <a:rect l="l" t="t" r="r" b="b"/>
            <a:pathLst>
              <a:path w="2870" h="2636" extrusionOk="0">
                <a:moveTo>
                  <a:pt x="1" y="0"/>
                </a:moveTo>
                <a:lnTo>
                  <a:pt x="1" y="1201"/>
                </a:lnTo>
                <a:cubicBezTo>
                  <a:pt x="1" y="2001"/>
                  <a:pt x="634" y="2635"/>
                  <a:pt x="1435" y="2635"/>
                </a:cubicBezTo>
                <a:cubicBezTo>
                  <a:pt x="2235"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7550805" y="2062028"/>
            <a:ext cx="161813" cy="146931"/>
          </a:xfrm>
          <a:custGeom>
            <a:avLst/>
            <a:gdLst/>
            <a:ahLst/>
            <a:cxnLst/>
            <a:rect l="l" t="t" r="r" b="b"/>
            <a:pathLst>
              <a:path w="2903" h="2636" extrusionOk="0">
                <a:moveTo>
                  <a:pt x="0" y="0"/>
                </a:moveTo>
                <a:lnTo>
                  <a:pt x="0" y="1201"/>
                </a:lnTo>
                <a:cubicBezTo>
                  <a:pt x="0" y="2001"/>
                  <a:pt x="667" y="2635"/>
                  <a:pt x="1435" y="2635"/>
                </a:cubicBezTo>
                <a:cubicBezTo>
                  <a:pt x="2235" y="2635"/>
                  <a:pt x="2902" y="2001"/>
                  <a:pt x="2902" y="1201"/>
                </a:cubicBezTo>
                <a:lnTo>
                  <a:pt x="2869" y="1201"/>
                </a:ln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7710674" y="2062028"/>
            <a:ext cx="161869" cy="146931"/>
          </a:xfrm>
          <a:custGeom>
            <a:avLst/>
            <a:gdLst/>
            <a:ahLst/>
            <a:cxnLst/>
            <a:rect l="l" t="t" r="r" b="b"/>
            <a:pathLst>
              <a:path w="2904" h="2636" extrusionOk="0">
                <a:moveTo>
                  <a:pt x="1" y="0"/>
                </a:moveTo>
                <a:lnTo>
                  <a:pt x="1" y="1201"/>
                </a:lnTo>
                <a:cubicBezTo>
                  <a:pt x="1" y="2001"/>
                  <a:pt x="668" y="2635"/>
                  <a:pt x="1469" y="2635"/>
                </a:cubicBezTo>
                <a:cubicBezTo>
                  <a:pt x="2236" y="2635"/>
                  <a:pt x="2903" y="2001"/>
                  <a:pt x="2903" y="1201"/>
                </a:cubicBezTo>
                <a:lnTo>
                  <a:pt x="2903"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7872494" y="2062028"/>
            <a:ext cx="159918" cy="146931"/>
          </a:xfrm>
          <a:custGeom>
            <a:avLst/>
            <a:gdLst/>
            <a:ahLst/>
            <a:cxnLst/>
            <a:rect l="l" t="t" r="r" b="b"/>
            <a:pathLst>
              <a:path w="2869" h="2636" extrusionOk="0">
                <a:moveTo>
                  <a:pt x="0" y="0"/>
                </a:moveTo>
                <a:lnTo>
                  <a:pt x="0" y="1201"/>
                </a:lnTo>
                <a:cubicBezTo>
                  <a:pt x="0" y="2001"/>
                  <a:pt x="634" y="2635"/>
                  <a:pt x="1434" y="2635"/>
                </a:cubicBezTo>
                <a:cubicBezTo>
                  <a:pt x="2202"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8032364" y="2062028"/>
            <a:ext cx="159974" cy="146931"/>
          </a:xfrm>
          <a:custGeom>
            <a:avLst/>
            <a:gdLst/>
            <a:ahLst/>
            <a:cxnLst/>
            <a:rect l="l" t="t" r="r" b="b"/>
            <a:pathLst>
              <a:path w="2870" h="2636" extrusionOk="0">
                <a:moveTo>
                  <a:pt x="1" y="0"/>
                </a:moveTo>
                <a:lnTo>
                  <a:pt x="1" y="1201"/>
                </a:lnTo>
                <a:cubicBezTo>
                  <a:pt x="1" y="2001"/>
                  <a:pt x="635" y="2635"/>
                  <a:pt x="1435" y="2635"/>
                </a:cubicBezTo>
                <a:cubicBezTo>
                  <a:pt x="2236"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8303829" y="2779708"/>
            <a:ext cx="245535" cy="245535"/>
          </a:xfrm>
          <a:custGeom>
            <a:avLst/>
            <a:gdLst/>
            <a:ahLst/>
            <a:cxnLst/>
            <a:rect l="l" t="t" r="r" b="b"/>
            <a:pathLst>
              <a:path w="4405" h="4405" extrusionOk="0">
                <a:moveTo>
                  <a:pt x="1" y="1"/>
                </a:moveTo>
                <a:lnTo>
                  <a:pt x="1902" y="4237"/>
                </a:lnTo>
                <a:lnTo>
                  <a:pt x="2770" y="3370"/>
                </a:lnTo>
                <a:lnTo>
                  <a:pt x="3770" y="4404"/>
                </a:lnTo>
                <a:lnTo>
                  <a:pt x="4404" y="3804"/>
                </a:lnTo>
                <a:lnTo>
                  <a:pt x="3370" y="2770"/>
                </a:lnTo>
                <a:lnTo>
                  <a:pt x="4237" y="1902"/>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txBox="1">
            <a:spLocks noGrp="1"/>
          </p:cNvSpPr>
          <p:nvPr>
            <p:ph type="ctrTitle"/>
          </p:nvPr>
        </p:nvSpPr>
        <p:spPr>
          <a:xfrm>
            <a:off x="6397890" y="1273673"/>
            <a:ext cx="1180800" cy="3606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rPr>
              <a:t>SHOP</a:t>
            </a:r>
            <a:endParaRPr sz="2500">
              <a:solidFill>
                <a:schemeClr val="accent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352338" y="194621"/>
            <a:ext cx="8573548" cy="652668"/>
          </a:xfrm>
        </p:spPr>
        <p:txBody>
          <a:bodyPr/>
          <a:lstStyle/>
          <a:p>
            <a:r>
              <a:rPr lang="en-US" dirty="0"/>
              <a:t>Product having Amount Greater than Average Amount</a:t>
            </a:r>
          </a:p>
        </p:txBody>
      </p:sp>
      <p:sp>
        <p:nvSpPr>
          <p:cNvPr id="9" name="TextBox 8"/>
          <p:cNvSpPr txBox="1"/>
          <p:nvPr/>
        </p:nvSpPr>
        <p:spPr>
          <a:xfrm>
            <a:off x="1442036" y="1492586"/>
            <a:ext cx="6547449" cy="738664"/>
          </a:xfrm>
          <a:prstGeom prst="rect">
            <a:avLst/>
          </a:prstGeom>
          <a:noFill/>
        </p:spPr>
        <p:txBody>
          <a:bodyPr wrap="square" rtlCol="0">
            <a:spAutoFit/>
          </a:bodyPr>
          <a:lstStyle/>
          <a:p>
            <a:r>
              <a:rPr lang="en-US" dirty="0"/>
              <a:t>FROM Orders o </a:t>
            </a:r>
          </a:p>
          <a:p>
            <a:r>
              <a:rPr lang="en-US" dirty="0"/>
              <a:t>JOIN Customers c ON </a:t>
            </a:r>
            <a:r>
              <a:rPr lang="en-US" dirty="0" err="1"/>
              <a:t>o.CustomerID</a:t>
            </a:r>
            <a:r>
              <a:rPr lang="en-US" dirty="0"/>
              <a:t> = </a:t>
            </a:r>
            <a:r>
              <a:rPr lang="en-US" dirty="0" err="1"/>
              <a:t>c.CustomerID</a:t>
            </a:r>
            <a:r>
              <a:rPr lang="en-US" dirty="0"/>
              <a:t>  </a:t>
            </a:r>
          </a:p>
          <a:p>
            <a:r>
              <a:rPr lang="en-US" dirty="0"/>
              <a:t>WHERE </a:t>
            </a:r>
            <a:r>
              <a:rPr lang="en-US" dirty="0" err="1"/>
              <a:t>o.OrderID</a:t>
            </a:r>
            <a:r>
              <a:rPr lang="en-US" dirty="0"/>
              <a:t> = 5;</a:t>
            </a:r>
          </a:p>
        </p:txBody>
      </p:sp>
      <p:sp>
        <p:nvSpPr>
          <p:cNvPr id="10" name="TextBox 9"/>
          <p:cNvSpPr txBox="1"/>
          <p:nvPr/>
        </p:nvSpPr>
        <p:spPr>
          <a:xfrm flipH="1">
            <a:off x="3334350" y="1077236"/>
            <a:ext cx="2118494" cy="307777"/>
          </a:xfrm>
          <a:prstGeom prst="rect">
            <a:avLst/>
          </a:prstGeom>
          <a:noFill/>
        </p:spPr>
        <p:txBody>
          <a:bodyPr wrap="square" rtlCol="0">
            <a:spAutoFit/>
          </a:bodyPr>
          <a:lstStyle/>
          <a:p>
            <a:r>
              <a:rPr lang="en-US" dirty="0"/>
              <a:t>Query Using Inner Join</a:t>
            </a:r>
          </a:p>
        </p:txBody>
      </p:sp>
      <p:pic>
        <p:nvPicPr>
          <p:cNvPr id="3" name="Picture 2">
            <a:extLst>
              <a:ext uri="{FF2B5EF4-FFF2-40B4-BE49-F238E27FC236}">
                <a16:creationId xmlns:a16="http://schemas.microsoft.com/office/drawing/2014/main" id="{86A174C0-99DE-5CC2-CA74-B2B05C40DB5D}"/>
              </a:ext>
            </a:extLst>
          </p:cNvPr>
          <p:cNvPicPr>
            <a:picLocks noChangeAspect="1"/>
          </p:cNvPicPr>
          <p:nvPr/>
        </p:nvPicPr>
        <p:blipFill>
          <a:blip r:embed="rId2"/>
          <a:stretch>
            <a:fillRect/>
          </a:stretch>
        </p:blipFill>
        <p:spPr>
          <a:xfrm>
            <a:off x="0" y="2487555"/>
            <a:ext cx="9144000" cy="738664"/>
          </a:xfrm>
          <a:prstGeom prst="rect">
            <a:avLst/>
          </a:prstGeom>
        </p:spPr>
      </p:pic>
    </p:spTree>
    <p:extLst>
      <p:ext uri="{BB962C8B-B14F-4D97-AF65-F5344CB8AC3E}">
        <p14:creationId xmlns:p14="http://schemas.microsoft.com/office/powerpoint/2010/main" val="1387332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p:cNvSpPr>
            <a:spLocks noGrp="1"/>
          </p:cNvSpPr>
          <p:nvPr>
            <p:ph type="title"/>
          </p:nvPr>
        </p:nvSpPr>
        <p:spPr>
          <a:xfrm>
            <a:off x="184558" y="167780"/>
            <a:ext cx="8741328" cy="679509"/>
          </a:xfrm>
        </p:spPr>
        <p:txBody>
          <a:bodyPr/>
          <a:lstStyle/>
          <a:p>
            <a:r>
              <a:rPr lang="en-US" dirty="0"/>
              <a:t>Extract order from Lahore</a:t>
            </a:r>
          </a:p>
        </p:txBody>
      </p:sp>
      <p:sp>
        <p:nvSpPr>
          <p:cNvPr id="8" name="TextBox 7"/>
          <p:cNvSpPr txBox="1"/>
          <p:nvPr/>
        </p:nvSpPr>
        <p:spPr>
          <a:xfrm>
            <a:off x="880846" y="1712406"/>
            <a:ext cx="7695870" cy="461665"/>
          </a:xfrm>
          <a:prstGeom prst="rect">
            <a:avLst/>
          </a:prstGeom>
          <a:noFill/>
        </p:spPr>
        <p:txBody>
          <a:bodyPr wrap="square" rtlCol="0">
            <a:spAutoFit/>
          </a:bodyPr>
          <a:lstStyle/>
          <a:p>
            <a:r>
              <a:rPr lang="en-US" sz="1200" dirty="0"/>
              <a:t>SELECT * FROM Customers WHERE </a:t>
            </a:r>
            <a:r>
              <a:rPr lang="en-US" sz="1200" dirty="0" err="1"/>
              <a:t>CustomerID</a:t>
            </a:r>
            <a:r>
              <a:rPr lang="en-US" sz="1200" dirty="0"/>
              <a:t> IN (</a:t>
            </a:r>
          </a:p>
          <a:p>
            <a:r>
              <a:rPr lang="en-US" sz="1200" dirty="0"/>
              <a:t> SELECT </a:t>
            </a:r>
            <a:r>
              <a:rPr lang="en-US" sz="1200" dirty="0" err="1"/>
              <a:t>CustomerID</a:t>
            </a:r>
            <a:r>
              <a:rPr lang="en-US" sz="1200" dirty="0"/>
              <a:t>  FROM Orders GROUP BY </a:t>
            </a:r>
            <a:r>
              <a:rPr lang="en-US" sz="1200" dirty="0" err="1"/>
              <a:t>CustomerID</a:t>
            </a:r>
            <a:r>
              <a:rPr lang="en-US" sz="1200" dirty="0"/>
              <a:t> HAVING COUNT(*) &gt; 1);</a:t>
            </a:r>
          </a:p>
        </p:txBody>
      </p:sp>
      <p:sp>
        <p:nvSpPr>
          <p:cNvPr id="9" name="TextBox 8"/>
          <p:cNvSpPr txBox="1"/>
          <p:nvPr/>
        </p:nvSpPr>
        <p:spPr>
          <a:xfrm flipH="1">
            <a:off x="2774522" y="1183720"/>
            <a:ext cx="3594956" cy="523220"/>
          </a:xfrm>
          <a:prstGeom prst="rect">
            <a:avLst/>
          </a:prstGeom>
          <a:noFill/>
        </p:spPr>
        <p:txBody>
          <a:bodyPr wrap="square" rtlCol="0">
            <a:spAutoFit/>
          </a:bodyPr>
          <a:lstStyle/>
          <a:p>
            <a:r>
              <a:rPr lang="en-US" dirty="0"/>
              <a:t>Query Using Subqueries</a:t>
            </a:r>
          </a:p>
          <a:p>
            <a:endParaRPr lang="en-US" dirty="0"/>
          </a:p>
        </p:txBody>
      </p:sp>
      <p:pic>
        <p:nvPicPr>
          <p:cNvPr id="3" name="Picture 2" descr="A screenshot of a computer program&#10;&#10;Description automatically generated">
            <a:extLst>
              <a:ext uri="{FF2B5EF4-FFF2-40B4-BE49-F238E27FC236}">
                <a16:creationId xmlns:a16="http://schemas.microsoft.com/office/drawing/2014/main" id="{47203987-B466-1E77-D9C8-91FF470DE416}"/>
              </a:ext>
            </a:extLst>
          </p:cNvPr>
          <p:cNvPicPr>
            <a:picLocks noChangeAspect="1"/>
          </p:cNvPicPr>
          <p:nvPr/>
        </p:nvPicPr>
        <p:blipFill>
          <a:blip r:embed="rId2"/>
          <a:stretch>
            <a:fillRect/>
          </a:stretch>
        </p:blipFill>
        <p:spPr>
          <a:xfrm>
            <a:off x="2690489" y="2900733"/>
            <a:ext cx="3021690" cy="2150572"/>
          </a:xfrm>
          <a:prstGeom prst="rect">
            <a:avLst/>
          </a:prstGeom>
        </p:spPr>
      </p:pic>
    </p:spTree>
    <p:extLst>
      <p:ext uri="{BB962C8B-B14F-4D97-AF65-F5344CB8AC3E}">
        <p14:creationId xmlns:p14="http://schemas.microsoft.com/office/powerpoint/2010/main" val="38083395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575" y="192704"/>
            <a:ext cx="4114800" cy="321000"/>
          </a:xfrm>
        </p:spPr>
        <p:txBody>
          <a:bodyPr/>
          <a:lstStyle/>
          <a:p>
            <a:r>
              <a:rPr lang="en-US" dirty="0"/>
              <a:t>Triggers</a:t>
            </a:r>
          </a:p>
        </p:txBody>
      </p:sp>
      <p:sp>
        <p:nvSpPr>
          <p:cNvPr id="6" name="TextBox 5"/>
          <p:cNvSpPr txBox="1"/>
          <p:nvPr/>
        </p:nvSpPr>
        <p:spPr>
          <a:xfrm>
            <a:off x="595618" y="805709"/>
            <a:ext cx="7709483" cy="307777"/>
          </a:xfrm>
          <a:prstGeom prst="rect">
            <a:avLst/>
          </a:prstGeom>
          <a:noFill/>
        </p:spPr>
        <p:txBody>
          <a:bodyPr wrap="square" rtlCol="0">
            <a:spAutoFit/>
          </a:bodyPr>
          <a:lstStyle/>
          <a:p>
            <a:r>
              <a:rPr lang="en-US" dirty="0"/>
              <a:t>Trigger to set </a:t>
            </a:r>
            <a:r>
              <a:rPr lang="en-US" dirty="0" err="1"/>
              <a:t>OrderDate</a:t>
            </a:r>
            <a:r>
              <a:rPr lang="en-US" dirty="0"/>
              <a:t> to the current timestamp</a:t>
            </a:r>
          </a:p>
        </p:txBody>
      </p:sp>
      <p:pic>
        <p:nvPicPr>
          <p:cNvPr id="8" name="Picture 7" descr="A screenshot of a computer&#10;&#10;Description automatically generated">
            <a:extLst>
              <a:ext uri="{FF2B5EF4-FFF2-40B4-BE49-F238E27FC236}">
                <a16:creationId xmlns:a16="http://schemas.microsoft.com/office/drawing/2014/main" id="{F9486D6C-8A14-2064-661A-BA12A6382E33}"/>
              </a:ext>
            </a:extLst>
          </p:cNvPr>
          <p:cNvPicPr>
            <a:picLocks noChangeAspect="1"/>
          </p:cNvPicPr>
          <p:nvPr/>
        </p:nvPicPr>
        <p:blipFill>
          <a:blip r:embed="rId2"/>
          <a:stretch>
            <a:fillRect/>
          </a:stretch>
        </p:blipFill>
        <p:spPr>
          <a:xfrm>
            <a:off x="413934" y="1750195"/>
            <a:ext cx="8316082" cy="1726779"/>
          </a:xfrm>
          <a:prstGeom prst="rect">
            <a:avLst/>
          </a:prstGeom>
        </p:spPr>
      </p:pic>
    </p:spTree>
    <p:extLst>
      <p:ext uri="{BB962C8B-B14F-4D97-AF65-F5344CB8AC3E}">
        <p14:creationId xmlns:p14="http://schemas.microsoft.com/office/powerpoint/2010/main" val="665994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a:xfrm>
            <a:off x="184558" y="167780"/>
            <a:ext cx="8741328" cy="679509"/>
          </a:xfrm>
        </p:spPr>
        <p:txBody>
          <a:bodyPr/>
          <a:lstStyle/>
          <a:p>
            <a:r>
              <a:rPr lang="en-US" dirty="0"/>
              <a:t>Top Product Sold</a:t>
            </a:r>
          </a:p>
        </p:txBody>
      </p:sp>
      <p:sp>
        <p:nvSpPr>
          <p:cNvPr id="4" name="TextBox 3"/>
          <p:cNvSpPr txBox="1"/>
          <p:nvPr/>
        </p:nvSpPr>
        <p:spPr>
          <a:xfrm>
            <a:off x="184558" y="978020"/>
            <a:ext cx="4007243" cy="2893100"/>
          </a:xfrm>
          <a:prstGeom prst="rect">
            <a:avLst/>
          </a:prstGeom>
          <a:noFill/>
        </p:spPr>
        <p:txBody>
          <a:bodyPr wrap="square" rtlCol="0">
            <a:spAutoFit/>
          </a:bodyPr>
          <a:lstStyle/>
          <a:p>
            <a:r>
              <a:rPr lang="en-US" dirty="0"/>
              <a:t>SELECT TOP 1</a:t>
            </a:r>
          </a:p>
          <a:p>
            <a:r>
              <a:rPr lang="en-US" dirty="0"/>
              <a:t>    </a:t>
            </a:r>
            <a:r>
              <a:rPr lang="en-US" dirty="0" err="1"/>
              <a:t>p.ProductID</a:t>
            </a:r>
            <a:r>
              <a:rPr lang="en-US" dirty="0"/>
              <a:t>,</a:t>
            </a:r>
          </a:p>
          <a:p>
            <a:r>
              <a:rPr lang="en-US" dirty="0"/>
              <a:t>    </a:t>
            </a:r>
            <a:r>
              <a:rPr lang="en-US" dirty="0" err="1"/>
              <a:t>p.ProductName</a:t>
            </a:r>
            <a:r>
              <a:rPr lang="en-US" dirty="0"/>
              <a:t>,</a:t>
            </a:r>
          </a:p>
          <a:p>
            <a:r>
              <a:rPr lang="pt-BR" dirty="0"/>
              <a:t>    SUM(oi.Quantity) AS TotalQuantitySold</a:t>
            </a:r>
          </a:p>
          <a:p>
            <a:r>
              <a:rPr lang="en-US" dirty="0"/>
              <a:t>FROM</a:t>
            </a:r>
          </a:p>
          <a:p>
            <a:r>
              <a:rPr lang="en-US" dirty="0"/>
              <a:t>    </a:t>
            </a:r>
            <a:r>
              <a:rPr lang="en-US" dirty="0" err="1"/>
              <a:t>OrderItems</a:t>
            </a:r>
            <a:r>
              <a:rPr lang="en-US" dirty="0"/>
              <a:t> oi</a:t>
            </a:r>
          </a:p>
          <a:p>
            <a:r>
              <a:rPr lang="en-US" dirty="0"/>
              <a:t>JOIN</a:t>
            </a:r>
          </a:p>
          <a:p>
            <a:r>
              <a:rPr lang="en-US" dirty="0"/>
              <a:t>    Products p ON </a:t>
            </a:r>
            <a:r>
              <a:rPr lang="en-US" dirty="0" err="1"/>
              <a:t>oi.ProductID</a:t>
            </a:r>
            <a:r>
              <a:rPr lang="en-US" dirty="0"/>
              <a:t> = </a:t>
            </a:r>
            <a:r>
              <a:rPr lang="en-US" dirty="0" err="1"/>
              <a:t>p.ProductID</a:t>
            </a:r>
            <a:endParaRPr lang="en-US" dirty="0"/>
          </a:p>
          <a:p>
            <a:r>
              <a:rPr lang="en-US" dirty="0"/>
              <a:t>GROUP BY</a:t>
            </a:r>
          </a:p>
          <a:p>
            <a:r>
              <a:rPr lang="en-US" dirty="0"/>
              <a:t>    </a:t>
            </a:r>
            <a:r>
              <a:rPr lang="en-US" dirty="0" err="1"/>
              <a:t>p.ProductID</a:t>
            </a:r>
            <a:r>
              <a:rPr lang="en-US" dirty="0"/>
              <a:t>,</a:t>
            </a:r>
          </a:p>
          <a:p>
            <a:r>
              <a:rPr lang="en-US" dirty="0"/>
              <a:t>    </a:t>
            </a:r>
            <a:r>
              <a:rPr lang="en-US" dirty="0" err="1"/>
              <a:t>p.ProductName</a:t>
            </a:r>
            <a:endParaRPr lang="en-US" dirty="0"/>
          </a:p>
          <a:p>
            <a:r>
              <a:rPr lang="en-US" dirty="0"/>
              <a:t>ORDER BY</a:t>
            </a:r>
          </a:p>
          <a:p>
            <a:r>
              <a:rPr lang="en-US" dirty="0"/>
              <a:t>    </a:t>
            </a:r>
            <a:r>
              <a:rPr lang="en-US" dirty="0" err="1"/>
              <a:t>TotalQuantitySold</a:t>
            </a:r>
            <a:r>
              <a:rPr lang="en-US" dirty="0"/>
              <a:t> DESC;</a:t>
            </a:r>
          </a:p>
        </p:txBody>
      </p:sp>
      <p:pic>
        <p:nvPicPr>
          <p:cNvPr id="6" name="Picture 5">
            <a:extLst>
              <a:ext uri="{FF2B5EF4-FFF2-40B4-BE49-F238E27FC236}">
                <a16:creationId xmlns:a16="http://schemas.microsoft.com/office/drawing/2014/main" id="{2087A398-3CF3-CA4B-49BA-B042D617A47A}"/>
              </a:ext>
            </a:extLst>
          </p:cNvPr>
          <p:cNvPicPr>
            <a:picLocks noChangeAspect="1"/>
          </p:cNvPicPr>
          <p:nvPr/>
        </p:nvPicPr>
        <p:blipFill>
          <a:blip r:embed="rId2"/>
          <a:stretch>
            <a:fillRect/>
          </a:stretch>
        </p:blipFill>
        <p:spPr>
          <a:xfrm>
            <a:off x="4191801" y="2146857"/>
            <a:ext cx="4877127" cy="790430"/>
          </a:xfrm>
          <a:prstGeom prst="rect">
            <a:avLst/>
          </a:prstGeom>
        </p:spPr>
      </p:pic>
    </p:spTree>
    <p:extLst>
      <p:ext uri="{BB962C8B-B14F-4D97-AF65-F5344CB8AC3E}">
        <p14:creationId xmlns:p14="http://schemas.microsoft.com/office/powerpoint/2010/main" val="25347460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84558" y="167780"/>
            <a:ext cx="8741328" cy="679509"/>
          </a:xfrm>
        </p:spPr>
        <p:txBody>
          <a:bodyPr/>
          <a:lstStyle/>
          <a:p>
            <a:r>
              <a:rPr lang="en-US" dirty="0"/>
              <a:t>Retrieve Order Details for a Specific Order ID</a:t>
            </a:r>
          </a:p>
        </p:txBody>
      </p:sp>
      <p:sp>
        <p:nvSpPr>
          <p:cNvPr id="5" name="TextBox 4"/>
          <p:cNvSpPr txBox="1"/>
          <p:nvPr/>
        </p:nvSpPr>
        <p:spPr>
          <a:xfrm>
            <a:off x="218114" y="697407"/>
            <a:ext cx="5136132" cy="3323987"/>
          </a:xfrm>
          <a:prstGeom prst="rect">
            <a:avLst/>
          </a:prstGeom>
          <a:noFill/>
        </p:spPr>
        <p:txBody>
          <a:bodyPr wrap="square" rtlCol="0">
            <a:spAutoFit/>
          </a:bodyPr>
          <a:lstStyle/>
          <a:p>
            <a:r>
              <a:rPr lang="en-US" dirty="0"/>
              <a:t>SELECT </a:t>
            </a:r>
          </a:p>
          <a:p>
            <a:r>
              <a:rPr lang="en-US" dirty="0"/>
              <a:t>    </a:t>
            </a:r>
            <a:r>
              <a:rPr lang="en-US" dirty="0" err="1"/>
              <a:t>o.OrderID</a:t>
            </a:r>
            <a:r>
              <a:rPr lang="en-US" dirty="0"/>
              <a:t>,</a:t>
            </a:r>
          </a:p>
          <a:p>
            <a:r>
              <a:rPr lang="en-US" dirty="0"/>
              <a:t>    </a:t>
            </a:r>
            <a:r>
              <a:rPr lang="en-US" dirty="0" err="1"/>
              <a:t>o.CustomerID</a:t>
            </a:r>
            <a:r>
              <a:rPr lang="en-US" dirty="0"/>
              <a:t>,</a:t>
            </a:r>
          </a:p>
          <a:p>
            <a:r>
              <a:rPr lang="en-US" dirty="0"/>
              <a:t>    CONCAT(</a:t>
            </a:r>
            <a:r>
              <a:rPr lang="en-US" dirty="0" err="1"/>
              <a:t>c.FirstName</a:t>
            </a:r>
            <a:r>
              <a:rPr lang="en-US" dirty="0"/>
              <a:t>, ' ', </a:t>
            </a:r>
            <a:r>
              <a:rPr lang="en-US" dirty="0" err="1"/>
              <a:t>c.LastName</a:t>
            </a:r>
            <a:r>
              <a:rPr lang="en-US" dirty="0"/>
              <a:t>) AS </a:t>
            </a:r>
            <a:r>
              <a:rPr lang="en-US" dirty="0" err="1"/>
              <a:t>CustomerName</a:t>
            </a:r>
            <a:r>
              <a:rPr lang="en-US" dirty="0"/>
              <a:t>,</a:t>
            </a:r>
          </a:p>
          <a:p>
            <a:r>
              <a:rPr lang="en-US" dirty="0"/>
              <a:t>    </a:t>
            </a:r>
            <a:r>
              <a:rPr lang="en-US" dirty="0" err="1"/>
              <a:t>o.OrderDate</a:t>
            </a:r>
            <a:r>
              <a:rPr lang="en-US" dirty="0"/>
              <a:t>,</a:t>
            </a:r>
          </a:p>
          <a:p>
            <a:r>
              <a:rPr lang="en-US" dirty="0"/>
              <a:t>    </a:t>
            </a:r>
            <a:r>
              <a:rPr lang="en-US" dirty="0" err="1"/>
              <a:t>o.ShippingAddress</a:t>
            </a:r>
            <a:r>
              <a:rPr lang="en-US" dirty="0"/>
              <a:t>,</a:t>
            </a:r>
          </a:p>
          <a:p>
            <a:r>
              <a:rPr lang="en-US" dirty="0"/>
              <a:t>    </a:t>
            </a:r>
            <a:r>
              <a:rPr lang="en-US" dirty="0" err="1"/>
              <a:t>o.BillingAddress</a:t>
            </a:r>
            <a:r>
              <a:rPr lang="en-US" dirty="0"/>
              <a:t>,</a:t>
            </a:r>
          </a:p>
          <a:p>
            <a:r>
              <a:rPr lang="en-US" dirty="0"/>
              <a:t>    </a:t>
            </a:r>
            <a:r>
              <a:rPr lang="en-US" dirty="0" err="1"/>
              <a:t>o.OrderStatus</a:t>
            </a:r>
            <a:r>
              <a:rPr lang="en-US" dirty="0"/>
              <a:t>,</a:t>
            </a:r>
          </a:p>
          <a:p>
            <a:r>
              <a:rPr lang="en-US" dirty="0"/>
              <a:t>    </a:t>
            </a:r>
            <a:r>
              <a:rPr lang="en-US" dirty="0" err="1"/>
              <a:t>o.TotalAmount</a:t>
            </a:r>
            <a:endParaRPr lang="en-US" dirty="0"/>
          </a:p>
          <a:p>
            <a:r>
              <a:rPr lang="en-US" dirty="0"/>
              <a:t>FROM </a:t>
            </a:r>
          </a:p>
          <a:p>
            <a:r>
              <a:rPr lang="en-US" dirty="0"/>
              <a:t>    Orders o</a:t>
            </a:r>
          </a:p>
          <a:p>
            <a:r>
              <a:rPr lang="en-US" dirty="0"/>
              <a:t>JOIN </a:t>
            </a:r>
          </a:p>
          <a:p>
            <a:r>
              <a:rPr lang="en-US" dirty="0"/>
              <a:t>    Customers c ON </a:t>
            </a:r>
            <a:r>
              <a:rPr lang="en-US" dirty="0" err="1"/>
              <a:t>o.CustomerID</a:t>
            </a:r>
            <a:r>
              <a:rPr lang="en-US" dirty="0"/>
              <a:t> = </a:t>
            </a:r>
            <a:r>
              <a:rPr lang="en-US" dirty="0" err="1"/>
              <a:t>c.CustomerID</a:t>
            </a:r>
            <a:endParaRPr lang="en-US" dirty="0"/>
          </a:p>
          <a:p>
            <a:r>
              <a:rPr lang="en-US" dirty="0"/>
              <a:t>WHERE </a:t>
            </a:r>
          </a:p>
          <a:p>
            <a:r>
              <a:rPr lang="en-US" dirty="0"/>
              <a:t>    </a:t>
            </a:r>
            <a:r>
              <a:rPr lang="en-US" dirty="0" err="1"/>
              <a:t>o.OrderID</a:t>
            </a:r>
            <a:r>
              <a:rPr lang="en-US" dirty="0"/>
              <a:t> = 5; </a:t>
            </a:r>
          </a:p>
        </p:txBody>
      </p:sp>
      <p:pic>
        <p:nvPicPr>
          <p:cNvPr id="9" name="Picture 8">
            <a:extLst>
              <a:ext uri="{FF2B5EF4-FFF2-40B4-BE49-F238E27FC236}">
                <a16:creationId xmlns:a16="http://schemas.microsoft.com/office/drawing/2014/main" id="{61C7375F-33FA-0739-D7F5-C53E4333055F}"/>
              </a:ext>
            </a:extLst>
          </p:cNvPr>
          <p:cNvPicPr>
            <a:picLocks noChangeAspect="1"/>
          </p:cNvPicPr>
          <p:nvPr/>
        </p:nvPicPr>
        <p:blipFill>
          <a:blip r:embed="rId2"/>
          <a:stretch>
            <a:fillRect/>
          </a:stretch>
        </p:blipFill>
        <p:spPr>
          <a:xfrm>
            <a:off x="0" y="4126324"/>
            <a:ext cx="9144000" cy="424697"/>
          </a:xfrm>
          <a:prstGeom prst="rect">
            <a:avLst/>
          </a:prstGeom>
        </p:spPr>
      </p:pic>
    </p:spTree>
    <p:extLst>
      <p:ext uri="{BB962C8B-B14F-4D97-AF65-F5344CB8AC3E}">
        <p14:creationId xmlns:p14="http://schemas.microsoft.com/office/powerpoint/2010/main" val="33933869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Conclusion</a:t>
            </a:r>
          </a:p>
        </p:txBody>
      </p:sp>
      <p:sp>
        <p:nvSpPr>
          <p:cNvPr id="3" name="TextBox 2"/>
          <p:cNvSpPr txBox="1"/>
          <p:nvPr/>
        </p:nvSpPr>
        <p:spPr>
          <a:xfrm>
            <a:off x="676963" y="1125200"/>
            <a:ext cx="8237989" cy="3216265"/>
          </a:xfrm>
          <a:prstGeom prst="rect">
            <a:avLst/>
          </a:prstGeom>
          <a:noFill/>
        </p:spPr>
        <p:txBody>
          <a:bodyPr wrap="square" rtlCol="0">
            <a:spAutoFit/>
          </a:bodyPr>
          <a:lstStyle/>
          <a:p>
            <a:pPr marL="285750" lvl="1" indent="-285750">
              <a:lnSpc>
                <a:spcPct val="150000"/>
              </a:lnSpc>
              <a:buFont typeface="Arial" panose="020B0604020202020204" pitchFamily="34" charset="0"/>
              <a:buChar char="•"/>
            </a:pPr>
            <a:r>
              <a:rPr lang="en-US" dirty="0"/>
              <a:t>The project showcases the creation of various essential tables such as Customers, Products, Orders, Categories, Sellers, Payments, and Reviews. </a:t>
            </a:r>
          </a:p>
          <a:p>
            <a:pPr marL="285750" lvl="1" indent="-285750">
              <a:lnSpc>
                <a:spcPct val="150000"/>
              </a:lnSpc>
              <a:buFont typeface="Arial" panose="020B0604020202020204" pitchFamily="34" charset="0"/>
              <a:buChar char="•"/>
            </a:pPr>
            <a:r>
              <a:rPr lang="en-US" dirty="0"/>
              <a:t>Each of these tables is designed to store relevant data, ensuring the integrity and organization of information. </a:t>
            </a:r>
          </a:p>
          <a:p>
            <a:pPr marL="285750" lvl="1" indent="-285750">
              <a:lnSpc>
                <a:spcPct val="150000"/>
              </a:lnSpc>
              <a:buFont typeface="Arial" panose="020B0604020202020204" pitchFamily="34" charset="0"/>
              <a:buChar char="•"/>
            </a:pPr>
            <a:r>
              <a:rPr lang="en-US" dirty="0"/>
              <a:t>For instance, the Customers table holds personal and contact information, while the Products table includes details about each product available for sale.</a:t>
            </a:r>
          </a:p>
          <a:p>
            <a:pPr marL="285750" lvl="1" indent="-285750">
              <a:lnSpc>
                <a:spcPct val="150000"/>
              </a:lnSpc>
              <a:buFont typeface="Arial" panose="020B0604020202020204" pitchFamily="34" charset="0"/>
              <a:buChar char="•"/>
            </a:pPr>
            <a:endParaRPr lang="en-US" dirty="0"/>
          </a:p>
          <a:p>
            <a:pPr marL="285750" indent="-285750" algn="l">
              <a:buFont typeface="Arial" panose="020B0604020202020204" pitchFamily="34" charset="0"/>
              <a:buChar char="•"/>
            </a:pPr>
            <a:r>
              <a:rPr lang="en-US" sz="1400" dirty="0">
                <a:latin typeface="+mj-lt"/>
              </a:rPr>
              <a:t>These queries enable the extraction of valuable information from the stored data.</a:t>
            </a:r>
          </a:p>
          <a:p>
            <a:pPr algn="l"/>
            <a:endParaRPr lang="en-US" sz="1400" dirty="0">
              <a:latin typeface="+mj-lt"/>
            </a:endParaRPr>
          </a:p>
          <a:p>
            <a:pPr marL="285750" indent="-285750" algn="l">
              <a:buFont typeface="Arial" panose="020B0604020202020204" pitchFamily="34" charset="0"/>
              <a:buChar char="•"/>
            </a:pPr>
            <a:r>
              <a:rPr lang="en-US" sz="1400" dirty="0">
                <a:latin typeface="+mj-lt"/>
              </a:rPr>
              <a:t>The provided SQL queries provide powerful querying capabilities of Managing </a:t>
            </a:r>
          </a:p>
          <a:p>
            <a:pPr algn="l"/>
            <a:r>
              <a:rPr lang="en-US" dirty="0">
                <a:latin typeface="+mj-lt"/>
              </a:rPr>
              <a:t>      </a:t>
            </a:r>
            <a:r>
              <a:rPr lang="en-US" sz="1400" dirty="0">
                <a:latin typeface="+mj-lt"/>
              </a:rPr>
              <a:t>E-Commerce. </a:t>
            </a:r>
          </a:p>
        </p:txBody>
      </p:sp>
    </p:spTree>
    <p:extLst>
      <p:ext uri="{BB962C8B-B14F-4D97-AF65-F5344CB8AC3E}">
        <p14:creationId xmlns:p14="http://schemas.microsoft.com/office/powerpoint/2010/main" val="2921634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4"/>
        <p:cNvGrpSpPr/>
        <p:nvPr/>
      </p:nvGrpSpPr>
      <p:grpSpPr>
        <a:xfrm>
          <a:off x="0" y="0"/>
          <a:ext cx="0" cy="0"/>
          <a:chOff x="0" y="0"/>
          <a:chExt cx="0" cy="0"/>
        </a:xfrm>
      </p:grpSpPr>
      <p:sp>
        <p:nvSpPr>
          <p:cNvPr id="55" name="Google Shape;55;p15"/>
          <p:cNvSpPr txBox="1">
            <a:spLocks noGrp="1"/>
          </p:cNvSpPr>
          <p:nvPr>
            <p:ph type="ctrTitle"/>
          </p:nvPr>
        </p:nvSpPr>
        <p:spPr>
          <a:xfrm>
            <a:off x="-91447" y="1700744"/>
            <a:ext cx="5069315" cy="1866673"/>
          </a:xfrm>
          <a:prstGeom prst="rect">
            <a:avLst/>
          </a:prstGeom>
        </p:spPr>
        <p:txBody>
          <a:bodyPr spcFirstLastPara="1" wrap="square" lIns="91425" tIns="91425" rIns="91425" bIns="91425" anchor="ctr" anchorCtr="0">
            <a:noAutofit/>
          </a:bodyPr>
          <a:lstStyle/>
          <a:p>
            <a:pPr lvl="0" algn="ctr"/>
            <a:r>
              <a:rPr lang="en-US" sz="2400" dirty="0">
                <a:latin typeface="Corbel" panose="020B0503020204020204" pitchFamily="34" charset="0"/>
              </a:rPr>
              <a:t>Musharib Rehman</a:t>
            </a:r>
            <a:br>
              <a:rPr lang="en-US" sz="2400" dirty="0">
                <a:latin typeface="Corbel" panose="020B0503020204020204" pitchFamily="34" charset="0"/>
              </a:rPr>
            </a:br>
            <a:r>
              <a:rPr lang="en-US" sz="2400" dirty="0">
                <a:latin typeface="Corbel" panose="020B0503020204020204" pitchFamily="34" charset="0"/>
              </a:rPr>
              <a:t>Ali Jameel</a:t>
            </a:r>
            <a:br>
              <a:rPr lang="en-US" sz="2400" dirty="0">
                <a:latin typeface="Corbel" panose="020B0503020204020204" pitchFamily="34" charset="0"/>
              </a:rPr>
            </a:br>
            <a:r>
              <a:rPr lang="en-US" sz="2400" dirty="0">
                <a:latin typeface="Corbel" panose="020B0503020204020204" pitchFamily="34" charset="0"/>
              </a:rPr>
              <a:t>Abdullah Arsalan</a:t>
            </a:r>
            <a:br>
              <a:rPr lang="en-US" sz="2400" dirty="0">
                <a:latin typeface="Corbel" panose="020B0503020204020204" pitchFamily="34" charset="0"/>
              </a:rPr>
            </a:br>
            <a:r>
              <a:rPr lang="en-US" sz="2400" dirty="0" err="1">
                <a:latin typeface="Corbel" panose="020B0503020204020204" pitchFamily="34" charset="0"/>
              </a:rPr>
              <a:t>Mohid</a:t>
            </a:r>
            <a:r>
              <a:rPr lang="en-US" sz="2400" dirty="0">
                <a:latin typeface="Corbel" panose="020B0503020204020204" pitchFamily="34" charset="0"/>
              </a:rPr>
              <a:t> Arsalan</a:t>
            </a:r>
            <a:br>
              <a:rPr lang="en-US" sz="2400" dirty="0">
                <a:latin typeface="Corbel" panose="020B0503020204020204" pitchFamily="34" charset="0"/>
              </a:rPr>
            </a:br>
            <a:br>
              <a:rPr lang="en-US" sz="2400" dirty="0">
                <a:latin typeface="Corbel" panose="020B0503020204020204" pitchFamily="34" charset="0"/>
              </a:rPr>
            </a:br>
            <a:endParaRPr sz="2400" dirty="0">
              <a:latin typeface="Corbel" panose="020B0503020204020204" pitchFamily="34" charset="0"/>
            </a:endParaRPr>
          </a:p>
        </p:txBody>
      </p:sp>
      <p:sp>
        <p:nvSpPr>
          <p:cNvPr id="56" name="Google Shape;56;p15"/>
          <p:cNvSpPr txBox="1">
            <a:spLocks noGrp="1"/>
          </p:cNvSpPr>
          <p:nvPr>
            <p:ph type="subTitle" idx="1"/>
          </p:nvPr>
        </p:nvSpPr>
        <p:spPr>
          <a:xfrm>
            <a:off x="1485141" y="961712"/>
            <a:ext cx="1916138" cy="601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sz="2000" b="1" dirty="0">
                <a:solidFill>
                  <a:schemeClr val="dk1"/>
                </a:solidFill>
              </a:rPr>
              <a:t>Group Member</a:t>
            </a:r>
            <a:endParaRPr sz="2000" b="1" dirty="0">
              <a:solidFill>
                <a:schemeClr val="dk1"/>
              </a:solidFill>
            </a:endParaRPr>
          </a:p>
        </p:txBody>
      </p:sp>
      <p:sp>
        <p:nvSpPr>
          <p:cNvPr id="57" name="Google Shape;57;p15"/>
          <p:cNvSpPr/>
          <p:nvPr/>
        </p:nvSpPr>
        <p:spPr>
          <a:xfrm>
            <a:off x="5789958" y="2865272"/>
            <a:ext cx="2402283" cy="251053"/>
          </a:xfrm>
          <a:custGeom>
            <a:avLst/>
            <a:gdLst/>
            <a:ahLst/>
            <a:cxnLst/>
            <a:rect l="l" t="t" r="r" b="b"/>
            <a:pathLst>
              <a:path w="43098" h="4504" extrusionOk="0">
                <a:moveTo>
                  <a:pt x="21549" y="0"/>
                </a:moveTo>
                <a:cubicBezTo>
                  <a:pt x="9640" y="0"/>
                  <a:pt x="0" y="1001"/>
                  <a:pt x="0" y="2235"/>
                </a:cubicBezTo>
                <a:cubicBezTo>
                  <a:pt x="0" y="3470"/>
                  <a:pt x="9640" y="4504"/>
                  <a:pt x="21549" y="4504"/>
                </a:cubicBezTo>
                <a:cubicBezTo>
                  <a:pt x="33457" y="4504"/>
                  <a:pt x="43097" y="3470"/>
                  <a:pt x="43097" y="2235"/>
                </a:cubicBezTo>
                <a:cubicBezTo>
                  <a:pt x="43097" y="1001"/>
                  <a:pt x="33457" y="0"/>
                  <a:pt x="21549" y="0"/>
                </a:cubicBezTo>
                <a:close/>
              </a:path>
            </a:pathLst>
          </a:custGeom>
          <a:solidFill>
            <a:srgbClr val="1427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15"/>
          <p:cNvSpPr/>
          <p:nvPr/>
        </p:nvSpPr>
        <p:spPr>
          <a:xfrm rot="10800000" flipH="1">
            <a:off x="6351451" y="3609046"/>
            <a:ext cx="1277449" cy="667643"/>
          </a:xfrm>
          <a:custGeom>
            <a:avLst/>
            <a:gdLst/>
            <a:ahLst/>
            <a:cxnLst/>
            <a:rect l="l" t="t" r="r" b="b"/>
            <a:pathLst>
              <a:path w="22918" h="9574" extrusionOk="0">
                <a:moveTo>
                  <a:pt x="1" y="0"/>
                </a:moveTo>
                <a:lnTo>
                  <a:pt x="1" y="9574"/>
                </a:lnTo>
                <a:lnTo>
                  <a:pt x="22917" y="9574"/>
                </a:lnTo>
                <a:lnTo>
                  <a:pt x="22917" y="0"/>
                </a:lnTo>
                <a:close/>
              </a:path>
            </a:pathLst>
          </a:custGeom>
          <a:gradFill>
            <a:gsLst>
              <a:gs pos="0">
                <a:srgbClr val="DDDDDD"/>
              </a:gs>
              <a:gs pos="100000">
                <a:srgbClr val="919191"/>
              </a:gs>
            </a:gsLst>
            <a:lin ang="5400012" scaled="0"/>
          </a:gra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15"/>
          <p:cNvSpPr/>
          <p:nvPr/>
        </p:nvSpPr>
        <p:spPr>
          <a:xfrm>
            <a:off x="5860584" y="4142660"/>
            <a:ext cx="2251729" cy="148826"/>
          </a:xfrm>
          <a:custGeom>
            <a:avLst/>
            <a:gdLst/>
            <a:ahLst/>
            <a:cxnLst/>
            <a:rect l="l" t="t" r="r" b="b"/>
            <a:pathLst>
              <a:path w="40397" h="2670" extrusionOk="0">
                <a:moveTo>
                  <a:pt x="1" y="1"/>
                </a:moveTo>
                <a:lnTo>
                  <a:pt x="1" y="2669"/>
                </a:lnTo>
                <a:lnTo>
                  <a:pt x="40396" y="2669"/>
                </a:lnTo>
                <a:lnTo>
                  <a:pt x="40396" y="1"/>
                </a:lnTo>
                <a:close/>
              </a:path>
            </a:pathLst>
          </a:custGeom>
          <a:solidFill>
            <a:schemeClr val="lt2"/>
          </a:solidFill>
          <a:ln w="2857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15"/>
          <p:cNvSpPr/>
          <p:nvPr/>
        </p:nvSpPr>
        <p:spPr>
          <a:xfrm>
            <a:off x="4932751" y="914742"/>
            <a:ext cx="4114727" cy="2880142"/>
          </a:xfrm>
          <a:custGeom>
            <a:avLst/>
            <a:gdLst/>
            <a:ahLst/>
            <a:cxnLst/>
            <a:rect l="l" t="t" r="r" b="b"/>
            <a:pathLst>
              <a:path w="73820" h="51671" extrusionOk="0">
                <a:moveTo>
                  <a:pt x="7206" y="1"/>
                </a:moveTo>
                <a:cubicBezTo>
                  <a:pt x="3236" y="1"/>
                  <a:pt x="0" y="3203"/>
                  <a:pt x="0" y="7172"/>
                </a:cubicBezTo>
                <a:lnTo>
                  <a:pt x="0" y="44499"/>
                </a:lnTo>
                <a:cubicBezTo>
                  <a:pt x="0" y="48469"/>
                  <a:pt x="3236" y="51671"/>
                  <a:pt x="7206" y="51671"/>
                </a:cubicBezTo>
                <a:lnTo>
                  <a:pt x="66648" y="51671"/>
                </a:lnTo>
                <a:cubicBezTo>
                  <a:pt x="70617" y="51671"/>
                  <a:pt x="73820" y="48469"/>
                  <a:pt x="73820" y="44499"/>
                </a:cubicBezTo>
                <a:lnTo>
                  <a:pt x="73820" y="7172"/>
                </a:lnTo>
                <a:cubicBezTo>
                  <a:pt x="73820" y="3203"/>
                  <a:pt x="70617" y="1"/>
                  <a:pt x="66648"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15"/>
          <p:cNvSpPr/>
          <p:nvPr/>
        </p:nvSpPr>
        <p:spPr>
          <a:xfrm>
            <a:off x="4932751" y="914742"/>
            <a:ext cx="4114727" cy="2480430"/>
          </a:xfrm>
          <a:custGeom>
            <a:avLst/>
            <a:gdLst/>
            <a:ahLst/>
            <a:cxnLst/>
            <a:rect l="l" t="t" r="r" b="b"/>
            <a:pathLst>
              <a:path w="73820" h="44500" extrusionOk="0">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15"/>
          <p:cNvSpPr/>
          <p:nvPr/>
        </p:nvSpPr>
        <p:spPr>
          <a:xfrm>
            <a:off x="6913000" y="3462160"/>
            <a:ext cx="150665" cy="150609"/>
          </a:xfrm>
          <a:custGeom>
            <a:avLst/>
            <a:gdLst/>
            <a:ahLst/>
            <a:cxnLst/>
            <a:rect l="l" t="t" r="r" b="b"/>
            <a:pathLst>
              <a:path w="2703" h="2702" extrusionOk="0">
                <a:moveTo>
                  <a:pt x="1335" y="0"/>
                </a:moveTo>
                <a:cubicBezTo>
                  <a:pt x="601" y="0"/>
                  <a:pt x="1" y="634"/>
                  <a:pt x="1" y="1368"/>
                </a:cubicBezTo>
                <a:cubicBezTo>
                  <a:pt x="1" y="2102"/>
                  <a:pt x="601" y="2702"/>
                  <a:pt x="1335" y="2702"/>
                </a:cubicBezTo>
                <a:cubicBezTo>
                  <a:pt x="2069" y="2702"/>
                  <a:pt x="2703" y="2102"/>
                  <a:pt x="2703" y="1368"/>
                </a:cubicBezTo>
                <a:cubicBezTo>
                  <a:pt x="2703" y="634"/>
                  <a:pt x="2069" y="33"/>
                  <a:pt x="1335" y="0"/>
                </a:cubicBezTo>
                <a:close/>
              </a:path>
            </a:pathLst>
          </a:cu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p:nvPr/>
        </p:nvSpPr>
        <p:spPr>
          <a:xfrm>
            <a:off x="4932751" y="914742"/>
            <a:ext cx="4114727" cy="2480430"/>
          </a:xfrm>
          <a:custGeom>
            <a:avLst/>
            <a:gdLst/>
            <a:ahLst/>
            <a:cxnLst/>
            <a:rect l="l" t="t" r="r" b="b"/>
            <a:pathLst>
              <a:path w="73820" h="44500" extrusionOk="0">
                <a:moveTo>
                  <a:pt x="66648" y="2136"/>
                </a:moveTo>
                <a:cubicBezTo>
                  <a:pt x="69417" y="2136"/>
                  <a:pt x="71685" y="4404"/>
                  <a:pt x="71685" y="7172"/>
                </a:cubicBezTo>
                <a:lnTo>
                  <a:pt x="71685" y="42331"/>
                </a:lnTo>
                <a:lnTo>
                  <a:pt x="2169" y="42331"/>
                </a:lnTo>
                <a:lnTo>
                  <a:pt x="2169" y="7172"/>
                </a:lnTo>
                <a:cubicBezTo>
                  <a:pt x="2169" y="4404"/>
                  <a:pt x="4437" y="2136"/>
                  <a:pt x="7206" y="2136"/>
                </a:cubicBezTo>
                <a:close/>
                <a:moveTo>
                  <a:pt x="7206" y="1"/>
                </a:moveTo>
                <a:cubicBezTo>
                  <a:pt x="3236" y="1"/>
                  <a:pt x="0" y="3203"/>
                  <a:pt x="0" y="7172"/>
                </a:cubicBezTo>
                <a:lnTo>
                  <a:pt x="0" y="44499"/>
                </a:lnTo>
                <a:lnTo>
                  <a:pt x="73820" y="44499"/>
                </a:lnTo>
                <a:lnTo>
                  <a:pt x="73820" y="7172"/>
                </a:lnTo>
                <a:cubicBezTo>
                  <a:pt x="73820" y="3203"/>
                  <a:pt x="70617" y="1"/>
                  <a:pt x="66648" y="1"/>
                </a:cubicBezTo>
                <a:close/>
              </a:path>
            </a:pathLst>
          </a:custGeom>
          <a:solidFill>
            <a:schemeClr val="dk2"/>
          </a:solidFill>
          <a:ln w="28575"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15"/>
          <p:cNvSpPr/>
          <p:nvPr/>
        </p:nvSpPr>
        <p:spPr>
          <a:xfrm>
            <a:off x="5977754" y="1535766"/>
            <a:ext cx="2022972" cy="1340658"/>
          </a:xfrm>
          <a:custGeom>
            <a:avLst/>
            <a:gdLst/>
            <a:ahLst/>
            <a:cxnLst/>
            <a:rect l="l" t="t" r="r" b="b"/>
            <a:pathLst>
              <a:path w="36293" h="24052" extrusionOk="0">
                <a:moveTo>
                  <a:pt x="0" y="1"/>
                </a:moveTo>
                <a:lnTo>
                  <a:pt x="0" y="24052"/>
                </a:lnTo>
                <a:lnTo>
                  <a:pt x="36293" y="24052"/>
                </a:lnTo>
                <a:lnTo>
                  <a:pt x="36293"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15"/>
          <p:cNvSpPr/>
          <p:nvPr/>
        </p:nvSpPr>
        <p:spPr>
          <a:xfrm>
            <a:off x="6143198" y="1913252"/>
            <a:ext cx="1054322" cy="814417"/>
          </a:xfrm>
          <a:custGeom>
            <a:avLst/>
            <a:gdLst/>
            <a:ahLst/>
            <a:cxnLst/>
            <a:rect l="l" t="t" r="r" b="b"/>
            <a:pathLst>
              <a:path w="18915" h="14611" extrusionOk="0">
                <a:moveTo>
                  <a:pt x="1" y="0"/>
                </a:moveTo>
                <a:lnTo>
                  <a:pt x="1" y="14611"/>
                </a:lnTo>
                <a:lnTo>
                  <a:pt x="18914" y="14611"/>
                </a:lnTo>
                <a:lnTo>
                  <a:pt x="1891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15"/>
          <p:cNvSpPr/>
          <p:nvPr/>
        </p:nvSpPr>
        <p:spPr>
          <a:xfrm>
            <a:off x="6189687" y="1959741"/>
            <a:ext cx="961348" cy="721443"/>
          </a:xfrm>
          <a:custGeom>
            <a:avLst/>
            <a:gdLst/>
            <a:ahLst/>
            <a:cxnLst/>
            <a:rect l="l" t="t" r="r" b="b"/>
            <a:pathLst>
              <a:path w="17247" h="12943" extrusionOk="0">
                <a:moveTo>
                  <a:pt x="1" y="0"/>
                </a:moveTo>
                <a:lnTo>
                  <a:pt x="1" y="12943"/>
                </a:lnTo>
                <a:lnTo>
                  <a:pt x="17246" y="12943"/>
                </a:lnTo>
                <a:lnTo>
                  <a:pt x="172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15"/>
          <p:cNvSpPr/>
          <p:nvPr/>
        </p:nvSpPr>
        <p:spPr>
          <a:xfrm>
            <a:off x="6236176" y="2008069"/>
            <a:ext cx="868373" cy="626685"/>
          </a:xfrm>
          <a:custGeom>
            <a:avLst/>
            <a:gdLst/>
            <a:ahLst/>
            <a:cxnLst/>
            <a:rect l="l" t="t" r="r" b="b"/>
            <a:pathLst>
              <a:path w="15579" h="11243" extrusionOk="0">
                <a:moveTo>
                  <a:pt x="1" y="1"/>
                </a:moveTo>
                <a:lnTo>
                  <a:pt x="1" y="11242"/>
                </a:lnTo>
                <a:lnTo>
                  <a:pt x="15579" y="11242"/>
                </a:lnTo>
                <a:lnTo>
                  <a:pt x="1557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15"/>
          <p:cNvSpPr/>
          <p:nvPr/>
        </p:nvSpPr>
        <p:spPr>
          <a:xfrm>
            <a:off x="6208305" y="2320448"/>
            <a:ext cx="924113" cy="56"/>
          </a:xfrm>
          <a:custGeom>
            <a:avLst/>
            <a:gdLst/>
            <a:ahLst/>
            <a:cxnLst/>
            <a:rect l="l" t="t" r="r" b="b"/>
            <a:pathLst>
              <a:path w="16579" h="1" fill="none" extrusionOk="0">
                <a:moveTo>
                  <a:pt x="16579" y="1"/>
                </a:moveTo>
                <a:lnTo>
                  <a:pt x="0" y="1"/>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15"/>
          <p:cNvSpPr/>
          <p:nvPr/>
        </p:nvSpPr>
        <p:spPr>
          <a:xfrm>
            <a:off x="6429546" y="1931870"/>
            <a:ext cx="56" cy="736325"/>
          </a:xfrm>
          <a:custGeom>
            <a:avLst/>
            <a:gdLst/>
            <a:ahLst/>
            <a:cxnLst/>
            <a:rect l="l" t="t" r="r" b="b"/>
            <a:pathLst>
              <a:path w="1" h="13210" fill="none" extrusionOk="0">
                <a:moveTo>
                  <a:pt x="1" y="13210"/>
                </a:moveTo>
                <a:lnTo>
                  <a:pt x="1" y="0"/>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15"/>
          <p:cNvSpPr/>
          <p:nvPr/>
        </p:nvSpPr>
        <p:spPr>
          <a:xfrm>
            <a:off x="6911161" y="1931870"/>
            <a:ext cx="56" cy="736325"/>
          </a:xfrm>
          <a:custGeom>
            <a:avLst/>
            <a:gdLst/>
            <a:ahLst/>
            <a:cxnLst/>
            <a:rect l="l" t="t" r="r" b="b"/>
            <a:pathLst>
              <a:path w="1" h="13210" fill="none" extrusionOk="0">
                <a:moveTo>
                  <a:pt x="0" y="13210"/>
                </a:moveTo>
                <a:lnTo>
                  <a:pt x="0" y="0"/>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5"/>
          <p:cNvSpPr/>
          <p:nvPr/>
        </p:nvSpPr>
        <p:spPr>
          <a:xfrm>
            <a:off x="6669406" y="1931870"/>
            <a:ext cx="56" cy="736325"/>
          </a:xfrm>
          <a:custGeom>
            <a:avLst/>
            <a:gdLst/>
            <a:ahLst/>
            <a:cxnLst/>
            <a:rect l="l" t="t" r="r" b="b"/>
            <a:pathLst>
              <a:path w="1" h="13210" fill="none" extrusionOk="0">
                <a:moveTo>
                  <a:pt x="1" y="13210"/>
                </a:moveTo>
                <a:lnTo>
                  <a:pt x="1" y="0"/>
                </a:lnTo>
              </a:path>
            </a:pathLst>
          </a:custGeom>
          <a:noFill/>
          <a:ln w="10850" cap="flat" cmpd="sng">
            <a:solidFill>
              <a:srgbClr val="FFFFFF"/>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15"/>
          <p:cNvSpPr/>
          <p:nvPr/>
        </p:nvSpPr>
        <p:spPr>
          <a:xfrm>
            <a:off x="5977754" y="2681212"/>
            <a:ext cx="2022972" cy="195257"/>
          </a:xfrm>
          <a:custGeom>
            <a:avLst/>
            <a:gdLst/>
            <a:ahLst/>
            <a:cxnLst/>
            <a:rect l="l" t="t" r="r" b="b"/>
            <a:pathLst>
              <a:path w="36293" h="3503" extrusionOk="0">
                <a:moveTo>
                  <a:pt x="0" y="0"/>
                </a:moveTo>
                <a:lnTo>
                  <a:pt x="0" y="3503"/>
                </a:lnTo>
                <a:lnTo>
                  <a:pt x="36293" y="3503"/>
                </a:lnTo>
                <a:lnTo>
                  <a:pt x="36293" y="0"/>
                </a:lnTo>
                <a:close/>
              </a:path>
            </a:pathLst>
          </a:custGeom>
          <a:solidFill>
            <a:schemeClr val="accent3"/>
          </a:solidFill>
          <a:ln w="9525" cap="flat" cmpd="sng">
            <a:solidFill>
              <a:schemeClr val="accent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15"/>
          <p:cNvSpPr/>
          <p:nvPr/>
        </p:nvSpPr>
        <p:spPr>
          <a:xfrm>
            <a:off x="7260721" y="1820274"/>
            <a:ext cx="548537" cy="1056162"/>
          </a:xfrm>
          <a:custGeom>
            <a:avLst/>
            <a:gdLst/>
            <a:ahLst/>
            <a:cxnLst/>
            <a:rect l="l" t="t" r="r" b="b"/>
            <a:pathLst>
              <a:path w="9841" h="18948" extrusionOk="0">
                <a:moveTo>
                  <a:pt x="1" y="1"/>
                </a:moveTo>
                <a:lnTo>
                  <a:pt x="1" y="18948"/>
                </a:lnTo>
                <a:lnTo>
                  <a:pt x="9841" y="18948"/>
                </a:lnTo>
                <a:lnTo>
                  <a:pt x="984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15"/>
          <p:cNvSpPr/>
          <p:nvPr/>
        </p:nvSpPr>
        <p:spPr>
          <a:xfrm>
            <a:off x="7310945" y="1801712"/>
            <a:ext cx="448150" cy="1076562"/>
          </a:xfrm>
          <a:custGeom>
            <a:avLst/>
            <a:gdLst/>
            <a:ahLst/>
            <a:cxnLst/>
            <a:rect l="l" t="t" r="r" b="b"/>
            <a:pathLst>
              <a:path w="8040" h="19314" extrusionOk="0">
                <a:moveTo>
                  <a:pt x="0" y="0"/>
                </a:moveTo>
                <a:lnTo>
                  <a:pt x="0" y="19314"/>
                </a:lnTo>
                <a:lnTo>
                  <a:pt x="8039" y="19314"/>
                </a:lnTo>
                <a:lnTo>
                  <a:pt x="80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15"/>
          <p:cNvSpPr/>
          <p:nvPr/>
        </p:nvSpPr>
        <p:spPr>
          <a:xfrm>
            <a:off x="7357434" y="1848145"/>
            <a:ext cx="355175" cy="981804"/>
          </a:xfrm>
          <a:custGeom>
            <a:avLst/>
            <a:gdLst/>
            <a:ahLst/>
            <a:cxnLst/>
            <a:rect l="l" t="t" r="r" b="b"/>
            <a:pathLst>
              <a:path w="6372" h="17614" extrusionOk="0">
                <a:moveTo>
                  <a:pt x="0" y="1"/>
                </a:moveTo>
                <a:lnTo>
                  <a:pt x="0" y="17614"/>
                </a:lnTo>
                <a:lnTo>
                  <a:pt x="6371" y="17614"/>
                </a:lnTo>
                <a:lnTo>
                  <a:pt x="637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15"/>
          <p:cNvSpPr/>
          <p:nvPr/>
        </p:nvSpPr>
        <p:spPr>
          <a:xfrm>
            <a:off x="5977754" y="2134492"/>
            <a:ext cx="2026706" cy="148826"/>
          </a:xfrm>
          <a:custGeom>
            <a:avLst/>
            <a:gdLst/>
            <a:ahLst/>
            <a:cxnLst/>
            <a:rect l="l" t="t" r="r" b="b"/>
            <a:pathLst>
              <a:path w="36360" h="2670" extrusionOk="0">
                <a:moveTo>
                  <a:pt x="0" y="1"/>
                </a:moveTo>
                <a:lnTo>
                  <a:pt x="0" y="2303"/>
                </a:lnTo>
                <a:cubicBezTo>
                  <a:pt x="267" y="2536"/>
                  <a:pt x="567" y="2670"/>
                  <a:pt x="934" y="2670"/>
                </a:cubicBezTo>
                <a:cubicBezTo>
                  <a:pt x="1735" y="2670"/>
                  <a:pt x="2368" y="2036"/>
                  <a:pt x="2368" y="1235"/>
                </a:cubicBezTo>
                <a:cubicBezTo>
                  <a:pt x="2368" y="2036"/>
                  <a:pt x="3036" y="2670"/>
                  <a:pt x="3803" y="2670"/>
                </a:cubicBezTo>
                <a:cubicBezTo>
                  <a:pt x="4603" y="2670"/>
                  <a:pt x="5271" y="2036"/>
                  <a:pt x="5271" y="1235"/>
                </a:cubicBezTo>
                <a:cubicBezTo>
                  <a:pt x="5271" y="2036"/>
                  <a:pt x="5904" y="2670"/>
                  <a:pt x="6705" y="2670"/>
                </a:cubicBezTo>
                <a:cubicBezTo>
                  <a:pt x="7472" y="2670"/>
                  <a:pt x="8139" y="2036"/>
                  <a:pt x="8139" y="1235"/>
                </a:cubicBezTo>
                <a:cubicBezTo>
                  <a:pt x="8139" y="2036"/>
                  <a:pt x="8773" y="2670"/>
                  <a:pt x="9574" y="2670"/>
                </a:cubicBezTo>
                <a:cubicBezTo>
                  <a:pt x="10374" y="2670"/>
                  <a:pt x="11008" y="2036"/>
                  <a:pt x="11008" y="1235"/>
                </a:cubicBezTo>
                <a:cubicBezTo>
                  <a:pt x="11008" y="2036"/>
                  <a:pt x="11642" y="2670"/>
                  <a:pt x="12442" y="2670"/>
                </a:cubicBezTo>
                <a:cubicBezTo>
                  <a:pt x="13243" y="2670"/>
                  <a:pt x="13877" y="2036"/>
                  <a:pt x="13877" y="1235"/>
                </a:cubicBezTo>
                <a:cubicBezTo>
                  <a:pt x="13877" y="2036"/>
                  <a:pt x="14544" y="2670"/>
                  <a:pt x="15311" y="2670"/>
                </a:cubicBezTo>
                <a:cubicBezTo>
                  <a:pt x="16112" y="2670"/>
                  <a:pt x="16779" y="2036"/>
                  <a:pt x="16779" y="1235"/>
                </a:cubicBezTo>
                <a:cubicBezTo>
                  <a:pt x="16779" y="2036"/>
                  <a:pt x="17413" y="2670"/>
                  <a:pt x="18213" y="2670"/>
                </a:cubicBezTo>
                <a:cubicBezTo>
                  <a:pt x="18980" y="2670"/>
                  <a:pt x="19647" y="2036"/>
                  <a:pt x="19647" y="1235"/>
                </a:cubicBezTo>
                <a:cubicBezTo>
                  <a:pt x="19647" y="2036"/>
                  <a:pt x="20281" y="2670"/>
                  <a:pt x="21082" y="2670"/>
                </a:cubicBezTo>
                <a:cubicBezTo>
                  <a:pt x="21882" y="2670"/>
                  <a:pt x="22516" y="2036"/>
                  <a:pt x="22516" y="1235"/>
                </a:cubicBezTo>
                <a:cubicBezTo>
                  <a:pt x="22516" y="2036"/>
                  <a:pt x="23150" y="2670"/>
                  <a:pt x="23951" y="2670"/>
                </a:cubicBezTo>
                <a:cubicBezTo>
                  <a:pt x="24751" y="2670"/>
                  <a:pt x="25385" y="2036"/>
                  <a:pt x="25385" y="1235"/>
                </a:cubicBezTo>
                <a:cubicBezTo>
                  <a:pt x="25385" y="2036"/>
                  <a:pt x="26052" y="2670"/>
                  <a:pt x="26819" y="2670"/>
                </a:cubicBezTo>
                <a:cubicBezTo>
                  <a:pt x="27620" y="2670"/>
                  <a:pt x="28254" y="2036"/>
                  <a:pt x="28254" y="1235"/>
                </a:cubicBezTo>
                <a:cubicBezTo>
                  <a:pt x="28254" y="2036"/>
                  <a:pt x="28921" y="2670"/>
                  <a:pt x="29721" y="2670"/>
                </a:cubicBezTo>
                <a:cubicBezTo>
                  <a:pt x="30489" y="2670"/>
                  <a:pt x="31156" y="2036"/>
                  <a:pt x="31156" y="1235"/>
                </a:cubicBezTo>
                <a:cubicBezTo>
                  <a:pt x="31156" y="2036"/>
                  <a:pt x="31789" y="2670"/>
                  <a:pt x="32590" y="2670"/>
                </a:cubicBezTo>
                <a:cubicBezTo>
                  <a:pt x="33391" y="2670"/>
                  <a:pt x="34024" y="2036"/>
                  <a:pt x="34024" y="1235"/>
                </a:cubicBezTo>
                <a:cubicBezTo>
                  <a:pt x="34024" y="2036"/>
                  <a:pt x="34658" y="2670"/>
                  <a:pt x="35459" y="2670"/>
                </a:cubicBezTo>
                <a:cubicBezTo>
                  <a:pt x="35792" y="2670"/>
                  <a:pt x="36093" y="2536"/>
                  <a:pt x="36359" y="2369"/>
                </a:cubicBezTo>
                <a:lnTo>
                  <a:pt x="3635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15"/>
          <p:cNvSpPr/>
          <p:nvPr/>
        </p:nvSpPr>
        <p:spPr>
          <a:xfrm>
            <a:off x="7310945" y="2374407"/>
            <a:ext cx="448150" cy="92974"/>
          </a:xfrm>
          <a:custGeom>
            <a:avLst/>
            <a:gdLst/>
            <a:ahLst/>
            <a:cxnLst/>
            <a:rect l="l" t="t" r="r" b="b"/>
            <a:pathLst>
              <a:path w="8040" h="1668" extrusionOk="0">
                <a:moveTo>
                  <a:pt x="0" y="0"/>
                </a:moveTo>
                <a:lnTo>
                  <a:pt x="0" y="1668"/>
                </a:lnTo>
                <a:lnTo>
                  <a:pt x="8039" y="1668"/>
                </a:lnTo>
                <a:lnTo>
                  <a:pt x="803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15"/>
          <p:cNvSpPr/>
          <p:nvPr/>
        </p:nvSpPr>
        <p:spPr>
          <a:xfrm>
            <a:off x="7338816" y="2407852"/>
            <a:ext cx="115326" cy="20512"/>
          </a:xfrm>
          <a:custGeom>
            <a:avLst/>
            <a:gdLst/>
            <a:ahLst/>
            <a:cxnLst/>
            <a:rect l="l" t="t" r="r" b="b"/>
            <a:pathLst>
              <a:path w="2069" h="368" extrusionOk="0">
                <a:moveTo>
                  <a:pt x="201" y="0"/>
                </a:moveTo>
                <a:cubicBezTo>
                  <a:pt x="101" y="0"/>
                  <a:pt x="1" y="67"/>
                  <a:pt x="1" y="201"/>
                </a:cubicBezTo>
                <a:cubicBezTo>
                  <a:pt x="1" y="301"/>
                  <a:pt x="101" y="367"/>
                  <a:pt x="201" y="367"/>
                </a:cubicBezTo>
                <a:lnTo>
                  <a:pt x="1869" y="367"/>
                </a:lnTo>
                <a:cubicBezTo>
                  <a:pt x="1969" y="367"/>
                  <a:pt x="2069" y="301"/>
                  <a:pt x="2069" y="201"/>
                </a:cubicBezTo>
                <a:cubicBezTo>
                  <a:pt x="2069" y="67"/>
                  <a:pt x="1969" y="0"/>
                  <a:pt x="186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15"/>
          <p:cNvSpPr/>
          <p:nvPr/>
        </p:nvSpPr>
        <p:spPr>
          <a:xfrm>
            <a:off x="5977754" y="1606447"/>
            <a:ext cx="2022972" cy="167387"/>
          </a:xfrm>
          <a:custGeom>
            <a:avLst/>
            <a:gdLst/>
            <a:ahLst/>
            <a:cxnLst/>
            <a:rect l="l" t="t" r="r" b="b"/>
            <a:pathLst>
              <a:path w="36293" h="3003" extrusionOk="0">
                <a:moveTo>
                  <a:pt x="0" y="1"/>
                </a:moveTo>
                <a:lnTo>
                  <a:pt x="0" y="3003"/>
                </a:lnTo>
                <a:lnTo>
                  <a:pt x="36293" y="3003"/>
                </a:lnTo>
                <a:lnTo>
                  <a:pt x="3629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15"/>
          <p:cNvSpPr/>
          <p:nvPr/>
        </p:nvSpPr>
        <p:spPr>
          <a:xfrm>
            <a:off x="5921956" y="1535766"/>
            <a:ext cx="2134563" cy="197152"/>
          </a:xfrm>
          <a:custGeom>
            <a:avLst/>
            <a:gdLst/>
            <a:ahLst/>
            <a:cxnLst/>
            <a:rect l="l" t="t" r="r" b="b"/>
            <a:pathLst>
              <a:path w="38295" h="3537" extrusionOk="0">
                <a:moveTo>
                  <a:pt x="0" y="1"/>
                </a:moveTo>
                <a:lnTo>
                  <a:pt x="0" y="3537"/>
                </a:lnTo>
                <a:lnTo>
                  <a:pt x="38294" y="3537"/>
                </a:lnTo>
                <a:lnTo>
                  <a:pt x="3829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15"/>
          <p:cNvSpPr/>
          <p:nvPr/>
        </p:nvSpPr>
        <p:spPr>
          <a:xfrm>
            <a:off x="6412824" y="1273610"/>
            <a:ext cx="1156549" cy="360749"/>
          </a:xfrm>
          <a:custGeom>
            <a:avLst/>
            <a:gdLst/>
            <a:ahLst/>
            <a:cxnLst/>
            <a:rect l="l" t="t" r="r" b="b"/>
            <a:pathLst>
              <a:path w="20749" h="6472" extrusionOk="0">
                <a:moveTo>
                  <a:pt x="1" y="1"/>
                </a:moveTo>
                <a:lnTo>
                  <a:pt x="1" y="6472"/>
                </a:lnTo>
                <a:lnTo>
                  <a:pt x="20749" y="6472"/>
                </a:lnTo>
                <a:lnTo>
                  <a:pt x="2074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15"/>
          <p:cNvSpPr/>
          <p:nvPr/>
        </p:nvSpPr>
        <p:spPr>
          <a:xfrm>
            <a:off x="6397947" y="1262462"/>
            <a:ext cx="1180685" cy="383101"/>
          </a:xfrm>
          <a:custGeom>
            <a:avLst/>
            <a:gdLst/>
            <a:ahLst/>
            <a:cxnLst/>
            <a:rect l="l" t="t" r="r" b="b"/>
            <a:pathLst>
              <a:path w="21182" h="6873" extrusionOk="0">
                <a:moveTo>
                  <a:pt x="20782" y="401"/>
                </a:moveTo>
                <a:lnTo>
                  <a:pt x="20782" y="6472"/>
                </a:lnTo>
                <a:lnTo>
                  <a:pt x="434" y="6472"/>
                </a:lnTo>
                <a:lnTo>
                  <a:pt x="434" y="401"/>
                </a:lnTo>
                <a:close/>
                <a:moveTo>
                  <a:pt x="0" y="0"/>
                </a:moveTo>
                <a:lnTo>
                  <a:pt x="0" y="6872"/>
                </a:lnTo>
                <a:lnTo>
                  <a:pt x="21182" y="6872"/>
                </a:lnTo>
                <a:lnTo>
                  <a:pt x="2118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15"/>
          <p:cNvSpPr/>
          <p:nvPr/>
        </p:nvSpPr>
        <p:spPr>
          <a:xfrm>
            <a:off x="5789958" y="1801712"/>
            <a:ext cx="2398548" cy="260362"/>
          </a:xfrm>
          <a:custGeom>
            <a:avLst/>
            <a:gdLst/>
            <a:ahLst/>
            <a:cxnLst/>
            <a:rect l="l" t="t" r="r" b="b"/>
            <a:pathLst>
              <a:path w="43031" h="4671" extrusionOk="0">
                <a:moveTo>
                  <a:pt x="6104" y="0"/>
                </a:moveTo>
                <a:lnTo>
                  <a:pt x="0" y="4670"/>
                </a:lnTo>
                <a:lnTo>
                  <a:pt x="43031" y="4670"/>
                </a:lnTo>
                <a:lnTo>
                  <a:pt x="369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15"/>
          <p:cNvSpPr/>
          <p:nvPr/>
        </p:nvSpPr>
        <p:spPr>
          <a:xfrm>
            <a:off x="7733027" y="1801712"/>
            <a:ext cx="455563" cy="260362"/>
          </a:xfrm>
          <a:custGeom>
            <a:avLst/>
            <a:gdLst/>
            <a:ahLst/>
            <a:cxnLst/>
            <a:rect l="l" t="t" r="r" b="b"/>
            <a:pathLst>
              <a:path w="8173" h="4671" extrusionOk="0">
                <a:moveTo>
                  <a:pt x="0" y="0"/>
                </a:moveTo>
                <a:lnTo>
                  <a:pt x="5304" y="4670"/>
                </a:lnTo>
                <a:lnTo>
                  <a:pt x="8173" y="4670"/>
                </a:lnTo>
                <a:lnTo>
                  <a:pt x="206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15"/>
          <p:cNvSpPr/>
          <p:nvPr/>
        </p:nvSpPr>
        <p:spPr>
          <a:xfrm>
            <a:off x="7504316" y="1801712"/>
            <a:ext cx="364484" cy="260362"/>
          </a:xfrm>
          <a:custGeom>
            <a:avLst/>
            <a:gdLst/>
            <a:ahLst/>
            <a:cxnLst/>
            <a:rect l="l" t="t" r="r" b="b"/>
            <a:pathLst>
              <a:path w="6539" h="4671" extrusionOk="0">
                <a:moveTo>
                  <a:pt x="0" y="0"/>
                </a:moveTo>
                <a:lnTo>
                  <a:pt x="3670" y="4670"/>
                </a:lnTo>
                <a:lnTo>
                  <a:pt x="6538" y="4670"/>
                </a:lnTo>
                <a:lnTo>
                  <a:pt x="20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5"/>
          <p:cNvSpPr/>
          <p:nvPr/>
        </p:nvSpPr>
        <p:spPr>
          <a:xfrm>
            <a:off x="7275605" y="1801712"/>
            <a:ext cx="273349" cy="260362"/>
          </a:xfrm>
          <a:custGeom>
            <a:avLst/>
            <a:gdLst/>
            <a:ahLst/>
            <a:cxnLst/>
            <a:rect l="l" t="t" r="r" b="b"/>
            <a:pathLst>
              <a:path w="4904" h="4671" extrusionOk="0">
                <a:moveTo>
                  <a:pt x="0" y="0"/>
                </a:moveTo>
                <a:lnTo>
                  <a:pt x="2035" y="4670"/>
                </a:lnTo>
                <a:lnTo>
                  <a:pt x="4904" y="4670"/>
                </a:lnTo>
                <a:lnTo>
                  <a:pt x="20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5"/>
          <p:cNvSpPr/>
          <p:nvPr/>
        </p:nvSpPr>
        <p:spPr>
          <a:xfrm>
            <a:off x="7046894" y="1801712"/>
            <a:ext cx="182270" cy="260362"/>
          </a:xfrm>
          <a:custGeom>
            <a:avLst/>
            <a:gdLst/>
            <a:ahLst/>
            <a:cxnLst/>
            <a:rect l="l" t="t" r="r" b="b"/>
            <a:pathLst>
              <a:path w="3270" h="4671" extrusionOk="0">
                <a:moveTo>
                  <a:pt x="0" y="0"/>
                </a:moveTo>
                <a:lnTo>
                  <a:pt x="401" y="4670"/>
                </a:lnTo>
                <a:lnTo>
                  <a:pt x="3269" y="4670"/>
                </a:lnTo>
                <a:lnTo>
                  <a:pt x="203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5"/>
          <p:cNvSpPr/>
          <p:nvPr/>
        </p:nvSpPr>
        <p:spPr>
          <a:xfrm>
            <a:off x="6749396" y="1801712"/>
            <a:ext cx="182270" cy="260362"/>
          </a:xfrm>
          <a:custGeom>
            <a:avLst/>
            <a:gdLst/>
            <a:ahLst/>
            <a:cxnLst/>
            <a:rect l="l" t="t" r="r" b="b"/>
            <a:pathLst>
              <a:path w="3270" h="4671" extrusionOk="0">
                <a:moveTo>
                  <a:pt x="1235" y="0"/>
                </a:moveTo>
                <a:lnTo>
                  <a:pt x="0" y="4670"/>
                </a:lnTo>
                <a:lnTo>
                  <a:pt x="2869" y="4670"/>
                </a:lnTo>
                <a:lnTo>
                  <a:pt x="32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5"/>
          <p:cNvSpPr/>
          <p:nvPr/>
        </p:nvSpPr>
        <p:spPr>
          <a:xfrm>
            <a:off x="6429546" y="1801712"/>
            <a:ext cx="273405" cy="260362"/>
          </a:xfrm>
          <a:custGeom>
            <a:avLst/>
            <a:gdLst/>
            <a:ahLst/>
            <a:cxnLst/>
            <a:rect l="l" t="t" r="r" b="b"/>
            <a:pathLst>
              <a:path w="4905" h="4671" extrusionOk="0">
                <a:moveTo>
                  <a:pt x="2870" y="0"/>
                </a:moveTo>
                <a:lnTo>
                  <a:pt x="1" y="4670"/>
                </a:lnTo>
                <a:lnTo>
                  <a:pt x="2870" y="4670"/>
                </a:lnTo>
                <a:lnTo>
                  <a:pt x="490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5"/>
          <p:cNvSpPr/>
          <p:nvPr/>
        </p:nvSpPr>
        <p:spPr>
          <a:xfrm>
            <a:off x="6109752" y="1801712"/>
            <a:ext cx="364484" cy="260362"/>
          </a:xfrm>
          <a:custGeom>
            <a:avLst/>
            <a:gdLst/>
            <a:ahLst/>
            <a:cxnLst/>
            <a:rect l="l" t="t" r="r" b="b"/>
            <a:pathLst>
              <a:path w="6539" h="4671" extrusionOk="0">
                <a:moveTo>
                  <a:pt x="4470" y="0"/>
                </a:moveTo>
                <a:lnTo>
                  <a:pt x="0" y="4670"/>
                </a:lnTo>
                <a:lnTo>
                  <a:pt x="2869" y="4670"/>
                </a:lnTo>
                <a:lnTo>
                  <a:pt x="653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15"/>
          <p:cNvSpPr/>
          <p:nvPr/>
        </p:nvSpPr>
        <p:spPr>
          <a:xfrm>
            <a:off x="5789958" y="1801712"/>
            <a:ext cx="455563" cy="260362"/>
          </a:xfrm>
          <a:custGeom>
            <a:avLst/>
            <a:gdLst/>
            <a:ahLst/>
            <a:cxnLst/>
            <a:rect l="l" t="t" r="r" b="b"/>
            <a:pathLst>
              <a:path w="8173" h="4671" extrusionOk="0">
                <a:moveTo>
                  <a:pt x="6104" y="0"/>
                </a:moveTo>
                <a:lnTo>
                  <a:pt x="0" y="4670"/>
                </a:lnTo>
                <a:lnTo>
                  <a:pt x="2869" y="4670"/>
                </a:lnTo>
                <a:lnTo>
                  <a:pt x="81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15"/>
          <p:cNvSpPr/>
          <p:nvPr/>
        </p:nvSpPr>
        <p:spPr>
          <a:xfrm>
            <a:off x="5788063" y="2062028"/>
            <a:ext cx="161813" cy="146931"/>
          </a:xfrm>
          <a:custGeom>
            <a:avLst/>
            <a:gdLst/>
            <a:ahLst/>
            <a:cxnLst/>
            <a:rect l="l" t="t" r="r" b="b"/>
            <a:pathLst>
              <a:path w="2903" h="2636" extrusionOk="0">
                <a:moveTo>
                  <a:pt x="1" y="0"/>
                </a:moveTo>
                <a:lnTo>
                  <a:pt x="1" y="1201"/>
                </a:lnTo>
                <a:cubicBezTo>
                  <a:pt x="1" y="2001"/>
                  <a:pt x="668" y="2635"/>
                  <a:pt x="1468" y="2635"/>
                </a:cubicBezTo>
                <a:cubicBezTo>
                  <a:pt x="2236" y="2635"/>
                  <a:pt x="2903" y="2001"/>
                  <a:pt x="2903" y="1201"/>
                </a:cubicBezTo>
                <a:lnTo>
                  <a:pt x="2903"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5"/>
          <p:cNvSpPr/>
          <p:nvPr/>
        </p:nvSpPr>
        <p:spPr>
          <a:xfrm>
            <a:off x="5949827" y="2062028"/>
            <a:ext cx="159974" cy="146931"/>
          </a:xfrm>
          <a:custGeom>
            <a:avLst/>
            <a:gdLst/>
            <a:ahLst/>
            <a:cxnLst/>
            <a:rect l="l" t="t" r="r" b="b"/>
            <a:pathLst>
              <a:path w="2870" h="2636" extrusionOk="0">
                <a:moveTo>
                  <a:pt x="1" y="0"/>
                </a:moveTo>
                <a:lnTo>
                  <a:pt x="1" y="1201"/>
                </a:lnTo>
                <a:cubicBezTo>
                  <a:pt x="1" y="2001"/>
                  <a:pt x="635" y="2635"/>
                  <a:pt x="1435" y="2635"/>
                </a:cubicBezTo>
                <a:cubicBezTo>
                  <a:pt x="2236"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5"/>
          <p:cNvSpPr/>
          <p:nvPr/>
        </p:nvSpPr>
        <p:spPr>
          <a:xfrm>
            <a:off x="6109752" y="2062028"/>
            <a:ext cx="159974" cy="146931"/>
          </a:xfrm>
          <a:custGeom>
            <a:avLst/>
            <a:gdLst/>
            <a:ahLst/>
            <a:cxnLst/>
            <a:rect l="l" t="t" r="r" b="b"/>
            <a:pathLst>
              <a:path w="2870"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5"/>
          <p:cNvSpPr/>
          <p:nvPr/>
        </p:nvSpPr>
        <p:spPr>
          <a:xfrm>
            <a:off x="6269677" y="2062028"/>
            <a:ext cx="159918" cy="146931"/>
          </a:xfrm>
          <a:custGeom>
            <a:avLst/>
            <a:gdLst/>
            <a:ahLst/>
            <a:cxnLst/>
            <a:rect l="l" t="t" r="r" b="b"/>
            <a:pathLst>
              <a:path w="2869"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5"/>
          <p:cNvSpPr/>
          <p:nvPr/>
        </p:nvSpPr>
        <p:spPr>
          <a:xfrm>
            <a:off x="6429546" y="2062028"/>
            <a:ext cx="159974" cy="146931"/>
          </a:xfrm>
          <a:custGeom>
            <a:avLst/>
            <a:gdLst/>
            <a:ahLst/>
            <a:cxnLst/>
            <a:rect l="l" t="t" r="r" b="b"/>
            <a:pathLst>
              <a:path w="2870" h="2636" extrusionOk="0">
                <a:moveTo>
                  <a:pt x="1" y="0"/>
                </a:moveTo>
                <a:lnTo>
                  <a:pt x="1" y="1201"/>
                </a:lnTo>
                <a:cubicBezTo>
                  <a:pt x="1" y="2001"/>
                  <a:pt x="668" y="2635"/>
                  <a:pt x="1435" y="2635"/>
                </a:cubicBezTo>
                <a:cubicBezTo>
                  <a:pt x="2236" y="2635"/>
                  <a:pt x="2870" y="2001"/>
                  <a:pt x="2870" y="1201"/>
                </a:cubicBezTo>
                <a:lnTo>
                  <a:pt x="2870"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15"/>
          <p:cNvSpPr/>
          <p:nvPr/>
        </p:nvSpPr>
        <p:spPr>
          <a:xfrm>
            <a:off x="6589471" y="2062028"/>
            <a:ext cx="161813" cy="146931"/>
          </a:xfrm>
          <a:custGeom>
            <a:avLst/>
            <a:gdLst/>
            <a:ahLst/>
            <a:cxnLst/>
            <a:rect l="l" t="t" r="r" b="b"/>
            <a:pathLst>
              <a:path w="2903" h="2636" extrusionOk="0">
                <a:moveTo>
                  <a:pt x="1" y="0"/>
                </a:moveTo>
                <a:lnTo>
                  <a:pt x="1" y="1201"/>
                </a:lnTo>
                <a:cubicBezTo>
                  <a:pt x="1" y="2001"/>
                  <a:pt x="668" y="2635"/>
                  <a:pt x="1435" y="2635"/>
                </a:cubicBezTo>
                <a:cubicBezTo>
                  <a:pt x="2236" y="2635"/>
                  <a:pt x="2903" y="2001"/>
                  <a:pt x="2903" y="1201"/>
                </a:cubicBezTo>
                <a:lnTo>
                  <a:pt x="2869" y="1201"/>
                </a:ln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15"/>
          <p:cNvSpPr/>
          <p:nvPr/>
        </p:nvSpPr>
        <p:spPr>
          <a:xfrm>
            <a:off x="6749396" y="2062028"/>
            <a:ext cx="161813" cy="146931"/>
          </a:xfrm>
          <a:custGeom>
            <a:avLst/>
            <a:gdLst/>
            <a:ahLst/>
            <a:cxnLst/>
            <a:rect l="l" t="t" r="r" b="b"/>
            <a:pathLst>
              <a:path w="2903" h="2636" extrusionOk="0">
                <a:moveTo>
                  <a:pt x="0" y="0"/>
                </a:moveTo>
                <a:lnTo>
                  <a:pt x="0" y="1201"/>
                </a:lnTo>
                <a:cubicBezTo>
                  <a:pt x="0" y="2001"/>
                  <a:pt x="667" y="2635"/>
                  <a:pt x="1468" y="2635"/>
                </a:cubicBezTo>
                <a:cubicBezTo>
                  <a:pt x="2235" y="2635"/>
                  <a:pt x="2902" y="2001"/>
                  <a:pt x="2902" y="1201"/>
                </a:cubicBezTo>
                <a:lnTo>
                  <a:pt x="2902"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15"/>
          <p:cNvSpPr/>
          <p:nvPr/>
        </p:nvSpPr>
        <p:spPr>
          <a:xfrm>
            <a:off x="6911161" y="2062028"/>
            <a:ext cx="159974" cy="146931"/>
          </a:xfrm>
          <a:custGeom>
            <a:avLst/>
            <a:gdLst/>
            <a:ahLst/>
            <a:cxnLst/>
            <a:rect l="l" t="t" r="r" b="b"/>
            <a:pathLst>
              <a:path w="2870" h="2636" extrusionOk="0">
                <a:moveTo>
                  <a:pt x="0" y="0"/>
                </a:moveTo>
                <a:lnTo>
                  <a:pt x="0" y="1201"/>
                </a:lnTo>
                <a:cubicBezTo>
                  <a:pt x="0" y="2001"/>
                  <a:pt x="634" y="2635"/>
                  <a:pt x="1435" y="2635"/>
                </a:cubicBezTo>
                <a:cubicBezTo>
                  <a:pt x="2235"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15"/>
          <p:cNvSpPr/>
          <p:nvPr/>
        </p:nvSpPr>
        <p:spPr>
          <a:xfrm>
            <a:off x="7071086" y="2062028"/>
            <a:ext cx="159918" cy="146931"/>
          </a:xfrm>
          <a:custGeom>
            <a:avLst/>
            <a:gdLst/>
            <a:ahLst/>
            <a:cxnLst/>
            <a:rect l="l" t="t" r="r" b="b"/>
            <a:pathLst>
              <a:path w="2869" h="2636" extrusionOk="0">
                <a:moveTo>
                  <a:pt x="0" y="0"/>
                </a:moveTo>
                <a:lnTo>
                  <a:pt x="0" y="1201"/>
                </a:lnTo>
                <a:cubicBezTo>
                  <a:pt x="0" y="2001"/>
                  <a:pt x="634" y="2635"/>
                  <a:pt x="1434" y="2635"/>
                </a:cubicBezTo>
                <a:cubicBezTo>
                  <a:pt x="2235"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15"/>
          <p:cNvSpPr/>
          <p:nvPr/>
        </p:nvSpPr>
        <p:spPr>
          <a:xfrm>
            <a:off x="7230955" y="2062028"/>
            <a:ext cx="159974" cy="146931"/>
          </a:xfrm>
          <a:custGeom>
            <a:avLst/>
            <a:gdLst/>
            <a:ahLst/>
            <a:cxnLst/>
            <a:rect l="l" t="t" r="r" b="b"/>
            <a:pathLst>
              <a:path w="2870" h="2636" extrusionOk="0">
                <a:moveTo>
                  <a:pt x="1" y="0"/>
                </a:moveTo>
                <a:lnTo>
                  <a:pt x="1" y="1201"/>
                </a:lnTo>
                <a:cubicBezTo>
                  <a:pt x="1" y="2001"/>
                  <a:pt x="635" y="2635"/>
                  <a:pt x="1435" y="2635"/>
                </a:cubicBezTo>
                <a:cubicBezTo>
                  <a:pt x="2236" y="2635"/>
                  <a:pt x="2870" y="2001"/>
                  <a:pt x="2870" y="1201"/>
                </a:cubicBezTo>
                <a:lnTo>
                  <a:pt x="28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15"/>
          <p:cNvSpPr/>
          <p:nvPr/>
        </p:nvSpPr>
        <p:spPr>
          <a:xfrm>
            <a:off x="7390880" y="2062028"/>
            <a:ext cx="159974" cy="146931"/>
          </a:xfrm>
          <a:custGeom>
            <a:avLst/>
            <a:gdLst/>
            <a:ahLst/>
            <a:cxnLst/>
            <a:rect l="l" t="t" r="r" b="b"/>
            <a:pathLst>
              <a:path w="2870" h="2636" extrusionOk="0">
                <a:moveTo>
                  <a:pt x="1" y="0"/>
                </a:moveTo>
                <a:lnTo>
                  <a:pt x="1" y="1201"/>
                </a:lnTo>
                <a:cubicBezTo>
                  <a:pt x="1" y="2001"/>
                  <a:pt x="634" y="2635"/>
                  <a:pt x="1435" y="2635"/>
                </a:cubicBezTo>
                <a:cubicBezTo>
                  <a:pt x="2235"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15"/>
          <p:cNvSpPr/>
          <p:nvPr/>
        </p:nvSpPr>
        <p:spPr>
          <a:xfrm>
            <a:off x="7550805" y="2062028"/>
            <a:ext cx="161813" cy="146931"/>
          </a:xfrm>
          <a:custGeom>
            <a:avLst/>
            <a:gdLst/>
            <a:ahLst/>
            <a:cxnLst/>
            <a:rect l="l" t="t" r="r" b="b"/>
            <a:pathLst>
              <a:path w="2903" h="2636" extrusionOk="0">
                <a:moveTo>
                  <a:pt x="0" y="0"/>
                </a:moveTo>
                <a:lnTo>
                  <a:pt x="0" y="1201"/>
                </a:lnTo>
                <a:cubicBezTo>
                  <a:pt x="0" y="2001"/>
                  <a:pt x="667" y="2635"/>
                  <a:pt x="1435" y="2635"/>
                </a:cubicBezTo>
                <a:cubicBezTo>
                  <a:pt x="2235" y="2635"/>
                  <a:pt x="2902" y="2001"/>
                  <a:pt x="2902" y="1201"/>
                </a:cubicBezTo>
                <a:lnTo>
                  <a:pt x="2869" y="1201"/>
                </a:ln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15"/>
          <p:cNvSpPr/>
          <p:nvPr/>
        </p:nvSpPr>
        <p:spPr>
          <a:xfrm>
            <a:off x="7710674" y="2062028"/>
            <a:ext cx="161869" cy="146931"/>
          </a:xfrm>
          <a:custGeom>
            <a:avLst/>
            <a:gdLst/>
            <a:ahLst/>
            <a:cxnLst/>
            <a:rect l="l" t="t" r="r" b="b"/>
            <a:pathLst>
              <a:path w="2904" h="2636" extrusionOk="0">
                <a:moveTo>
                  <a:pt x="1" y="0"/>
                </a:moveTo>
                <a:lnTo>
                  <a:pt x="1" y="1201"/>
                </a:lnTo>
                <a:cubicBezTo>
                  <a:pt x="1" y="2001"/>
                  <a:pt x="668" y="2635"/>
                  <a:pt x="1469" y="2635"/>
                </a:cubicBezTo>
                <a:cubicBezTo>
                  <a:pt x="2236" y="2635"/>
                  <a:pt x="2903" y="2001"/>
                  <a:pt x="2903" y="1201"/>
                </a:cubicBezTo>
                <a:lnTo>
                  <a:pt x="2903"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5"/>
          <p:cNvSpPr/>
          <p:nvPr/>
        </p:nvSpPr>
        <p:spPr>
          <a:xfrm>
            <a:off x="7872494" y="2062028"/>
            <a:ext cx="159918" cy="146931"/>
          </a:xfrm>
          <a:custGeom>
            <a:avLst/>
            <a:gdLst/>
            <a:ahLst/>
            <a:cxnLst/>
            <a:rect l="l" t="t" r="r" b="b"/>
            <a:pathLst>
              <a:path w="2869" h="2636" extrusionOk="0">
                <a:moveTo>
                  <a:pt x="0" y="0"/>
                </a:moveTo>
                <a:lnTo>
                  <a:pt x="0" y="1201"/>
                </a:lnTo>
                <a:cubicBezTo>
                  <a:pt x="0" y="2001"/>
                  <a:pt x="634" y="2635"/>
                  <a:pt x="1434" y="2635"/>
                </a:cubicBezTo>
                <a:cubicBezTo>
                  <a:pt x="2202" y="2635"/>
                  <a:pt x="2869" y="2001"/>
                  <a:pt x="2869" y="1201"/>
                </a:cubicBezTo>
                <a:lnTo>
                  <a:pt x="286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5"/>
          <p:cNvSpPr/>
          <p:nvPr/>
        </p:nvSpPr>
        <p:spPr>
          <a:xfrm>
            <a:off x="8032364" y="2062028"/>
            <a:ext cx="159974" cy="146931"/>
          </a:xfrm>
          <a:custGeom>
            <a:avLst/>
            <a:gdLst/>
            <a:ahLst/>
            <a:cxnLst/>
            <a:rect l="l" t="t" r="r" b="b"/>
            <a:pathLst>
              <a:path w="2870" h="2636" extrusionOk="0">
                <a:moveTo>
                  <a:pt x="1" y="0"/>
                </a:moveTo>
                <a:lnTo>
                  <a:pt x="1" y="1201"/>
                </a:lnTo>
                <a:cubicBezTo>
                  <a:pt x="1" y="2001"/>
                  <a:pt x="635" y="2635"/>
                  <a:pt x="1435" y="2635"/>
                </a:cubicBezTo>
                <a:cubicBezTo>
                  <a:pt x="2236" y="2635"/>
                  <a:pt x="2869" y="2001"/>
                  <a:pt x="2869" y="1201"/>
                </a:cubicBezTo>
                <a:lnTo>
                  <a:pt x="2869" y="0"/>
                </a:lnTo>
                <a:close/>
              </a:path>
            </a:pathLst>
          </a:custGeom>
          <a:solidFill>
            <a:srgbClr val="A562B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5"/>
          <p:cNvSpPr/>
          <p:nvPr/>
        </p:nvSpPr>
        <p:spPr>
          <a:xfrm>
            <a:off x="8303829" y="2779708"/>
            <a:ext cx="245535" cy="245535"/>
          </a:xfrm>
          <a:custGeom>
            <a:avLst/>
            <a:gdLst/>
            <a:ahLst/>
            <a:cxnLst/>
            <a:rect l="l" t="t" r="r" b="b"/>
            <a:pathLst>
              <a:path w="4405" h="4405" extrusionOk="0">
                <a:moveTo>
                  <a:pt x="1" y="1"/>
                </a:moveTo>
                <a:lnTo>
                  <a:pt x="1902" y="4237"/>
                </a:lnTo>
                <a:lnTo>
                  <a:pt x="2770" y="3370"/>
                </a:lnTo>
                <a:lnTo>
                  <a:pt x="3770" y="4404"/>
                </a:lnTo>
                <a:lnTo>
                  <a:pt x="4404" y="3804"/>
                </a:lnTo>
                <a:lnTo>
                  <a:pt x="3370" y="2770"/>
                </a:lnTo>
                <a:lnTo>
                  <a:pt x="4237" y="1902"/>
                </a:ln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15"/>
          <p:cNvSpPr txBox="1">
            <a:spLocks noGrp="1"/>
          </p:cNvSpPr>
          <p:nvPr>
            <p:ph type="ctrTitle"/>
          </p:nvPr>
        </p:nvSpPr>
        <p:spPr>
          <a:xfrm>
            <a:off x="6397890" y="1273673"/>
            <a:ext cx="1180800" cy="3606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 sz="2500">
                <a:solidFill>
                  <a:schemeClr val="accent2"/>
                </a:solidFill>
              </a:rPr>
              <a:t>SHOP</a:t>
            </a:r>
            <a:endParaRPr sz="2500">
              <a:solidFill>
                <a:schemeClr val="accent2"/>
              </a:solidFill>
            </a:endParaRPr>
          </a:p>
        </p:txBody>
      </p:sp>
    </p:spTree>
    <p:extLst>
      <p:ext uri="{BB962C8B-B14F-4D97-AF65-F5344CB8AC3E}">
        <p14:creationId xmlns:p14="http://schemas.microsoft.com/office/powerpoint/2010/main" val="10756593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16"/>
          <p:cNvSpPr txBox="1">
            <a:spLocks noGrp="1"/>
          </p:cNvSpPr>
          <p:nvPr>
            <p:ph type="title"/>
          </p:nvPr>
        </p:nvSpPr>
        <p:spPr>
          <a:xfrm>
            <a:off x="1492449" y="141784"/>
            <a:ext cx="5149733" cy="54095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Introuction</a:t>
            </a:r>
            <a:endParaRPr dirty="0"/>
          </a:p>
        </p:txBody>
      </p:sp>
      <p:sp>
        <p:nvSpPr>
          <p:cNvPr id="52" name="Google Shape;55;p15"/>
          <p:cNvSpPr txBox="1">
            <a:spLocks/>
          </p:cNvSpPr>
          <p:nvPr/>
        </p:nvSpPr>
        <p:spPr>
          <a:xfrm>
            <a:off x="415329" y="739739"/>
            <a:ext cx="8066761" cy="427225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marL="285750" indent="-285750" algn="l">
              <a:lnSpc>
                <a:spcPct val="150000"/>
              </a:lnSpc>
              <a:buFont typeface="Arial" panose="020B0604020202020204" pitchFamily="34" charset="0"/>
              <a:buChar char="•"/>
            </a:pPr>
            <a:r>
              <a:rPr lang="en-US" sz="1600" dirty="0">
                <a:latin typeface="+mj-lt"/>
              </a:rPr>
              <a:t>The project showcases the creation of various essential tables such as Customers, Products, Orders, Categories, Sellers, Payments, and Reviews. </a:t>
            </a:r>
          </a:p>
          <a:p>
            <a:pPr marL="285750" indent="-285750" algn="l">
              <a:lnSpc>
                <a:spcPct val="150000"/>
              </a:lnSpc>
              <a:buFont typeface="Arial" panose="020B0604020202020204" pitchFamily="34" charset="0"/>
              <a:buChar char="•"/>
            </a:pPr>
            <a:r>
              <a:rPr lang="en-US" sz="1600" dirty="0">
                <a:latin typeface="+mj-lt"/>
              </a:rPr>
              <a:t>Each of these tables is designed to store relevant data, ensuring the integrity and organization of information. </a:t>
            </a:r>
          </a:p>
          <a:p>
            <a:pPr marL="285750" indent="-285750" algn="l">
              <a:lnSpc>
                <a:spcPct val="150000"/>
              </a:lnSpc>
              <a:buFont typeface="Arial" panose="020B0604020202020204" pitchFamily="34" charset="0"/>
              <a:buChar char="•"/>
            </a:pPr>
            <a:r>
              <a:rPr lang="en-US" sz="1600" dirty="0">
                <a:latin typeface="+mj-lt"/>
              </a:rPr>
              <a:t>For instance, the Customers table holds personal and contact information, while the Products table includes details about each product available for sale. </a:t>
            </a:r>
          </a:p>
          <a:p>
            <a:pPr marL="285750" indent="-285750" algn="l">
              <a:lnSpc>
                <a:spcPct val="150000"/>
              </a:lnSpc>
              <a:buFont typeface="Arial" panose="020B0604020202020204" pitchFamily="34" charset="0"/>
              <a:buChar char="•"/>
            </a:pPr>
            <a:r>
              <a:rPr lang="en-US" sz="1600" dirty="0">
                <a:latin typeface="+mj-lt"/>
              </a:rPr>
              <a:t>The provided SQL queries provide powerful querying capabilities of Managing </a:t>
            </a:r>
          </a:p>
          <a:p>
            <a:pPr algn="l">
              <a:lnSpc>
                <a:spcPct val="150000"/>
              </a:lnSpc>
            </a:pPr>
            <a:r>
              <a:rPr lang="en-US" sz="1600" dirty="0">
                <a:latin typeface="+mj-lt"/>
              </a:rPr>
              <a:t>      E-Commerce. </a:t>
            </a:r>
          </a:p>
          <a:p>
            <a:pPr marL="285750" indent="-285750" algn="l">
              <a:lnSpc>
                <a:spcPct val="150000"/>
              </a:lnSpc>
              <a:buFont typeface="Arial" panose="020B0604020202020204" pitchFamily="34" charset="0"/>
              <a:buChar char="•"/>
            </a:pPr>
            <a:r>
              <a:rPr lang="en-US" sz="1600" dirty="0">
                <a:latin typeface="+mj-lt"/>
              </a:rPr>
              <a:t>One of the most significant advantages of an e-commerce management system is the ability to manage all processes into a single platform. This means that inventory, sales, customer service, and payment can all be accessed and managed from one central location.</a:t>
            </a:r>
            <a:endParaRPr lang="en-US" sz="1400" dirty="0">
              <a:latin typeface="+mj-lt"/>
            </a:endParaRPr>
          </a:p>
        </p:txBody>
      </p:sp>
    </p:spTree>
    <p:extLst>
      <p:ext uri="{BB962C8B-B14F-4D97-AF65-F5344CB8AC3E}">
        <p14:creationId xmlns:p14="http://schemas.microsoft.com/office/powerpoint/2010/main" val="17854231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a:t>
            </a:r>
          </a:p>
        </p:txBody>
      </p:sp>
      <p:sp>
        <p:nvSpPr>
          <p:cNvPr id="3" name="TextBox 2"/>
          <p:cNvSpPr txBox="1"/>
          <p:nvPr/>
        </p:nvSpPr>
        <p:spPr>
          <a:xfrm>
            <a:off x="142613" y="838899"/>
            <a:ext cx="8892330" cy="3539430"/>
          </a:xfrm>
          <a:prstGeom prst="rect">
            <a:avLst/>
          </a:prstGeom>
          <a:noFill/>
        </p:spPr>
        <p:txBody>
          <a:bodyPr wrap="square" rtlCol="0">
            <a:spAutoFit/>
          </a:bodyPr>
          <a:lstStyle/>
          <a:p>
            <a:r>
              <a:rPr lang="en-US" b="1" dirty="0"/>
              <a:t>Improved Customer Experience: </a:t>
            </a:r>
            <a:r>
              <a:rPr lang="en-US" dirty="0"/>
              <a:t>E-commerce systems often come with user-friendly interfaces, making it easy for customers to find products, compare prices, and complete purchases. Customers can track their orders.</a:t>
            </a:r>
          </a:p>
          <a:p>
            <a:endParaRPr lang="en-US" dirty="0"/>
          </a:p>
          <a:p>
            <a:r>
              <a:rPr lang="en-US" b="1" dirty="0"/>
              <a:t>Multiple Payment Options: </a:t>
            </a:r>
            <a:r>
              <a:rPr lang="en-US" dirty="0"/>
              <a:t>Customers can choose from various payment methods, including credit cards, debit cards, and even cash on delivery in some cases.</a:t>
            </a:r>
          </a:p>
          <a:p>
            <a:endParaRPr lang="en-US" dirty="0"/>
          </a:p>
          <a:p>
            <a:r>
              <a:rPr lang="en-US" b="1" dirty="0"/>
              <a:t>Inventory Management: </a:t>
            </a:r>
            <a:r>
              <a:rPr lang="en-US" dirty="0"/>
              <a:t>E-commerce systems provide inventory tracking, helping businesses manage stock levels efficiently and avoid overstocking or stock outs.</a:t>
            </a:r>
          </a:p>
          <a:p>
            <a:endParaRPr lang="en-US" dirty="0"/>
          </a:p>
          <a:p>
            <a:r>
              <a:rPr lang="en-US" b="1" dirty="0"/>
              <a:t>Customer Relationship Management: </a:t>
            </a:r>
            <a:r>
              <a:rPr lang="en-US" dirty="0"/>
              <a:t>E-commerce platforms often include tools for customer service, such as taking reviews, allowing businesses to respond quickly to customer inquiries and issues. </a:t>
            </a:r>
          </a:p>
          <a:p>
            <a:endParaRPr lang="en-US" dirty="0"/>
          </a:p>
          <a:p>
            <a:r>
              <a:rPr lang="en-US" b="1" dirty="0"/>
              <a:t>24/7 Availability: </a:t>
            </a:r>
            <a:r>
              <a:rPr lang="en-US" dirty="0"/>
              <a:t>An E-commerce platform allows customers to shop anytime, anywhere. Unlike traditional stores, which are limited by physical opening hours, an online store can operate 24/7, offering products and services at all times.</a:t>
            </a:r>
          </a:p>
        </p:txBody>
      </p:sp>
    </p:spTree>
    <p:extLst>
      <p:ext uri="{BB962C8B-B14F-4D97-AF65-F5344CB8AC3E}">
        <p14:creationId xmlns:p14="http://schemas.microsoft.com/office/powerpoint/2010/main" val="32849554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401762"/>
            <a:ext cx="4114800" cy="321000"/>
          </a:xfrm>
        </p:spPr>
        <p:txBody>
          <a:bodyPr/>
          <a:lstStyle/>
          <a:p>
            <a:r>
              <a:rPr lang="en-US" dirty="0"/>
              <a:t>Area of People</a:t>
            </a:r>
          </a:p>
        </p:txBody>
      </p:sp>
      <p:sp>
        <p:nvSpPr>
          <p:cNvPr id="5" name="TextBox 4"/>
          <p:cNvSpPr txBox="1"/>
          <p:nvPr/>
        </p:nvSpPr>
        <p:spPr>
          <a:xfrm>
            <a:off x="243281" y="986864"/>
            <a:ext cx="8900719" cy="3754874"/>
          </a:xfrm>
          <a:prstGeom prst="rect">
            <a:avLst/>
          </a:prstGeom>
          <a:noFill/>
        </p:spPr>
        <p:txBody>
          <a:bodyPr wrap="square" rtlCol="0">
            <a:spAutoFit/>
          </a:bodyPr>
          <a:lstStyle/>
          <a:p>
            <a:r>
              <a:rPr lang="en-US" dirty="0"/>
              <a:t>In an e-commerce management system each role has responsibilities aimed at enhancing user satisfaction and ensuring smooth transactions. Let's explore these roles:</a:t>
            </a:r>
          </a:p>
          <a:p>
            <a:r>
              <a:rPr lang="en-US" dirty="0"/>
              <a:t>	</a:t>
            </a:r>
          </a:p>
          <a:p>
            <a:r>
              <a:rPr lang="en-US" b="1" dirty="0"/>
              <a:t>Customer:</a:t>
            </a:r>
            <a:r>
              <a:rPr lang="en-US" dirty="0"/>
              <a:t> Searches for products or services of interest. Adds items to the shopping cart and proceeds to checkout. Provides accurate billing and shipping information. Makes payments using available payment methods. Leaves reviews and ratings based on their experience.</a:t>
            </a:r>
          </a:p>
          <a:p>
            <a:endParaRPr lang="en-US" dirty="0"/>
          </a:p>
          <a:p>
            <a:r>
              <a:rPr lang="en-US" b="1" dirty="0"/>
              <a:t>Seller: </a:t>
            </a:r>
            <a:r>
              <a:rPr lang="en-US" dirty="0"/>
              <a:t>Lists products or services for sale on the e-commerce platform. Manages inventory and ensures product availability. Responds to customer inquiries and resolves issues promptly. Processes orders and ensures timely delivery. Maintains a positive reputation through quality products and excellent service.</a:t>
            </a:r>
          </a:p>
          <a:p>
            <a:endParaRPr lang="en-US" dirty="0"/>
          </a:p>
          <a:p>
            <a:r>
              <a:rPr lang="en-US" b="1" dirty="0"/>
              <a:t>SQL Developer: </a:t>
            </a:r>
            <a:r>
              <a:rPr lang="en-US" dirty="0"/>
              <a:t>Writes and optimizes SQL queries to retrieve and manipulate data. Develops stored procedures, triggers, and views to support application functionality.</a:t>
            </a:r>
          </a:p>
          <a:p>
            <a:endParaRPr lang="en-US" dirty="0"/>
          </a:p>
          <a:p>
            <a:r>
              <a:rPr lang="en-US" b="1" dirty="0"/>
              <a:t>Shipping Partner:</a:t>
            </a:r>
            <a:r>
              <a:rPr lang="en-US" b="1" i="1" dirty="0"/>
              <a:t> </a:t>
            </a:r>
            <a:r>
              <a:rPr lang="en-US" dirty="0"/>
              <a:t>Manages the shipping and delivery of products ordered through the e-commerce platform. Coordinates with sellers to fulfill orders and schedule pickups. Tracks shipments provides updates to customers. </a:t>
            </a:r>
          </a:p>
        </p:txBody>
      </p:sp>
    </p:spTree>
    <p:extLst>
      <p:ext uri="{BB962C8B-B14F-4D97-AF65-F5344CB8AC3E}">
        <p14:creationId xmlns:p14="http://schemas.microsoft.com/office/powerpoint/2010/main" val="39474368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7"/>
          <p:cNvSpPr txBox="1">
            <a:spLocks noGrp="1"/>
          </p:cNvSpPr>
          <p:nvPr>
            <p:ph type="title"/>
          </p:nvPr>
        </p:nvSpPr>
        <p:spPr>
          <a:xfrm>
            <a:off x="2514575" y="307974"/>
            <a:ext cx="4114800" cy="3210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E-Commerce Tables</a:t>
            </a:r>
            <a:endParaRPr dirty="0"/>
          </a:p>
        </p:txBody>
      </p:sp>
      <p:sp>
        <p:nvSpPr>
          <p:cNvPr id="168" name="Google Shape;168;p17"/>
          <p:cNvSpPr/>
          <p:nvPr/>
        </p:nvSpPr>
        <p:spPr>
          <a:xfrm>
            <a:off x="1132201" y="842801"/>
            <a:ext cx="1661241" cy="962316"/>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17"/>
          <p:cNvSpPr txBox="1"/>
          <p:nvPr/>
        </p:nvSpPr>
        <p:spPr>
          <a:xfrm>
            <a:off x="1357023" y="1138645"/>
            <a:ext cx="1211596" cy="37062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rgbClr val="FFFFFF"/>
                </a:solidFill>
                <a:latin typeface="Fira Sans Extra Condensed Medium"/>
                <a:ea typeface="Fira Sans Extra Condensed Medium"/>
                <a:cs typeface="Fira Sans Extra Condensed Medium"/>
                <a:sym typeface="Fira Sans Extra Condensed Medium"/>
              </a:rPr>
              <a:t>Customer</a:t>
            </a:r>
            <a:endParaRPr sz="20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170" name="Google Shape;170;p17"/>
          <p:cNvSpPr/>
          <p:nvPr/>
        </p:nvSpPr>
        <p:spPr>
          <a:xfrm>
            <a:off x="1132201" y="1878176"/>
            <a:ext cx="1661241" cy="962316"/>
          </a:xfrm>
          <a:prstGeom prst="rect">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17"/>
          <p:cNvSpPr/>
          <p:nvPr/>
        </p:nvSpPr>
        <p:spPr>
          <a:xfrm rot="10800000" flipH="1">
            <a:off x="1132201" y="2913467"/>
            <a:ext cx="1661100" cy="9624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7"/>
          <p:cNvSpPr txBox="1"/>
          <p:nvPr/>
        </p:nvSpPr>
        <p:spPr>
          <a:xfrm>
            <a:off x="1132201" y="2087477"/>
            <a:ext cx="1661241" cy="543713"/>
          </a:xfrm>
          <a:prstGeom prst="rect">
            <a:avLst/>
          </a:prstGeom>
          <a:noFill/>
          <a:ln>
            <a:noFill/>
          </a:ln>
        </p:spPr>
        <p:txBody>
          <a:bodyPr spcFirstLastPara="1" wrap="square" lIns="91425" tIns="91425" rIns="91425" bIns="91425" anchor="ctr" anchorCtr="0">
            <a:noAutofit/>
          </a:bodyPr>
          <a:lstStyle/>
          <a:p>
            <a:pPr algn="ctr"/>
            <a:r>
              <a:rPr lang="en-US" sz="1200" dirty="0">
                <a:solidFill>
                  <a:srgbClr val="FFFFFF"/>
                </a:solidFill>
                <a:latin typeface="Roboto"/>
                <a:ea typeface="Roboto"/>
                <a:cs typeface="Roboto"/>
              </a:rPr>
              <a:t>Manage customer information, including contact details, addresses, and registration dates.</a:t>
            </a:r>
          </a:p>
        </p:txBody>
      </p:sp>
      <p:sp>
        <p:nvSpPr>
          <p:cNvPr id="173" name="Google Shape;173;p17"/>
          <p:cNvSpPr/>
          <p:nvPr/>
        </p:nvSpPr>
        <p:spPr>
          <a:xfrm>
            <a:off x="2863686" y="842801"/>
            <a:ext cx="1661241" cy="962316"/>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7"/>
          <p:cNvSpPr txBox="1"/>
          <p:nvPr/>
        </p:nvSpPr>
        <p:spPr>
          <a:xfrm>
            <a:off x="3088508" y="1138645"/>
            <a:ext cx="1211596" cy="37062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rgbClr val="FFFFFF"/>
                </a:solidFill>
                <a:latin typeface="Fira Sans Extra Condensed Medium"/>
                <a:ea typeface="Fira Sans Extra Condensed Medium"/>
                <a:cs typeface="Fira Sans Extra Condensed Medium"/>
                <a:sym typeface="Fira Sans Extra Condensed Medium"/>
              </a:rPr>
              <a:t>Products</a:t>
            </a:r>
            <a:endParaRPr sz="20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175" name="Google Shape;175;p17"/>
          <p:cNvSpPr/>
          <p:nvPr/>
        </p:nvSpPr>
        <p:spPr>
          <a:xfrm>
            <a:off x="2863686" y="1878176"/>
            <a:ext cx="1661241" cy="962316"/>
          </a:xfrm>
          <a:prstGeom prst="rect">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17"/>
          <p:cNvSpPr/>
          <p:nvPr/>
        </p:nvSpPr>
        <p:spPr>
          <a:xfrm rot="10800000" flipH="1">
            <a:off x="2863686" y="2913467"/>
            <a:ext cx="1661100" cy="962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7"/>
          <p:cNvSpPr txBox="1"/>
          <p:nvPr/>
        </p:nvSpPr>
        <p:spPr>
          <a:xfrm>
            <a:off x="2821996" y="1923252"/>
            <a:ext cx="1660927" cy="846884"/>
          </a:xfrm>
          <a:prstGeom prst="rect">
            <a:avLst/>
          </a:prstGeom>
          <a:noFill/>
          <a:ln>
            <a:noFill/>
          </a:ln>
        </p:spPr>
        <p:txBody>
          <a:bodyPr spcFirstLastPara="1" wrap="square" lIns="91425" tIns="91425" rIns="91425" bIns="91425" anchor="ctr" anchorCtr="0">
            <a:noAutofit/>
          </a:bodyPr>
          <a:lstStyle/>
          <a:p>
            <a:pPr algn="ctr"/>
            <a:r>
              <a:rPr lang="en-US" sz="1200" dirty="0">
                <a:solidFill>
                  <a:srgbClr val="FFFFFF"/>
                </a:solidFill>
                <a:latin typeface="Roboto"/>
                <a:ea typeface="Roboto"/>
                <a:cs typeface="Roboto"/>
              </a:rPr>
              <a:t>Manage customer information, including products details, Brand name and Price.</a:t>
            </a:r>
          </a:p>
        </p:txBody>
      </p:sp>
      <p:sp>
        <p:nvSpPr>
          <p:cNvPr id="178" name="Google Shape;178;p17"/>
          <p:cNvSpPr/>
          <p:nvPr/>
        </p:nvSpPr>
        <p:spPr>
          <a:xfrm>
            <a:off x="4595334" y="842801"/>
            <a:ext cx="1661241" cy="962316"/>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17"/>
          <p:cNvSpPr txBox="1"/>
          <p:nvPr/>
        </p:nvSpPr>
        <p:spPr>
          <a:xfrm>
            <a:off x="4850952" y="1138645"/>
            <a:ext cx="1250965" cy="37062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000" dirty="0">
                <a:solidFill>
                  <a:srgbClr val="FFFFFF"/>
                </a:solidFill>
                <a:latin typeface="Fira Sans Extra Condensed Medium"/>
                <a:ea typeface="Fira Sans Extra Condensed Medium"/>
                <a:cs typeface="Fira Sans Extra Condensed Medium"/>
                <a:sym typeface="Fira Sans Extra Condensed Medium"/>
              </a:rPr>
              <a:t>Categories</a:t>
            </a:r>
            <a:endParaRPr sz="20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180" name="Google Shape;180;p17"/>
          <p:cNvSpPr/>
          <p:nvPr/>
        </p:nvSpPr>
        <p:spPr>
          <a:xfrm>
            <a:off x="4595334" y="1878176"/>
            <a:ext cx="1661241" cy="962316"/>
          </a:xfrm>
          <a:prstGeom prst="rect">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17"/>
          <p:cNvSpPr/>
          <p:nvPr/>
        </p:nvSpPr>
        <p:spPr>
          <a:xfrm rot="10800000" flipH="1">
            <a:off x="4595334" y="2913467"/>
            <a:ext cx="1661100" cy="9624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17"/>
          <p:cNvSpPr txBox="1"/>
          <p:nvPr/>
        </p:nvSpPr>
        <p:spPr>
          <a:xfrm flipH="1">
            <a:off x="4595177" y="2035619"/>
            <a:ext cx="1661241" cy="682659"/>
          </a:xfrm>
          <a:prstGeom prst="rect">
            <a:avLst/>
          </a:prstGeom>
          <a:noFill/>
          <a:ln>
            <a:noFill/>
          </a:ln>
        </p:spPr>
        <p:txBody>
          <a:bodyPr spcFirstLastPara="1" wrap="square" lIns="91425" tIns="91425" rIns="91425" bIns="91425" anchor="ctr" anchorCtr="0">
            <a:noAutofit/>
          </a:bodyPr>
          <a:lstStyle/>
          <a:p>
            <a:pPr algn="ctr"/>
            <a:r>
              <a:rPr lang="en-US" sz="1200" dirty="0">
                <a:solidFill>
                  <a:srgbClr val="FFFFFF"/>
                </a:solidFill>
                <a:latin typeface="Roboto"/>
                <a:ea typeface="Roboto"/>
                <a:cs typeface="Roboto"/>
              </a:rPr>
              <a:t>Manage information, including name, details, and </a:t>
            </a:r>
            <a:r>
              <a:rPr lang="en-US" sz="1200" dirty="0" err="1">
                <a:solidFill>
                  <a:srgbClr val="FFFFFF"/>
                </a:solidFill>
                <a:latin typeface="Roboto"/>
                <a:ea typeface="Roboto"/>
                <a:cs typeface="Roboto"/>
              </a:rPr>
              <a:t>discription</a:t>
            </a:r>
            <a:r>
              <a:rPr lang="en-US" sz="1200" dirty="0">
                <a:solidFill>
                  <a:srgbClr val="FFFFFF"/>
                </a:solidFill>
                <a:latin typeface="Roboto"/>
                <a:ea typeface="Roboto"/>
                <a:cs typeface="Roboto"/>
              </a:rPr>
              <a:t>.</a:t>
            </a:r>
          </a:p>
        </p:txBody>
      </p:sp>
      <p:sp>
        <p:nvSpPr>
          <p:cNvPr id="184" name="Google Shape;184;p17"/>
          <p:cNvSpPr txBox="1"/>
          <p:nvPr/>
        </p:nvSpPr>
        <p:spPr>
          <a:xfrm>
            <a:off x="6512193" y="1159036"/>
            <a:ext cx="1211596" cy="37062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rgbClr val="FFFFFF"/>
                </a:solidFill>
                <a:latin typeface="Fira Sans Extra Condensed Medium"/>
                <a:ea typeface="Fira Sans Extra Condensed Medium"/>
                <a:cs typeface="Fira Sans Extra Condensed Medium"/>
                <a:sym typeface="Fira Sans Extra Condensed Medium"/>
              </a:rPr>
              <a:t>Seller</a:t>
            </a:r>
            <a:endParaRPr sz="20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186" name="Google Shape;186;p17"/>
          <p:cNvSpPr/>
          <p:nvPr/>
        </p:nvSpPr>
        <p:spPr>
          <a:xfrm rot="10800000" flipH="1">
            <a:off x="6326724" y="2913467"/>
            <a:ext cx="1661100" cy="962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9;p17"/>
          <p:cNvSpPr txBox="1"/>
          <p:nvPr/>
        </p:nvSpPr>
        <p:spPr>
          <a:xfrm>
            <a:off x="1357023" y="3209353"/>
            <a:ext cx="1211596" cy="37062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rgbClr val="FFFFFF"/>
                </a:solidFill>
                <a:latin typeface="Fira Sans Extra Condensed Medium"/>
                <a:ea typeface="Fira Sans Extra Condensed Medium"/>
                <a:cs typeface="Fira Sans Extra Condensed Medium"/>
                <a:sym typeface="Fira Sans Extra Condensed Medium"/>
              </a:rPr>
              <a:t>Order</a:t>
            </a:r>
            <a:endParaRPr sz="20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41" name="Google Shape;169;p17"/>
          <p:cNvSpPr txBox="1"/>
          <p:nvPr/>
        </p:nvSpPr>
        <p:spPr>
          <a:xfrm>
            <a:off x="2940947" y="3188633"/>
            <a:ext cx="1506576" cy="37062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err="1">
                <a:solidFill>
                  <a:srgbClr val="FFFFFF"/>
                </a:solidFill>
                <a:latin typeface="Fira Sans Extra Condensed Medium"/>
                <a:ea typeface="Fira Sans Extra Condensed Medium"/>
                <a:cs typeface="Fira Sans Extra Condensed Medium"/>
                <a:sym typeface="Fira Sans Extra Condensed Medium"/>
              </a:rPr>
              <a:t>Order_Items</a:t>
            </a:r>
            <a:endParaRPr sz="20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42" name="Google Shape;169;p17"/>
          <p:cNvSpPr txBox="1"/>
          <p:nvPr/>
        </p:nvSpPr>
        <p:spPr>
          <a:xfrm>
            <a:off x="4820080" y="3189390"/>
            <a:ext cx="1211596" cy="37062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sz="20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43" name="Google Shape;169;p17"/>
          <p:cNvSpPr txBox="1"/>
          <p:nvPr/>
        </p:nvSpPr>
        <p:spPr>
          <a:xfrm>
            <a:off x="6551557" y="3189390"/>
            <a:ext cx="1211596" cy="37062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rgbClr val="FFFFFF"/>
                </a:solidFill>
                <a:latin typeface="Fira Sans Extra Condensed Medium"/>
                <a:ea typeface="Fira Sans Extra Condensed Medium"/>
                <a:cs typeface="Fira Sans Extra Condensed Medium"/>
                <a:sym typeface="Fira Sans Extra Condensed Medium"/>
              </a:rPr>
              <a:t>Payments</a:t>
            </a:r>
            <a:endParaRPr sz="20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52" name="Google Shape;169;p17"/>
          <p:cNvSpPr txBox="1"/>
          <p:nvPr/>
        </p:nvSpPr>
        <p:spPr>
          <a:xfrm>
            <a:off x="4820080" y="3206924"/>
            <a:ext cx="1211596" cy="37062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rgbClr val="FFFFFF"/>
                </a:solidFill>
                <a:latin typeface="Fira Sans Extra Condensed Medium"/>
                <a:ea typeface="Fira Sans Extra Condensed Medium"/>
                <a:cs typeface="Fira Sans Extra Condensed Medium"/>
                <a:sym typeface="Fira Sans Extra Condensed Medium"/>
              </a:rPr>
              <a:t>Cart</a:t>
            </a:r>
            <a:endParaRPr sz="20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53" name="Google Shape;170;p17"/>
          <p:cNvSpPr/>
          <p:nvPr/>
        </p:nvSpPr>
        <p:spPr>
          <a:xfrm>
            <a:off x="1132044" y="4019199"/>
            <a:ext cx="1661241" cy="962316"/>
          </a:xfrm>
          <a:prstGeom prst="rect">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72;p17"/>
          <p:cNvSpPr txBox="1"/>
          <p:nvPr/>
        </p:nvSpPr>
        <p:spPr>
          <a:xfrm>
            <a:off x="1132044" y="4228500"/>
            <a:ext cx="1661241" cy="543713"/>
          </a:xfrm>
          <a:prstGeom prst="rect">
            <a:avLst/>
          </a:prstGeom>
          <a:noFill/>
          <a:ln>
            <a:noFill/>
          </a:ln>
        </p:spPr>
        <p:txBody>
          <a:bodyPr spcFirstLastPara="1" wrap="square" lIns="91425" tIns="91425" rIns="91425" bIns="91425" anchor="ctr" anchorCtr="0">
            <a:noAutofit/>
          </a:bodyPr>
          <a:lstStyle/>
          <a:p>
            <a:pPr lvl="0" algn="ctr"/>
            <a:r>
              <a:rPr lang="en-US" sz="1200" dirty="0">
                <a:solidFill>
                  <a:srgbClr val="FFFFFF"/>
                </a:solidFill>
                <a:latin typeface="Roboto"/>
                <a:ea typeface="Roboto"/>
                <a:cs typeface="Roboto"/>
              </a:rPr>
              <a:t>Track orders from customers, including order dates, shipping dates, order amounts, and order statuses.</a:t>
            </a:r>
          </a:p>
        </p:txBody>
      </p:sp>
      <p:sp>
        <p:nvSpPr>
          <p:cNvPr id="55" name="Google Shape;175;p17"/>
          <p:cNvSpPr/>
          <p:nvPr/>
        </p:nvSpPr>
        <p:spPr>
          <a:xfrm>
            <a:off x="2863529" y="4019199"/>
            <a:ext cx="1661241" cy="962316"/>
          </a:xfrm>
          <a:prstGeom prst="rect">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77;p17"/>
          <p:cNvSpPr txBox="1"/>
          <p:nvPr/>
        </p:nvSpPr>
        <p:spPr>
          <a:xfrm>
            <a:off x="2863685" y="4228500"/>
            <a:ext cx="1660927" cy="543713"/>
          </a:xfrm>
          <a:prstGeom prst="rect">
            <a:avLst/>
          </a:prstGeom>
          <a:noFill/>
          <a:ln>
            <a:noFill/>
          </a:ln>
        </p:spPr>
        <p:txBody>
          <a:bodyPr spcFirstLastPara="1" wrap="square" lIns="91425" tIns="91425" rIns="91425" bIns="91425" anchor="ctr" anchorCtr="0">
            <a:noAutofit/>
          </a:bodyPr>
          <a:lstStyle/>
          <a:p>
            <a:pPr lvl="0" algn="ctr"/>
            <a:r>
              <a:rPr lang="en-US" sz="1200" dirty="0">
                <a:solidFill>
                  <a:srgbClr val="FFFFFF"/>
                </a:solidFill>
                <a:latin typeface="Roboto"/>
                <a:ea typeface="Roboto"/>
                <a:cs typeface="Roboto"/>
              </a:rPr>
              <a:t>Manage the individual items within each order, including item prices and quantities.</a:t>
            </a:r>
          </a:p>
        </p:txBody>
      </p:sp>
      <p:sp>
        <p:nvSpPr>
          <p:cNvPr id="57" name="Google Shape;180;p17"/>
          <p:cNvSpPr/>
          <p:nvPr/>
        </p:nvSpPr>
        <p:spPr>
          <a:xfrm>
            <a:off x="4595177" y="4019199"/>
            <a:ext cx="1661241" cy="962316"/>
          </a:xfrm>
          <a:prstGeom prst="rect">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82;p17"/>
          <p:cNvSpPr txBox="1"/>
          <p:nvPr/>
        </p:nvSpPr>
        <p:spPr>
          <a:xfrm flipH="1">
            <a:off x="4576844" y="4278764"/>
            <a:ext cx="1661241" cy="443183"/>
          </a:xfrm>
          <a:prstGeom prst="rect">
            <a:avLst/>
          </a:prstGeom>
          <a:noFill/>
          <a:ln>
            <a:noFill/>
          </a:ln>
        </p:spPr>
        <p:txBody>
          <a:bodyPr spcFirstLastPara="1" wrap="square" lIns="91425" tIns="91425" rIns="91425" bIns="91425" anchor="ctr" anchorCtr="0">
            <a:noAutofit/>
          </a:bodyPr>
          <a:lstStyle/>
          <a:p>
            <a:pPr algn="ctr"/>
            <a:r>
              <a:rPr lang="en-US" sz="1100" dirty="0">
                <a:solidFill>
                  <a:srgbClr val="FFFFFF"/>
                </a:solidFill>
                <a:latin typeface="Roboto"/>
                <a:ea typeface="Roboto"/>
                <a:cs typeface="Roboto"/>
              </a:rPr>
              <a:t>Track the items customers have added to their shopping carts before completing a purchase.</a:t>
            </a:r>
          </a:p>
        </p:txBody>
      </p:sp>
      <p:sp>
        <p:nvSpPr>
          <p:cNvPr id="59" name="Google Shape;185;p17"/>
          <p:cNvSpPr/>
          <p:nvPr/>
        </p:nvSpPr>
        <p:spPr>
          <a:xfrm>
            <a:off x="6326583" y="4019199"/>
            <a:ext cx="1661241" cy="962316"/>
          </a:xfrm>
          <a:prstGeom prst="rect">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87;p17"/>
          <p:cNvSpPr txBox="1"/>
          <p:nvPr/>
        </p:nvSpPr>
        <p:spPr>
          <a:xfrm flipH="1">
            <a:off x="6326740" y="4228500"/>
            <a:ext cx="1660927" cy="543713"/>
          </a:xfrm>
          <a:prstGeom prst="rect">
            <a:avLst/>
          </a:prstGeom>
          <a:noFill/>
          <a:ln>
            <a:noFill/>
          </a:ln>
        </p:spPr>
        <p:txBody>
          <a:bodyPr spcFirstLastPara="1" wrap="square" lIns="91425" tIns="91425" rIns="91425" bIns="91425" anchor="ctr" anchorCtr="0">
            <a:noAutofit/>
          </a:bodyPr>
          <a:lstStyle/>
          <a:p>
            <a:pPr lvl="0" algn="ctr"/>
            <a:r>
              <a:rPr lang="en-US" sz="1100" dirty="0">
                <a:solidFill>
                  <a:srgbClr val="FFFFFF"/>
                </a:solidFill>
                <a:latin typeface="Roboto"/>
                <a:ea typeface="Roboto"/>
                <a:cs typeface="Roboto"/>
              </a:rPr>
              <a:t>Handle payment transactions, including payment amounts, methods, statuses, and payment dates.</a:t>
            </a:r>
            <a:endParaRPr sz="1100" dirty="0">
              <a:solidFill>
                <a:srgbClr val="FFFFFF"/>
              </a:solidFill>
              <a:latin typeface="Roboto"/>
              <a:ea typeface="Roboto"/>
              <a:cs typeface="Roboto"/>
              <a:sym typeface="Roboto"/>
            </a:endParaRPr>
          </a:p>
        </p:txBody>
      </p:sp>
      <p:sp>
        <p:nvSpPr>
          <p:cNvPr id="61" name="Google Shape;183;p17"/>
          <p:cNvSpPr/>
          <p:nvPr/>
        </p:nvSpPr>
        <p:spPr>
          <a:xfrm>
            <a:off x="6326583" y="842801"/>
            <a:ext cx="1661241" cy="962316"/>
          </a:xfrm>
          <a:prstGeom prst="rect">
            <a:avLst/>
          </a:prstGeom>
          <a:solidFill>
            <a:srgbClr val="00B0F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85;p17"/>
          <p:cNvSpPr/>
          <p:nvPr/>
        </p:nvSpPr>
        <p:spPr>
          <a:xfrm>
            <a:off x="6326583" y="1878176"/>
            <a:ext cx="1661241" cy="962316"/>
          </a:xfrm>
          <a:prstGeom prst="rect">
            <a:avLst/>
          </a:prstGeom>
          <a:solidFill>
            <a:srgbClr val="B7B7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84;p17"/>
          <p:cNvSpPr txBox="1"/>
          <p:nvPr/>
        </p:nvSpPr>
        <p:spPr>
          <a:xfrm>
            <a:off x="6551405" y="1138645"/>
            <a:ext cx="1211596" cy="370628"/>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US" sz="2000" dirty="0">
                <a:solidFill>
                  <a:srgbClr val="FFFFFF"/>
                </a:solidFill>
                <a:latin typeface="Fira Sans Extra Condensed Medium"/>
                <a:ea typeface="Fira Sans Extra Condensed Medium"/>
                <a:cs typeface="Fira Sans Extra Condensed Medium"/>
                <a:sym typeface="Fira Sans Extra Condensed Medium"/>
              </a:rPr>
              <a:t>Reviews</a:t>
            </a:r>
            <a:endParaRPr sz="2000" dirty="0">
              <a:solidFill>
                <a:srgbClr val="FFFFFF"/>
              </a:solidFill>
              <a:latin typeface="Fira Sans Extra Condensed Medium"/>
              <a:ea typeface="Fira Sans Extra Condensed Medium"/>
              <a:cs typeface="Fira Sans Extra Condensed Medium"/>
              <a:sym typeface="Fira Sans Extra Condensed Medium"/>
            </a:endParaRPr>
          </a:p>
        </p:txBody>
      </p:sp>
      <p:sp>
        <p:nvSpPr>
          <p:cNvPr id="67" name="Google Shape;187;p17"/>
          <p:cNvSpPr txBox="1"/>
          <p:nvPr/>
        </p:nvSpPr>
        <p:spPr>
          <a:xfrm flipH="1">
            <a:off x="6326897" y="2076211"/>
            <a:ext cx="1660927" cy="543713"/>
          </a:xfrm>
          <a:prstGeom prst="rect">
            <a:avLst/>
          </a:prstGeom>
          <a:noFill/>
          <a:ln>
            <a:noFill/>
          </a:ln>
        </p:spPr>
        <p:txBody>
          <a:bodyPr spcFirstLastPara="1" wrap="square" lIns="91425" tIns="91425" rIns="91425" bIns="91425" anchor="ctr" anchorCtr="0">
            <a:noAutofit/>
          </a:bodyPr>
          <a:lstStyle/>
          <a:p>
            <a:pPr lvl="0" algn="ctr"/>
            <a:r>
              <a:rPr lang="en-US" sz="1100" dirty="0">
                <a:solidFill>
                  <a:srgbClr val="FFFFFF"/>
                </a:solidFill>
                <a:latin typeface="Roboto"/>
                <a:ea typeface="Roboto"/>
                <a:cs typeface="Roboto"/>
              </a:rPr>
              <a:t>Manage customer reviews and ratings for products, providing valuable feedback to the business.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diagram of a product&#10;&#10;Description automatically generated">
            <a:extLst>
              <a:ext uri="{FF2B5EF4-FFF2-40B4-BE49-F238E27FC236}">
                <a16:creationId xmlns:a16="http://schemas.microsoft.com/office/drawing/2014/main" id="{FE55F08E-57AD-26C3-B959-03764B1056EC}"/>
              </a:ext>
            </a:extLst>
          </p:cNvPr>
          <p:cNvPicPr>
            <a:picLocks noChangeAspect="1"/>
          </p:cNvPicPr>
          <p:nvPr/>
        </p:nvPicPr>
        <p:blipFill>
          <a:blip r:embed="rId2"/>
          <a:stretch>
            <a:fillRect/>
          </a:stretch>
        </p:blipFill>
        <p:spPr>
          <a:xfrm>
            <a:off x="1117602" y="152820"/>
            <a:ext cx="6674842" cy="4990680"/>
          </a:xfrm>
          <a:prstGeom prst="rect">
            <a:avLst/>
          </a:prstGeom>
        </p:spPr>
      </p:pic>
      <p:sp>
        <p:nvSpPr>
          <p:cNvPr id="2" name="Title 1"/>
          <p:cNvSpPr>
            <a:spLocks noGrp="1"/>
          </p:cNvSpPr>
          <p:nvPr>
            <p:ph type="title"/>
          </p:nvPr>
        </p:nvSpPr>
        <p:spPr>
          <a:xfrm>
            <a:off x="2324793" y="55784"/>
            <a:ext cx="4114800" cy="321000"/>
          </a:xfrm>
        </p:spPr>
        <p:txBody>
          <a:bodyPr/>
          <a:lstStyle/>
          <a:p>
            <a:r>
              <a:rPr lang="en-US" dirty="0"/>
              <a:t>ER Diagram</a:t>
            </a:r>
          </a:p>
        </p:txBody>
      </p:sp>
    </p:spTree>
    <p:extLst>
      <p:ext uri="{BB962C8B-B14F-4D97-AF65-F5344CB8AC3E}">
        <p14:creationId xmlns:p14="http://schemas.microsoft.com/office/powerpoint/2010/main" val="4143240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132738"/>
            <a:ext cx="4114800" cy="321000"/>
          </a:xfrm>
        </p:spPr>
        <p:txBody>
          <a:bodyPr/>
          <a:lstStyle/>
          <a:p>
            <a:r>
              <a:rPr lang="en-US" dirty="0"/>
              <a:t>Queries</a:t>
            </a:r>
          </a:p>
        </p:txBody>
      </p:sp>
      <p:sp>
        <p:nvSpPr>
          <p:cNvPr id="8" name="TextBox 7"/>
          <p:cNvSpPr txBox="1"/>
          <p:nvPr/>
        </p:nvSpPr>
        <p:spPr>
          <a:xfrm>
            <a:off x="135261" y="783548"/>
            <a:ext cx="7580920" cy="2308324"/>
          </a:xfrm>
          <a:prstGeom prst="rect">
            <a:avLst/>
          </a:prstGeom>
          <a:noFill/>
        </p:spPr>
        <p:txBody>
          <a:bodyPr wrap="square" rtlCol="0">
            <a:spAutoFit/>
          </a:bodyPr>
          <a:lstStyle/>
          <a:p>
            <a:pPr marL="342900" indent="-342900">
              <a:buFont typeface="+mj-lt"/>
              <a:buAutoNum type="arabicPeriod"/>
            </a:pPr>
            <a:r>
              <a:rPr lang="en-US" sz="1200" dirty="0">
                <a:effectLst/>
                <a:latin typeface="+mn-lt"/>
                <a:ea typeface="Calibri" panose="020F0502020204030204" pitchFamily="34" charset="0"/>
              </a:rPr>
              <a:t>Calculate value of each order and total value of all orders</a:t>
            </a:r>
          </a:p>
          <a:p>
            <a:pPr marL="342900" indent="-342900">
              <a:buFont typeface="+mj-lt"/>
              <a:buAutoNum type="arabicPeriod"/>
            </a:pPr>
            <a:r>
              <a:rPr lang="en-US" sz="1200" dirty="0">
                <a:effectLst/>
                <a:latin typeface="+mn-lt"/>
                <a:ea typeface="Calibri" panose="020F0502020204030204" pitchFamily="34" charset="0"/>
              </a:rPr>
              <a:t>Total value of all orders.</a:t>
            </a:r>
          </a:p>
          <a:p>
            <a:pPr marL="342900" indent="-342900">
              <a:buFont typeface="+mj-lt"/>
              <a:buAutoNum type="arabicPeriod"/>
            </a:pPr>
            <a:r>
              <a:rPr lang="en-US" sz="1200" dirty="0">
                <a:effectLst/>
                <a:latin typeface="+mn-lt"/>
                <a:ea typeface="Calibri" panose="020F0502020204030204" pitchFamily="34" charset="0"/>
              </a:rPr>
              <a:t>Query to show data for a specific customer by </a:t>
            </a:r>
            <a:r>
              <a:rPr lang="en-US" sz="1200" dirty="0" err="1">
                <a:effectLst/>
                <a:latin typeface="+mn-lt"/>
                <a:ea typeface="Calibri" panose="020F0502020204030204" pitchFamily="34" charset="0"/>
              </a:rPr>
              <a:t>CustomerID</a:t>
            </a:r>
            <a:endParaRPr lang="en-US" sz="1200" dirty="0">
              <a:effectLst/>
              <a:latin typeface="+mn-lt"/>
              <a:ea typeface="Calibri" panose="020F0502020204030204" pitchFamily="34" charset="0"/>
            </a:endParaRPr>
          </a:p>
          <a:p>
            <a:pPr marL="342900" indent="-342900">
              <a:buFont typeface="+mj-lt"/>
              <a:buAutoNum type="arabicPeriod"/>
            </a:pPr>
            <a:r>
              <a:rPr lang="en-US" sz="1200" dirty="0">
                <a:effectLst/>
                <a:latin typeface="+mn-lt"/>
                <a:ea typeface="Calibri" panose="020F0502020204030204" pitchFamily="34" charset="0"/>
              </a:rPr>
              <a:t>Query to show data for a specific order by </a:t>
            </a:r>
            <a:r>
              <a:rPr lang="en-US" sz="1200" dirty="0" err="1">
                <a:effectLst/>
                <a:latin typeface="+mn-lt"/>
                <a:ea typeface="Calibri" panose="020F0502020204030204" pitchFamily="34" charset="0"/>
              </a:rPr>
              <a:t>OrderID</a:t>
            </a:r>
            <a:r>
              <a:rPr lang="en-US" sz="1200" dirty="0">
                <a:effectLst/>
                <a:latin typeface="+mn-lt"/>
                <a:ea typeface="Calibri" panose="020F0502020204030204" pitchFamily="34" charset="0"/>
              </a:rPr>
              <a:t>.</a:t>
            </a:r>
          </a:p>
          <a:p>
            <a:pPr marL="342900" indent="-342900">
              <a:buFont typeface="+mj-lt"/>
              <a:buAutoNum type="arabicPeriod"/>
            </a:pPr>
            <a:r>
              <a:rPr lang="en-US" sz="1200" dirty="0">
                <a:effectLst/>
                <a:latin typeface="+mn-lt"/>
                <a:ea typeface="Calibri" panose="020F0502020204030204" pitchFamily="34" charset="0"/>
              </a:rPr>
              <a:t>Query to show all orders placed by a specific customer by </a:t>
            </a:r>
            <a:r>
              <a:rPr lang="en-US" sz="1200" dirty="0" err="1">
                <a:effectLst/>
                <a:latin typeface="+mn-lt"/>
                <a:ea typeface="Calibri" panose="020F0502020204030204" pitchFamily="34" charset="0"/>
              </a:rPr>
              <a:t>CustomerID</a:t>
            </a:r>
            <a:r>
              <a:rPr lang="en-US" sz="1200" dirty="0">
                <a:effectLst/>
                <a:latin typeface="+mn-lt"/>
                <a:ea typeface="Calibri" panose="020F0502020204030204" pitchFamily="34" charset="0"/>
              </a:rPr>
              <a:t>.</a:t>
            </a:r>
            <a:endParaRPr lang="en-US" sz="1200" dirty="0">
              <a:latin typeface="+mn-lt"/>
            </a:endParaRPr>
          </a:p>
          <a:p>
            <a:pPr marL="342900" lvl="0" indent="-342900">
              <a:buFont typeface="+mj-lt"/>
              <a:buAutoNum type="arabicPeriod"/>
            </a:pPr>
            <a:r>
              <a:rPr lang="en-US" sz="1200" dirty="0">
                <a:effectLst/>
                <a:latin typeface="+mn-lt"/>
                <a:ea typeface="Calibri" panose="020F0502020204030204" pitchFamily="34" charset="0"/>
              </a:rPr>
              <a:t>Query to show detailed information for a specific order including order items.</a:t>
            </a:r>
          </a:p>
          <a:p>
            <a:pPr marL="342900" lvl="0" indent="-342900">
              <a:buFont typeface="+mj-lt"/>
              <a:buAutoNum type="arabicPeriod"/>
            </a:pPr>
            <a:r>
              <a:rPr lang="en-US" sz="1200" dirty="0">
                <a:effectLst/>
                <a:latin typeface="+mn-lt"/>
                <a:ea typeface="Calibri" panose="020F0502020204030204" pitchFamily="34" charset="0"/>
              </a:rPr>
              <a:t>Query to list the total number of orders and total order amount for each customer.</a:t>
            </a:r>
            <a:endParaRPr lang="en-US" sz="1200" dirty="0"/>
          </a:p>
          <a:p>
            <a:pPr marL="342900" indent="-342900">
              <a:buFont typeface="+mj-lt"/>
              <a:buAutoNum type="arabicPeriod"/>
            </a:pPr>
            <a:r>
              <a:rPr lang="en-US" sz="1200" dirty="0"/>
              <a:t>Find all the products with less than a  specified quantity.</a:t>
            </a:r>
          </a:p>
          <a:p>
            <a:pPr marL="342900" indent="-342900">
              <a:buFont typeface="+mj-lt"/>
              <a:buAutoNum type="arabicPeriod"/>
            </a:pPr>
            <a:r>
              <a:rPr lang="en-US" sz="1200" dirty="0">
                <a:effectLst/>
                <a:latin typeface="+mn-lt"/>
                <a:ea typeface="Calibri" panose="020F0502020204030204" pitchFamily="34" charset="0"/>
              </a:rPr>
              <a:t>List All Pending Orders with Customer and Shipping Details.</a:t>
            </a:r>
          </a:p>
          <a:p>
            <a:pPr marL="342900" indent="-342900">
              <a:buFont typeface="+mj-lt"/>
              <a:buAutoNum type="arabicPeriod"/>
            </a:pPr>
            <a:r>
              <a:rPr lang="en-US" sz="1200" dirty="0">
                <a:effectLst/>
                <a:latin typeface="+mn-lt"/>
                <a:ea typeface="Calibri" panose="020F0502020204030204" pitchFamily="34" charset="0"/>
              </a:rPr>
              <a:t>Retrieve All Orders Made by a Specific Customer.</a:t>
            </a:r>
          </a:p>
          <a:p>
            <a:pPr marL="342900" indent="-342900">
              <a:buFont typeface="+mj-lt"/>
              <a:buAutoNum type="arabicPeriod"/>
            </a:pPr>
            <a:r>
              <a:rPr lang="en-US" sz="1200" dirty="0">
                <a:effectLst/>
                <a:latin typeface="+mn-lt"/>
                <a:ea typeface="Calibri" panose="020F0502020204030204" pitchFamily="34" charset="0"/>
              </a:rPr>
              <a:t>Query to show customers that gave the reviews.</a:t>
            </a:r>
            <a:endParaRPr lang="en-US" sz="1200" dirty="0">
              <a:latin typeface="+mn-lt"/>
              <a:ea typeface="Calibri" panose="020F0502020204030204" pitchFamily="34" charset="0"/>
            </a:endParaRPr>
          </a:p>
          <a:p>
            <a:pPr marL="342900" indent="-342900">
              <a:buFont typeface="+mj-lt"/>
              <a:buAutoNum type="arabicPeriod"/>
            </a:pPr>
            <a:r>
              <a:rPr lang="en-US" sz="1200" dirty="0">
                <a:effectLst/>
                <a:latin typeface="+mn-lt"/>
                <a:ea typeface="Calibri" panose="020F0502020204030204" pitchFamily="34" charset="0"/>
              </a:rPr>
              <a:t>Top 3 Product Sold.</a:t>
            </a:r>
            <a:endParaRPr lang="en-US" sz="1200" dirty="0">
              <a:latin typeface="+mn-lt"/>
            </a:endParaRPr>
          </a:p>
        </p:txBody>
      </p:sp>
      <p:sp>
        <p:nvSpPr>
          <p:cNvPr id="11" name="Google Shape;136;p16"/>
          <p:cNvSpPr/>
          <p:nvPr/>
        </p:nvSpPr>
        <p:spPr>
          <a:xfrm>
            <a:off x="5832871" y="1651879"/>
            <a:ext cx="1831569" cy="2761480"/>
          </a:xfrm>
          <a:custGeom>
            <a:avLst/>
            <a:gdLst/>
            <a:ahLst/>
            <a:cxnLst/>
            <a:rect l="l" t="t" r="r" b="b"/>
            <a:pathLst>
              <a:path w="50304" h="75844" extrusionOk="0">
                <a:moveTo>
                  <a:pt x="10290" y="0"/>
                </a:moveTo>
                <a:cubicBezTo>
                  <a:pt x="9560" y="0"/>
                  <a:pt x="8996" y="196"/>
                  <a:pt x="8707" y="423"/>
                </a:cubicBezTo>
                <a:cubicBezTo>
                  <a:pt x="7473" y="1424"/>
                  <a:pt x="9307" y="13999"/>
                  <a:pt x="9374" y="17902"/>
                </a:cubicBezTo>
                <a:cubicBezTo>
                  <a:pt x="9541" y="27309"/>
                  <a:pt x="7539" y="33780"/>
                  <a:pt x="7139" y="36315"/>
                </a:cubicBezTo>
                <a:cubicBezTo>
                  <a:pt x="6572" y="40018"/>
                  <a:pt x="7206" y="46489"/>
                  <a:pt x="9307" y="53494"/>
                </a:cubicBezTo>
                <a:lnTo>
                  <a:pt x="1" y="75844"/>
                </a:lnTo>
                <a:lnTo>
                  <a:pt x="30289" y="75844"/>
                </a:lnTo>
                <a:lnTo>
                  <a:pt x="30856" y="60066"/>
                </a:lnTo>
                <a:cubicBezTo>
                  <a:pt x="32224" y="60032"/>
                  <a:pt x="33591" y="59832"/>
                  <a:pt x="34926" y="59499"/>
                </a:cubicBezTo>
                <a:cubicBezTo>
                  <a:pt x="47902" y="56129"/>
                  <a:pt x="50303" y="47723"/>
                  <a:pt x="50303" y="47723"/>
                </a:cubicBezTo>
                <a:cubicBezTo>
                  <a:pt x="50303" y="47723"/>
                  <a:pt x="22050" y="24840"/>
                  <a:pt x="19081" y="11965"/>
                </a:cubicBezTo>
                <a:cubicBezTo>
                  <a:pt x="16834" y="2084"/>
                  <a:pt x="12672" y="0"/>
                  <a:pt x="10290" y="0"/>
                </a:cubicBezTo>
                <a:close/>
              </a:path>
            </a:pathLst>
          </a:custGeom>
          <a:solidFill>
            <a:srgbClr val="E5B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38;p16"/>
          <p:cNvSpPr/>
          <p:nvPr/>
        </p:nvSpPr>
        <p:spPr>
          <a:xfrm>
            <a:off x="6326855" y="972528"/>
            <a:ext cx="1473258" cy="2699947"/>
          </a:xfrm>
          <a:custGeom>
            <a:avLst/>
            <a:gdLst/>
            <a:ahLst/>
            <a:cxnLst/>
            <a:rect l="l" t="t" r="r" b="b"/>
            <a:pathLst>
              <a:path w="40463" h="74154" extrusionOk="0">
                <a:moveTo>
                  <a:pt x="3369" y="1"/>
                </a:moveTo>
                <a:cubicBezTo>
                  <a:pt x="1668" y="1"/>
                  <a:pt x="267" y="1368"/>
                  <a:pt x="267" y="3103"/>
                </a:cubicBezTo>
                <a:lnTo>
                  <a:pt x="34" y="70918"/>
                </a:lnTo>
                <a:cubicBezTo>
                  <a:pt x="0" y="72653"/>
                  <a:pt x="1401" y="74054"/>
                  <a:pt x="3136" y="74054"/>
                </a:cubicBezTo>
                <a:lnTo>
                  <a:pt x="37093" y="74154"/>
                </a:lnTo>
                <a:cubicBezTo>
                  <a:pt x="38795" y="74154"/>
                  <a:pt x="40196" y="72786"/>
                  <a:pt x="40229" y="71051"/>
                </a:cubicBezTo>
                <a:lnTo>
                  <a:pt x="40462" y="3236"/>
                </a:lnTo>
                <a:cubicBezTo>
                  <a:pt x="40462" y="1502"/>
                  <a:pt x="39061" y="101"/>
                  <a:pt x="37327" y="101"/>
                </a:cubicBezTo>
                <a:lnTo>
                  <a:pt x="336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9;p16"/>
          <p:cNvSpPr/>
          <p:nvPr/>
        </p:nvSpPr>
        <p:spPr>
          <a:xfrm>
            <a:off x="6328056" y="1196017"/>
            <a:ext cx="1470855" cy="2034372"/>
          </a:xfrm>
          <a:custGeom>
            <a:avLst/>
            <a:gdLst/>
            <a:ahLst/>
            <a:cxnLst/>
            <a:rect l="l" t="t" r="r" b="b"/>
            <a:pathLst>
              <a:path w="40397" h="55874" extrusionOk="0">
                <a:moveTo>
                  <a:pt x="201" y="0"/>
                </a:moveTo>
                <a:lnTo>
                  <a:pt x="1" y="55740"/>
                </a:lnTo>
                <a:lnTo>
                  <a:pt x="40196" y="55874"/>
                </a:lnTo>
                <a:lnTo>
                  <a:pt x="40396" y="134"/>
                </a:lnTo>
                <a:lnTo>
                  <a:pt x="20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7;p16"/>
          <p:cNvSpPr/>
          <p:nvPr/>
        </p:nvSpPr>
        <p:spPr>
          <a:xfrm>
            <a:off x="6464087" y="2603692"/>
            <a:ext cx="1200001" cy="414200"/>
          </a:xfrm>
          <a:custGeom>
            <a:avLst/>
            <a:gdLst/>
            <a:ahLst/>
            <a:cxnLst/>
            <a:rect l="l" t="t" r="r" b="b"/>
            <a:pathLst>
              <a:path w="32958" h="11376" extrusionOk="0">
                <a:moveTo>
                  <a:pt x="2035" y="0"/>
                </a:moveTo>
                <a:cubicBezTo>
                  <a:pt x="901" y="0"/>
                  <a:pt x="1" y="901"/>
                  <a:pt x="1" y="2035"/>
                </a:cubicBezTo>
                <a:lnTo>
                  <a:pt x="1" y="9340"/>
                </a:lnTo>
                <a:cubicBezTo>
                  <a:pt x="1" y="10474"/>
                  <a:pt x="901" y="11375"/>
                  <a:pt x="2035" y="11375"/>
                </a:cubicBezTo>
                <a:lnTo>
                  <a:pt x="30923" y="11375"/>
                </a:lnTo>
                <a:cubicBezTo>
                  <a:pt x="32023" y="11375"/>
                  <a:pt x="32957" y="10474"/>
                  <a:pt x="32957" y="9340"/>
                </a:cubicBezTo>
                <a:lnTo>
                  <a:pt x="32957" y="2035"/>
                </a:lnTo>
                <a:cubicBezTo>
                  <a:pt x="32957" y="901"/>
                  <a:pt x="32023" y="0"/>
                  <a:pt x="30923"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49;p16"/>
          <p:cNvSpPr/>
          <p:nvPr/>
        </p:nvSpPr>
        <p:spPr>
          <a:xfrm>
            <a:off x="6913469" y="3304452"/>
            <a:ext cx="291535" cy="290370"/>
          </a:xfrm>
          <a:custGeom>
            <a:avLst/>
            <a:gdLst/>
            <a:ahLst/>
            <a:cxnLst/>
            <a:rect l="l" t="t" r="r" b="b"/>
            <a:pathLst>
              <a:path w="8007" h="7975" extrusionOk="0">
                <a:moveTo>
                  <a:pt x="3977" y="1"/>
                </a:moveTo>
                <a:cubicBezTo>
                  <a:pt x="1803" y="1"/>
                  <a:pt x="34" y="1789"/>
                  <a:pt x="1" y="3971"/>
                </a:cubicBezTo>
                <a:cubicBezTo>
                  <a:pt x="1" y="6173"/>
                  <a:pt x="1802" y="7974"/>
                  <a:pt x="4004" y="7974"/>
                </a:cubicBezTo>
                <a:cubicBezTo>
                  <a:pt x="4024" y="7974"/>
                  <a:pt x="4044" y="7974"/>
                  <a:pt x="4064" y="7974"/>
                </a:cubicBezTo>
                <a:cubicBezTo>
                  <a:pt x="6238" y="7974"/>
                  <a:pt x="8006" y="6186"/>
                  <a:pt x="8006" y="4004"/>
                </a:cubicBezTo>
                <a:cubicBezTo>
                  <a:pt x="8006" y="1803"/>
                  <a:pt x="6239" y="1"/>
                  <a:pt x="4037" y="1"/>
                </a:cubicBezTo>
                <a:cubicBezTo>
                  <a:pt x="4017" y="1"/>
                  <a:pt x="3997" y="1"/>
                  <a:pt x="3977" y="1"/>
                </a:cubicBezTo>
                <a:close/>
              </a:path>
            </a:pathLst>
          </a:custGeom>
          <a:solidFill>
            <a:srgbClr val="C9D6D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0;p16"/>
          <p:cNvSpPr/>
          <p:nvPr/>
        </p:nvSpPr>
        <p:spPr>
          <a:xfrm>
            <a:off x="6913469" y="3304452"/>
            <a:ext cx="291535" cy="290370"/>
          </a:xfrm>
          <a:custGeom>
            <a:avLst/>
            <a:gdLst/>
            <a:ahLst/>
            <a:cxnLst/>
            <a:rect l="l" t="t" r="r" b="b"/>
            <a:pathLst>
              <a:path w="8007" h="7975" extrusionOk="0">
                <a:moveTo>
                  <a:pt x="3977" y="1"/>
                </a:moveTo>
                <a:cubicBezTo>
                  <a:pt x="1803" y="1"/>
                  <a:pt x="34" y="1789"/>
                  <a:pt x="1" y="3971"/>
                </a:cubicBezTo>
                <a:cubicBezTo>
                  <a:pt x="1" y="6173"/>
                  <a:pt x="1802" y="7974"/>
                  <a:pt x="4004" y="7974"/>
                </a:cubicBezTo>
                <a:cubicBezTo>
                  <a:pt x="4024" y="7974"/>
                  <a:pt x="4044" y="7974"/>
                  <a:pt x="4064" y="7974"/>
                </a:cubicBezTo>
                <a:cubicBezTo>
                  <a:pt x="6238" y="7974"/>
                  <a:pt x="8006" y="6186"/>
                  <a:pt x="8006" y="4004"/>
                </a:cubicBezTo>
                <a:cubicBezTo>
                  <a:pt x="8006" y="1803"/>
                  <a:pt x="6239" y="1"/>
                  <a:pt x="4037" y="1"/>
                </a:cubicBezTo>
                <a:cubicBezTo>
                  <a:pt x="4017" y="1"/>
                  <a:pt x="3997" y="1"/>
                  <a:pt x="397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1;p16"/>
          <p:cNvSpPr/>
          <p:nvPr/>
        </p:nvSpPr>
        <p:spPr>
          <a:xfrm>
            <a:off x="6949916" y="3339698"/>
            <a:ext cx="219880" cy="218678"/>
          </a:xfrm>
          <a:custGeom>
            <a:avLst/>
            <a:gdLst/>
            <a:ahLst/>
            <a:cxnLst/>
            <a:rect l="l" t="t" r="r" b="b"/>
            <a:pathLst>
              <a:path w="6039" h="6006" extrusionOk="0">
                <a:moveTo>
                  <a:pt x="3036" y="1"/>
                </a:moveTo>
                <a:cubicBezTo>
                  <a:pt x="1368" y="1"/>
                  <a:pt x="0" y="1335"/>
                  <a:pt x="0" y="3003"/>
                </a:cubicBezTo>
                <a:cubicBezTo>
                  <a:pt x="0" y="4671"/>
                  <a:pt x="1335" y="6005"/>
                  <a:pt x="3003" y="6005"/>
                </a:cubicBezTo>
                <a:cubicBezTo>
                  <a:pt x="3023" y="6006"/>
                  <a:pt x="3043" y="6006"/>
                  <a:pt x="3064" y="6006"/>
                </a:cubicBezTo>
                <a:cubicBezTo>
                  <a:pt x="4703" y="6006"/>
                  <a:pt x="6005" y="4684"/>
                  <a:pt x="6005" y="3036"/>
                </a:cubicBezTo>
                <a:cubicBezTo>
                  <a:pt x="6038" y="1368"/>
                  <a:pt x="4670" y="34"/>
                  <a:pt x="303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3;p16"/>
          <p:cNvSpPr/>
          <p:nvPr/>
        </p:nvSpPr>
        <p:spPr>
          <a:xfrm>
            <a:off x="7564494" y="2297295"/>
            <a:ext cx="597561" cy="500164"/>
          </a:xfrm>
          <a:custGeom>
            <a:avLst/>
            <a:gdLst/>
            <a:ahLst/>
            <a:cxnLst/>
            <a:rect l="l" t="t" r="r" b="b"/>
            <a:pathLst>
              <a:path w="16412" h="13737" extrusionOk="0">
                <a:moveTo>
                  <a:pt x="11936" y="0"/>
                </a:moveTo>
                <a:cubicBezTo>
                  <a:pt x="11271" y="0"/>
                  <a:pt x="10621" y="196"/>
                  <a:pt x="10074" y="610"/>
                </a:cubicBezTo>
                <a:lnTo>
                  <a:pt x="1635" y="6881"/>
                </a:lnTo>
                <a:cubicBezTo>
                  <a:pt x="134" y="8015"/>
                  <a:pt x="0" y="10317"/>
                  <a:pt x="1301" y="12051"/>
                </a:cubicBezTo>
                <a:cubicBezTo>
                  <a:pt x="2102" y="13147"/>
                  <a:pt x="3302" y="13737"/>
                  <a:pt x="4456" y="13737"/>
                </a:cubicBezTo>
                <a:cubicBezTo>
                  <a:pt x="5128" y="13737"/>
                  <a:pt x="5785" y="13536"/>
                  <a:pt x="6338" y="13119"/>
                </a:cubicBezTo>
                <a:lnTo>
                  <a:pt x="14777" y="6848"/>
                </a:lnTo>
                <a:cubicBezTo>
                  <a:pt x="16278" y="5713"/>
                  <a:pt x="16412" y="3412"/>
                  <a:pt x="15111" y="1677"/>
                </a:cubicBezTo>
                <a:cubicBezTo>
                  <a:pt x="14306" y="596"/>
                  <a:pt x="13096" y="0"/>
                  <a:pt x="11936" y="0"/>
                </a:cubicBezTo>
                <a:close/>
              </a:path>
            </a:pathLst>
          </a:custGeom>
          <a:solidFill>
            <a:srgbClr val="E5B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4;p16"/>
          <p:cNvSpPr/>
          <p:nvPr/>
        </p:nvSpPr>
        <p:spPr>
          <a:xfrm>
            <a:off x="7616707" y="2660420"/>
            <a:ext cx="518660" cy="445185"/>
          </a:xfrm>
          <a:custGeom>
            <a:avLst/>
            <a:gdLst/>
            <a:ahLst/>
            <a:cxnLst/>
            <a:rect l="l" t="t" r="r" b="b"/>
            <a:pathLst>
              <a:path w="14245" h="12227" extrusionOk="0">
                <a:moveTo>
                  <a:pt x="9736" y="1"/>
                </a:moveTo>
                <a:cubicBezTo>
                  <a:pt x="9069" y="1"/>
                  <a:pt x="8420" y="197"/>
                  <a:pt x="7873" y="611"/>
                </a:cubicBezTo>
                <a:lnTo>
                  <a:pt x="1668" y="5381"/>
                </a:lnTo>
                <a:cubicBezTo>
                  <a:pt x="167" y="6515"/>
                  <a:pt x="1" y="8816"/>
                  <a:pt x="1301" y="10518"/>
                </a:cubicBezTo>
                <a:cubicBezTo>
                  <a:pt x="2130" y="11622"/>
                  <a:pt x="3351" y="12227"/>
                  <a:pt x="4516" y="12227"/>
                </a:cubicBezTo>
                <a:cubicBezTo>
                  <a:pt x="5181" y="12227"/>
                  <a:pt x="5827" y="12030"/>
                  <a:pt x="6372" y="11618"/>
                </a:cubicBezTo>
                <a:lnTo>
                  <a:pt x="12576" y="6848"/>
                </a:lnTo>
                <a:cubicBezTo>
                  <a:pt x="14077" y="5714"/>
                  <a:pt x="14244" y="3413"/>
                  <a:pt x="12943" y="1678"/>
                </a:cubicBezTo>
                <a:cubicBezTo>
                  <a:pt x="12116" y="597"/>
                  <a:pt x="10899" y="1"/>
                  <a:pt x="9736" y="1"/>
                </a:cubicBezTo>
                <a:close/>
              </a:path>
            </a:pathLst>
          </a:custGeom>
          <a:solidFill>
            <a:srgbClr val="E5B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7;p16"/>
          <p:cNvSpPr/>
          <p:nvPr/>
        </p:nvSpPr>
        <p:spPr>
          <a:xfrm>
            <a:off x="6887987" y="774417"/>
            <a:ext cx="342509" cy="124049"/>
          </a:xfrm>
          <a:custGeom>
            <a:avLst/>
            <a:gdLst/>
            <a:ahLst/>
            <a:cxnLst/>
            <a:rect l="l" t="t" r="r" b="b"/>
            <a:pathLst>
              <a:path w="9407" h="3407" extrusionOk="0">
                <a:moveTo>
                  <a:pt x="4707" y="0"/>
                </a:moveTo>
                <a:cubicBezTo>
                  <a:pt x="3130" y="0"/>
                  <a:pt x="1555" y="601"/>
                  <a:pt x="367" y="1806"/>
                </a:cubicBezTo>
                <a:cubicBezTo>
                  <a:pt x="0" y="2173"/>
                  <a:pt x="0" y="2773"/>
                  <a:pt x="367" y="3140"/>
                </a:cubicBezTo>
                <a:cubicBezTo>
                  <a:pt x="567" y="3307"/>
                  <a:pt x="801" y="3407"/>
                  <a:pt x="1034" y="3407"/>
                </a:cubicBezTo>
                <a:cubicBezTo>
                  <a:pt x="1268" y="3407"/>
                  <a:pt x="1535" y="3307"/>
                  <a:pt x="1701" y="3140"/>
                </a:cubicBezTo>
                <a:cubicBezTo>
                  <a:pt x="2523" y="2302"/>
                  <a:pt x="3614" y="1885"/>
                  <a:pt x="4707" y="1885"/>
                </a:cubicBezTo>
                <a:cubicBezTo>
                  <a:pt x="5790" y="1885"/>
                  <a:pt x="6876" y="2293"/>
                  <a:pt x="7706" y="3107"/>
                </a:cubicBezTo>
                <a:cubicBezTo>
                  <a:pt x="7889" y="3290"/>
                  <a:pt x="8131" y="3382"/>
                  <a:pt x="8373" y="3382"/>
                </a:cubicBezTo>
                <a:cubicBezTo>
                  <a:pt x="8615" y="3382"/>
                  <a:pt x="8856" y="3290"/>
                  <a:pt x="9040" y="3107"/>
                </a:cubicBezTo>
                <a:cubicBezTo>
                  <a:pt x="9407" y="2740"/>
                  <a:pt x="9407" y="2139"/>
                  <a:pt x="9040" y="1772"/>
                </a:cubicBezTo>
                <a:cubicBezTo>
                  <a:pt x="7843" y="592"/>
                  <a:pt x="6274" y="0"/>
                  <a:pt x="4707"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8;p16"/>
          <p:cNvSpPr/>
          <p:nvPr/>
        </p:nvSpPr>
        <p:spPr>
          <a:xfrm>
            <a:off x="6526045" y="376193"/>
            <a:ext cx="1066376" cy="275733"/>
          </a:xfrm>
          <a:custGeom>
            <a:avLst/>
            <a:gdLst/>
            <a:ahLst/>
            <a:cxnLst/>
            <a:rect l="l" t="t" r="r" b="b"/>
            <a:pathLst>
              <a:path w="29288" h="7573" extrusionOk="0">
                <a:moveTo>
                  <a:pt x="14644" y="0"/>
                </a:moveTo>
                <a:cubicBezTo>
                  <a:pt x="9240" y="0"/>
                  <a:pt x="4170" y="2135"/>
                  <a:pt x="367" y="5938"/>
                </a:cubicBezTo>
                <a:cubicBezTo>
                  <a:pt x="0" y="6305"/>
                  <a:pt x="0" y="6905"/>
                  <a:pt x="367" y="7305"/>
                </a:cubicBezTo>
                <a:cubicBezTo>
                  <a:pt x="567" y="7472"/>
                  <a:pt x="801" y="7572"/>
                  <a:pt x="1034" y="7572"/>
                </a:cubicBezTo>
                <a:cubicBezTo>
                  <a:pt x="1268" y="7572"/>
                  <a:pt x="1535" y="7472"/>
                  <a:pt x="1702" y="7272"/>
                </a:cubicBezTo>
                <a:cubicBezTo>
                  <a:pt x="5137" y="3803"/>
                  <a:pt x="9741" y="1902"/>
                  <a:pt x="14644" y="1902"/>
                </a:cubicBezTo>
                <a:lnTo>
                  <a:pt x="14677" y="1902"/>
                </a:lnTo>
                <a:cubicBezTo>
                  <a:pt x="19548" y="1902"/>
                  <a:pt x="24151" y="3770"/>
                  <a:pt x="27587" y="7205"/>
                </a:cubicBezTo>
                <a:cubicBezTo>
                  <a:pt x="27770" y="7389"/>
                  <a:pt x="28012" y="7481"/>
                  <a:pt x="28254" y="7481"/>
                </a:cubicBezTo>
                <a:cubicBezTo>
                  <a:pt x="28496" y="7481"/>
                  <a:pt x="28738" y="7389"/>
                  <a:pt x="28921" y="7205"/>
                </a:cubicBezTo>
                <a:cubicBezTo>
                  <a:pt x="29288" y="6838"/>
                  <a:pt x="29288" y="6238"/>
                  <a:pt x="28921" y="5871"/>
                </a:cubicBezTo>
                <a:cubicBezTo>
                  <a:pt x="25118" y="2068"/>
                  <a:pt x="20048" y="0"/>
                  <a:pt x="146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9;p16"/>
          <p:cNvSpPr/>
          <p:nvPr/>
        </p:nvSpPr>
        <p:spPr>
          <a:xfrm>
            <a:off x="6710047" y="575360"/>
            <a:ext cx="698380" cy="198034"/>
          </a:xfrm>
          <a:custGeom>
            <a:avLst/>
            <a:gdLst/>
            <a:ahLst/>
            <a:cxnLst/>
            <a:rect l="l" t="t" r="r" b="b"/>
            <a:pathLst>
              <a:path w="19181" h="5439" extrusionOk="0">
                <a:moveTo>
                  <a:pt x="9611" y="1"/>
                </a:moveTo>
                <a:cubicBezTo>
                  <a:pt x="6260" y="1"/>
                  <a:pt x="2911" y="1277"/>
                  <a:pt x="368" y="3837"/>
                </a:cubicBezTo>
                <a:cubicBezTo>
                  <a:pt x="1" y="4204"/>
                  <a:pt x="1" y="4804"/>
                  <a:pt x="368" y="5171"/>
                </a:cubicBezTo>
                <a:cubicBezTo>
                  <a:pt x="568" y="5371"/>
                  <a:pt x="801" y="5438"/>
                  <a:pt x="1035" y="5438"/>
                </a:cubicBezTo>
                <a:cubicBezTo>
                  <a:pt x="1302" y="5438"/>
                  <a:pt x="1535" y="5371"/>
                  <a:pt x="1735" y="5171"/>
                </a:cubicBezTo>
                <a:cubicBezTo>
                  <a:pt x="3895" y="2995"/>
                  <a:pt x="6752" y="1902"/>
                  <a:pt x="9611" y="1902"/>
                </a:cubicBezTo>
                <a:cubicBezTo>
                  <a:pt x="12448" y="1902"/>
                  <a:pt x="15287" y="2978"/>
                  <a:pt x="17446" y="5138"/>
                </a:cubicBezTo>
                <a:cubicBezTo>
                  <a:pt x="17647" y="5321"/>
                  <a:pt x="17897" y="5413"/>
                  <a:pt x="18143" y="5413"/>
                </a:cubicBezTo>
                <a:cubicBezTo>
                  <a:pt x="18389" y="5413"/>
                  <a:pt x="18631" y="5321"/>
                  <a:pt x="18814" y="5138"/>
                </a:cubicBezTo>
                <a:cubicBezTo>
                  <a:pt x="19181" y="4771"/>
                  <a:pt x="19181" y="4170"/>
                  <a:pt x="18814" y="3770"/>
                </a:cubicBezTo>
                <a:cubicBezTo>
                  <a:pt x="16271" y="1260"/>
                  <a:pt x="12940" y="1"/>
                  <a:pt x="9611"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0;p16"/>
          <p:cNvSpPr/>
          <p:nvPr/>
        </p:nvSpPr>
        <p:spPr>
          <a:xfrm>
            <a:off x="7198058" y="2877464"/>
            <a:ext cx="1900784" cy="1535919"/>
          </a:xfrm>
          <a:custGeom>
            <a:avLst/>
            <a:gdLst/>
            <a:ahLst/>
            <a:cxnLst/>
            <a:rect l="l" t="t" r="r" b="b"/>
            <a:pathLst>
              <a:path w="52205" h="42184" extrusionOk="0">
                <a:moveTo>
                  <a:pt x="7606" y="0"/>
                </a:moveTo>
                <a:cubicBezTo>
                  <a:pt x="7207" y="0"/>
                  <a:pt x="6801" y="71"/>
                  <a:pt x="6405" y="220"/>
                </a:cubicBezTo>
                <a:cubicBezTo>
                  <a:pt x="4637" y="887"/>
                  <a:pt x="3736" y="2855"/>
                  <a:pt x="4403" y="4623"/>
                </a:cubicBezTo>
                <a:lnTo>
                  <a:pt x="12609" y="33044"/>
                </a:lnTo>
                <a:cubicBezTo>
                  <a:pt x="11241" y="31009"/>
                  <a:pt x="9740" y="28974"/>
                  <a:pt x="8473" y="27707"/>
                </a:cubicBezTo>
                <a:cubicBezTo>
                  <a:pt x="6686" y="25979"/>
                  <a:pt x="4314" y="25555"/>
                  <a:pt x="2473" y="25555"/>
                </a:cubicBezTo>
                <a:cubicBezTo>
                  <a:pt x="2252" y="25555"/>
                  <a:pt x="2039" y="25561"/>
                  <a:pt x="1835" y="25572"/>
                </a:cubicBezTo>
                <a:cubicBezTo>
                  <a:pt x="734" y="25605"/>
                  <a:pt x="0" y="26773"/>
                  <a:pt x="500" y="27807"/>
                </a:cubicBezTo>
                <a:cubicBezTo>
                  <a:pt x="1901" y="30742"/>
                  <a:pt x="4670" y="36546"/>
                  <a:pt x="7305" y="42184"/>
                </a:cubicBezTo>
                <a:lnTo>
                  <a:pt x="52204" y="42184"/>
                </a:lnTo>
                <a:cubicBezTo>
                  <a:pt x="51870" y="40149"/>
                  <a:pt x="51403" y="38347"/>
                  <a:pt x="50870" y="37113"/>
                </a:cubicBezTo>
                <a:cubicBezTo>
                  <a:pt x="48601" y="31876"/>
                  <a:pt x="46867" y="24004"/>
                  <a:pt x="44065" y="22936"/>
                </a:cubicBezTo>
                <a:cubicBezTo>
                  <a:pt x="43690" y="22795"/>
                  <a:pt x="43329" y="22734"/>
                  <a:pt x="42985" y="22734"/>
                </a:cubicBezTo>
                <a:cubicBezTo>
                  <a:pt x="40727" y="22734"/>
                  <a:pt x="39195" y="25372"/>
                  <a:pt x="39195" y="25372"/>
                </a:cubicBezTo>
                <a:cubicBezTo>
                  <a:pt x="39195" y="25372"/>
                  <a:pt x="37711" y="20209"/>
                  <a:pt x="33681" y="20209"/>
                </a:cubicBezTo>
                <a:cubicBezTo>
                  <a:pt x="33438" y="20209"/>
                  <a:pt x="33186" y="20228"/>
                  <a:pt x="32924" y="20268"/>
                </a:cubicBezTo>
                <a:cubicBezTo>
                  <a:pt x="29888" y="20768"/>
                  <a:pt x="28854" y="26172"/>
                  <a:pt x="28854" y="26172"/>
                </a:cubicBezTo>
                <a:cubicBezTo>
                  <a:pt x="28854" y="26172"/>
                  <a:pt x="26647" y="18891"/>
                  <a:pt x="22870" y="18891"/>
                </a:cubicBezTo>
                <a:cubicBezTo>
                  <a:pt x="22573" y="18891"/>
                  <a:pt x="22266" y="18936"/>
                  <a:pt x="21949" y="19034"/>
                </a:cubicBezTo>
                <a:cubicBezTo>
                  <a:pt x="20248" y="19567"/>
                  <a:pt x="19281" y="21402"/>
                  <a:pt x="18713" y="23470"/>
                </a:cubicBezTo>
                <a:lnTo>
                  <a:pt x="10808" y="2222"/>
                </a:lnTo>
                <a:cubicBezTo>
                  <a:pt x="10290" y="850"/>
                  <a:pt x="8989" y="0"/>
                  <a:pt x="7606" y="0"/>
                </a:cubicBezTo>
                <a:close/>
              </a:path>
            </a:pathLst>
          </a:custGeom>
          <a:solidFill>
            <a:srgbClr val="E5BBE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1;p16"/>
          <p:cNvSpPr/>
          <p:nvPr/>
        </p:nvSpPr>
        <p:spPr>
          <a:xfrm>
            <a:off x="6335105" y="132738"/>
            <a:ext cx="1470843" cy="380316"/>
          </a:xfrm>
          <a:custGeom>
            <a:avLst/>
            <a:gdLst/>
            <a:ahLst/>
            <a:cxnLst/>
            <a:rect l="l" t="t" r="r" b="b"/>
            <a:pathLst>
              <a:path w="29288" h="7573" extrusionOk="0">
                <a:moveTo>
                  <a:pt x="14644" y="0"/>
                </a:moveTo>
                <a:cubicBezTo>
                  <a:pt x="9240" y="0"/>
                  <a:pt x="4170" y="2135"/>
                  <a:pt x="367" y="5938"/>
                </a:cubicBezTo>
                <a:cubicBezTo>
                  <a:pt x="0" y="6305"/>
                  <a:pt x="0" y="6905"/>
                  <a:pt x="367" y="7305"/>
                </a:cubicBezTo>
                <a:cubicBezTo>
                  <a:pt x="567" y="7472"/>
                  <a:pt x="801" y="7572"/>
                  <a:pt x="1034" y="7572"/>
                </a:cubicBezTo>
                <a:cubicBezTo>
                  <a:pt x="1268" y="7572"/>
                  <a:pt x="1535" y="7472"/>
                  <a:pt x="1702" y="7272"/>
                </a:cubicBezTo>
                <a:cubicBezTo>
                  <a:pt x="5137" y="3803"/>
                  <a:pt x="9741" y="1902"/>
                  <a:pt x="14644" y="1902"/>
                </a:cubicBezTo>
                <a:lnTo>
                  <a:pt x="14677" y="1902"/>
                </a:lnTo>
                <a:cubicBezTo>
                  <a:pt x="19548" y="1902"/>
                  <a:pt x="24151" y="3770"/>
                  <a:pt x="27587" y="7205"/>
                </a:cubicBezTo>
                <a:cubicBezTo>
                  <a:pt x="27770" y="7389"/>
                  <a:pt x="28012" y="7481"/>
                  <a:pt x="28254" y="7481"/>
                </a:cubicBezTo>
                <a:cubicBezTo>
                  <a:pt x="28496" y="7481"/>
                  <a:pt x="28738" y="7389"/>
                  <a:pt x="28921" y="7205"/>
                </a:cubicBezTo>
                <a:cubicBezTo>
                  <a:pt x="29288" y="6838"/>
                  <a:pt x="29288" y="6238"/>
                  <a:pt x="28921" y="5871"/>
                </a:cubicBezTo>
                <a:cubicBezTo>
                  <a:pt x="25118" y="2068"/>
                  <a:pt x="20048" y="0"/>
                  <a:pt x="14644" y="0"/>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2;p16"/>
          <p:cNvSpPr txBox="1">
            <a:spLocks/>
          </p:cNvSpPr>
          <p:nvPr/>
        </p:nvSpPr>
        <p:spPr>
          <a:xfrm>
            <a:off x="6468821" y="2625635"/>
            <a:ext cx="1180800" cy="3606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1pPr>
            <a:lvl2pPr marR="0" lvl="1"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2pPr>
            <a:lvl3pPr marR="0" lvl="2"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3pPr>
            <a:lvl4pPr marR="0" lvl="3"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4pPr>
            <a:lvl5pPr marR="0" lvl="4"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5pPr>
            <a:lvl6pPr marR="0" lvl="5"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6pPr>
            <a:lvl7pPr marR="0" lvl="6"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7pPr>
            <a:lvl8pPr marR="0" lvl="7"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8pPr>
            <a:lvl9pPr marR="0" lvl="8" algn="l" rtl="0">
              <a:lnSpc>
                <a:spcPct val="100000"/>
              </a:lnSpc>
              <a:spcBef>
                <a:spcPts val="0"/>
              </a:spcBef>
              <a:spcAft>
                <a:spcPts val="0"/>
              </a:spcAft>
              <a:buClr>
                <a:schemeClr val="dk1"/>
              </a:buClr>
              <a:buSzPts val="2800"/>
              <a:buFont typeface="Fira Sans Extra Condensed Medium"/>
              <a:buNone/>
              <a:defRPr sz="2800" b="0" i="0" u="none" strike="noStrike" cap="none">
                <a:solidFill>
                  <a:schemeClr val="dk1"/>
                </a:solidFill>
                <a:latin typeface="Fira Sans Extra Condensed Medium"/>
                <a:ea typeface="Fira Sans Extra Condensed Medium"/>
                <a:cs typeface="Fira Sans Extra Condensed Medium"/>
                <a:sym typeface="Fira Sans Extra Condensed Medium"/>
              </a:defRPr>
            </a:lvl9pPr>
          </a:lstStyle>
          <a:p>
            <a:pPr algn="ctr"/>
            <a:r>
              <a:rPr lang="en-US" sz="2500">
                <a:solidFill>
                  <a:schemeClr val="lt1"/>
                </a:solidFill>
              </a:rPr>
              <a:t>PAY</a:t>
            </a:r>
          </a:p>
        </p:txBody>
      </p:sp>
    </p:spTree>
    <p:extLst>
      <p:ext uri="{BB962C8B-B14F-4D97-AF65-F5344CB8AC3E}">
        <p14:creationId xmlns:p14="http://schemas.microsoft.com/office/powerpoint/2010/main" val="39149153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06186" y="149516"/>
            <a:ext cx="4114800" cy="321000"/>
          </a:xfrm>
        </p:spPr>
        <p:txBody>
          <a:bodyPr/>
          <a:lstStyle/>
          <a:p>
            <a:r>
              <a:rPr lang="en-US" dirty="0"/>
              <a:t>Procedure</a:t>
            </a:r>
          </a:p>
        </p:txBody>
      </p:sp>
      <p:sp>
        <p:nvSpPr>
          <p:cNvPr id="3" name="TextBox 2"/>
          <p:cNvSpPr txBox="1"/>
          <p:nvPr/>
        </p:nvSpPr>
        <p:spPr>
          <a:xfrm>
            <a:off x="595618" y="805709"/>
            <a:ext cx="7709483" cy="307777"/>
          </a:xfrm>
          <a:prstGeom prst="rect">
            <a:avLst/>
          </a:prstGeom>
          <a:noFill/>
        </p:spPr>
        <p:txBody>
          <a:bodyPr wrap="square" rtlCol="0">
            <a:spAutoFit/>
          </a:bodyPr>
          <a:lstStyle/>
          <a:p>
            <a:r>
              <a:rPr lang="en-US" dirty="0"/>
              <a:t>Procedure for </a:t>
            </a:r>
            <a:r>
              <a:rPr lang="en-US" dirty="0" err="1"/>
              <a:t>Updation</a:t>
            </a:r>
            <a:r>
              <a:rPr lang="en-US" dirty="0"/>
              <a:t> of Product Table and Costumer Table and Deletion in Product Table</a:t>
            </a:r>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33524" y="1113486"/>
            <a:ext cx="2876951" cy="367437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76106" y="2208333"/>
            <a:ext cx="2591162" cy="1733792"/>
          </a:xfrm>
          <a:prstGeom prst="rect">
            <a:avLst/>
          </a:prstGeom>
        </p:spPr>
      </p:pic>
      <p:pic>
        <p:nvPicPr>
          <p:cNvPr id="5" name="Picture 4" descr="A screenshot of a computer program&#10;&#10;Description automatically generated">
            <a:extLst>
              <a:ext uri="{FF2B5EF4-FFF2-40B4-BE49-F238E27FC236}">
                <a16:creationId xmlns:a16="http://schemas.microsoft.com/office/drawing/2014/main" id="{7716CA12-9B3B-E90A-5A3B-51043BC8CB52}"/>
              </a:ext>
            </a:extLst>
          </p:cNvPr>
          <p:cNvPicPr>
            <a:picLocks noChangeAspect="1"/>
          </p:cNvPicPr>
          <p:nvPr/>
        </p:nvPicPr>
        <p:blipFill>
          <a:blip r:embed="rId5"/>
          <a:stretch>
            <a:fillRect/>
          </a:stretch>
        </p:blipFill>
        <p:spPr>
          <a:xfrm>
            <a:off x="176732" y="1113486"/>
            <a:ext cx="2391381" cy="3923486"/>
          </a:xfrm>
          <a:prstGeom prst="rect">
            <a:avLst/>
          </a:prstGeom>
        </p:spPr>
      </p:pic>
    </p:spTree>
    <p:extLst>
      <p:ext uri="{BB962C8B-B14F-4D97-AF65-F5344CB8AC3E}">
        <p14:creationId xmlns:p14="http://schemas.microsoft.com/office/powerpoint/2010/main" val="2858695679"/>
      </p:ext>
    </p:extLst>
  </p:cSld>
  <p:clrMapOvr>
    <a:masterClrMapping/>
  </p:clrMapOvr>
</p:sld>
</file>

<file path=ppt/theme/theme1.xml><?xml version="1.0" encoding="utf-8"?>
<a:theme xmlns:a="http://schemas.openxmlformats.org/drawingml/2006/main" name="E-Commerce Infographics by Slidesgo">
  <a:themeElements>
    <a:clrScheme name="Simple Light">
      <a:dk1>
        <a:srgbClr val="000000"/>
      </a:dk1>
      <a:lt1>
        <a:srgbClr val="FFFFFF"/>
      </a:lt1>
      <a:dk2>
        <a:srgbClr val="929292"/>
      </a:dk2>
      <a:lt2>
        <a:srgbClr val="CFCFCF"/>
      </a:lt2>
      <a:accent1>
        <a:srgbClr val="C0C55F"/>
      </a:accent1>
      <a:accent2>
        <a:srgbClr val="39B6B5"/>
      </a:accent2>
      <a:accent3>
        <a:srgbClr val="B878C2"/>
      </a:accent3>
      <a:accent4>
        <a:srgbClr val="957FCA"/>
      </a:accent4>
      <a:accent5>
        <a:srgbClr val="6639A8"/>
      </a:accent5>
      <a:accent6>
        <a:srgbClr val="4C0768"/>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TM10001114[[fn=Gallery]]</Template>
  <TotalTime>1559</TotalTime>
  <Words>1071</Words>
  <Application>Microsoft Office PowerPoint</Application>
  <PresentationFormat>On-screen Show (16:9)</PresentationFormat>
  <Paragraphs>118</Paragraphs>
  <Slides>15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Corbel</vt:lpstr>
      <vt:lpstr>Fira Sans Extra Condensed Medium</vt:lpstr>
      <vt:lpstr>Arial</vt:lpstr>
      <vt:lpstr>Roboto</vt:lpstr>
      <vt:lpstr>E-Commerce Infographics by Slidesgo</vt:lpstr>
      <vt:lpstr>E-Commerce Management System</vt:lpstr>
      <vt:lpstr>Musharib Rehman Ali Jameel Abdullah Arsalan Mohid Arsalan  </vt:lpstr>
      <vt:lpstr>Introuction</vt:lpstr>
      <vt:lpstr>Benefits</vt:lpstr>
      <vt:lpstr>Area of People</vt:lpstr>
      <vt:lpstr>E-Commerce Tables</vt:lpstr>
      <vt:lpstr>ER Diagram</vt:lpstr>
      <vt:lpstr>Queries</vt:lpstr>
      <vt:lpstr>Procedure</vt:lpstr>
      <vt:lpstr>Product having Amount Greater than Average Amount</vt:lpstr>
      <vt:lpstr>Extract order from Lahore</vt:lpstr>
      <vt:lpstr>Triggers</vt:lpstr>
      <vt:lpstr>Top Product Sold</vt:lpstr>
      <vt:lpstr>Retrieve Order Details for a Specific Order ID</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E-Commerce Management System</dc:title>
  <dc:creator>hp</dc:creator>
  <cp:lastModifiedBy>Musharib Rehman</cp:lastModifiedBy>
  <cp:revision>47</cp:revision>
  <dcterms:modified xsi:type="dcterms:W3CDTF">2024-06-26T18:45:28Z</dcterms:modified>
</cp:coreProperties>
</file>