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5"/>
  </p:notesMasterIdLst>
  <p:handoutMasterIdLst>
    <p:handoutMasterId r:id="rId6"/>
  </p:handoutMasterIdLst>
  <p:sldIdLst>
    <p:sldId id="257" r:id="rId3"/>
    <p:sldId id="258" r:id="rId4"/>
  </p:sldIdLst>
  <p:sldSz cx="6858000" cy="9144000" type="letter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36" autoAdjust="0"/>
    <p:restoredTop sz="94660"/>
  </p:normalViewPr>
  <p:slideViewPr>
    <p:cSldViewPr>
      <p:cViewPr>
        <p:scale>
          <a:sx n="100" d="100"/>
          <a:sy n="100" d="100"/>
        </p:scale>
        <p:origin x="-1963" y="12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76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B819B96D-F085-4A0B-A037-86254327F1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332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34C83C2B-6DBD-4AA0-997C-B0D720937A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900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1F9AAC-0D29-4EC6-9042-540DC986BF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27169-14E4-4C61-9885-EED68DF7F2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5125"/>
            <a:ext cx="1543050" cy="786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5125"/>
            <a:ext cx="4476750" cy="786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CAC7F5-904F-4F3E-847B-A3F685954E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5125"/>
            <a:ext cx="6172200" cy="546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505200" y="1082675"/>
            <a:ext cx="3009900" cy="34972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505200" y="4732338"/>
            <a:ext cx="3009900" cy="3497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4464E-BC3F-4F8F-BF1F-9E1D3DE9F3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7442D-38DB-4B3E-A57D-1DD50BE9F51D}" type="slidenum">
              <a:rPr lang="en-US"/>
              <a:pPr>
                <a:defRPr/>
              </a:pPr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F3CB81-EE0E-4B61-B5D0-AD2721639802}" type="slidenum">
              <a:rPr lang="en-US"/>
              <a:pPr>
                <a:defRPr/>
              </a:pPr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5AA29-1DFE-474C-BF58-0A02947034D9}" type="slidenum">
              <a:rPr lang="en-US"/>
              <a:pPr>
                <a:defRPr/>
              </a:pPr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2A87BA-9995-4E7D-BC12-29F3EB9E855B}" type="slidenum">
              <a:rPr lang="en-US"/>
              <a:pPr>
                <a:defRPr/>
              </a:pPr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7CA639-A110-42D4-B782-4E7A2F9B0BF3}" type="slidenum">
              <a:rPr lang="en-US"/>
              <a:pPr>
                <a:defRPr/>
              </a:pPr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5DC39-B774-4FE4-809D-137C44F59176}" type="slidenum">
              <a:rPr lang="en-US"/>
              <a:pPr>
                <a:defRPr/>
              </a:pPr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A5F12-D1BD-403C-A459-8E314DF4FE0D}" type="slidenum">
              <a:rPr lang="en-US"/>
              <a:pPr>
                <a:defRPr/>
              </a:pPr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34802-5981-4090-BB02-F61268BD27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05FA8-A5C6-4B04-8D26-BF4BC048AC09}" type="slidenum">
              <a:rPr lang="en-US"/>
              <a:pPr>
                <a:defRPr/>
              </a:pPr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F22FF4-6745-4880-9DDF-1C31461D8983}" type="slidenum">
              <a:rPr lang="en-US"/>
              <a:pPr>
                <a:defRPr/>
              </a:pPr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F3D836-3CC3-47C1-8BF9-4B6BADD00422}" type="slidenum">
              <a:rPr lang="en-US"/>
              <a:pPr>
                <a:defRPr/>
              </a:pPr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5125"/>
            <a:ext cx="1543050" cy="786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5125"/>
            <a:ext cx="4476750" cy="786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6067C-D5D9-4D3D-9E38-466BA976503F}" type="slidenum">
              <a:rPr lang="en-US"/>
              <a:pPr>
                <a:defRPr/>
              </a:pPr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DF3FA-91D3-4D0C-B807-F2570BE21B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A968B8-6BAD-4B81-B914-004718AEA9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1E251D-F2DC-4CD9-B03B-5D7AE51D90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C310D7-864B-43E0-A1CE-35AAD6439F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40F88F-A939-4BE5-833C-26D4101100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F4312C-8CA1-41C7-BC09-8ED5748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0CD85-DC9C-49A4-AB9D-0E2E69055B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5125"/>
            <a:ext cx="61722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082675"/>
            <a:ext cx="6172200" cy="714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>
              <a:defRPr sz="11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ctr">
              <a:defRPr sz="600" i="1">
                <a:cs typeface="+mn-cs"/>
              </a:defRPr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cs typeface="+mn-cs"/>
              </a:defRPr>
            </a:lvl1pPr>
          </a:lstStyle>
          <a:p>
            <a:pPr>
              <a:defRPr/>
            </a:pPr>
            <a:fld id="{7F818663-E37D-484D-8F37-AA874EB916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339725" y="1025525"/>
            <a:ext cx="6178550" cy="0"/>
          </a:xfrm>
          <a:prstGeom prst="line">
            <a:avLst/>
          </a:prstGeom>
          <a:noFill/>
          <a:ln w="76200" cmpd="tri">
            <a:solidFill>
              <a:srgbClr val="99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dt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2pPr>
      <a:lvl3pPr marL="858838" indent="-173038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20018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6pPr>
      <a:lvl7pPr marL="24590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7pPr>
      <a:lvl8pPr marL="29162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8pPr>
      <a:lvl9pPr marL="33734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5125"/>
            <a:ext cx="61722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082675"/>
            <a:ext cx="6172200" cy="714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>
              <a:defRPr sz="11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ctr">
              <a:defRPr sz="1100">
                <a:cs typeface="+mn-cs"/>
              </a:defRPr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r">
              <a:defRPr sz="600" i="1">
                <a:cs typeface="+mn-cs"/>
              </a:defRPr>
            </a:lvl1pPr>
          </a:lstStyle>
          <a:p>
            <a:pPr>
              <a:defRPr/>
            </a:pPr>
            <a:fld id="{CCAE7CD5-E260-4D7A-866E-DCA7F2A2F5E3}" type="slidenum">
              <a:rPr lang="en-US"/>
              <a:pPr>
                <a:defRPr/>
              </a:pPr>
              <a:t>‹#›</a:t>
            </a:fld>
            <a:r>
              <a:rPr lang="en-US"/>
              <a:t>Nexteer Confidential</a:t>
            </a:r>
          </a:p>
        </p:txBody>
      </p:sp>
      <p:sp>
        <p:nvSpPr>
          <p:cNvPr id="5127" name="Line 7"/>
          <p:cNvSpPr>
            <a:spLocks noChangeShapeType="1"/>
          </p:cNvSpPr>
          <p:nvPr userDrawn="1"/>
        </p:nvSpPr>
        <p:spPr bwMode="auto">
          <a:xfrm>
            <a:off x="339725" y="1025525"/>
            <a:ext cx="6178550" cy="0"/>
          </a:xfrm>
          <a:prstGeom prst="line">
            <a:avLst/>
          </a:prstGeom>
          <a:noFill/>
          <a:ln w="76200" cmpd="tri">
            <a:solidFill>
              <a:srgbClr val="99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2pPr>
      <a:lvl3pPr marL="858838" indent="-173038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20018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6pPr>
      <a:lvl7pPr marL="24590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7pPr>
      <a:lvl8pPr marL="29162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8pPr>
      <a:lvl9pPr marL="33734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r>
              <a:rPr lang="en-US" smtClean="0"/>
              <a:t>Nexteer Confidential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>
          <a:xfrm>
            <a:off x="342900" y="228600"/>
            <a:ext cx="4610100" cy="682625"/>
          </a:xfrm>
        </p:spPr>
        <p:txBody>
          <a:bodyPr/>
          <a:lstStyle/>
          <a:p>
            <a:pPr eaLnBrk="1" hangingPunct="1"/>
            <a:r>
              <a:rPr lang="en-US" sz="2000" dirty="0" smtClean="0"/>
              <a:t>NTC Overview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NTC </a:t>
            </a:r>
            <a:r>
              <a:rPr lang="en-US" sz="1600" dirty="0" smtClean="0"/>
              <a:t>0x0A5.(0-5) Wheel Imbalance Rejection</a:t>
            </a:r>
            <a:endParaRPr lang="en-US" sz="1200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42900" y="1143000"/>
            <a:ext cx="5905500" cy="3657600"/>
          </a:xfrm>
        </p:spPr>
        <p:txBody>
          <a:bodyPr/>
          <a:lstStyle/>
          <a:p>
            <a:pPr marL="171450" indent="-171450" eaLnBrk="1" hangingPunct="1">
              <a:lnSpc>
                <a:spcPct val="90000"/>
              </a:lnSpc>
              <a:buFontTx/>
              <a:buNone/>
              <a:defRPr/>
            </a:pPr>
            <a:r>
              <a:rPr lang="en-US" b="1" dirty="0" smtClean="0"/>
              <a:t>Description:</a:t>
            </a:r>
          </a:p>
          <a:p>
            <a:pPr marL="171450" indent="-171450" eaLnBrk="1" hangingPunct="1">
              <a:lnSpc>
                <a:spcPct val="90000"/>
              </a:lnSpc>
              <a:defRPr/>
            </a:pPr>
            <a:r>
              <a:rPr lang="en-US" dirty="0" smtClean="0"/>
              <a:t>This diagnostic logs a </a:t>
            </a:r>
            <a:r>
              <a:rPr lang="en-US" dirty="0" smtClean="0"/>
              <a:t>when computed wheel imbalance rejection command has any of the following features</a:t>
            </a:r>
          </a:p>
          <a:p>
            <a:pPr marL="471488" lvl="1" indent="-171450" eaLnBrk="1" hangingPunct="1">
              <a:lnSpc>
                <a:spcPct val="90000"/>
              </a:lnSpc>
              <a:defRPr/>
            </a:pPr>
            <a:r>
              <a:rPr lang="en-US" sz="1000" dirty="0" smtClean="0"/>
              <a:t>Exceeds maximum threshold </a:t>
            </a:r>
          </a:p>
          <a:p>
            <a:pPr marL="471488" lvl="1" indent="-171450" eaLnBrk="1" hangingPunct="1">
              <a:lnSpc>
                <a:spcPct val="90000"/>
              </a:lnSpc>
              <a:defRPr/>
            </a:pPr>
            <a:r>
              <a:rPr lang="en-US" sz="1000" dirty="0" smtClean="0"/>
              <a:t>DC trend in cancellation command</a:t>
            </a:r>
          </a:p>
          <a:p>
            <a:pPr marL="471488" lvl="1" indent="-171450" eaLnBrk="1" hangingPunct="1">
              <a:lnSpc>
                <a:spcPct val="90000"/>
              </a:lnSpc>
              <a:defRPr/>
            </a:pPr>
            <a:r>
              <a:rPr lang="en-US" sz="1000" dirty="0" smtClean="0"/>
              <a:t>Frequency of cancellation is incorrect</a:t>
            </a:r>
          </a:p>
          <a:p>
            <a:pPr marL="471488" lvl="1" indent="-171450" eaLnBrk="1" hangingPunct="1">
              <a:lnSpc>
                <a:spcPct val="90000"/>
              </a:lnSpc>
              <a:defRPr/>
            </a:pPr>
            <a:r>
              <a:rPr lang="en-US" sz="1000" dirty="0" smtClean="0"/>
              <a:t>Wheel Speed inputs are incorrect</a:t>
            </a:r>
          </a:p>
          <a:p>
            <a:pPr marL="471488" lvl="1" indent="-171450" eaLnBrk="1" hangingPunct="1">
              <a:lnSpc>
                <a:spcPct val="90000"/>
              </a:lnSpc>
              <a:defRPr/>
            </a:pPr>
            <a:r>
              <a:rPr lang="en-US" sz="1000" dirty="0" err="1" smtClean="0"/>
              <a:t>Persistance</a:t>
            </a:r>
            <a:r>
              <a:rPr lang="en-US" sz="1000" dirty="0" smtClean="0"/>
              <a:t> of cancellation command </a:t>
            </a:r>
            <a:endParaRPr lang="en-US" sz="1000" dirty="0" smtClean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b="1" dirty="0" smtClean="0"/>
          </a:p>
          <a:p>
            <a:pPr marL="171450" indent="-171450" eaLnBrk="1" hangingPunct="1">
              <a:lnSpc>
                <a:spcPct val="90000"/>
              </a:lnSpc>
              <a:buFontTx/>
              <a:buNone/>
              <a:defRPr/>
            </a:pPr>
            <a:r>
              <a:rPr lang="en-US" b="1" dirty="0" smtClean="0"/>
              <a:t>Diagnostic Overview:</a:t>
            </a:r>
          </a:p>
          <a:p>
            <a:pPr marL="171450" indent="-171450" eaLnBrk="1" hangingPunct="1">
              <a:lnSpc>
                <a:spcPct val="90000"/>
              </a:lnSpc>
              <a:defRPr/>
            </a:pPr>
            <a:r>
              <a:rPr lang="en-US" dirty="0" smtClean="0"/>
              <a:t>The system function is designed to produce an cancellation command at appropriate frequency, amplitude and phase. I</a:t>
            </a:r>
            <a:r>
              <a:rPr lang="en-US" dirty="0" smtClean="0"/>
              <a:t>f any of the thresholds with respect to amplitude, frequency or phase are exceeded, a diagnostic flag is set</a:t>
            </a:r>
          </a:p>
          <a:p>
            <a:pPr marL="171450" indent="-171450" eaLnBrk="1" hangingPunct="1">
              <a:lnSpc>
                <a:spcPct val="90000"/>
              </a:lnSpc>
              <a:defRPr/>
            </a:pPr>
            <a:r>
              <a:rPr lang="en-US" dirty="0" smtClean="0"/>
              <a:t>The diagnostic flag shuts down the wheel imbalance cancellation output wither immediately or through controlled ramping depending upon the type of fault</a:t>
            </a:r>
          </a:p>
          <a:p>
            <a:pPr marL="171450" indent="-171450" eaLnBrk="1" hangingPunct="1">
              <a:lnSpc>
                <a:spcPct val="90000"/>
              </a:lnSpc>
              <a:defRPr/>
            </a:pPr>
            <a:r>
              <a:rPr lang="en-US" dirty="0" smtClean="0"/>
              <a:t>The diagnostic shall also attempt to recover from the fault. Throughout the entire recovery, the final cancellation output shall be zero.  </a:t>
            </a:r>
            <a:r>
              <a:rPr lang="en-US" dirty="0" smtClean="0"/>
              <a:t> </a:t>
            </a:r>
          </a:p>
          <a:p>
            <a:pPr marL="171450" indent="-171450" eaLnBrk="1" hangingPunct="1">
              <a:lnSpc>
                <a:spcPct val="90000"/>
              </a:lnSpc>
              <a:defRPr/>
            </a:pPr>
            <a:r>
              <a:rPr lang="en-US" dirty="0" smtClean="0"/>
              <a:t>This fault is a </a:t>
            </a:r>
            <a:r>
              <a:rPr lang="en-US" dirty="0" err="1" smtClean="0"/>
              <a:t>recovarable</a:t>
            </a:r>
            <a:r>
              <a:rPr lang="en-US" dirty="0" smtClean="0"/>
              <a:t> fault and shall reset all the internal variables to start producing the cancellation output from scratch.</a:t>
            </a:r>
            <a:endParaRPr lang="en-US" b="1" dirty="0" smtClean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b="1" dirty="0" smtClean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b="1" dirty="0" smtClean="0"/>
              <a:t>Typical Fault Response: 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Response for this diagnostic is F3.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This fault is recoverable </a:t>
            </a:r>
            <a:r>
              <a:rPr lang="en-US" dirty="0" smtClean="0"/>
              <a:t>once the values fall within an ignition cycle.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b="1" dirty="0" smtClean="0"/>
              <a:t>Probable Sources </a:t>
            </a:r>
            <a:br>
              <a:rPr lang="en-US" b="1" dirty="0" smtClean="0"/>
            </a:br>
            <a:r>
              <a:rPr lang="en-US" b="1" dirty="0" smtClean="0"/>
              <a:t>(Most to Least Probable</a:t>
            </a:r>
            <a:r>
              <a:rPr lang="en-US" b="1" dirty="0" smtClean="0"/>
              <a:t>):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Improper wheel speeds information from serial communication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Maximum magnitude due to very high wheel imbalance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DC Trend in generated cancellation command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</p:txBody>
      </p:sp>
      <p:sp>
        <p:nvSpPr>
          <p:cNvPr id="1030" name="Rectangle 9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>
            <a:off x="0" y="276225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2" name="Rectangle 14"/>
          <p:cNvSpPr>
            <a:spLocks noChangeArrowheads="1"/>
          </p:cNvSpPr>
          <p:nvPr/>
        </p:nvSpPr>
        <p:spPr bwMode="auto">
          <a:xfrm>
            <a:off x="0" y="3387725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3" name="Text Box 336"/>
          <p:cNvSpPr txBox="1">
            <a:spLocks noChangeArrowheads="1"/>
          </p:cNvSpPr>
          <p:nvPr/>
        </p:nvSpPr>
        <p:spPr bwMode="auto">
          <a:xfrm>
            <a:off x="5562600" y="8686800"/>
            <a:ext cx="1143000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685800">
              <a:lnSpc>
                <a:spcPct val="40000"/>
              </a:lnSpc>
              <a:spcBef>
                <a:spcPct val="50000"/>
              </a:spcBef>
            </a:pPr>
            <a:r>
              <a:rPr lang="en-US" sz="800"/>
              <a:t>Rev: 1.0</a:t>
            </a:r>
          </a:p>
          <a:p>
            <a:pPr defTabSz="685800">
              <a:lnSpc>
                <a:spcPct val="40000"/>
              </a:lnSpc>
              <a:spcBef>
                <a:spcPct val="50000"/>
              </a:spcBef>
            </a:pPr>
            <a:r>
              <a:rPr lang="en-US" sz="800"/>
              <a:t>Modified: 22MY13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953000" y="152400"/>
          <a:ext cx="13716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381000"/>
              </a:tblGrid>
              <a:tr h="243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Initialization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Periodic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Event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180659"/>
              </p:ext>
            </p:extLst>
          </p:nvPr>
        </p:nvGraphicFramePr>
        <p:xfrm>
          <a:off x="1066800" y="6858000"/>
          <a:ext cx="4800600" cy="1386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5800"/>
                <a:gridCol w="4114800"/>
              </a:tblGrid>
              <a:tr h="23194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Bit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Cause</a:t>
                      </a:r>
                      <a:endParaRPr lang="en-US" sz="10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Maximum Magnitude Fault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DC Trend Fault</a:t>
                      </a:r>
                      <a:endParaRPr lang="en-US" sz="9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Frequency Diagnostic Fault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Wheel Speed Correlation Fault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Maximum </a:t>
                      </a:r>
                      <a:r>
                        <a:rPr lang="en-US" sz="900" dirty="0" err="1" smtClean="0"/>
                        <a:t>Persistance</a:t>
                      </a:r>
                      <a:r>
                        <a:rPr lang="en-US" sz="900" dirty="0" smtClean="0"/>
                        <a:t> Fault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r>
              <a:rPr lang="en-US" smtClean="0"/>
              <a:t>Nexteer Confidential</a:t>
            </a:r>
          </a:p>
        </p:txBody>
      </p:sp>
      <p:graphicFrame>
        <p:nvGraphicFramePr>
          <p:cNvPr id="9314" name="Group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22771"/>
              </p:ext>
            </p:extLst>
          </p:nvPr>
        </p:nvGraphicFramePr>
        <p:xfrm>
          <a:off x="76200" y="6019800"/>
          <a:ext cx="6705600" cy="2346960"/>
        </p:xfrm>
        <a:graphic>
          <a:graphicData uri="http://schemas.openxmlformats.org/drawingml/2006/table">
            <a:tbl>
              <a:tblPr/>
              <a:tblGrid>
                <a:gridCol w="849313"/>
                <a:gridCol w="5092700"/>
                <a:gridCol w="763587"/>
              </a:tblGrid>
              <a:tr h="144463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Revision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08FE16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 Release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10Au16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Update the bits table with 3 bits used in the NTC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" name="Group 111"/>
          <p:cNvGraphicFramePr>
            <a:graphicFrameLocks noGrp="1"/>
          </p:cNvGraphicFramePr>
          <p:nvPr/>
        </p:nvGraphicFramePr>
        <p:xfrm>
          <a:off x="76200" y="3352800"/>
          <a:ext cx="6705600" cy="868680"/>
        </p:xfrm>
        <a:graphic>
          <a:graphicData uri="http://schemas.openxmlformats.org/drawingml/2006/table">
            <a:tbl>
              <a:tblPr/>
              <a:tblGrid>
                <a:gridCol w="2590800"/>
                <a:gridCol w="4114800"/>
              </a:tblGrid>
              <a:tr h="144463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 of Unusual Event setting NTC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Root Cause / Explanation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281" name="Group 65"/>
          <p:cNvGraphicFramePr>
            <a:graphicFrameLocks noGrp="1"/>
          </p:cNvGraphicFramePr>
          <p:nvPr/>
        </p:nvGraphicFramePr>
        <p:xfrm>
          <a:off x="76200" y="1219200"/>
          <a:ext cx="6705600" cy="1066800"/>
        </p:xfrm>
        <a:graphic>
          <a:graphicData uri="http://schemas.openxmlformats.org/drawingml/2006/table">
            <a:tbl>
              <a:tblPr/>
              <a:tblGrid>
                <a:gridCol w="827088"/>
                <a:gridCol w="849312"/>
                <a:gridCol w="5029200"/>
              </a:tblGrid>
              <a:tr h="136525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FDD &amp; Rev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Modifications to Diagnostic 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13811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811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92" name="Rectangle 9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900" smtClean="0"/>
              <a:t>Algorithm Changes / Lessons Learned / Revision Log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259</Words>
  <Application>Microsoft Office PowerPoint</Application>
  <PresentationFormat>Letter Paper (8.5x11 in)</PresentationFormat>
  <Paragraphs>58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Default Design</vt:lpstr>
      <vt:lpstr>1_Default Design</vt:lpstr>
      <vt:lpstr>NTC Overview NTC 0x0A5.(0-5) Wheel Imbalance Rejection</vt:lpstr>
      <vt:lpstr>Algorithm Changes / Lessons Learned / Revision Log</vt:lpstr>
    </vt:vector>
  </TitlesOfParts>
  <Company>Delphi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 Colosky</dc:creator>
  <cp:lastModifiedBy>Windows User</cp:lastModifiedBy>
  <cp:revision>75</cp:revision>
  <dcterms:created xsi:type="dcterms:W3CDTF">2006-04-03T12:46:29Z</dcterms:created>
  <dcterms:modified xsi:type="dcterms:W3CDTF">2016-11-29T21:44:46Z</dcterms:modified>
</cp:coreProperties>
</file>