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0.svg" ContentType="image/svg+xml"/>
  <Override PartName="/ppt/media/image13.svg" ContentType="image/svg+xml"/>
  <Override PartName="/ppt/media/image16.svg" ContentType="image/svg+xml"/>
  <Override PartName="/ppt/media/image19.svg" ContentType="image/svg+xml"/>
  <Override PartName="/ppt/media/image2.svg" ContentType="image/svg+xml"/>
  <Override PartName="/ppt/media/image4.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Lst>
  <p:sldSz cx="18288000" cy="10287000"/>
  <p:notesSz cx="6858000" cy="9144000"/>
  <p:embeddedFontLst>
    <p:embeddedFont>
      <p:font typeface="Poppins Bold" panose="02000000000000000000"/>
      <p:bold r:id="rId12"/>
    </p:embeddedFont>
    <p:embeddedFont>
      <p:font typeface="Anonymous Pro" panose="02060609030202000504"/>
      <p:regular r:id="rId13"/>
    </p:embeddedFont>
    <p:embeddedFont>
      <p:font typeface="Anonymous Pro Bold" panose="02060809030202000504"/>
      <p:bold r:id="rId14"/>
    </p:embeddedFont>
    <p:embeddedFont>
      <p:font typeface="Copperplate Gothic 32 AB" panose="020E0807020206020404"/>
      <p:regular r:id="rId15"/>
    </p:embeddedFont>
    <p:embeddedFont>
      <p:font typeface="Calibri" panose="020F050202020403020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GIF"/><Relationship Id="rId7" Type="http://schemas.openxmlformats.org/officeDocument/2006/relationships/image" Target="../media/image7.GIF"/><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7.GIF"/><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7.GIF"/></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7.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GIF"/><Relationship Id="rId2" Type="http://schemas.openxmlformats.org/officeDocument/2006/relationships/image" Target="../media/image19.sv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250400" y="-2066679"/>
            <a:ext cx="5747466" cy="4971558"/>
          </a:xfrm>
          <a:custGeom>
            <a:avLst/>
            <a:gdLst/>
            <a:ahLst/>
            <a:cxnLst/>
            <a:rect l="l" t="t" r="r" b="b"/>
            <a:pathLst>
              <a:path w="5747466" h="4971558">
                <a:moveTo>
                  <a:pt x="0" y="0"/>
                </a:moveTo>
                <a:lnTo>
                  <a:pt x="5747466" y="0"/>
                </a:lnTo>
                <a:lnTo>
                  <a:pt x="5747466" y="4971558"/>
                </a:lnTo>
                <a:lnTo>
                  <a:pt x="0" y="497155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11962">
            <a:off x="-2510745" y="-4308011"/>
            <a:ext cx="7078890" cy="6724946"/>
          </a:xfrm>
          <a:custGeom>
            <a:avLst/>
            <a:gdLst/>
            <a:ahLst/>
            <a:cxnLst/>
            <a:rect l="l" t="t" r="r" b="b"/>
            <a:pathLst>
              <a:path w="7078890" h="6724946">
                <a:moveTo>
                  <a:pt x="0" y="0"/>
                </a:moveTo>
                <a:lnTo>
                  <a:pt x="7078890" y="0"/>
                </a:lnTo>
                <a:lnTo>
                  <a:pt x="7078890" y="6724946"/>
                </a:lnTo>
                <a:lnTo>
                  <a:pt x="0" y="67249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6170946" y="3491837"/>
            <a:ext cx="5388172" cy="5118763"/>
          </a:xfrm>
          <a:custGeom>
            <a:avLst/>
            <a:gdLst/>
            <a:ahLst/>
            <a:cxnLst/>
            <a:rect l="l" t="t" r="r" b="b"/>
            <a:pathLst>
              <a:path w="5388172" h="5118763">
                <a:moveTo>
                  <a:pt x="0" y="0"/>
                </a:moveTo>
                <a:lnTo>
                  <a:pt x="5388172" y="0"/>
                </a:lnTo>
                <a:lnTo>
                  <a:pt x="5388172" y="5118763"/>
                </a:lnTo>
                <a:lnTo>
                  <a:pt x="0" y="51187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1899855" y="7702140"/>
            <a:ext cx="5511845" cy="5456727"/>
          </a:xfrm>
          <a:custGeom>
            <a:avLst/>
            <a:gdLst/>
            <a:ahLst/>
            <a:cxnLst/>
            <a:rect l="l" t="t" r="r" b="b"/>
            <a:pathLst>
              <a:path w="5511845" h="5456727">
                <a:moveTo>
                  <a:pt x="0" y="0"/>
                </a:moveTo>
                <a:lnTo>
                  <a:pt x="5511845" y="0"/>
                </a:lnTo>
                <a:lnTo>
                  <a:pt x="5511845" y="5456727"/>
                </a:lnTo>
                <a:lnTo>
                  <a:pt x="0" y="54567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6" name="Picture 6"/>
          <p:cNvPicPr>
            <a:picLocks noChangeAspect="1"/>
          </p:cNvPicPr>
          <p:nvPr/>
        </p:nvPicPr>
        <p:blipFill>
          <a:blip r:embed="rId7"/>
          <a:srcRect/>
          <a:stretch>
            <a:fillRect/>
          </a:stretch>
        </p:blipFill>
        <p:spPr>
          <a:xfrm rot="2049451">
            <a:off x="14761545" y="3484967"/>
            <a:ext cx="3736814" cy="6997779"/>
          </a:xfrm>
          <a:prstGeom prst="rect">
            <a:avLst/>
          </a:prstGeom>
        </p:spPr>
      </p:pic>
      <p:pic>
        <p:nvPicPr>
          <p:cNvPr id="7" name="Picture 7"/>
          <p:cNvPicPr>
            <a:picLocks noChangeAspect="1"/>
          </p:cNvPicPr>
          <p:nvPr/>
        </p:nvPicPr>
        <p:blipFill>
          <a:blip r:embed="rId8"/>
          <a:srcRect/>
          <a:stretch>
            <a:fillRect/>
          </a:stretch>
        </p:blipFill>
        <p:spPr>
          <a:xfrm>
            <a:off x="2939277" y="7567533"/>
            <a:ext cx="4177191" cy="925944"/>
          </a:xfrm>
          <a:prstGeom prst="rect">
            <a:avLst/>
          </a:prstGeom>
        </p:spPr>
      </p:pic>
      <p:sp>
        <p:nvSpPr>
          <p:cNvPr id="8" name="Freeform 8"/>
          <p:cNvSpPr/>
          <p:nvPr/>
        </p:nvSpPr>
        <p:spPr>
          <a:xfrm>
            <a:off x="10515616" y="118110"/>
            <a:ext cx="455295" cy="455295"/>
          </a:xfrm>
          <a:custGeom>
            <a:avLst/>
            <a:gdLst/>
            <a:ahLst/>
            <a:cxnLst/>
            <a:rect l="l" t="t" r="r" b="b"/>
            <a:pathLst>
              <a:path w="455295" h="455295">
                <a:moveTo>
                  <a:pt x="0" y="0"/>
                </a:moveTo>
                <a:lnTo>
                  <a:pt x="455295" y="0"/>
                </a:lnTo>
                <a:lnTo>
                  <a:pt x="455295" y="455295"/>
                </a:lnTo>
                <a:lnTo>
                  <a:pt x="0" y="45529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TextBox 9"/>
          <p:cNvSpPr txBox="1"/>
          <p:nvPr/>
        </p:nvSpPr>
        <p:spPr>
          <a:xfrm>
            <a:off x="1028700" y="4093780"/>
            <a:ext cx="12395182" cy="1734315"/>
          </a:xfrm>
          <a:prstGeom prst="rect">
            <a:avLst/>
          </a:prstGeom>
        </p:spPr>
        <p:txBody>
          <a:bodyPr lIns="0" tIns="0" rIns="0" bIns="0" rtlCol="0" anchor="t">
            <a:spAutoFit/>
          </a:bodyPr>
          <a:lstStyle/>
          <a:p>
            <a:pPr algn="l">
              <a:lnSpc>
                <a:spcPts val="13955"/>
              </a:lnSpc>
            </a:pPr>
            <a:r>
              <a:rPr lang="en-US" sz="11535">
                <a:solidFill>
                  <a:srgbClr val="FFFFFF"/>
                </a:solidFill>
                <a:latin typeface="Poppins Bold" panose="02000000000000000000"/>
              </a:rPr>
              <a:t>SoothEscape</a:t>
            </a:r>
            <a:endParaRPr lang="en-US" sz="11535">
              <a:solidFill>
                <a:srgbClr val="FFFFFF"/>
              </a:solidFill>
              <a:latin typeface="Poppins Bold" panose="02000000000000000000"/>
            </a:endParaRPr>
          </a:p>
        </p:txBody>
      </p:sp>
      <p:sp>
        <p:nvSpPr>
          <p:cNvPr id="10" name="TextBox 10"/>
          <p:cNvSpPr txBox="1"/>
          <p:nvPr/>
        </p:nvSpPr>
        <p:spPr>
          <a:xfrm>
            <a:off x="11128351" y="108585"/>
            <a:ext cx="7054853" cy="920115"/>
          </a:xfrm>
          <a:prstGeom prst="rect">
            <a:avLst/>
          </a:prstGeom>
        </p:spPr>
        <p:txBody>
          <a:bodyPr lIns="0" tIns="0" rIns="0" bIns="0" rtlCol="0" anchor="t">
            <a:spAutoFit/>
          </a:bodyPr>
          <a:lstStyle/>
          <a:p>
            <a:pPr algn="r">
              <a:lnSpc>
                <a:spcPts val="3630"/>
              </a:lnSpc>
            </a:pPr>
            <a:r>
              <a:rPr lang="en-US" sz="3000" spc="300">
                <a:solidFill>
                  <a:srgbClr val="FFFFFF"/>
                </a:solidFill>
                <a:latin typeface="Anonymous Pro" panose="02060609030202000504"/>
              </a:rPr>
              <a:t>https://www.linkedin.com/in/yashraj-sinha-149180254/</a:t>
            </a:r>
            <a:endParaRPr lang="en-US" sz="3000" spc="300">
              <a:solidFill>
                <a:srgbClr val="FFFFFF"/>
              </a:solidFill>
              <a:latin typeface="Anonymous Pro" panose="02060609030202000504"/>
            </a:endParaRPr>
          </a:p>
        </p:txBody>
      </p:sp>
      <p:sp>
        <p:nvSpPr>
          <p:cNvPr id="11" name="TextBox 11"/>
          <p:cNvSpPr txBox="1"/>
          <p:nvPr/>
        </p:nvSpPr>
        <p:spPr>
          <a:xfrm>
            <a:off x="1028700" y="8863903"/>
            <a:ext cx="10190866" cy="613663"/>
          </a:xfrm>
          <a:prstGeom prst="rect">
            <a:avLst/>
          </a:prstGeom>
        </p:spPr>
        <p:txBody>
          <a:bodyPr lIns="0" tIns="0" rIns="0" bIns="0" rtlCol="0" anchor="t">
            <a:spAutoFit/>
          </a:bodyPr>
          <a:lstStyle/>
          <a:p>
            <a:pPr algn="l">
              <a:lnSpc>
                <a:spcPts val="4840"/>
              </a:lnSpc>
            </a:pPr>
            <a:r>
              <a:rPr lang="en-US" sz="4000" spc="400">
                <a:solidFill>
                  <a:srgbClr val="FFFFFF"/>
                </a:solidFill>
                <a:latin typeface="Anonymous Pro" panose="02060609030202000504"/>
              </a:rPr>
              <a:t>PRESENTED BY YASHRAJ SINHA</a:t>
            </a:r>
            <a:endParaRPr lang="en-US" sz="4000" spc="400">
              <a:solidFill>
                <a:srgbClr val="FFFFFF"/>
              </a:solidFill>
              <a:latin typeface="Anonymous Pro" panose="020606090302020005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792015">
            <a:off x="-1075168" y="1092111"/>
            <a:ext cx="5507951" cy="7885853"/>
          </a:xfrm>
          <a:custGeom>
            <a:avLst/>
            <a:gdLst/>
            <a:ahLst/>
            <a:cxnLst/>
            <a:rect l="l" t="t" r="r" b="b"/>
            <a:pathLst>
              <a:path w="5507951" h="7885853">
                <a:moveTo>
                  <a:pt x="0" y="0"/>
                </a:moveTo>
                <a:lnTo>
                  <a:pt x="5507951" y="0"/>
                </a:lnTo>
                <a:lnTo>
                  <a:pt x="5507951" y="7885853"/>
                </a:lnTo>
                <a:lnTo>
                  <a:pt x="0" y="7885853"/>
                </a:lnTo>
                <a:lnTo>
                  <a:pt x="0" y="0"/>
                </a:lnTo>
                <a:close/>
              </a:path>
            </a:pathLst>
          </a:custGeom>
          <a:blipFill>
            <a:blip r:embed="rId1"/>
            <a:stretch>
              <a:fillRect t="-4996" b="-4996"/>
            </a:stretch>
          </a:blipFill>
        </p:spPr>
      </p:sp>
      <p:sp>
        <p:nvSpPr>
          <p:cNvPr id="3" name="TextBox 3"/>
          <p:cNvSpPr txBox="1"/>
          <p:nvPr/>
        </p:nvSpPr>
        <p:spPr>
          <a:xfrm>
            <a:off x="5694704" y="1811727"/>
            <a:ext cx="12117139" cy="7690941"/>
          </a:xfrm>
          <a:prstGeom prst="rect">
            <a:avLst/>
          </a:prstGeom>
        </p:spPr>
        <p:txBody>
          <a:bodyPr lIns="0" tIns="0" rIns="0" bIns="0" rtlCol="0" anchor="t">
            <a:spAutoFit/>
          </a:bodyPr>
          <a:lstStyle/>
          <a:p>
            <a:pPr>
              <a:lnSpc>
                <a:spcPts val="3920"/>
              </a:lnSpc>
            </a:pPr>
          </a:p>
          <a:p>
            <a:pPr algn="l">
              <a:lnSpc>
                <a:spcPts val="3920"/>
              </a:lnSpc>
            </a:pPr>
            <a:r>
              <a:rPr lang="en-US" sz="2800" spc="84">
                <a:solidFill>
                  <a:srgbClr val="FFFFFF"/>
                </a:solidFill>
                <a:latin typeface="Anonymous Pro" panose="02060609030202000504"/>
              </a:rPr>
              <a:t>Welcome to SoothEscape: Harmonizing Tunes, Uniting Souls. In a world where music transcends boundaries, SoothEscape emerges as a revolutionary music-centric social platform designed to redefine the way we connect, share, and experience music. Our app seamlessly blends the auditory pleasures of music with the visually captivating world of reels, creating an unparalleled, immersive journey for users. The core essence of SoothEscape lies in fostering connections through shared music preferences, allowing users to discover not just songs, but kindred spirits who resonate with the beats that define their lives. Join us on a melodic adventure where harmony is not just in the music but in the friendships and communities we build through the universal language of rhythm. SoothEscape: Where your playlist meets your social pulse.</a:t>
            </a:r>
            <a:endParaRPr lang="en-US" sz="2800" spc="84">
              <a:solidFill>
                <a:srgbClr val="FFFFFF"/>
              </a:solidFill>
              <a:latin typeface="Anonymous Pro" panose="02060609030202000504"/>
            </a:endParaRPr>
          </a:p>
        </p:txBody>
      </p:sp>
      <p:sp>
        <p:nvSpPr>
          <p:cNvPr id="4" name="Freeform 4"/>
          <p:cNvSpPr/>
          <p:nvPr/>
        </p:nvSpPr>
        <p:spPr>
          <a:xfrm rot="274368">
            <a:off x="931924" y="-1882635"/>
            <a:ext cx="4846961" cy="4604613"/>
          </a:xfrm>
          <a:custGeom>
            <a:avLst/>
            <a:gdLst/>
            <a:ahLst/>
            <a:cxnLst/>
            <a:rect l="l" t="t" r="r" b="b"/>
            <a:pathLst>
              <a:path w="4846961" h="4604613">
                <a:moveTo>
                  <a:pt x="0" y="0"/>
                </a:moveTo>
                <a:lnTo>
                  <a:pt x="4846961" y="0"/>
                </a:lnTo>
                <a:lnTo>
                  <a:pt x="4846961" y="4604613"/>
                </a:lnTo>
                <a:lnTo>
                  <a:pt x="0" y="46046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5"/>
          <p:cNvPicPr>
            <a:picLocks noChangeAspect="1"/>
          </p:cNvPicPr>
          <p:nvPr/>
        </p:nvPicPr>
        <p:blipFill>
          <a:blip r:embed="rId4"/>
          <a:srcRect/>
          <a:stretch>
            <a:fillRect/>
          </a:stretch>
        </p:blipFill>
        <p:spPr>
          <a:xfrm rot="-7538774">
            <a:off x="15350705" y="6987548"/>
            <a:ext cx="3344570" cy="6263240"/>
          </a:xfrm>
          <a:prstGeom prst="rect">
            <a:avLst/>
          </a:prstGeom>
        </p:spPr>
      </p:pic>
      <p:sp>
        <p:nvSpPr>
          <p:cNvPr id="6" name="Freeform 6"/>
          <p:cNvSpPr/>
          <p:nvPr/>
        </p:nvSpPr>
        <p:spPr>
          <a:xfrm rot="817467">
            <a:off x="-650929" y="1430646"/>
            <a:ext cx="5000397" cy="6358889"/>
          </a:xfrm>
          <a:custGeom>
            <a:avLst/>
            <a:gdLst/>
            <a:ahLst/>
            <a:cxnLst/>
            <a:rect l="l" t="t" r="r" b="b"/>
            <a:pathLst>
              <a:path w="5000397" h="6358889">
                <a:moveTo>
                  <a:pt x="0" y="0"/>
                </a:moveTo>
                <a:lnTo>
                  <a:pt x="5000398" y="0"/>
                </a:lnTo>
                <a:lnTo>
                  <a:pt x="5000398" y="6358889"/>
                </a:lnTo>
                <a:lnTo>
                  <a:pt x="0" y="6358889"/>
                </a:lnTo>
                <a:lnTo>
                  <a:pt x="0" y="0"/>
                </a:lnTo>
                <a:close/>
              </a:path>
            </a:pathLst>
          </a:custGeom>
          <a:blipFill>
            <a:blip r:embed="rId5"/>
            <a:stretch>
              <a:fillRect t="-534" r="-39789" b="-9390"/>
            </a:stretch>
          </a:blipFill>
        </p:spPr>
      </p:sp>
      <p:grpSp>
        <p:nvGrpSpPr>
          <p:cNvPr id="7" name="Group 7"/>
          <p:cNvGrpSpPr/>
          <p:nvPr/>
        </p:nvGrpSpPr>
        <p:grpSpPr>
          <a:xfrm rot="0">
            <a:off x="5954724" y="1049535"/>
            <a:ext cx="12117139" cy="2382889"/>
            <a:chOff x="0" y="0"/>
            <a:chExt cx="16156185" cy="3177186"/>
          </a:xfrm>
        </p:grpSpPr>
        <p:sp>
          <p:nvSpPr>
            <p:cNvPr id="8" name="TextBox 8"/>
            <p:cNvSpPr txBox="1"/>
            <p:nvPr/>
          </p:nvSpPr>
          <p:spPr>
            <a:xfrm>
              <a:off x="0" y="2277486"/>
              <a:ext cx="12495274" cy="899700"/>
            </a:xfrm>
            <a:prstGeom prst="rect">
              <a:avLst/>
            </a:prstGeom>
          </p:spPr>
          <p:txBody>
            <a:bodyPr lIns="0" tIns="0" rIns="0" bIns="0" rtlCol="0" anchor="t">
              <a:spAutoFit/>
            </a:bodyPr>
            <a:lstStyle/>
            <a:p>
              <a:pPr algn="l">
                <a:lnSpc>
                  <a:spcPts val="5445"/>
                </a:lnSpc>
              </a:pPr>
            </a:p>
          </p:txBody>
        </p:sp>
        <p:sp>
          <p:nvSpPr>
            <p:cNvPr id="9" name="TextBox 9"/>
            <p:cNvSpPr txBox="1"/>
            <p:nvPr/>
          </p:nvSpPr>
          <p:spPr>
            <a:xfrm>
              <a:off x="0" y="0"/>
              <a:ext cx="16156185" cy="1676400"/>
            </a:xfrm>
            <a:prstGeom prst="rect">
              <a:avLst/>
            </a:prstGeom>
          </p:spPr>
          <p:txBody>
            <a:bodyPr lIns="0" tIns="0" rIns="0" bIns="0" rtlCol="0" anchor="t">
              <a:spAutoFit/>
            </a:bodyPr>
            <a:lstStyle/>
            <a:p>
              <a:pPr algn="l">
                <a:lnSpc>
                  <a:spcPts val="9960"/>
                </a:lnSpc>
              </a:pPr>
              <a:r>
                <a:rPr lang="en-US" sz="8300">
                  <a:solidFill>
                    <a:srgbClr val="FF4297"/>
                  </a:solidFill>
                  <a:latin typeface="Poppins Bold" panose="02000000000000000000"/>
                </a:rPr>
                <a:t>What is SoothEscape</a:t>
              </a:r>
              <a:endParaRPr lang="en-US" sz="8300">
                <a:solidFill>
                  <a:srgbClr val="FF4297"/>
                </a:solidFill>
                <a:latin typeface="Poppins Bold" panose="0200000000000000000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9318661">
            <a:off x="-1758543" y="2328164"/>
            <a:ext cx="4563007" cy="8544957"/>
          </a:xfrm>
          <a:prstGeom prst="rect">
            <a:avLst/>
          </a:prstGeom>
        </p:spPr>
      </p:pic>
      <p:sp>
        <p:nvSpPr>
          <p:cNvPr id="3" name="TextBox 3"/>
          <p:cNvSpPr txBox="1"/>
          <p:nvPr/>
        </p:nvSpPr>
        <p:spPr>
          <a:xfrm>
            <a:off x="351358" y="374492"/>
            <a:ext cx="8273461" cy="1317941"/>
          </a:xfrm>
          <a:prstGeom prst="rect">
            <a:avLst/>
          </a:prstGeom>
        </p:spPr>
        <p:txBody>
          <a:bodyPr lIns="0" tIns="0" rIns="0" bIns="0" rtlCol="0" anchor="t">
            <a:spAutoFit/>
          </a:bodyPr>
          <a:lstStyle/>
          <a:p>
            <a:pPr algn="l">
              <a:lnSpc>
                <a:spcPts val="10800"/>
              </a:lnSpc>
            </a:pPr>
            <a:r>
              <a:rPr lang="en-US" sz="9000">
                <a:solidFill>
                  <a:srgbClr val="FFFFFF"/>
                </a:solidFill>
                <a:latin typeface="Poppins Bold" panose="02000000000000000000"/>
              </a:rPr>
              <a:t>Key Features</a:t>
            </a:r>
            <a:endParaRPr lang="en-US" sz="9000">
              <a:solidFill>
                <a:srgbClr val="FFFFFF"/>
              </a:solidFill>
              <a:latin typeface="Poppins Bold" panose="02000000000000000000"/>
            </a:endParaRPr>
          </a:p>
        </p:txBody>
      </p:sp>
      <p:sp>
        <p:nvSpPr>
          <p:cNvPr id="4" name="AutoShape 4"/>
          <p:cNvSpPr/>
          <p:nvPr/>
        </p:nvSpPr>
        <p:spPr>
          <a:xfrm>
            <a:off x="699447" y="1765751"/>
            <a:ext cx="7577285" cy="3139406"/>
          </a:xfrm>
          <a:prstGeom prst="rect">
            <a:avLst/>
          </a:prstGeom>
          <a:solidFill>
            <a:srgbClr val="FF4297"/>
          </a:solidFill>
        </p:spPr>
      </p:sp>
      <p:grpSp>
        <p:nvGrpSpPr>
          <p:cNvPr id="5" name="Group 5"/>
          <p:cNvGrpSpPr/>
          <p:nvPr/>
        </p:nvGrpSpPr>
        <p:grpSpPr>
          <a:xfrm rot="0">
            <a:off x="849089" y="1920751"/>
            <a:ext cx="7427642" cy="2831324"/>
            <a:chOff x="0" y="0"/>
            <a:chExt cx="9903523" cy="3775099"/>
          </a:xfrm>
        </p:grpSpPr>
        <p:sp>
          <p:nvSpPr>
            <p:cNvPr id="6" name="TextBox 6"/>
            <p:cNvSpPr txBox="1"/>
            <p:nvPr/>
          </p:nvSpPr>
          <p:spPr>
            <a:xfrm>
              <a:off x="0" y="826794"/>
              <a:ext cx="9786907" cy="2948305"/>
            </a:xfrm>
            <a:prstGeom prst="rect">
              <a:avLst/>
            </a:prstGeom>
          </p:spPr>
          <p:txBody>
            <a:bodyPr lIns="0" tIns="0" rIns="0" bIns="0" rtlCol="0" anchor="t">
              <a:spAutoFit/>
            </a:bodyPr>
            <a:lstStyle/>
            <a:p>
              <a:pPr algn="l">
                <a:lnSpc>
                  <a:spcPts val="2940"/>
                </a:lnSpc>
              </a:pPr>
              <a:r>
                <a:rPr lang="en-US" sz="2100" spc="63">
                  <a:solidFill>
                    <a:srgbClr val="000000"/>
                  </a:solidFill>
                  <a:latin typeface="Anonymous Pro" panose="02060609030202000504"/>
                </a:rPr>
                <a:t>SoothEscape goes beyond mere music suggestions. The app employs a sophisticated matching system that connects users with similar music preferences, fostering a sense of community and shared experiences. Discovering like-minded individuals has never been more intuitive.</a:t>
              </a:r>
              <a:endParaRPr lang="en-US" sz="2100" spc="63">
                <a:solidFill>
                  <a:srgbClr val="000000"/>
                </a:solidFill>
                <a:latin typeface="Anonymous Pro" panose="02060609030202000504"/>
              </a:endParaRPr>
            </a:p>
          </p:txBody>
        </p:sp>
        <p:sp>
          <p:nvSpPr>
            <p:cNvPr id="7" name="TextBox 7"/>
            <p:cNvSpPr txBox="1"/>
            <p:nvPr/>
          </p:nvSpPr>
          <p:spPr>
            <a:xfrm>
              <a:off x="0" y="-57150"/>
              <a:ext cx="9903523" cy="633070"/>
            </a:xfrm>
            <a:prstGeom prst="rect">
              <a:avLst/>
            </a:prstGeom>
          </p:spPr>
          <p:txBody>
            <a:bodyPr lIns="0" tIns="0" rIns="0" bIns="0" rtlCol="0" anchor="t">
              <a:spAutoFit/>
            </a:bodyPr>
            <a:lstStyle/>
            <a:p>
              <a:pPr algn="l">
                <a:lnSpc>
                  <a:spcPts val="4015"/>
                </a:lnSpc>
              </a:pPr>
              <a:r>
                <a:rPr lang="en-US" sz="2870" u="sng" spc="86">
                  <a:solidFill>
                    <a:srgbClr val="000000"/>
                  </a:solidFill>
                  <a:latin typeface="Poppins Bold" panose="02000000000000000000"/>
                </a:rPr>
                <a:t>Intelligent Matching System</a:t>
              </a:r>
              <a:endParaRPr lang="en-US" sz="2870" u="sng" spc="86">
                <a:solidFill>
                  <a:srgbClr val="000000"/>
                </a:solidFill>
                <a:latin typeface="Poppins Bold" panose="02000000000000000000"/>
              </a:endParaRPr>
            </a:p>
          </p:txBody>
        </p:sp>
      </p:grpSp>
      <p:sp>
        <p:nvSpPr>
          <p:cNvPr id="8" name="Freeform 8"/>
          <p:cNvSpPr/>
          <p:nvPr/>
        </p:nvSpPr>
        <p:spPr>
          <a:xfrm rot="274368">
            <a:off x="13117115" y="-1344908"/>
            <a:ext cx="5804856" cy="5514613"/>
          </a:xfrm>
          <a:custGeom>
            <a:avLst/>
            <a:gdLst/>
            <a:ahLst/>
            <a:cxnLst/>
            <a:rect l="l" t="t" r="r" b="b"/>
            <a:pathLst>
              <a:path w="5804856" h="5514613">
                <a:moveTo>
                  <a:pt x="0" y="0"/>
                </a:moveTo>
                <a:lnTo>
                  <a:pt x="5804856" y="0"/>
                </a:lnTo>
                <a:lnTo>
                  <a:pt x="5804856" y="5514613"/>
                </a:lnTo>
                <a:lnTo>
                  <a:pt x="0" y="55146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9"/>
          <p:cNvSpPr/>
          <p:nvPr/>
        </p:nvSpPr>
        <p:spPr>
          <a:xfrm>
            <a:off x="9682015" y="6600643"/>
            <a:ext cx="7577285" cy="3139406"/>
          </a:xfrm>
          <a:prstGeom prst="rect">
            <a:avLst/>
          </a:prstGeom>
          <a:solidFill>
            <a:srgbClr val="FF4297"/>
          </a:solidFill>
        </p:spPr>
      </p:sp>
      <p:grpSp>
        <p:nvGrpSpPr>
          <p:cNvPr id="10" name="Group 10"/>
          <p:cNvGrpSpPr/>
          <p:nvPr/>
        </p:nvGrpSpPr>
        <p:grpSpPr>
          <a:xfrm rot="0">
            <a:off x="9837342" y="6663082"/>
            <a:ext cx="7421958" cy="3014528"/>
            <a:chOff x="0" y="0"/>
            <a:chExt cx="9895944" cy="4019370"/>
          </a:xfrm>
        </p:grpSpPr>
        <p:sp>
          <p:nvSpPr>
            <p:cNvPr id="11" name="TextBox 11"/>
            <p:cNvSpPr txBox="1"/>
            <p:nvPr/>
          </p:nvSpPr>
          <p:spPr>
            <a:xfrm>
              <a:off x="0" y="750178"/>
              <a:ext cx="9779417" cy="3269192"/>
            </a:xfrm>
            <a:prstGeom prst="rect">
              <a:avLst/>
            </a:prstGeom>
          </p:spPr>
          <p:txBody>
            <a:bodyPr lIns="0" tIns="0" rIns="0" bIns="0" rtlCol="0" anchor="t">
              <a:spAutoFit/>
            </a:bodyPr>
            <a:lstStyle/>
            <a:p>
              <a:pPr algn="l">
                <a:lnSpc>
                  <a:spcPts val="2800"/>
                </a:lnSpc>
              </a:pPr>
              <a:r>
                <a:rPr lang="en-US" sz="2000" spc="60">
                  <a:solidFill>
                    <a:srgbClr val="000000"/>
                  </a:solidFill>
                  <a:latin typeface="Anonymous Pro" panose="02060609030202000504"/>
                </a:rPr>
                <a:t>Our innovative algorithm analyzes users' music preferences after they've listened to approximately 200 songs, unlocking the power of personalized music recommendations. This feature ensures that each user's playlist evolves organically, introducing them to new tracks that align with their unique tastes.</a:t>
              </a:r>
              <a:endParaRPr lang="en-US" sz="2000" spc="60">
                <a:solidFill>
                  <a:srgbClr val="000000"/>
                </a:solidFill>
                <a:latin typeface="Anonymous Pro" panose="02060609030202000504"/>
              </a:endParaRPr>
            </a:p>
          </p:txBody>
        </p:sp>
        <p:sp>
          <p:nvSpPr>
            <p:cNvPr id="12" name="TextBox 12"/>
            <p:cNvSpPr txBox="1"/>
            <p:nvPr/>
          </p:nvSpPr>
          <p:spPr>
            <a:xfrm>
              <a:off x="0" y="-38100"/>
              <a:ext cx="9895944" cy="537633"/>
            </a:xfrm>
            <a:prstGeom prst="rect">
              <a:avLst/>
            </a:prstGeom>
          </p:spPr>
          <p:txBody>
            <a:bodyPr lIns="0" tIns="0" rIns="0" bIns="0" rtlCol="0" anchor="t">
              <a:spAutoFit/>
            </a:bodyPr>
            <a:lstStyle/>
            <a:p>
              <a:pPr algn="l">
                <a:lnSpc>
                  <a:spcPts val="3500"/>
                </a:lnSpc>
              </a:pPr>
              <a:r>
                <a:rPr lang="en-US" sz="2500" u="sng" spc="74">
                  <a:solidFill>
                    <a:srgbClr val="000000"/>
                  </a:solidFill>
                  <a:latin typeface="Poppins Bold" panose="02000000000000000000"/>
                </a:rPr>
                <a:t>Personalized Music Recommendations</a:t>
              </a:r>
              <a:endParaRPr lang="en-US" sz="2500" u="sng" spc="74">
                <a:solidFill>
                  <a:srgbClr val="000000"/>
                </a:solidFill>
                <a:latin typeface="Poppins Bold" panose="02000000000000000000"/>
              </a:endParaRPr>
            </a:p>
          </p:txBody>
        </p:sp>
      </p:grpSp>
      <p:sp>
        <p:nvSpPr>
          <p:cNvPr id="13" name="AutoShape 13"/>
          <p:cNvSpPr/>
          <p:nvPr/>
        </p:nvSpPr>
        <p:spPr>
          <a:xfrm>
            <a:off x="9682015" y="2822623"/>
            <a:ext cx="7577285" cy="3139406"/>
          </a:xfrm>
          <a:prstGeom prst="rect">
            <a:avLst/>
          </a:prstGeom>
          <a:solidFill>
            <a:srgbClr val="FF4297"/>
          </a:solidFill>
        </p:spPr>
      </p:sp>
      <p:grpSp>
        <p:nvGrpSpPr>
          <p:cNvPr id="14" name="Group 14"/>
          <p:cNvGrpSpPr/>
          <p:nvPr/>
        </p:nvGrpSpPr>
        <p:grpSpPr>
          <a:xfrm rot="0">
            <a:off x="9964108" y="2951425"/>
            <a:ext cx="7295192" cy="2881802"/>
            <a:chOff x="0" y="0"/>
            <a:chExt cx="9726923" cy="3842402"/>
          </a:xfrm>
        </p:grpSpPr>
        <p:sp>
          <p:nvSpPr>
            <p:cNvPr id="15" name="TextBox 15"/>
            <p:cNvSpPr txBox="1"/>
            <p:nvPr/>
          </p:nvSpPr>
          <p:spPr>
            <a:xfrm>
              <a:off x="0" y="745084"/>
              <a:ext cx="9612387" cy="3097318"/>
            </a:xfrm>
            <a:prstGeom prst="rect">
              <a:avLst/>
            </a:prstGeom>
          </p:spPr>
          <p:txBody>
            <a:bodyPr lIns="0" tIns="0" rIns="0" bIns="0" rtlCol="0" anchor="t">
              <a:spAutoFit/>
            </a:bodyPr>
            <a:lstStyle/>
            <a:p>
              <a:pPr algn="l">
                <a:lnSpc>
                  <a:spcPts val="3080"/>
                </a:lnSpc>
              </a:pPr>
              <a:r>
                <a:rPr lang="en-US" sz="2200" spc="65">
                  <a:solidFill>
                    <a:srgbClr val="000000"/>
                  </a:solidFill>
                  <a:latin typeface="Anonymous Pro" panose="02060609030202000504"/>
                </a:rPr>
                <a:t>SoothEscape redefines the user experience by seamlessly integrating music listening with short reels, offering a dynamic platform where users can enjoy the auditory bliss of their favorite tunes while exploring visually compelling reels.</a:t>
              </a:r>
              <a:endParaRPr lang="en-US" sz="2200" spc="65">
                <a:solidFill>
                  <a:srgbClr val="000000"/>
                </a:solidFill>
                <a:latin typeface="Anonymous Pro" panose="02060609030202000504"/>
              </a:endParaRPr>
            </a:p>
          </p:txBody>
        </p:sp>
        <p:sp>
          <p:nvSpPr>
            <p:cNvPr id="16" name="TextBox 16"/>
            <p:cNvSpPr txBox="1"/>
            <p:nvPr/>
          </p:nvSpPr>
          <p:spPr>
            <a:xfrm>
              <a:off x="0" y="-38100"/>
              <a:ext cx="9726923" cy="537633"/>
            </a:xfrm>
            <a:prstGeom prst="rect">
              <a:avLst/>
            </a:prstGeom>
          </p:spPr>
          <p:txBody>
            <a:bodyPr lIns="0" tIns="0" rIns="0" bIns="0" rtlCol="0" anchor="t">
              <a:spAutoFit/>
            </a:bodyPr>
            <a:lstStyle/>
            <a:p>
              <a:pPr algn="l">
                <a:lnSpc>
                  <a:spcPts val="3500"/>
                </a:lnSpc>
              </a:pPr>
              <a:r>
                <a:rPr lang="en-US" sz="2500" u="sng" spc="74">
                  <a:solidFill>
                    <a:srgbClr val="000000"/>
                  </a:solidFill>
                  <a:latin typeface="Poppins Bold" panose="02000000000000000000"/>
                </a:rPr>
                <a:t>Unified Music and Reels Interface:</a:t>
              </a:r>
              <a:endParaRPr lang="en-US" sz="2500" u="sng" spc="74">
                <a:solidFill>
                  <a:srgbClr val="000000"/>
                </a:solidFill>
                <a:latin typeface="Poppins Bold" panose="02000000000000000000"/>
              </a:endParaRPr>
            </a:p>
          </p:txBody>
        </p:sp>
      </p:grpSp>
      <p:sp>
        <p:nvSpPr>
          <p:cNvPr id="17" name="AutoShape 17"/>
          <p:cNvSpPr/>
          <p:nvPr/>
        </p:nvSpPr>
        <p:spPr>
          <a:xfrm>
            <a:off x="699447" y="5590936"/>
            <a:ext cx="7577285" cy="3139406"/>
          </a:xfrm>
          <a:prstGeom prst="rect">
            <a:avLst/>
          </a:prstGeom>
          <a:solidFill>
            <a:srgbClr val="FF4297"/>
          </a:solidFill>
        </p:spPr>
      </p:sp>
      <p:grpSp>
        <p:nvGrpSpPr>
          <p:cNvPr id="18" name="Group 18"/>
          <p:cNvGrpSpPr/>
          <p:nvPr/>
        </p:nvGrpSpPr>
        <p:grpSpPr>
          <a:xfrm rot="0">
            <a:off x="849089" y="5745936"/>
            <a:ext cx="7427642" cy="2831324"/>
            <a:chOff x="0" y="0"/>
            <a:chExt cx="9903523" cy="3775099"/>
          </a:xfrm>
        </p:grpSpPr>
        <p:sp>
          <p:nvSpPr>
            <p:cNvPr id="19" name="TextBox 19"/>
            <p:cNvSpPr txBox="1"/>
            <p:nvPr/>
          </p:nvSpPr>
          <p:spPr>
            <a:xfrm>
              <a:off x="0" y="826794"/>
              <a:ext cx="9786907" cy="2948305"/>
            </a:xfrm>
            <a:prstGeom prst="rect">
              <a:avLst/>
            </a:prstGeom>
          </p:spPr>
          <p:txBody>
            <a:bodyPr lIns="0" tIns="0" rIns="0" bIns="0" rtlCol="0" anchor="t">
              <a:spAutoFit/>
            </a:bodyPr>
            <a:lstStyle/>
            <a:p>
              <a:pPr algn="l">
                <a:lnSpc>
                  <a:spcPts val="2940"/>
                </a:lnSpc>
              </a:pPr>
              <a:r>
                <a:rPr lang="en-US" sz="2100" spc="63">
                  <a:solidFill>
                    <a:srgbClr val="000000"/>
                  </a:solidFill>
                  <a:latin typeface="Anonymous Pro" panose="02060609030202000504"/>
                </a:rPr>
                <a:t>Emphasize the app's user-friendly design, making it easy for users to navigate between music and reels seamlessly. Intuitive controls and a clean interface enhance the overall user experience, ensuring accessibility for users of all levels of tech proficiency.</a:t>
              </a:r>
              <a:endParaRPr lang="en-US" sz="2100" spc="63">
                <a:solidFill>
                  <a:srgbClr val="000000"/>
                </a:solidFill>
                <a:latin typeface="Anonymous Pro" panose="02060609030202000504"/>
              </a:endParaRPr>
            </a:p>
          </p:txBody>
        </p:sp>
        <p:sp>
          <p:nvSpPr>
            <p:cNvPr id="20" name="TextBox 20"/>
            <p:cNvSpPr txBox="1"/>
            <p:nvPr/>
          </p:nvSpPr>
          <p:spPr>
            <a:xfrm>
              <a:off x="0" y="-57150"/>
              <a:ext cx="9903523" cy="633070"/>
            </a:xfrm>
            <a:prstGeom prst="rect">
              <a:avLst/>
            </a:prstGeom>
          </p:spPr>
          <p:txBody>
            <a:bodyPr lIns="0" tIns="0" rIns="0" bIns="0" rtlCol="0" anchor="t">
              <a:spAutoFit/>
            </a:bodyPr>
            <a:lstStyle/>
            <a:p>
              <a:pPr algn="l">
                <a:lnSpc>
                  <a:spcPts val="4015"/>
                </a:lnSpc>
              </a:pPr>
              <a:r>
                <a:rPr lang="en-US" sz="2870" u="sng" spc="86">
                  <a:solidFill>
                    <a:srgbClr val="000000"/>
                  </a:solidFill>
                  <a:latin typeface="Poppins Bold" panose="02000000000000000000"/>
                </a:rPr>
                <a:t>User-Friendly Navigation</a:t>
              </a:r>
              <a:endParaRPr lang="en-US" sz="2870" u="sng" spc="86">
                <a:solidFill>
                  <a:srgbClr val="000000"/>
                </a:solidFill>
                <a:latin typeface="Poppins Bold" panose="0200000000000000000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9318661">
            <a:off x="-1758543" y="2328164"/>
            <a:ext cx="4563007" cy="8544957"/>
          </a:xfrm>
          <a:prstGeom prst="rect">
            <a:avLst/>
          </a:prstGeom>
        </p:spPr>
      </p:pic>
      <p:sp>
        <p:nvSpPr>
          <p:cNvPr id="3" name="TextBox 3"/>
          <p:cNvSpPr txBox="1"/>
          <p:nvPr/>
        </p:nvSpPr>
        <p:spPr>
          <a:xfrm>
            <a:off x="351358" y="374492"/>
            <a:ext cx="8273461" cy="1317941"/>
          </a:xfrm>
          <a:prstGeom prst="rect">
            <a:avLst/>
          </a:prstGeom>
        </p:spPr>
        <p:txBody>
          <a:bodyPr lIns="0" tIns="0" rIns="0" bIns="0" rtlCol="0" anchor="t">
            <a:spAutoFit/>
          </a:bodyPr>
          <a:lstStyle/>
          <a:p>
            <a:pPr algn="l">
              <a:lnSpc>
                <a:spcPts val="10800"/>
              </a:lnSpc>
            </a:pPr>
            <a:r>
              <a:rPr lang="en-US" sz="9000">
                <a:solidFill>
                  <a:srgbClr val="FFFFFF"/>
                </a:solidFill>
                <a:latin typeface="Poppins Bold" panose="02000000000000000000"/>
              </a:rPr>
              <a:t>Key Features</a:t>
            </a:r>
            <a:endParaRPr lang="en-US" sz="9000">
              <a:solidFill>
                <a:srgbClr val="FFFFFF"/>
              </a:solidFill>
              <a:latin typeface="Poppins Bold" panose="02000000000000000000"/>
            </a:endParaRPr>
          </a:p>
        </p:txBody>
      </p:sp>
      <p:sp>
        <p:nvSpPr>
          <p:cNvPr id="4" name="AutoShape 4"/>
          <p:cNvSpPr/>
          <p:nvPr/>
        </p:nvSpPr>
        <p:spPr>
          <a:xfrm>
            <a:off x="699447" y="3179611"/>
            <a:ext cx="7577285" cy="3139406"/>
          </a:xfrm>
          <a:prstGeom prst="rect">
            <a:avLst/>
          </a:prstGeom>
          <a:solidFill>
            <a:srgbClr val="FF4297"/>
          </a:solidFill>
        </p:spPr>
      </p:sp>
      <p:grpSp>
        <p:nvGrpSpPr>
          <p:cNvPr id="5" name="Group 5"/>
          <p:cNvGrpSpPr/>
          <p:nvPr/>
        </p:nvGrpSpPr>
        <p:grpSpPr>
          <a:xfrm rot="0">
            <a:off x="849089" y="3334611"/>
            <a:ext cx="7427642" cy="2597644"/>
            <a:chOff x="0" y="0"/>
            <a:chExt cx="9903523" cy="3463525"/>
          </a:xfrm>
        </p:grpSpPr>
        <p:sp>
          <p:nvSpPr>
            <p:cNvPr id="6" name="TextBox 6"/>
            <p:cNvSpPr txBox="1"/>
            <p:nvPr/>
          </p:nvSpPr>
          <p:spPr>
            <a:xfrm>
              <a:off x="0" y="817269"/>
              <a:ext cx="9786907" cy="2646257"/>
            </a:xfrm>
            <a:prstGeom prst="rect">
              <a:avLst/>
            </a:prstGeom>
          </p:spPr>
          <p:txBody>
            <a:bodyPr lIns="0" tIns="0" rIns="0" bIns="0" rtlCol="0" anchor="t">
              <a:spAutoFit/>
            </a:bodyPr>
            <a:lstStyle/>
            <a:p>
              <a:pPr algn="l">
                <a:lnSpc>
                  <a:spcPts val="3220"/>
                </a:lnSpc>
              </a:pPr>
              <a:r>
                <a:rPr lang="en-US" sz="2300" spc="68">
                  <a:solidFill>
                    <a:srgbClr val="000000"/>
                  </a:solidFill>
                  <a:latin typeface="Anonymous Pro" panose="02060609030202000504"/>
                </a:rPr>
                <a:t>Enable real-time social interactions within the app. Users can engage with each other through comments, likes, and shares on both music and reels, fostering a dynamic and engaging community experience.</a:t>
              </a:r>
              <a:endParaRPr lang="en-US" sz="2300" spc="68">
                <a:solidFill>
                  <a:srgbClr val="000000"/>
                </a:solidFill>
                <a:latin typeface="Anonymous Pro" panose="02060609030202000504"/>
              </a:endParaRPr>
            </a:p>
          </p:txBody>
        </p:sp>
        <p:sp>
          <p:nvSpPr>
            <p:cNvPr id="7" name="TextBox 7"/>
            <p:cNvSpPr txBox="1"/>
            <p:nvPr/>
          </p:nvSpPr>
          <p:spPr>
            <a:xfrm>
              <a:off x="0" y="-57150"/>
              <a:ext cx="9903523" cy="633070"/>
            </a:xfrm>
            <a:prstGeom prst="rect">
              <a:avLst/>
            </a:prstGeom>
          </p:spPr>
          <p:txBody>
            <a:bodyPr lIns="0" tIns="0" rIns="0" bIns="0" rtlCol="0" anchor="t">
              <a:spAutoFit/>
            </a:bodyPr>
            <a:lstStyle/>
            <a:p>
              <a:pPr algn="l">
                <a:lnSpc>
                  <a:spcPts val="4015"/>
                </a:lnSpc>
              </a:pPr>
              <a:r>
                <a:rPr lang="en-US" sz="2870" u="sng" spc="86">
                  <a:solidFill>
                    <a:srgbClr val="000000"/>
                  </a:solidFill>
                  <a:latin typeface="Poppins Bold" panose="02000000000000000000"/>
                </a:rPr>
                <a:t>Real-Time Social Interaction</a:t>
              </a:r>
              <a:endParaRPr lang="en-US" sz="2870" u="sng" spc="86">
                <a:solidFill>
                  <a:srgbClr val="000000"/>
                </a:solidFill>
                <a:latin typeface="Poppins Bold" panose="02000000000000000000"/>
              </a:endParaRPr>
            </a:p>
          </p:txBody>
        </p:sp>
      </p:grpSp>
      <p:sp>
        <p:nvSpPr>
          <p:cNvPr id="8" name="Freeform 8"/>
          <p:cNvSpPr/>
          <p:nvPr/>
        </p:nvSpPr>
        <p:spPr>
          <a:xfrm rot="274368">
            <a:off x="13117115" y="-1344908"/>
            <a:ext cx="5804856" cy="5514613"/>
          </a:xfrm>
          <a:custGeom>
            <a:avLst/>
            <a:gdLst/>
            <a:ahLst/>
            <a:cxnLst/>
            <a:rect l="l" t="t" r="r" b="b"/>
            <a:pathLst>
              <a:path w="5804856" h="5514613">
                <a:moveTo>
                  <a:pt x="0" y="0"/>
                </a:moveTo>
                <a:lnTo>
                  <a:pt x="5804856" y="0"/>
                </a:lnTo>
                <a:lnTo>
                  <a:pt x="5804856" y="5514613"/>
                </a:lnTo>
                <a:lnTo>
                  <a:pt x="0" y="55146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9"/>
          <p:cNvSpPr/>
          <p:nvPr/>
        </p:nvSpPr>
        <p:spPr>
          <a:xfrm>
            <a:off x="9682015" y="4000441"/>
            <a:ext cx="7577285" cy="3139406"/>
          </a:xfrm>
          <a:prstGeom prst="rect">
            <a:avLst/>
          </a:prstGeom>
          <a:solidFill>
            <a:srgbClr val="FF4297"/>
          </a:solidFill>
        </p:spPr>
      </p:sp>
      <p:grpSp>
        <p:nvGrpSpPr>
          <p:cNvPr id="10" name="Group 10"/>
          <p:cNvGrpSpPr/>
          <p:nvPr/>
        </p:nvGrpSpPr>
        <p:grpSpPr>
          <a:xfrm rot="0">
            <a:off x="9837342" y="4062880"/>
            <a:ext cx="7421958" cy="2885623"/>
            <a:chOff x="0" y="0"/>
            <a:chExt cx="9895944" cy="3847497"/>
          </a:xfrm>
        </p:grpSpPr>
        <p:sp>
          <p:nvSpPr>
            <p:cNvPr id="11" name="TextBox 11"/>
            <p:cNvSpPr txBox="1"/>
            <p:nvPr/>
          </p:nvSpPr>
          <p:spPr>
            <a:xfrm>
              <a:off x="0" y="750178"/>
              <a:ext cx="9779417" cy="3097318"/>
            </a:xfrm>
            <a:prstGeom prst="rect">
              <a:avLst/>
            </a:prstGeom>
          </p:spPr>
          <p:txBody>
            <a:bodyPr lIns="0" tIns="0" rIns="0" bIns="0" rtlCol="0" anchor="t">
              <a:spAutoFit/>
            </a:bodyPr>
            <a:lstStyle/>
            <a:p>
              <a:pPr algn="l">
                <a:lnSpc>
                  <a:spcPts val="3080"/>
                </a:lnSpc>
              </a:pPr>
              <a:r>
                <a:rPr lang="en-US" sz="2200" spc="65">
                  <a:solidFill>
                    <a:srgbClr val="000000"/>
                  </a:solidFill>
                  <a:latin typeface="Anonymous Pro" panose="02060609030202000504"/>
                </a:rPr>
                <a:t>Introduce gamification elements to keep users engaged. Incorporate challenges and achievements related to music exploration, encouraging users to discover new genres and artists while earning rewards within the SoothEscape community.</a:t>
              </a:r>
              <a:endParaRPr lang="en-US" sz="2200" spc="65">
                <a:solidFill>
                  <a:srgbClr val="000000"/>
                </a:solidFill>
                <a:latin typeface="Anonymous Pro" panose="02060609030202000504"/>
              </a:endParaRPr>
            </a:p>
          </p:txBody>
        </p:sp>
        <p:sp>
          <p:nvSpPr>
            <p:cNvPr id="12" name="TextBox 12"/>
            <p:cNvSpPr txBox="1"/>
            <p:nvPr/>
          </p:nvSpPr>
          <p:spPr>
            <a:xfrm>
              <a:off x="0" y="-38100"/>
              <a:ext cx="9895944" cy="537633"/>
            </a:xfrm>
            <a:prstGeom prst="rect">
              <a:avLst/>
            </a:prstGeom>
          </p:spPr>
          <p:txBody>
            <a:bodyPr lIns="0" tIns="0" rIns="0" bIns="0" rtlCol="0" anchor="t">
              <a:spAutoFit/>
            </a:bodyPr>
            <a:lstStyle/>
            <a:p>
              <a:pPr algn="l">
                <a:lnSpc>
                  <a:spcPts val="3500"/>
                </a:lnSpc>
              </a:pPr>
              <a:r>
                <a:rPr lang="en-US" sz="2500" u="sng" spc="74">
                  <a:solidFill>
                    <a:srgbClr val="000000"/>
                  </a:solidFill>
                  <a:latin typeface="Poppins Bold" panose="02000000000000000000"/>
                </a:rPr>
                <a:t>Gamified Challenges and Achievements</a:t>
              </a:r>
              <a:endParaRPr lang="en-US" sz="2500" u="sng" spc="74">
                <a:solidFill>
                  <a:srgbClr val="000000"/>
                </a:solidFill>
                <a:latin typeface="Poppins Bold" panose="02000000000000000000"/>
              </a:endParaRPr>
            </a:p>
          </p:txBody>
        </p:sp>
      </p:grpSp>
      <p:sp>
        <p:nvSpPr>
          <p:cNvPr id="13" name="AutoShape 13"/>
          <p:cNvSpPr/>
          <p:nvPr/>
        </p:nvSpPr>
        <p:spPr>
          <a:xfrm>
            <a:off x="9682015" y="364967"/>
            <a:ext cx="7577285" cy="3139406"/>
          </a:xfrm>
          <a:prstGeom prst="rect">
            <a:avLst/>
          </a:prstGeom>
          <a:solidFill>
            <a:srgbClr val="FF4297"/>
          </a:solidFill>
        </p:spPr>
      </p:sp>
      <p:grpSp>
        <p:nvGrpSpPr>
          <p:cNvPr id="14" name="Group 14"/>
          <p:cNvGrpSpPr/>
          <p:nvPr/>
        </p:nvGrpSpPr>
        <p:grpSpPr>
          <a:xfrm rot="0">
            <a:off x="9964108" y="493769"/>
            <a:ext cx="7295192" cy="2881802"/>
            <a:chOff x="0" y="0"/>
            <a:chExt cx="9726923" cy="3842402"/>
          </a:xfrm>
        </p:grpSpPr>
        <p:sp>
          <p:nvSpPr>
            <p:cNvPr id="15" name="TextBox 15"/>
            <p:cNvSpPr txBox="1"/>
            <p:nvPr/>
          </p:nvSpPr>
          <p:spPr>
            <a:xfrm>
              <a:off x="0" y="745084"/>
              <a:ext cx="9612387" cy="3097318"/>
            </a:xfrm>
            <a:prstGeom prst="rect">
              <a:avLst/>
            </a:prstGeom>
          </p:spPr>
          <p:txBody>
            <a:bodyPr lIns="0" tIns="0" rIns="0" bIns="0" rtlCol="0" anchor="t">
              <a:spAutoFit/>
            </a:bodyPr>
            <a:lstStyle/>
            <a:p>
              <a:pPr algn="l">
                <a:lnSpc>
                  <a:spcPts val="3080"/>
                </a:lnSpc>
              </a:pPr>
              <a:r>
                <a:rPr lang="en-US" sz="2200" spc="65">
                  <a:solidFill>
                    <a:srgbClr val="000000"/>
                  </a:solidFill>
                  <a:latin typeface="Anonymous Pro" panose="02060609030202000504"/>
                </a:rPr>
                <a:t>Ensure user privacy with robust controls. SoothEscape allows users to choose the level of visibility for their profiles, balancing the joy of connecting with others while respecting individual preferences for privacy.</a:t>
              </a:r>
              <a:endParaRPr lang="en-US" sz="2200" spc="65">
                <a:solidFill>
                  <a:srgbClr val="000000"/>
                </a:solidFill>
                <a:latin typeface="Anonymous Pro" panose="02060609030202000504"/>
              </a:endParaRPr>
            </a:p>
          </p:txBody>
        </p:sp>
        <p:sp>
          <p:nvSpPr>
            <p:cNvPr id="16" name="TextBox 16"/>
            <p:cNvSpPr txBox="1"/>
            <p:nvPr/>
          </p:nvSpPr>
          <p:spPr>
            <a:xfrm>
              <a:off x="0" y="-38100"/>
              <a:ext cx="9726923" cy="537633"/>
            </a:xfrm>
            <a:prstGeom prst="rect">
              <a:avLst/>
            </a:prstGeom>
          </p:spPr>
          <p:txBody>
            <a:bodyPr lIns="0" tIns="0" rIns="0" bIns="0" rtlCol="0" anchor="t">
              <a:spAutoFit/>
            </a:bodyPr>
            <a:lstStyle/>
            <a:p>
              <a:pPr algn="l">
                <a:lnSpc>
                  <a:spcPts val="3500"/>
                </a:lnSpc>
              </a:pPr>
              <a:r>
                <a:rPr lang="en-US" sz="2500" u="sng" spc="74">
                  <a:solidFill>
                    <a:srgbClr val="000000"/>
                  </a:solidFill>
                  <a:latin typeface="Poppins Bold" panose="02000000000000000000"/>
                </a:rPr>
                <a:t>Privacy Controls</a:t>
              </a:r>
              <a:endParaRPr lang="en-US" sz="2500" u="sng" spc="74">
                <a:solidFill>
                  <a:srgbClr val="000000"/>
                </a:solidFill>
                <a:latin typeface="Poppins Bold" panose="02000000000000000000"/>
              </a:endParaRPr>
            </a:p>
          </p:txBody>
        </p:sp>
      </p:grpSp>
      <p:sp>
        <p:nvSpPr>
          <p:cNvPr id="17" name="AutoShape 17"/>
          <p:cNvSpPr/>
          <p:nvPr/>
        </p:nvSpPr>
        <p:spPr>
          <a:xfrm>
            <a:off x="699447" y="6842283"/>
            <a:ext cx="7577285" cy="3139406"/>
          </a:xfrm>
          <a:prstGeom prst="rect">
            <a:avLst/>
          </a:prstGeom>
          <a:solidFill>
            <a:srgbClr val="FF4297"/>
          </a:solidFill>
        </p:spPr>
      </p:sp>
      <p:grpSp>
        <p:nvGrpSpPr>
          <p:cNvPr id="18" name="Group 18"/>
          <p:cNvGrpSpPr/>
          <p:nvPr/>
        </p:nvGrpSpPr>
        <p:grpSpPr>
          <a:xfrm rot="0">
            <a:off x="849089" y="6948503"/>
            <a:ext cx="7427642" cy="3202799"/>
            <a:chOff x="0" y="0"/>
            <a:chExt cx="9903523" cy="4270399"/>
          </a:xfrm>
        </p:grpSpPr>
        <p:sp>
          <p:nvSpPr>
            <p:cNvPr id="19" name="TextBox 19"/>
            <p:cNvSpPr txBox="1"/>
            <p:nvPr/>
          </p:nvSpPr>
          <p:spPr>
            <a:xfrm>
              <a:off x="0" y="826794"/>
              <a:ext cx="9786907" cy="3443605"/>
            </a:xfrm>
            <a:prstGeom prst="rect">
              <a:avLst/>
            </a:prstGeom>
          </p:spPr>
          <p:txBody>
            <a:bodyPr lIns="0" tIns="0" rIns="0" bIns="0" rtlCol="0" anchor="t">
              <a:spAutoFit/>
            </a:bodyPr>
            <a:lstStyle/>
            <a:p>
              <a:pPr algn="l">
                <a:lnSpc>
                  <a:spcPts val="2940"/>
                </a:lnSpc>
              </a:pPr>
              <a:r>
                <a:rPr lang="en-US" sz="2100" spc="63">
                  <a:solidFill>
                    <a:srgbClr val="000000"/>
                  </a:solidFill>
                  <a:latin typeface="Anonymous Pro" panose="02060609030202000504"/>
                </a:rPr>
                <a:t>Allow users to showcase their musical identity through customizable profiles. Highlight the ability to curate a personal space that reflects individual tastes, creating a vibrant and diverse community.</a:t>
              </a:r>
              <a:endParaRPr lang="en-US" sz="2100" spc="63">
                <a:solidFill>
                  <a:srgbClr val="000000"/>
                </a:solidFill>
                <a:latin typeface="Anonymous Pro" panose="02060609030202000504"/>
              </a:endParaRPr>
            </a:p>
            <a:p>
              <a:pPr algn="l">
                <a:lnSpc>
                  <a:spcPts val="2940"/>
                </a:lnSpc>
              </a:pPr>
            </a:p>
            <a:p>
              <a:pPr algn="l">
                <a:lnSpc>
                  <a:spcPts val="2940"/>
                </a:lnSpc>
              </a:pPr>
            </a:p>
          </p:txBody>
        </p:sp>
        <p:sp>
          <p:nvSpPr>
            <p:cNvPr id="20" name="TextBox 20"/>
            <p:cNvSpPr txBox="1"/>
            <p:nvPr/>
          </p:nvSpPr>
          <p:spPr>
            <a:xfrm>
              <a:off x="0" y="-57150"/>
              <a:ext cx="9903523" cy="633070"/>
            </a:xfrm>
            <a:prstGeom prst="rect">
              <a:avLst/>
            </a:prstGeom>
          </p:spPr>
          <p:txBody>
            <a:bodyPr lIns="0" tIns="0" rIns="0" bIns="0" rtlCol="0" anchor="t">
              <a:spAutoFit/>
            </a:bodyPr>
            <a:lstStyle/>
            <a:p>
              <a:pPr algn="l">
                <a:lnSpc>
                  <a:spcPts val="4015"/>
                </a:lnSpc>
              </a:pPr>
              <a:r>
                <a:rPr lang="en-US" sz="2870" u="sng" spc="86">
                  <a:solidFill>
                    <a:srgbClr val="000000"/>
                  </a:solidFill>
                  <a:latin typeface="Poppins Bold" panose="02000000000000000000"/>
                </a:rPr>
                <a:t>Customizable User Profiles</a:t>
              </a:r>
              <a:endParaRPr lang="en-US" sz="2870" u="sng" spc="86">
                <a:solidFill>
                  <a:srgbClr val="000000"/>
                </a:solidFill>
                <a:latin typeface="Poppins Bold" panose="0200000000000000000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4297"/>
        </a:solidFill>
        <a:effectLst/>
      </p:bgPr>
    </p:bg>
    <p:spTree>
      <p:nvGrpSpPr>
        <p:cNvPr id="1" name=""/>
        <p:cNvGrpSpPr/>
        <p:nvPr/>
      </p:nvGrpSpPr>
      <p:grpSpPr>
        <a:xfrm>
          <a:off x="0" y="0"/>
          <a:ext cx="0" cy="0"/>
          <a:chOff x="0" y="0"/>
          <a:chExt cx="0" cy="0"/>
        </a:xfrm>
      </p:grpSpPr>
      <p:sp>
        <p:nvSpPr>
          <p:cNvPr id="2" name="AutoShape 2"/>
          <p:cNvSpPr/>
          <p:nvPr/>
        </p:nvSpPr>
        <p:spPr>
          <a:xfrm>
            <a:off x="-209550" y="5143500"/>
            <a:ext cx="19316700" cy="5715000"/>
          </a:xfrm>
          <a:prstGeom prst="rect">
            <a:avLst/>
          </a:prstGeom>
          <a:solidFill>
            <a:srgbClr val="000000"/>
          </a:solidFill>
        </p:spPr>
      </p:sp>
      <p:sp>
        <p:nvSpPr>
          <p:cNvPr id="3" name="TextBox 3"/>
          <p:cNvSpPr txBox="1"/>
          <p:nvPr/>
        </p:nvSpPr>
        <p:spPr>
          <a:xfrm>
            <a:off x="8784227" y="5672358"/>
            <a:ext cx="10322923" cy="3078512"/>
          </a:xfrm>
          <a:prstGeom prst="rect">
            <a:avLst/>
          </a:prstGeom>
        </p:spPr>
        <p:txBody>
          <a:bodyPr lIns="0" tIns="0" rIns="0" bIns="0" rtlCol="0" anchor="t">
            <a:spAutoFit/>
          </a:bodyPr>
          <a:lstStyle/>
          <a:p>
            <a:pPr>
              <a:lnSpc>
                <a:spcPts val="4095"/>
              </a:lnSpc>
            </a:pPr>
            <a:r>
              <a:rPr lang="en-US" sz="2925" spc="87">
                <a:solidFill>
                  <a:srgbClr val="FFFFFF"/>
                </a:solidFill>
                <a:latin typeface="Anonymous Pro Bold" panose="02060809030202000504"/>
              </a:rPr>
              <a:t>1. Music Streaming Trends</a:t>
            </a:r>
            <a:endParaRPr lang="en-US" sz="2925" spc="87">
              <a:solidFill>
                <a:srgbClr val="FFFFFF"/>
              </a:solidFill>
              <a:latin typeface="Anonymous Pro Bold" panose="02060809030202000504"/>
            </a:endParaRPr>
          </a:p>
          <a:p>
            <a:pPr>
              <a:lnSpc>
                <a:spcPts val="4095"/>
              </a:lnSpc>
            </a:pPr>
            <a:r>
              <a:rPr lang="en-US" sz="2925" spc="87">
                <a:solidFill>
                  <a:srgbClr val="FFFFFF"/>
                </a:solidFill>
                <a:latin typeface="Anonymous Pro Bold" panose="02060809030202000504"/>
              </a:rPr>
              <a:t>2. Rise of Social Music Platforms</a:t>
            </a:r>
            <a:endParaRPr lang="en-US" sz="2925" spc="87">
              <a:solidFill>
                <a:srgbClr val="FFFFFF"/>
              </a:solidFill>
              <a:latin typeface="Anonymous Pro Bold" panose="02060809030202000504"/>
            </a:endParaRPr>
          </a:p>
          <a:p>
            <a:pPr>
              <a:lnSpc>
                <a:spcPts val="4095"/>
              </a:lnSpc>
            </a:pPr>
            <a:r>
              <a:rPr lang="en-US" sz="2925" spc="87">
                <a:solidFill>
                  <a:srgbClr val="FFFFFF"/>
                </a:solidFill>
                <a:latin typeface="Anonymous Pro Bold" panose="02060809030202000504"/>
              </a:rPr>
              <a:t>3. Target Demographics</a:t>
            </a:r>
            <a:endParaRPr lang="en-US" sz="2925" spc="87">
              <a:solidFill>
                <a:srgbClr val="FFFFFF"/>
              </a:solidFill>
              <a:latin typeface="Anonymous Pro Bold" panose="02060809030202000504"/>
            </a:endParaRPr>
          </a:p>
          <a:p>
            <a:pPr>
              <a:lnSpc>
                <a:spcPts val="4095"/>
              </a:lnSpc>
            </a:pPr>
            <a:r>
              <a:rPr lang="en-US" sz="2925" spc="87">
                <a:solidFill>
                  <a:srgbClr val="FFFFFF"/>
                </a:solidFill>
                <a:latin typeface="Anonymous Pro Bold" panose="02060809030202000504"/>
              </a:rPr>
              <a:t>4. Collaborations and Partnerships</a:t>
            </a:r>
            <a:endParaRPr lang="en-US" sz="2925" spc="87">
              <a:solidFill>
                <a:srgbClr val="FFFFFF"/>
              </a:solidFill>
              <a:latin typeface="Anonymous Pro Bold" panose="02060809030202000504"/>
            </a:endParaRPr>
          </a:p>
          <a:p>
            <a:pPr>
              <a:lnSpc>
                <a:spcPts val="4095"/>
              </a:lnSpc>
            </a:pPr>
            <a:r>
              <a:rPr lang="en-US" sz="2925" spc="87">
                <a:solidFill>
                  <a:srgbClr val="FFFFFF"/>
                </a:solidFill>
                <a:latin typeface="Anonymous Pro Bold" panose="02060809030202000504"/>
              </a:rPr>
              <a:t>5. User Acquisition Strategies</a:t>
            </a:r>
            <a:endParaRPr lang="en-US" sz="2925" spc="87">
              <a:solidFill>
                <a:srgbClr val="FFFFFF"/>
              </a:solidFill>
              <a:latin typeface="Anonymous Pro Bold" panose="02060809030202000504"/>
            </a:endParaRPr>
          </a:p>
          <a:p>
            <a:pPr algn="l">
              <a:lnSpc>
                <a:spcPts val="4095"/>
              </a:lnSpc>
            </a:pPr>
            <a:r>
              <a:rPr lang="en-US" sz="2925" spc="87">
                <a:solidFill>
                  <a:srgbClr val="FFFFFF"/>
                </a:solidFill>
                <a:latin typeface="Anonymous Pro Bold" panose="02060809030202000504"/>
              </a:rPr>
              <a:t>6. Global Expansion</a:t>
            </a:r>
            <a:endParaRPr lang="en-US" sz="2925" spc="87">
              <a:solidFill>
                <a:srgbClr val="FFFFFF"/>
              </a:solidFill>
              <a:latin typeface="Anonymous Pro Bold" panose="02060809030202000504"/>
            </a:endParaRPr>
          </a:p>
        </p:txBody>
      </p:sp>
      <p:sp>
        <p:nvSpPr>
          <p:cNvPr id="4" name="TextBox 4"/>
          <p:cNvSpPr txBox="1"/>
          <p:nvPr/>
        </p:nvSpPr>
        <p:spPr>
          <a:xfrm>
            <a:off x="1028700" y="5917485"/>
            <a:ext cx="5583288" cy="2743200"/>
          </a:xfrm>
          <a:prstGeom prst="rect">
            <a:avLst/>
          </a:prstGeom>
        </p:spPr>
        <p:txBody>
          <a:bodyPr lIns="0" tIns="0" rIns="0" bIns="0" rtlCol="0" anchor="t">
            <a:spAutoFit/>
          </a:bodyPr>
          <a:lstStyle/>
          <a:p>
            <a:pPr algn="l">
              <a:lnSpc>
                <a:spcPts val="10800"/>
              </a:lnSpc>
            </a:pPr>
            <a:r>
              <a:rPr lang="en-US" sz="9000" u="sng">
                <a:solidFill>
                  <a:srgbClr val="FFFFFF"/>
                </a:solidFill>
                <a:latin typeface="Poppins Bold" panose="02000000000000000000"/>
              </a:rPr>
              <a:t>Market Potential</a:t>
            </a:r>
            <a:endParaRPr lang="en-US" sz="9000" u="sng">
              <a:solidFill>
                <a:srgbClr val="FFFFFF"/>
              </a:solidFill>
              <a:latin typeface="Poppins Bold" panose="02000000000000000000"/>
            </a:endParaRPr>
          </a:p>
        </p:txBody>
      </p:sp>
      <p:pic>
        <p:nvPicPr>
          <p:cNvPr id="5" name="Picture 5"/>
          <p:cNvPicPr>
            <a:picLocks noChangeAspect="1"/>
          </p:cNvPicPr>
          <p:nvPr/>
        </p:nvPicPr>
        <p:blipFill>
          <a:blip r:embed="rId1"/>
          <a:stretch>
            <a:fillRect/>
          </a:stretch>
        </p:blipFill>
        <p:spPr>
          <a:xfrm>
            <a:off x="-739310" y="-425898"/>
            <a:ext cx="19534494" cy="63867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4297"/>
        </a:solidFill>
        <a:effectLst/>
      </p:bgPr>
    </p:bg>
    <p:spTree>
      <p:nvGrpSpPr>
        <p:cNvPr id="1" name=""/>
        <p:cNvGrpSpPr/>
        <p:nvPr/>
      </p:nvGrpSpPr>
      <p:grpSpPr>
        <a:xfrm>
          <a:off x="0" y="0"/>
          <a:ext cx="0" cy="0"/>
          <a:chOff x="0" y="0"/>
          <a:chExt cx="0" cy="0"/>
        </a:xfrm>
      </p:grpSpPr>
      <p:sp>
        <p:nvSpPr>
          <p:cNvPr id="2" name="AutoShape 2"/>
          <p:cNvSpPr/>
          <p:nvPr/>
        </p:nvSpPr>
        <p:spPr>
          <a:xfrm>
            <a:off x="1028700" y="3328096"/>
            <a:ext cx="4857750" cy="2577404"/>
          </a:xfrm>
          <a:prstGeom prst="rect">
            <a:avLst/>
          </a:prstGeom>
          <a:solidFill>
            <a:srgbClr val="000000"/>
          </a:solidFill>
        </p:spPr>
      </p:sp>
      <p:grpSp>
        <p:nvGrpSpPr>
          <p:cNvPr id="3" name="Group 3"/>
          <p:cNvGrpSpPr/>
          <p:nvPr/>
        </p:nvGrpSpPr>
        <p:grpSpPr>
          <a:xfrm rot="0">
            <a:off x="1160930" y="3445913"/>
            <a:ext cx="4382620" cy="2261737"/>
            <a:chOff x="0" y="0"/>
            <a:chExt cx="5843494" cy="3015649"/>
          </a:xfrm>
        </p:grpSpPr>
        <p:sp>
          <p:nvSpPr>
            <p:cNvPr id="4" name="TextBox 4"/>
            <p:cNvSpPr txBox="1"/>
            <p:nvPr/>
          </p:nvSpPr>
          <p:spPr>
            <a:xfrm>
              <a:off x="0" y="887976"/>
              <a:ext cx="5843494" cy="2127673"/>
            </a:xfrm>
            <a:prstGeom prst="rect">
              <a:avLst/>
            </a:prstGeom>
          </p:spPr>
          <p:txBody>
            <a:bodyPr lIns="0" tIns="0" rIns="0" bIns="0" rtlCol="0" anchor="t">
              <a:spAutoFit/>
            </a:bodyPr>
            <a:lstStyle/>
            <a:p>
              <a:pPr algn="l">
                <a:lnSpc>
                  <a:spcPts val="1820"/>
                </a:lnSpc>
              </a:pPr>
              <a:r>
                <a:rPr lang="en-US" sz="1300" spc="38">
                  <a:solidFill>
                    <a:srgbClr val="FFFFFF"/>
                  </a:solidFill>
                  <a:latin typeface="Anonymous Pro" panose="02060609030202000504"/>
                </a:rPr>
                <a:t>We'll be investing in refining our algorithms to create an even more nuanced understanding of users' music preferences. Through machine learning and user feedback integration, SoothEscape will deliver hyper-personalized recommendations, ensuring that each user's musical journey is uniquely curated.</a:t>
              </a:r>
              <a:endParaRPr lang="en-US" sz="1300" spc="38">
                <a:solidFill>
                  <a:srgbClr val="FFFFFF"/>
                </a:solidFill>
                <a:latin typeface="Anonymous Pro" panose="02060609030202000504"/>
              </a:endParaRPr>
            </a:p>
          </p:txBody>
        </p:sp>
        <p:sp>
          <p:nvSpPr>
            <p:cNvPr id="5" name="TextBox 5"/>
            <p:cNvSpPr txBox="1"/>
            <p:nvPr/>
          </p:nvSpPr>
          <p:spPr>
            <a:xfrm>
              <a:off x="0" y="-28575"/>
              <a:ext cx="5735538" cy="815346"/>
            </a:xfrm>
            <a:prstGeom prst="rect">
              <a:avLst/>
            </a:prstGeom>
          </p:spPr>
          <p:txBody>
            <a:bodyPr lIns="0" tIns="0" rIns="0" bIns="0" rtlCol="0" anchor="t">
              <a:spAutoFit/>
            </a:bodyPr>
            <a:lstStyle/>
            <a:p>
              <a:pPr algn="l">
                <a:lnSpc>
                  <a:spcPts val="2525"/>
                </a:lnSpc>
              </a:pPr>
              <a:r>
                <a:rPr lang="en-US" sz="1805" spc="54">
                  <a:solidFill>
                    <a:srgbClr val="FFFFFF"/>
                  </a:solidFill>
                  <a:latin typeface="Poppins Bold" panose="02000000000000000000"/>
                </a:rPr>
                <a:t>Enhanced Personalization Algorithms</a:t>
              </a:r>
              <a:endParaRPr lang="en-US" sz="1805" spc="54">
                <a:solidFill>
                  <a:srgbClr val="FFFFFF"/>
                </a:solidFill>
                <a:latin typeface="Poppins Bold" panose="02000000000000000000"/>
              </a:endParaRPr>
            </a:p>
          </p:txBody>
        </p:sp>
      </p:grpSp>
      <p:sp>
        <p:nvSpPr>
          <p:cNvPr id="6" name="AutoShape 6"/>
          <p:cNvSpPr/>
          <p:nvPr/>
        </p:nvSpPr>
        <p:spPr>
          <a:xfrm>
            <a:off x="6715125" y="3328096"/>
            <a:ext cx="4857750" cy="2577404"/>
          </a:xfrm>
          <a:prstGeom prst="rect">
            <a:avLst/>
          </a:prstGeom>
          <a:solidFill>
            <a:srgbClr val="000000"/>
          </a:solidFill>
        </p:spPr>
      </p:sp>
      <p:sp>
        <p:nvSpPr>
          <p:cNvPr id="7" name="AutoShape 7"/>
          <p:cNvSpPr/>
          <p:nvPr/>
        </p:nvSpPr>
        <p:spPr>
          <a:xfrm>
            <a:off x="12401550" y="3328096"/>
            <a:ext cx="4857750" cy="2577404"/>
          </a:xfrm>
          <a:prstGeom prst="rect">
            <a:avLst/>
          </a:prstGeom>
          <a:solidFill>
            <a:srgbClr val="000000"/>
          </a:solidFill>
        </p:spPr>
      </p:sp>
      <p:sp>
        <p:nvSpPr>
          <p:cNvPr id="8" name="AutoShape 8"/>
          <p:cNvSpPr/>
          <p:nvPr/>
        </p:nvSpPr>
        <p:spPr>
          <a:xfrm>
            <a:off x="1028700" y="6680896"/>
            <a:ext cx="4857750" cy="2577404"/>
          </a:xfrm>
          <a:prstGeom prst="rect">
            <a:avLst/>
          </a:prstGeom>
          <a:solidFill>
            <a:srgbClr val="000000"/>
          </a:solidFill>
        </p:spPr>
      </p:sp>
      <p:sp>
        <p:nvSpPr>
          <p:cNvPr id="9" name="AutoShape 9"/>
          <p:cNvSpPr/>
          <p:nvPr/>
        </p:nvSpPr>
        <p:spPr>
          <a:xfrm>
            <a:off x="6715125" y="6680896"/>
            <a:ext cx="4857750" cy="2577404"/>
          </a:xfrm>
          <a:prstGeom prst="rect">
            <a:avLst/>
          </a:prstGeom>
          <a:solidFill>
            <a:srgbClr val="000000"/>
          </a:solidFill>
        </p:spPr>
      </p:sp>
      <p:sp>
        <p:nvSpPr>
          <p:cNvPr id="10" name="AutoShape 10"/>
          <p:cNvSpPr/>
          <p:nvPr/>
        </p:nvSpPr>
        <p:spPr>
          <a:xfrm>
            <a:off x="12401550" y="6680896"/>
            <a:ext cx="4857750" cy="2577404"/>
          </a:xfrm>
          <a:prstGeom prst="rect">
            <a:avLst/>
          </a:prstGeom>
          <a:solidFill>
            <a:srgbClr val="000000"/>
          </a:solidFill>
        </p:spPr>
      </p:sp>
      <p:sp>
        <p:nvSpPr>
          <p:cNvPr id="11" name="Freeform 11"/>
          <p:cNvSpPr/>
          <p:nvPr/>
        </p:nvSpPr>
        <p:spPr>
          <a:xfrm rot="1304313">
            <a:off x="11786792" y="-5488424"/>
            <a:ext cx="8312727" cy="8229600"/>
          </a:xfrm>
          <a:custGeom>
            <a:avLst/>
            <a:gdLst/>
            <a:ahLst/>
            <a:cxnLst/>
            <a:rect l="l" t="t" r="r" b="b"/>
            <a:pathLst>
              <a:path w="8312727" h="8229600">
                <a:moveTo>
                  <a:pt x="0" y="0"/>
                </a:moveTo>
                <a:lnTo>
                  <a:pt x="8312727" y="0"/>
                </a:lnTo>
                <a:lnTo>
                  <a:pt x="8312727" y="8229600"/>
                </a:lnTo>
                <a:lnTo>
                  <a:pt x="0" y="82296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pic>
        <p:nvPicPr>
          <p:cNvPr id="12" name="Picture 12"/>
          <p:cNvPicPr>
            <a:picLocks noChangeAspect="1"/>
          </p:cNvPicPr>
          <p:nvPr/>
        </p:nvPicPr>
        <p:blipFill>
          <a:blip r:embed="rId3">
            <a:alphaModFix amt="48000"/>
          </a:blip>
          <a:srcRect/>
          <a:stretch>
            <a:fillRect/>
          </a:stretch>
        </p:blipFill>
        <p:spPr>
          <a:xfrm rot="-2797715">
            <a:off x="789336" y="-2880638"/>
            <a:ext cx="3344570" cy="6263240"/>
          </a:xfrm>
          <a:prstGeom prst="rect">
            <a:avLst/>
          </a:prstGeom>
        </p:spPr>
      </p:pic>
      <p:sp>
        <p:nvSpPr>
          <p:cNvPr id="13" name="TextBox 13"/>
          <p:cNvSpPr txBox="1"/>
          <p:nvPr/>
        </p:nvSpPr>
        <p:spPr>
          <a:xfrm>
            <a:off x="583433" y="193832"/>
            <a:ext cx="13399596" cy="3181345"/>
          </a:xfrm>
          <a:prstGeom prst="rect">
            <a:avLst/>
          </a:prstGeom>
        </p:spPr>
        <p:txBody>
          <a:bodyPr lIns="0" tIns="0" rIns="0" bIns="0" rtlCol="0" anchor="t">
            <a:spAutoFit/>
          </a:bodyPr>
          <a:lstStyle/>
          <a:p>
            <a:pPr algn="ctr">
              <a:lnSpc>
                <a:spcPts val="11550"/>
              </a:lnSpc>
            </a:pPr>
            <a:r>
              <a:rPr lang="en-US" sz="11000">
                <a:ln w="38100">
                  <a:solidFill>
                    <a:sysClr val="windowText" lastClr="000000"/>
                  </a:solidFill>
                </a:ln>
                <a:solidFill>
                  <a:srgbClr val="FFFFFF"/>
                </a:solidFill>
                <a:latin typeface="Copperplate Gothic 32 AB" panose="020E0807020206020404"/>
              </a:rPr>
              <a:t>FUTURE DEVELOPMENT</a:t>
            </a:r>
            <a:endParaRPr lang="en-US" sz="11000">
              <a:ln w="38100">
                <a:solidFill>
                  <a:sysClr val="windowText" lastClr="000000"/>
                </a:solidFill>
              </a:ln>
              <a:solidFill>
                <a:srgbClr val="FFFFFF"/>
              </a:solidFill>
              <a:latin typeface="Copperplate Gothic 32 AB" panose="020E0807020206020404"/>
            </a:endParaRPr>
          </a:p>
        </p:txBody>
      </p:sp>
      <p:grpSp>
        <p:nvGrpSpPr>
          <p:cNvPr id="14" name="Group 14"/>
          <p:cNvGrpSpPr/>
          <p:nvPr/>
        </p:nvGrpSpPr>
        <p:grpSpPr>
          <a:xfrm rot="0">
            <a:off x="6846887" y="3445913"/>
            <a:ext cx="4382620" cy="2340477"/>
            <a:chOff x="0" y="0"/>
            <a:chExt cx="5843494" cy="3120636"/>
          </a:xfrm>
        </p:grpSpPr>
        <p:sp>
          <p:nvSpPr>
            <p:cNvPr id="15" name="TextBox 15"/>
            <p:cNvSpPr txBox="1"/>
            <p:nvPr/>
          </p:nvSpPr>
          <p:spPr>
            <a:xfrm>
              <a:off x="0" y="897501"/>
              <a:ext cx="5843494" cy="2223135"/>
            </a:xfrm>
            <a:prstGeom prst="rect">
              <a:avLst/>
            </a:prstGeom>
          </p:spPr>
          <p:txBody>
            <a:bodyPr lIns="0" tIns="0" rIns="0" bIns="0" rtlCol="0" anchor="t">
              <a:spAutoFit/>
            </a:bodyPr>
            <a:lstStyle/>
            <a:p>
              <a:pPr algn="l">
                <a:lnSpc>
                  <a:spcPts val="1680"/>
                </a:lnSpc>
              </a:pPr>
              <a:r>
                <a:rPr lang="en-US" sz="1200" spc="36">
                  <a:solidFill>
                    <a:srgbClr val="FFFFFF"/>
                  </a:solidFill>
                  <a:latin typeface="Anonymous Pro" panose="02060609030202000504"/>
                </a:rPr>
                <a:t>SoothEscape's growth relies on our vibrant community. We plan to introduce new features driven by user feedback and suggestions, allowing the community to shape the evolution of the platform. From community challenges to collaborative content creation tools, we envision a future where SoothEscape is not just a platform but a collaborative space for music enthusiasts.</a:t>
              </a:r>
              <a:endParaRPr lang="en-US" sz="1200" spc="36">
                <a:solidFill>
                  <a:srgbClr val="FFFFFF"/>
                </a:solidFill>
                <a:latin typeface="Anonymous Pro" panose="02060609030202000504"/>
              </a:endParaRPr>
            </a:p>
          </p:txBody>
        </p:sp>
        <p:sp>
          <p:nvSpPr>
            <p:cNvPr id="16" name="TextBox 16"/>
            <p:cNvSpPr txBox="1"/>
            <p:nvPr/>
          </p:nvSpPr>
          <p:spPr>
            <a:xfrm>
              <a:off x="0" y="-28575"/>
              <a:ext cx="5735538" cy="815346"/>
            </a:xfrm>
            <a:prstGeom prst="rect">
              <a:avLst/>
            </a:prstGeom>
          </p:spPr>
          <p:txBody>
            <a:bodyPr lIns="0" tIns="0" rIns="0" bIns="0" rtlCol="0" anchor="t">
              <a:spAutoFit/>
            </a:bodyPr>
            <a:lstStyle/>
            <a:p>
              <a:pPr algn="l">
                <a:lnSpc>
                  <a:spcPts val="2525"/>
                </a:lnSpc>
              </a:pPr>
              <a:r>
                <a:rPr lang="en-US" sz="1805" spc="54">
                  <a:solidFill>
                    <a:srgbClr val="FFFFFF"/>
                  </a:solidFill>
                  <a:latin typeface="Poppins Bold" panose="02000000000000000000"/>
                </a:rPr>
                <a:t>Community-Driven Feature Expansion</a:t>
              </a:r>
              <a:endParaRPr lang="en-US" sz="1805" spc="54">
                <a:solidFill>
                  <a:srgbClr val="FFFFFF"/>
                </a:solidFill>
                <a:latin typeface="Poppins Bold" panose="02000000000000000000"/>
              </a:endParaRPr>
            </a:p>
          </p:txBody>
        </p:sp>
      </p:grpSp>
      <p:grpSp>
        <p:nvGrpSpPr>
          <p:cNvPr id="17" name="Group 17"/>
          <p:cNvGrpSpPr/>
          <p:nvPr/>
        </p:nvGrpSpPr>
        <p:grpSpPr>
          <a:xfrm rot="0">
            <a:off x="12639115" y="3445913"/>
            <a:ext cx="4382620" cy="2340477"/>
            <a:chOff x="0" y="0"/>
            <a:chExt cx="5843494" cy="3120636"/>
          </a:xfrm>
        </p:grpSpPr>
        <p:sp>
          <p:nvSpPr>
            <p:cNvPr id="18" name="TextBox 18"/>
            <p:cNvSpPr txBox="1"/>
            <p:nvPr/>
          </p:nvSpPr>
          <p:spPr>
            <a:xfrm>
              <a:off x="0" y="897501"/>
              <a:ext cx="5843494" cy="2223135"/>
            </a:xfrm>
            <a:prstGeom prst="rect">
              <a:avLst/>
            </a:prstGeom>
          </p:spPr>
          <p:txBody>
            <a:bodyPr lIns="0" tIns="0" rIns="0" bIns="0" rtlCol="0" anchor="t">
              <a:spAutoFit/>
            </a:bodyPr>
            <a:lstStyle/>
            <a:p>
              <a:pPr algn="l">
                <a:lnSpc>
                  <a:spcPts val="1680"/>
                </a:lnSpc>
              </a:pPr>
              <a:r>
                <a:rPr lang="en-US" sz="1200" spc="36">
                  <a:solidFill>
                    <a:srgbClr val="FFFFFF"/>
                  </a:solidFill>
                  <a:latin typeface="Anonymous Pro" panose="02060609030202000504"/>
                </a:rPr>
                <a:t>The future of SoothEscape includes virtual concerts and live performances. Imagine experiencing your favorite artist's concert from the comfort of your own space, with the ability to connect with other fans in real-time. We're exploring partnerships with artists to bring exclusive virtual events to our users, adding a new dimension to the live music experience.</a:t>
              </a:r>
              <a:endParaRPr lang="en-US" sz="1200" spc="36">
                <a:solidFill>
                  <a:srgbClr val="FFFFFF"/>
                </a:solidFill>
                <a:latin typeface="Anonymous Pro" panose="02060609030202000504"/>
              </a:endParaRPr>
            </a:p>
          </p:txBody>
        </p:sp>
        <p:sp>
          <p:nvSpPr>
            <p:cNvPr id="19" name="TextBox 19"/>
            <p:cNvSpPr txBox="1"/>
            <p:nvPr/>
          </p:nvSpPr>
          <p:spPr>
            <a:xfrm>
              <a:off x="0" y="-28575"/>
              <a:ext cx="5735538" cy="815346"/>
            </a:xfrm>
            <a:prstGeom prst="rect">
              <a:avLst/>
            </a:prstGeom>
          </p:spPr>
          <p:txBody>
            <a:bodyPr lIns="0" tIns="0" rIns="0" bIns="0" rtlCol="0" anchor="t">
              <a:spAutoFit/>
            </a:bodyPr>
            <a:lstStyle/>
            <a:p>
              <a:pPr algn="l">
                <a:lnSpc>
                  <a:spcPts val="2525"/>
                </a:lnSpc>
              </a:pPr>
              <a:r>
                <a:rPr lang="en-US" sz="1805" spc="54">
                  <a:solidFill>
                    <a:srgbClr val="FFFFFF"/>
                  </a:solidFill>
                  <a:latin typeface="Poppins Bold" panose="02000000000000000000"/>
                </a:rPr>
                <a:t>Virtual Concerts and Live Performances</a:t>
              </a:r>
              <a:endParaRPr lang="en-US" sz="1805" spc="54">
                <a:solidFill>
                  <a:srgbClr val="FFFFFF"/>
                </a:solidFill>
                <a:latin typeface="Poppins Bold" panose="02000000000000000000"/>
              </a:endParaRPr>
            </a:p>
          </p:txBody>
        </p:sp>
      </p:grpSp>
      <p:grpSp>
        <p:nvGrpSpPr>
          <p:cNvPr id="20" name="Group 20"/>
          <p:cNvGrpSpPr/>
          <p:nvPr/>
        </p:nvGrpSpPr>
        <p:grpSpPr>
          <a:xfrm rot="0">
            <a:off x="1160930" y="6812401"/>
            <a:ext cx="4382620" cy="2340477"/>
            <a:chOff x="0" y="0"/>
            <a:chExt cx="5843494" cy="3120636"/>
          </a:xfrm>
        </p:grpSpPr>
        <p:sp>
          <p:nvSpPr>
            <p:cNvPr id="21" name="TextBox 21"/>
            <p:cNvSpPr txBox="1"/>
            <p:nvPr/>
          </p:nvSpPr>
          <p:spPr>
            <a:xfrm>
              <a:off x="0" y="897501"/>
              <a:ext cx="5843494" cy="2223135"/>
            </a:xfrm>
            <a:prstGeom prst="rect">
              <a:avLst/>
            </a:prstGeom>
          </p:spPr>
          <p:txBody>
            <a:bodyPr lIns="0" tIns="0" rIns="0" bIns="0" rtlCol="0" anchor="t">
              <a:spAutoFit/>
            </a:bodyPr>
            <a:lstStyle/>
            <a:p>
              <a:pPr algn="l">
                <a:lnSpc>
                  <a:spcPts val="1680"/>
                </a:lnSpc>
              </a:pPr>
              <a:r>
                <a:rPr lang="en-US" sz="1200" spc="36">
                  <a:solidFill>
                    <a:srgbClr val="FFFFFF"/>
                  </a:solidFill>
                  <a:latin typeface="Anonymous Pro" panose="02060609030202000504"/>
                </a:rPr>
                <a:t>SoothEscape is committed to staying at the forefront of technological advancements. We are exploring the integration of augmented reality (AR) and virtual reality (VR) features to create immersive musical experiences. Users can expect interactive virtual spaces and AR-enhanced content, making SoothEscape a pioneer in the fusion of music and cutting-edge technology.</a:t>
              </a:r>
              <a:endParaRPr lang="en-US" sz="1200" spc="36">
                <a:solidFill>
                  <a:srgbClr val="FFFFFF"/>
                </a:solidFill>
                <a:latin typeface="Anonymous Pro" panose="02060609030202000504"/>
              </a:endParaRPr>
            </a:p>
          </p:txBody>
        </p:sp>
        <p:sp>
          <p:nvSpPr>
            <p:cNvPr id="22" name="TextBox 22"/>
            <p:cNvSpPr txBox="1"/>
            <p:nvPr/>
          </p:nvSpPr>
          <p:spPr>
            <a:xfrm>
              <a:off x="0" y="-28575"/>
              <a:ext cx="5735538" cy="815346"/>
            </a:xfrm>
            <a:prstGeom prst="rect">
              <a:avLst/>
            </a:prstGeom>
          </p:spPr>
          <p:txBody>
            <a:bodyPr lIns="0" tIns="0" rIns="0" bIns="0" rtlCol="0" anchor="t">
              <a:spAutoFit/>
            </a:bodyPr>
            <a:lstStyle/>
            <a:p>
              <a:pPr algn="l">
                <a:lnSpc>
                  <a:spcPts val="2525"/>
                </a:lnSpc>
              </a:pPr>
              <a:r>
                <a:rPr lang="en-US" sz="1805" spc="54">
                  <a:solidFill>
                    <a:srgbClr val="FFFFFF"/>
                  </a:solidFill>
                  <a:latin typeface="Poppins Bold" panose="02000000000000000000"/>
                </a:rPr>
                <a:t>Integration of Emerging    Technologies</a:t>
              </a:r>
              <a:endParaRPr lang="en-US" sz="1805" spc="54">
                <a:solidFill>
                  <a:srgbClr val="FFFFFF"/>
                </a:solidFill>
                <a:latin typeface="Poppins Bold" panose="02000000000000000000"/>
              </a:endParaRPr>
            </a:p>
          </p:txBody>
        </p:sp>
      </p:grpSp>
      <p:grpSp>
        <p:nvGrpSpPr>
          <p:cNvPr id="23" name="Group 23"/>
          <p:cNvGrpSpPr/>
          <p:nvPr/>
        </p:nvGrpSpPr>
        <p:grpSpPr>
          <a:xfrm rot="0">
            <a:off x="6846887" y="6773031"/>
            <a:ext cx="4382620" cy="2261737"/>
            <a:chOff x="0" y="0"/>
            <a:chExt cx="5843494" cy="3015649"/>
          </a:xfrm>
        </p:grpSpPr>
        <p:sp>
          <p:nvSpPr>
            <p:cNvPr id="24" name="TextBox 24"/>
            <p:cNvSpPr txBox="1"/>
            <p:nvPr/>
          </p:nvSpPr>
          <p:spPr>
            <a:xfrm>
              <a:off x="0" y="887976"/>
              <a:ext cx="5843494" cy="2127673"/>
            </a:xfrm>
            <a:prstGeom prst="rect">
              <a:avLst/>
            </a:prstGeom>
          </p:spPr>
          <p:txBody>
            <a:bodyPr lIns="0" tIns="0" rIns="0" bIns="0" rtlCol="0" anchor="t">
              <a:spAutoFit/>
            </a:bodyPr>
            <a:lstStyle/>
            <a:p>
              <a:pPr algn="l">
                <a:lnSpc>
                  <a:spcPts val="1820"/>
                </a:lnSpc>
              </a:pPr>
              <a:r>
                <a:rPr lang="en-US" sz="1300" spc="38">
                  <a:solidFill>
                    <a:srgbClr val="FFFFFF"/>
                  </a:solidFill>
                  <a:latin typeface="Anonymous Pro" panose="02060609030202000504"/>
                </a:rPr>
                <a:t>Our roadmap includes expanding SoothEscape's reach to new regions and cultures. We plan to offer multilingual support, making the platform accessible to a global audience. Embracing diverse musical tastes and creating a truly inclusive community is a key element of our future growth.</a:t>
              </a:r>
              <a:endParaRPr lang="en-US" sz="1300" spc="38">
                <a:solidFill>
                  <a:srgbClr val="FFFFFF"/>
                </a:solidFill>
                <a:latin typeface="Anonymous Pro" panose="02060609030202000504"/>
              </a:endParaRPr>
            </a:p>
          </p:txBody>
        </p:sp>
        <p:sp>
          <p:nvSpPr>
            <p:cNvPr id="25" name="TextBox 25"/>
            <p:cNvSpPr txBox="1"/>
            <p:nvPr/>
          </p:nvSpPr>
          <p:spPr>
            <a:xfrm>
              <a:off x="0" y="-28575"/>
              <a:ext cx="5735538" cy="815346"/>
            </a:xfrm>
            <a:prstGeom prst="rect">
              <a:avLst/>
            </a:prstGeom>
          </p:spPr>
          <p:txBody>
            <a:bodyPr lIns="0" tIns="0" rIns="0" bIns="0" rtlCol="0" anchor="t">
              <a:spAutoFit/>
            </a:bodyPr>
            <a:lstStyle/>
            <a:p>
              <a:pPr algn="l">
                <a:lnSpc>
                  <a:spcPts val="2525"/>
                </a:lnSpc>
              </a:pPr>
              <a:r>
                <a:rPr lang="en-US" sz="1805" spc="54">
                  <a:solidFill>
                    <a:srgbClr val="FFFFFF"/>
                  </a:solidFill>
                  <a:latin typeface="Poppins Bold" panose="02000000000000000000"/>
                </a:rPr>
                <a:t>Global Expansion and Multilingual Support</a:t>
              </a:r>
              <a:endParaRPr lang="en-US" sz="1805" spc="54">
                <a:solidFill>
                  <a:srgbClr val="FFFFFF"/>
                </a:solidFill>
                <a:latin typeface="Poppins Bold" panose="02000000000000000000"/>
              </a:endParaRPr>
            </a:p>
          </p:txBody>
        </p:sp>
      </p:grpSp>
      <p:grpSp>
        <p:nvGrpSpPr>
          <p:cNvPr id="26" name="Group 26"/>
          <p:cNvGrpSpPr/>
          <p:nvPr/>
        </p:nvGrpSpPr>
        <p:grpSpPr>
          <a:xfrm rot="0">
            <a:off x="12584733" y="6773031"/>
            <a:ext cx="4382620" cy="2172382"/>
            <a:chOff x="0" y="0"/>
            <a:chExt cx="5843494" cy="2896509"/>
          </a:xfrm>
        </p:grpSpPr>
        <p:sp>
          <p:nvSpPr>
            <p:cNvPr id="27" name="TextBox 27"/>
            <p:cNvSpPr txBox="1"/>
            <p:nvPr/>
          </p:nvSpPr>
          <p:spPr>
            <a:xfrm>
              <a:off x="0" y="464036"/>
              <a:ext cx="5843494" cy="2432473"/>
            </a:xfrm>
            <a:prstGeom prst="rect">
              <a:avLst/>
            </a:prstGeom>
          </p:spPr>
          <p:txBody>
            <a:bodyPr lIns="0" tIns="0" rIns="0" bIns="0" rtlCol="0" anchor="t">
              <a:spAutoFit/>
            </a:bodyPr>
            <a:lstStyle/>
            <a:p>
              <a:pPr algn="l">
                <a:lnSpc>
                  <a:spcPts val="1820"/>
                </a:lnSpc>
              </a:pPr>
              <a:r>
                <a:rPr lang="en-US" sz="1300" spc="38">
                  <a:solidFill>
                    <a:srgbClr val="FFFFFF"/>
                  </a:solidFill>
                  <a:latin typeface="Anonymous Pro" panose="02060609030202000504"/>
                </a:rPr>
                <a:t>SoothEscape is committed to environmental responsibility. In the coming years, we will implement sustainability initiatives, including eco-friendly partnerships and carbon-neutral practices. Our goal is not just to enrich lives through music but to contribute positively to the planet we all share.</a:t>
              </a:r>
              <a:endParaRPr lang="en-US" sz="1300" spc="38">
                <a:solidFill>
                  <a:srgbClr val="FFFFFF"/>
                </a:solidFill>
                <a:latin typeface="Anonymous Pro" panose="02060609030202000504"/>
              </a:endParaRPr>
            </a:p>
          </p:txBody>
        </p:sp>
        <p:sp>
          <p:nvSpPr>
            <p:cNvPr id="28" name="TextBox 28"/>
            <p:cNvSpPr txBox="1"/>
            <p:nvPr/>
          </p:nvSpPr>
          <p:spPr>
            <a:xfrm>
              <a:off x="0" y="-28575"/>
              <a:ext cx="5735538" cy="391406"/>
            </a:xfrm>
            <a:prstGeom prst="rect">
              <a:avLst/>
            </a:prstGeom>
          </p:spPr>
          <p:txBody>
            <a:bodyPr lIns="0" tIns="0" rIns="0" bIns="0" rtlCol="0" anchor="t">
              <a:spAutoFit/>
            </a:bodyPr>
            <a:lstStyle/>
            <a:p>
              <a:pPr algn="l">
                <a:lnSpc>
                  <a:spcPts val="2525"/>
                </a:lnSpc>
              </a:pPr>
              <a:r>
                <a:rPr lang="en-US" sz="1805" spc="54">
                  <a:solidFill>
                    <a:srgbClr val="FFFFFF"/>
                  </a:solidFill>
                  <a:latin typeface="Poppins Bold" panose="02000000000000000000"/>
                </a:rPr>
                <a:t>Sustainability Initiatives</a:t>
              </a:r>
              <a:endParaRPr lang="en-US" sz="1805" spc="54">
                <a:solidFill>
                  <a:srgbClr val="FFFFFF"/>
                </a:solidFill>
                <a:latin typeface="Poppins Bold" panose="0200000000000000000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5501</Words>
  <Application>WPS Presentation</Application>
  <PresentationFormat>On-screen Show (4:3)</PresentationFormat>
  <Paragraphs>83</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Poppins Bold</vt:lpstr>
      <vt:lpstr>Anonymous Pro</vt:lpstr>
      <vt:lpstr>Anonymous Pro Bold</vt:lpstr>
      <vt:lpstr>Copperplate Gothic 32 AB</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SoothEscape</dc:title>
  <dc:creator/>
  <cp:lastModifiedBy>Yashraj_Sinha</cp:lastModifiedBy>
  <cp:revision>2</cp:revision>
  <dcterms:created xsi:type="dcterms:W3CDTF">2006-08-16T00:00:00Z</dcterms:created>
  <dcterms:modified xsi:type="dcterms:W3CDTF">2024-01-20T11:36:07Z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9CDB10DA82F94ADEA14209B1756EDDEA_12</vt:lpwstr>
  </property>
  <property fmtid="{D5CDD505-2E9C-101B-9397-08002B2CF9AE}" pid="3" name="KSOProductBuildVer">
    <vt:lpwstr>1033-12.2.0.13431</vt:lpwstr>
  </property>
</Properties>
</file>