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56" r:id="rId2"/>
    <p:sldId id="32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68" r:id="rId13"/>
    <p:sldId id="267" r:id="rId14"/>
    <p:sldId id="274" r:id="rId15"/>
    <p:sldId id="270" r:id="rId16"/>
    <p:sldId id="275" r:id="rId17"/>
    <p:sldId id="276" r:id="rId18"/>
    <p:sldId id="272" r:id="rId19"/>
    <p:sldId id="278" r:id="rId20"/>
    <p:sldId id="279" r:id="rId21"/>
    <p:sldId id="280" r:id="rId22"/>
    <p:sldId id="281" r:id="rId23"/>
    <p:sldId id="295" r:id="rId24"/>
    <p:sldId id="315" r:id="rId25"/>
    <p:sldId id="316" r:id="rId26"/>
    <p:sldId id="317" r:id="rId27"/>
    <p:sldId id="290" r:id="rId28"/>
    <p:sldId id="291" r:id="rId29"/>
    <p:sldId id="283" r:id="rId30"/>
    <p:sldId id="285" r:id="rId31"/>
    <p:sldId id="294" r:id="rId32"/>
    <p:sldId id="296" r:id="rId33"/>
    <p:sldId id="297" r:id="rId34"/>
    <p:sldId id="298" r:id="rId35"/>
    <p:sldId id="299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23" r:id="rId46"/>
    <p:sldId id="311" r:id="rId47"/>
    <p:sldId id="314" r:id="rId48"/>
    <p:sldId id="321" r:id="rId49"/>
    <p:sldId id="322" r:id="rId50"/>
    <p:sldId id="324" r:id="rId51"/>
    <p:sldId id="32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莫 晓阳" initials="莫" lastIdx="0" clrIdx="0">
    <p:extLst>
      <p:ext uri="{19B8F6BF-5375-455C-9EA6-DF929625EA0E}">
        <p15:presenceInfo xmlns:p15="http://schemas.microsoft.com/office/powerpoint/2012/main" userId="58603cc1d107b3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C5694-146D-4282-A213-E1A22B6DD150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C412F-E5C0-4DFA-9FD4-178E949CE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9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C412F-E5C0-4DFA-9FD4-178E949CE54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5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C412F-E5C0-4DFA-9FD4-178E949CE54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0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C412F-E5C0-4DFA-9FD4-178E949CE54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1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C412F-E5C0-4DFA-9FD4-178E949CE54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1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C412F-E5C0-4DFA-9FD4-178E949CE54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4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C412F-E5C0-4DFA-9FD4-178E949CE54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1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74FA06B-CF87-4342-9CF9-ECC0E4EA1D5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38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A06B-CF87-4342-9CF9-ECC0E4EA1D5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0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A06B-CF87-4342-9CF9-ECC0E4EA1D5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55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A06B-CF87-4342-9CF9-ECC0E4EA1D5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0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74FA06B-CF87-4342-9CF9-ECC0E4EA1D5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18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A06B-CF87-4342-9CF9-ECC0E4EA1D5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A06B-CF87-4342-9CF9-ECC0E4EA1D5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70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A06B-CF87-4342-9CF9-ECC0E4EA1D5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6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A06B-CF87-4342-9CF9-ECC0E4EA1D5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3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A06B-CF87-4342-9CF9-ECC0E4EA1D5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774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74FA06B-CF87-4342-9CF9-ECC0E4EA1D5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798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74FA06B-CF87-4342-9CF9-ECC0E4EA1D5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18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licenses/LICENSE-2.0" TargetMode="External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eet-fish/2018_scut_tic_search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contest/26218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D5516-0B49-4579-B26A-B9BB075E1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简单搜索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E79341-4371-4166-BDF1-A9F82EA05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6" y="3429000"/>
            <a:ext cx="9070848" cy="457201"/>
          </a:xfrm>
        </p:spPr>
        <p:txBody>
          <a:bodyPr>
            <a:noAutofit/>
          </a:bodyPr>
          <a:lstStyle/>
          <a:p>
            <a:r>
              <a:rPr lang="zh-CN" altLang="en-US" sz="2800"/>
              <a:t>主讲：莫晓阳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CDA7D3-249D-4C44-95BC-B9450F87C89C}"/>
              </a:ext>
            </a:extLst>
          </p:cNvPr>
          <p:cNvSpPr txBox="1"/>
          <p:nvPr/>
        </p:nvSpPr>
        <p:spPr>
          <a:xfrm>
            <a:off x="1559448" y="4156664"/>
            <a:ext cx="6777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Copyright (c) 2018 sweet_fish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document is licensed under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CC-BY-4.0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Any code shown in it, is licensed under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Apache 2.0 license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8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3" y="302960"/>
            <a:ext cx="8575707" cy="1371600"/>
          </a:xfrm>
        </p:spPr>
        <p:txBody>
          <a:bodyPr>
            <a:normAutofit/>
          </a:bodyPr>
          <a:lstStyle/>
          <a:p>
            <a:r>
              <a:rPr lang="zh-CN" altLang="en-US"/>
              <a:t>广度优先搜索</a:t>
            </a:r>
            <a:r>
              <a:rPr lang="en-US" altLang="zh-CN"/>
              <a:t>(BFS)——</a:t>
            </a:r>
            <a:r>
              <a:rPr lang="zh-CN" altLang="en-US"/>
              <a:t>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5E4B-C7E8-433A-9288-D27212BE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22" y="1674560"/>
            <a:ext cx="10684593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/>
              <a:t>广搜是一种枚举状态的思路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优先向广度搜索，从状态空间的层次来看，就是</a:t>
            </a:r>
            <a:r>
              <a:rPr lang="zh-CN" altLang="en-US" sz="2800">
                <a:solidFill>
                  <a:srgbClr val="FF0000"/>
                </a:solidFill>
              </a:rPr>
              <a:t>逐层遍历搜索</a:t>
            </a:r>
            <a:endParaRPr lang="en-US" altLang="zh-CN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/>
              <a:t>通俗地说，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如果把初始状态视为第</a:t>
            </a:r>
            <a:r>
              <a:rPr lang="en-US" altLang="zh-CN" sz="2800"/>
              <a:t>0</a:t>
            </a:r>
            <a:r>
              <a:rPr lang="zh-CN" altLang="en-US" sz="2800"/>
              <a:t>层，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那么从初始状态变化</a:t>
            </a:r>
            <a:r>
              <a:rPr lang="en-US" altLang="zh-CN" sz="2800"/>
              <a:t>1</a:t>
            </a:r>
            <a:r>
              <a:rPr lang="zh-CN" altLang="en-US" sz="2800"/>
              <a:t>步能达到的所有状态就为第</a:t>
            </a:r>
            <a:r>
              <a:rPr lang="en-US" altLang="zh-CN" sz="2800"/>
              <a:t>1</a:t>
            </a:r>
            <a:r>
              <a:rPr lang="zh-CN" altLang="en-US" sz="2800"/>
              <a:t>层，以此类推。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广搜做的就是先搜索完第</a:t>
            </a:r>
            <a:r>
              <a:rPr lang="en-US" altLang="zh-CN" sz="2800"/>
              <a:t>1</a:t>
            </a:r>
            <a:r>
              <a:rPr lang="zh-CN" altLang="en-US" sz="2800"/>
              <a:t>层，再搜索第</a:t>
            </a:r>
            <a:r>
              <a:rPr lang="en-US" altLang="zh-CN" sz="2800"/>
              <a:t>2</a:t>
            </a:r>
            <a:r>
              <a:rPr lang="zh-CN" altLang="en-US" sz="2800"/>
              <a:t>层</a:t>
            </a:r>
            <a:r>
              <a:rPr lang="en-US" altLang="zh-CN" sz="2800"/>
              <a:t>······</a:t>
            </a:r>
            <a:r>
              <a:rPr lang="zh-CN" altLang="en-US" sz="2800"/>
              <a:t>直到状态枚举完或不需要继续搜索为止。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这个特性使广搜成为了一种求</a:t>
            </a:r>
            <a:r>
              <a:rPr lang="zh-CN" altLang="en-US" sz="2800">
                <a:solidFill>
                  <a:srgbClr val="FF0000"/>
                </a:solidFill>
              </a:rPr>
              <a:t>最小步骤数</a:t>
            </a:r>
            <a:r>
              <a:rPr lang="zh-CN" altLang="en-US" sz="2800"/>
              <a:t>的思路。</a:t>
            </a:r>
          </a:p>
        </p:txBody>
      </p:sp>
    </p:spTree>
    <p:extLst>
      <p:ext uri="{BB962C8B-B14F-4D97-AF65-F5344CB8AC3E}">
        <p14:creationId xmlns:p14="http://schemas.microsoft.com/office/powerpoint/2010/main" val="47321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3" y="302960"/>
            <a:ext cx="9910236" cy="1371600"/>
          </a:xfrm>
        </p:spPr>
        <p:txBody>
          <a:bodyPr/>
          <a:lstStyle/>
          <a:p>
            <a:r>
              <a:rPr lang="zh-CN" altLang="en-US"/>
              <a:t>广度优先搜索</a:t>
            </a:r>
            <a:r>
              <a:rPr lang="en-US" altLang="zh-CN"/>
              <a:t>(BFS )——</a:t>
            </a:r>
            <a:r>
              <a:rPr lang="zh-CN" altLang="en-US"/>
              <a:t>概念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4E23F1-FAA0-4DF7-A363-01C6739FC000}"/>
              </a:ext>
            </a:extLst>
          </p:cNvPr>
          <p:cNvSpPr/>
          <p:nvPr/>
        </p:nvSpPr>
        <p:spPr>
          <a:xfrm>
            <a:off x="2908074" y="1439671"/>
            <a:ext cx="947351" cy="741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1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ACDFDB8-8814-48FA-BF52-2D8856AAD38B}"/>
              </a:ext>
            </a:extLst>
          </p:cNvPr>
          <p:cNvSpPr/>
          <p:nvPr/>
        </p:nvSpPr>
        <p:spPr>
          <a:xfrm>
            <a:off x="4020301" y="2437479"/>
            <a:ext cx="947351" cy="741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3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70529EC-F417-48C9-81BE-CFE334217C40}"/>
              </a:ext>
            </a:extLst>
          </p:cNvPr>
          <p:cNvSpPr/>
          <p:nvPr/>
        </p:nvSpPr>
        <p:spPr>
          <a:xfrm>
            <a:off x="1795849" y="2437479"/>
            <a:ext cx="947351" cy="741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2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DDF993-446B-4426-9504-18FA642F02D7}"/>
              </a:ext>
            </a:extLst>
          </p:cNvPr>
          <p:cNvSpPr/>
          <p:nvPr/>
        </p:nvSpPr>
        <p:spPr>
          <a:xfrm>
            <a:off x="683623" y="3429000"/>
            <a:ext cx="947351" cy="741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4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21E342B-4279-4F40-A72E-15EF9A1D58F2}"/>
              </a:ext>
            </a:extLst>
          </p:cNvPr>
          <p:cNvSpPr/>
          <p:nvPr/>
        </p:nvSpPr>
        <p:spPr>
          <a:xfrm>
            <a:off x="2908075" y="3429000"/>
            <a:ext cx="947351" cy="741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5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97160B6-A400-425F-B649-EE535AD70660}"/>
              </a:ext>
            </a:extLst>
          </p:cNvPr>
          <p:cNvSpPr/>
          <p:nvPr/>
        </p:nvSpPr>
        <p:spPr>
          <a:xfrm>
            <a:off x="5132527" y="3429000"/>
            <a:ext cx="947351" cy="741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6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40A8208-91B3-4DEE-B654-F4BD03DB31B6}"/>
              </a:ext>
            </a:extLst>
          </p:cNvPr>
          <p:cNvSpPr/>
          <p:nvPr/>
        </p:nvSpPr>
        <p:spPr>
          <a:xfrm rot="8020215">
            <a:off x="2502650" y="2186870"/>
            <a:ext cx="543126" cy="250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DD2DADB8-85C3-4CDF-8A92-DC9C319C49BE}"/>
              </a:ext>
            </a:extLst>
          </p:cNvPr>
          <p:cNvSpPr/>
          <p:nvPr/>
        </p:nvSpPr>
        <p:spPr>
          <a:xfrm rot="8020215">
            <a:off x="1359411" y="3146724"/>
            <a:ext cx="543126" cy="250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CEFC521-93CB-408F-8C17-65F1EE83DF35}"/>
              </a:ext>
            </a:extLst>
          </p:cNvPr>
          <p:cNvSpPr/>
          <p:nvPr/>
        </p:nvSpPr>
        <p:spPr>
          <a:xfrm rot="2694607">
            <a:off x="3715086" y="2190729"/>
            <a:ext cx="543126" cy="250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254DCDC-717C-42B3-9574-29B846F4BC22}"/>
              </a:ext>
            </a:extLst>
          </p:cNvPr>
          <p:cNvSpPr/>
          <p:nvPr/>
        </p:nvSpPr>
        <p:spPr>
          <a:xfrm rot="2694607">
            <a:off x="2626218" y="3143660"/>
            <a:ext cx="543126" cy="250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85040C7-ACD6-4311-A2A4-9B8D1DF3A588}"/>
              </a:ext>
            </a:extLst>
          </p:cNvPr>
          <p:cNvSpPr/>
          <p:nvPr/>
        </p:nvSpPr>
        <p:spPr>
          <a:xfrm rot="2694607">
            <a:off x="4860964" y="3121630"/>
            <a:ext cx="543126" cy="250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6C36D7-96B0-4643-BDDF-1FB21CA12010}"/>
              </a:ext>
            </a:extLst>
          </p:cNvPr>
          <p:cNvSpPr txBox="1"/>
          <p:nvPr/>
        </p:nvSpPr>
        <p:spPr>
          <a:xfrm>
            <a:off x="683623" y="4340364"/>
            <a:ext cx="54123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如图</a:t>
            </a:r>
            <a:endParaRPr lang="en-US" altLang="zh-CN" sz="2800"/>
          </a:p>
          <a:p>
            <a:r>
              <a:rPr lang="zh-CN" altLang="en-US" sz="2800"/>
              <a:t>状态</a:t>
            </a:r>
            <a:r>
              <a:rPr lang="en-US" altLang="zh-CN" sz="2800"/>
              <a:t>1</a:t>
            </a:r>
            <a:r>
              <a:rPr lang="zh-CN" altLang="en-US" sz="2800"/>
              <a:t>能一步到达</a:t>
            </a:r>
            <a:r>
              <a:rPr lang="en-US" altLang="zh-CN" sz="2800"/>
              <a:t>2</a:t>
            </a:r>
            <a:r>
              <a:rPr lang="zh-CN" altLang="en-US" sz="2800"/>
              <a:t>和</a:t>
            </a:r>
            <a:r>
              <a:rPr lang="en-US" altLang="zh-CN" sz="2800"/>
              <a:t>3</a:t>
            </a:r>
          </a:p>
          <a:p>
            <a:r>
              <a:rPr lang="en-US" altLang="zh-CN" sz="2800"/>
              <a:t>2</a:t>
            </a:r>
            <a:r>
              <a:rPr lang="zh-CN" altLang="en-US" sz="2800"/>
              <a:t>能一步到达</a:t>
            </a:r>
            <a:r>
              <a:rPr lang="en-US" altLang="zh-CN" sz="2800"/>
              <a:t>4</a:t>
            </a:r>
            <a:r>
              <a:rPr lang="zh-CN" altLang="en-US" sz="2800"/>
              <a:t>和</a:t>
            </a:r>
            <a:r>
              <a:rPr lang="en-US" altLang="zh-CN" sz="2800"/>
              <a:t>5</a:t>
            </a:r>
          </a:p>
          <a:p>
            <a:r>
              <a:rPr lang="en-US" altLang="zh-CN" sz="2800"/>
              <a:t>3</a:t>
            </a:r>
            <a:r>
              <a:rPr lang="zh-CN" altLang="en-US" sz="2800"/>
              <a:t>能一步到达</a:t>
            </a:r>
            <a:r>
              <a:rPr lang="en-US" altLang="zh-CN" sz="2800"/>
              <a:t>6</a:t>
            </a:r>
            <a:endParaRPr lang="zh-CN" altLang="en-US" sz="28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D4E5B8E-FEA5-4448-BC28-6B7587BE1F10}"/>
              </a:ext>
            </a:extLst>
          </p:cNvPr>
          <p:cNvSpPr txBox="1"/>
          <p:nvPr/>
        </p:nvSpPr>
        <p:spPr>
          <a:xfrm>
            <a:off x="6508009" y="1375719"/>
            <a:ext cx="5412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用广搜思路遍历状态的过程：</a:t>
            </a:r>
            <a:endParaRPr lang="en-US" altLang="zh-CN" sz="2400"/>
          </a:p>
          <a:p>
            <a:r>
              <a:rPr lang="zh-CN" altLang="en-US" sz="2400"/>
              <a:t>初始状态是？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zh-CN" altLang="en-US" sz="2400"/>
              <a:t>找到状态</a:t>
            </a:r>
            <a:r>
              <a:rPr lang="en-US" altLang="zh-CN" sz="2400">
                <a:solidFill>
                  <a:srgbClr val="0070C0"/>
                </a:solidFill>
              </a:rPr>
              <a:t>1</a:t>
            </a:r>
          </a:p>
          <a:p>
            <a:r>
              <a:rPr lang="zh-CN" altLang="en-US" sz="2400"/>
              <a:t>状态</a:t>
            </a:r>
            <a:r>
              <a:rPr lang="en-US" altLang="zh-CN" sz="2400"/>
              <a:t>1</a:t>
            </a:r>
            <a:r>
              <a:rPr lang="zh-CN" altLang="en-US" sz="2400"/>
              <a:t>一步能到达什么状态吗？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zh-CN" altLang="en-US" sz="2400"/>
              <a:t>能，找到</a:t>
            </a:r>
            <a:r>
              <a:rPr lang="en-US" altLang="zh-CN" sz="2400">
                <a:solidFill>
                  <a:srgbClr val="0070C0"/>
                </a:solidFill>
              </a:rPr>
              <a:t>2</a:t>
            </a:r>
            <a:r>
              <a:rPr lang="zh-CN" altLang="en-US" sz="2400"/>
              <a:t>和</a:t>
            </a:r>
            <a:r>
              <a:rPr lang="en-US" altLang="zh-CN" sz="2400">
                <a:solidFill>
                  <a:srgbClr val="0070C0"/>
                </a:solidFill>
              </a:rPr>
              <a:t>3</a:t>
            </a:r>
          </a:p>
          <a:p>
            <a:r>
              <a:rPr lang="zh-CN" altLang="en-US" sz="2400"/>
              <a:t>找到的状态下一步能到达什么状态吗？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zh-CN" altLang="en-US" sz="2400"/>
              <a:t>能，</a:t>
            </a:r>
            <a:r>
              <a:rPr lang="en-US" altLang="zh-CN" sz="2400"/>
              <a:t>2</a:t>
            </a:r>
            <a:r>
              <a:rPr lang="zh-CN" altLang="en-US" sz="2400"/>
              <a:t>能到达</a:t>
            </a:r>
            <a:r>
              <a:rPr lang="en-US" altLang="zh-CN" sz="2400">
                <a:solidFill>
                  <a:srgbClr val="0070C0"/>
                </a:solidFill>
              </a:rPr>
              <a:t>4</a:t>
            </a:r>
            <a:r>
              <a:rPr lang="zh-CN" altLang="en-US" sz="2400"/>
              <a:t>和</a:t>
            </a:r>
            <a:r>
              <a:rPr lang="en-US" altLang="zh-CN" sz="2400">
                <a:solidFill>
                  <a:srgbClr val="0070C0"/>
                </a:solidFill>
              </a:rPr>
              <a:t>5</a:t>
            </a:r>
            <a:r>
              <a:rPr lang="zh-CN" altLang="en-US" sz="2400"/>
              <a:t>；</a:t>
            </a:r>
            <a:r>
              <a:rPr lang="en-US" altLang="zh-CN" sz="2400"/>
              <a:t>3</a:t>
            </a:r>
            <a:r>
              <a:rPr lang="zh-CN" altLang="en-US" sz="2400"/>
              <a:t>能到达</a:t>
            </a:r>
            <a:r>
              <a:rPr lang="en-US" altLang="zh-CN" sz="2400">
                <a:solidFill>
                  <a:srgbClr val="0070C0"/>
                </a:solidFill>
              </a:rPr>
              <a:t>6</a:t>
            </a:r>
          </a:p>
          <a:p>
            <a:r>
              <a:rPr lang="zh-CN" altLang="en-US" sz="2400"/>
              <a:t>找到的状态下一步能到达什么状态吗？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zh-CN" altLang="en-US" sz="2400"/>
              <a:t>不能，搜索</a:t>
            </a:r>
            <a:r>
              <a:rPr lang="zh-CN" altLang="en-US" sz="2400">
                <a:solidFill>
                  <a:srgbClr val="0070C0"/>
                </a:solidFill>
              </a:rPr>
              <a:t>结束</a:t>
            </a:r>
            <a:endParaRPr lang="en-US" altLang="zh-CN" sz="2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9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3" y="302960"/>
            <a:ext cx="10091469" cy="1371600"/>
          </a:xfrm>
        </p:spPr>
        <p:txBody>
          <a:bodyPr/>
          <a:lstStyle/>
          <a:p>
            <a:r>
              <a:rPr lang="zh-CN" altLang="en-US"/>
              <a:t>广度优先搜索</a:t>
            </a:r>
            <a:r>
              <a:rPr lang="en-US" altLang="zh-CN"/>
              <a:t>(BFS )——</a:t>
            </a:r>
            <a:r>
              <a:rPr lang="zh-CN" altLang="en-US"/>
              <a:t>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5E4B-C7E8-433A-9288-D27212BE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22" y="1674560"/>
            <a:ext cx="10684593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/>
              <a:t>广搜的关键：保证搜索是逐层进行的，搜完一层再搜下一层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如何保证？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用队列</a:t>
            </a:r>
            <a:r>
              <a:rPr lang="en-US" altLang="zh-CN" sz="2800"/>
              <a:t>queue</a:t>
            </a:r>
            <a:r>
              <a:rPr lang="zh-CN" altLang="en-US" sz="2800"/>
              <a:t>存搜索中的状态，先把初始状态放进去，然后进行下面的步骤：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从</a:t>
            </a:r>
            <a:r>
              <a:rPr lang="en-US" altLang="zh-CN" sz="2800"/>
              <a:t>queue</a:t>
            </a:r>
            <a:r>
              <a:rPr lang="zh-CN" altLang="en-US" sz="2800"/>
              <a:t>顶端里取出一个状态，可以得到这个状态通过一步能达到的子状态，把它们放到</a:t>
            </a:r>
            <a:r>
              <a:rPr lang="en-US" altLang="zh-CN" sz="2800"/>
              <a:t>queue</a:t>
            </a:r>
            <a:r>
              <a:rPr lang="zh-CN" altLang="en-US" sz="2800"/>
              <a:t>的底端。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直到得到需要的答案后或</a:t>
            </a:r>
            <a:r>
              <a:rPr lang="en-US" altLang="zh-CN" sz="2800"/>
              <a:t>queue</a:t>
            </a:r>
            <a:r>
              <a:rPr lang="zh-CN" altLang="en-US" sz="2800"/>
              <a:t>为空，广搜结束。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这样就能保证是逐层进行的了。</a:t>
            </a:r>
          </a:p>
        </p:txBody>
      </p:sp>
    </p:spTree>
    <p:extLst>
      <p:ext uri="{BB962C8B-B14F-4D97-AF65-F5344CB8AC3E}">
        <p14:creationId xmlns:p14="http://schemas.microsoft.com/office/powerpoint/2010/main" val="318173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0" y="236201"/>
            <a:ext cx="6013739" cy="82562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广度优先搜索</a:t>
            </a:r>
            <a:r>
              <a:rPr lang="en-US" altLang="zh-CN" sz="4000"/>
              <a:t>(BFS)——</a:t>
            </a:r>
            <a:r>
              <a:rPr lang="zh-CN" altLang="en-US" sz="400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5E4B-C7E8-433A-9288-D27212BE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23" y="1371263"/>
            <a:ext cx="6260875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/>
              <a:t>问：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给出一个大小为</a:t>
            </a:r>
            <a:r>
              <a:rPr lang="en-US" altLang="zh-CN" sz="2800"/>
              <a:t>n*m</a:t>
            </a:r>
            <a:r>
              <a:rPr lang="zh-CN" altLang="en-US" sz="2800"/>
              <a:t>的迷宫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能往上下左右四个方向走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‘*‘</a:t>
            </a:r>
            <a:r>
              <a:rPr lang="zh-CN" altLang="en-US" sz="2800"/>
              <a:t>为可通过的路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’#’</a:t>
            </a:r>
            <a:r>
              <a:rPr lang="zh-CN" altLang="en-US" sz="2800"/>
              <a:t>为不可通过的墙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‘S’</a:t>
            </a:r>
            <a:r>
              <a:rPr lang="zh-CN" altLang="en-US" sz="2800"/>
              <a:t>为起点，</a:t>
            </a:r>
            <a:r>
              <a:rPr lang="en-US" altLang="zh-CN" sz="2800"/>
              <a:t>’E’</a:t>
            </a:r>
            <a:r>
              <a:rPr lang="zh-CN" altLang="en-US" sz="2800"/>
              <a:t>为终点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求是否可从起点到达终点？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如果可行，求最小步数？</a:t>
            </a:r>
            <a:endParaRPr lang="en-US" altLang="zh-CN" sz="28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4A5533D-B4E8-4321-8F11-151D481AD02A}"/>
              </a:ext>
            </a:extLst>
          </p:cNvPr>
          <p:cNvCxnSpPr>
            <a:cxnSpLocks/>
          </p:cNvCxnSpPr>
          <p:nvPr/>
        </p:nvCxnSpPr>
        <p:spPr>
          <a:xfrm>
            <a:off x="5511114" y="1013254"/>
            <a:ext cx="620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308451-6254-441A-99B5-5B050D51F324}"/>
              </a:ext>
            </a:extLst>
          </p:cNvPr>
          <p:cNvCxnSpPr/>
          <p:nvPr/>
        </p:nvCxnSpPr>
        <p:spPr>
          <a:xfrm>
            <a:off x="5511114" y="988541"/>
            <a:ext cx="0" cy="548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80EFB72-0B2D-4C96-BFC7-EBEDF8C24D81}"/>
              </a:ext>
            </a:extLst>
          </p:cNvPr>
          <p:cNvSpPr txBox="1"/>
          <p:nvPr/>
        </p:nvSpPr>
        <p:spPr>
          <a:xfrm>
            <a:off x="5964195" y="665375"/>
            <a:ext cx="631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0         1         2          3         4         5         6         7        </a:t>
            </a:r>
          </a:p>
          <a:p>
            <a:r>
              <a:rPr lang="en-US" altLang="zh-CN"/>
              <a:t>												 m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6C91C7-534D-48CB-A6EE-8C45214E6182}"/>
              </a:ext>
            </a:extLst>
          </p:cNvPr>
          <p:cNvSpPr txBox="1"/>
          <p:nvPr/>
        </p:nvSpPr>
        <p:spPr>
          <a:xfrm>
            <a:off x="5108798" y="1399870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B817B3-0CCD-4601-B313-60B11D69E82A}"/>
              </a:ext>
            </a:extLst>
          </p:cNvPr>
          <p:cNvSpPr txBox="1"/>
          <p:nvPr/>
        </p:nvSpPr>
        <p:spPr>
          <a:xfrm>
            <a:off x="5108798" y="2038665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01AF75-3AC7-4544-8308-80E490EC8FF6}"/>
              </a:ext>
            </a:extLst>
          </p:cNvPr>
          <p:cNvSpPr txBox="1"/>
          <p:nvPr/>
        </p:nvSpPr>
        <p:spPr>
          <a:xfrm>
            <a:off x="5111581" y="2680632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90A299-BF3A-499F-98B9-BA1F09CB291C}"/>
              </a:ext>
            </a:extLst>
          </p:cNvPr>
          <p:cNvSpPr txBox="1"/>
          <p:nvPr/>
        </p:nvSpPr>
        <p:spPr>
          <a:xfrm>
            <a:off x="5108798" y="3321824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8E3EFB-9677-46EC-9C38-B5E69C5DE982}"/>
              </a:ext>
            </a:extLst>
          </p:cNvPr>
          <p:cNvSpPr txBox="1"/>
          <p:nvPr/>
        </p:nvSpPr>
        <p:spPr>
          <a:xfrm>
            <a:off x="5108798" y="3954272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B6DDFC-4486-42C3-BA04-9C902A69F49D}"/>
              </a:ext>
            </a:extLst>
          </p:cNvPr>
          <p:cNvSpPr txBox="1"/>
          <p:nvPr/>
        </p:nvSpPr>
        <p:spPr>
          <a:xfrm>
            <a:off x="5108798" y="4584964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7CFFD2-7AFF-432D-AE20-4F8CED0B859B}"/>
              </a:ext>
            </a:extLst>
          </p:cNvPr>
          <p:cNvSpPr txBox="1"/>
          <p:nvPr/>
        </p:nvSpPr>
        <p:spPr>
          <a:xfrm>
            <a:off x="5108798" y="5216736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38D72D4-67E1-4986-B6F2-EB4700348929}"/>
              </a:ext>
            </a:extLst>
          </p:cNvPr>
          <p:cNvSpPr txBox="1"/>
          <p:nvPr/>
        </p:nvSpPr>
        <p:spPr>
          <a:xfrm>
            <a:off x="5108798" y="5819982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3255AE-7C06-485E-886B-EB9894FCD954}"/>
              </a:ext>
            </a:extLst>
          </p:cNvPr>
          <p:cNvSpPr txBox="1"/>
          <p:nvPr/>
        </p:nvSpPr>
        <p:spPr>
          <a:xfrm>
            <a:off x="5494639" y="6280423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091AEB6-E2C2-4595-B7A2-85B87CE80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25" y="1168888"/>
            <a:ext cx="5824268" cy="51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1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5E4B-C7E8-433A-9288-D27212BE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69" y="1153596"/>
            <a:ext cx="6260875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/>
              <a:t>一种思路：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从终点出发，考虑第一步能到达的所有位置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再对于所有的第一步，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考虑下一步能到达的位置，以此类推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直到到达终点为止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·</a:t>
            </a:r>
            <a:r>
              <a:rPr lang="zh-CN" altLang="en-US" sz="2000"/>
              <a:t>这就是用广搜解决这个问题的方法了。</a:t>
            </a:r>
            <a:endParaRPr lang="en-US" altLang="zh-CN" sz="20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4A5533D-B4E8-4321-8F11-151D481AD02A}"/>
              </a:ext>
            </a:extLst>
          </p:cNvPr>
          <p:cNvCxnSpPr>
            <a:cxnSpLocks/>
          </p:cNvCxnSpPr>
          <p:nvPr/>
        </p:nvCxnSpPr>
        <p:spPr>
          <a:xfrm>
            <a:off x="5511114" y="1013254"/>
            <a:ext cx="620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308451-6254-441A-99B5-5B050D51F324}"/>
              </a:ext>
            </a:extLst>
          </p:cNvPr>
          <p:cNvCxnSpPr/>
          <p:nvPr/>
        </p:nvCxnSpPr>
        <p:spPr>
          <a:xfrm>
            <a:off x="5511114" y="988541"/>
            <a:ext cx="0" cy="548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80EFB72-0B2D-4C96-BFC7-EBEDF8C24D81}"/>
              </a:ext>
            </a:extLst>
          </p:cNvPr>
          <p:cNvSpPr txBox="1"/>
          <p:nvPr/>
        </p:nvSpPr>
        <p:spPr>
          <a:xfrm>
            <a:off x="5964195" y="665375"/>
            <a:ext cx="631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0         1         2          3         4         5         6         7        </a:t>
            </a:r>
          </a:p>
          <a:p>
            <a:r>
              <a:rPr lang="en-US" altLang="zh-CN"/>
              <a:t>												 m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6C91C7-534D-48CB-A6EE-8C45214E6182}"/>
              </a:ext>
            </a:extLst>
          </p:cNvPr>
          <p:cNvSpPr txBox="1"/>
          <p:nvPr/>
        </p:nvSpPr>
        <p:spPr>
          <a:xfrm>
            <a:off x="5108798" y="1399870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B817B3-0CCD-4601-B313-60B11D69E82A}"/>
              </a:ext>
            </a:extLst>
          </p:cNvPr>
          <p:cNvSpPr txBox="1"/>
          <p:nvPr/>
        </p:nvSpPr>
        <p:spPr>
          <a:xfrm>
            <a:off x="5108798" y="2038665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01AF75-3AC7-4544-8308-80E490EC8FF6}"/>
              </a:ext>
            </a:extLst>
          </p:cNvPr>
          <p:cNvSpPr txBox="1"/>
          <p:nvPr/>
        </p:nvSpPr>
        <p:spPr>
          <a:xfrm>
            <a:off x="5111581" y="2680632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90A299-BF3A-499F-98B9-BA1F09CB291C}"/>
              </a:ext>
            </a:extLst>
          </p:cNvPr>
          <p:cNvSpPr txBox="1"/>
          <p:nvPr/>
        </p:nvSpPr>
        <p:spPr>
          <a:xfrm>
            <a:off x="5108798" y="3321824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8E3EFB-9677-46EC-9C38-B5E69C5DE982}"/>
              </a:ext>
            </a:extLst>
          </p:cNvPr>
          <p:cNvSpPr txBox="1"/>
          <p:nvPr/>
        </p:nvSpPr>
        <p:spPr>
          <a:xfrm>
            <a:off x="5108798" y="3954272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B6DDFC-4486-42C3-BA04-9C902A69F49D}"/>
              </a:ext>
            </a:extLst>
          </p:cNvPr>
          <p:cNvSpPr txBox="1"/>
          <p:nvPr/>
        </p:nvSpPr>
        <p:spPr>
          <a:xfrm>
            <a:off x="5108798" y="4584964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7CFFD2-7AFF-432D-AE20-4F8CED0B859B}"/>
              </a:ext>
            </a:extLst>
          </p:cNvPr>
          <p:cNvSpPr txBox="1"/>
          <p:nvPr/>
        </p:nvSpPr>
        <p:spPr>
          <a:xfrm>
            <a:off x="5108798" y="5216736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38D72D4-67E1-4986-B6F2-EB4700348929}"/>
              </a:ext>
            </a:extLst>
          </p:cNvPr>
          <p:cNvSpPr txBox="1"/>
          <p:nvPr/>
        </p:nvSpPr>
        <p:spPr>
          <a:xfrm>
            <a:off x="5108798" y="5819982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3255AE-7C06-485E-886B-EB9894FCD954}"/>
              </a:ext>
            </a:extLst>
          </p:cNvPr>
          <p:cNvSpPr txBox="1"/>
          <p:nvPr/>
        </p:nvSpPr>
        <p:spPr>
          <a:xfrm>
            <a:off x="5494639" y="6280423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091AEB6-E2C2-4595-B7A2-85B87CE80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25" y="1168888"/>
            <a:ext cx="5824268" cy="51257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E10B94-B843-40E7-94C3-8340808EE72E}"/>
              </a:ext>
            </a:extLst>
          </p:cNvPr>
          <p:cNvSpPr txBox="1"/>
          <p:nvPr/>
        </p:nvSpPr>
        <p:spPr>
          <a:xfrm>
            <a:off x="6439711" y="1178616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1</a:t>
            </a:r>
            <a:endParaRPr lang="zh-CN" altLang="en-US" sz="36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B7F3F9E-63B9-4F2D-AFB0-D55B2101549F}"/>
              </a:ext>
            </a:extLst>
          </p:cNvPr>
          <p:cNvSpPr txBox="1"/>
          <p:nvPr/>
        </p:nvSpPr>
        <p:spPr>
          <a:xfrm>
            <a:off x="5710401" y="1812338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1</a:t>
            </a:r>
            <a:endParaRPr lang="zh-CN" altLang="en-US" sz="36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5AD7596-6982-444D-AA31-62BEF7F0F704}"/>
              </a:ext>
            </a:extLst>
          </p:cNvPr>
          <p:cNvSpPr txBox="1"/>
          <p:nvPr/>
        </p:nvSpPr>
        <p:spPr>
          <a:xfrm>
            <a:off x="5710400" y="2436858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2</a:t>
            </a:r>
            <a:endParaRPr lang="zh-CN" altLang="en-US" sz="36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9FA4269-9B70-41D7-888E-7BF5DAD44E0A}"/>
              </a:ext>
            </a:extLst>
          </p:cNvPr>
          <p:cNvSpPr txBox="1"/>
          <p:nvPr/>
        </p:nvSpPr>
        <p:spPr>
          <a:xfrm>
            <a:off x="7168581" y="1180401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2</a:t>
            </a:r>
            <a:endParaRPr lang="zh-CN" altLang="en-US" sz="36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35BF41-26B8-46A8-81DE-41D5F2C3A25F}"/>
              </a:ext>
            </a:extLst>
          </p:cNvPr>
          <p:cNvSpPr txBox="1"/>
          <p:nvPr/>
        </p:nvSpPr>
        <p:spPr>
          <a:xfrm>
            <a:off x="5709705" y="3085967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3</a:t>
            </a:r>
            <a:endParaRPr lang="zh-CN" altLang="en-US" sz="36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CE1B1DA-4B75-45AB-927E-4C4E9DCABEF5}"/>
              </a:ext>
            </a:extLst>
          </p:cNvPr>
          <p:cNvSpPr txBox="1"/>
          <p:nvPr/>
        </p:nvSpPr>
        <p:spPr>
          <a:xfrm>
            <a:off x="7894963" y="1178616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3</a:t>
            </a:r>
            <a:endParaRPr lang="zh-CN" altLang="en-US" sz="360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2BE2A7F-B9FC-441B-8748-37E30D2742F9}"/>
              </a:ext>
            </a:extLst>
          </p:cNvPr>
          <p:cNvSpPr txBox="1"/>
          <p:nvPr/>
        </p:nvSpPr>
        <p:spPr>
          <a:xfrm>
            <a:off x="7892814" y="1820316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4</a:t>
            </a:r>
            <a:endParaRPr lang="zh-CN" altLang="en-US" sz="360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180602C-263F-4EDE-BA3B-BCB6F70CC43B}"/>
              </a:ext>
            </a:extLst>
          </p:cNvPr>
          <p:cNvSpPr txBox="1"/>
          <p:nvPr/>
        </p:nvSpPr>
        <p:spPr>
          <a:xfrm>
            <a:off x="5716619" y="3724314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4</a:t>
            </a:r>
            <a:endParaRPr lang="zh-CN" altLang="en-US" sz="36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C3CCCAD-E1E5-4951-BF33-28CDC0510F93}"/>
              </a:ext>
            </a:extLst>
          </p:cNvPr>
          <p:cNvSpPr txBox="1"/>
          <p:nvPr/>
        </p:nvSpPr>
        <p:spPr>
          <a:xfrm>
            <a:off x="7888426" y="2453769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5</a:t>
            </a:r>
            <a:endParaRPr lang="zh-CN" altLang="en-US" sz="36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BF6ED76-3B49-47B4-9A52-50BF09EED940}"/>
              </a:ext>
            </a:extLst>
          </p:cNvPr>
          <p:cNvSpPr txBox="1"/>
          <p:nvPr/>
        </p:nvSpPr>
        <p:spPr>
          <a:xfrm>
            <a:off x="6436910" y="3724314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5</a:t>
            </a:r>
            <a:endParaRPr lang="zh-CN" altLang="en-US" sz="36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3F80D58-753B-4F53-9752-4F753A39AE6B}"/>
              </a:ext>
            </a:extLst>
          </p:cNvPr>
          <p:cNvSpPr txBox="1"/>
          <p:nvPr/>
        </p:nvSpPr>
        <p:spPr>
          <a:xfrm>
            <a:off x="7163767" y="2451465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6</a:t>
            </a:r>
            <a:endParaRPr lang="zh-CN" altLang="en-US" sz="36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31BF4B3-D445-472E-98B4-67AACDC6E5B5}"/>
              </a:ext>
            </a:extLst>
          </p:cNvPr>
          <p:cNvSpPr txBox="1"/>
          <p:nvPr/>
        </p:nvSpPr>
        <p:spPr>
          <a:xfrm>
            <a:off x="8618512" y="2449694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6</a:t>
            </a:r>
            <a:endParaRPr lang="zh-CN" altLang="en-US" sz="36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D6DB064-0ECE-4418-9754-E110EB4E0D06}"/>
              </a:ext>
            </a:extLst>
          </p:cNvPr>
          <p:cNvSpPr txBox="1"/>
          <p:nvPr/>
        </p:nvSpPr>
        <p:spPr>
          <a:xfrm>
            <a:off x="7163334" y="3731740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6</a:t>
            </a:r>
            <a:endParaRPr lang="zh-CN" altLang="en-US" sz="36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AE5843-2E02-4741-B312-744D234FD3A1}"/>
              </a:ext>
            </a:extLst>
          </p:cNvPr>
          <p:cNvSpPr txBox="1"/>
          <p:nvPr/>
        </p:nvSpPr>
        <p:spPr>
          <a:xfrm>
            <a:off x="6436799" y="4354719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6</a:t>
            </a:r>
            <a:endParaRPr lang="zh-CN" altLang="en-US" sz="36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838772-9092-4B9B-869D-F3278DDDA4B7}"/>
              </a:ext>
            </a:extLst>
          </p:cNvPr>
          <p:cNvSpPr txBox="1"/>
          <p:nvPr/>
        </p:nvSpPr>
        <p:spPr>
          <a:xfrm>
            <a:off x="6436323" y="4997377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7</a:t>
            </a:r>
            <a:endParaRPr lang="zh-CN" altLang="en-US" sz="36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2298E3C-62BE-4D94-944A-F5A46164D0CE}"/>
              </a:ext>
            </a:extLst>
          </p:cNvPr>
          <p:cNvSpPr txBox="1"/>
          <p:nvPr/>
        </p:nvSpPr>
        <p:spPr>
          <a:xfrm>
            <a:off x="7164510" y="3097578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7</a:t>
            </a:r>
            <a:endParaRPr lang="zh-CN" altLang="en-US" sz="36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DD531C-EC7D-4596-842C-C0435CC0B090}"/>
              </a:ext>
            </a:extLst>
          </p:cNvPr>
          <p:cNvSpPr txBox="1"/>
          <p:nvPr/>
        </p:nvSpPr>
        <p:spPr>
          <a:xfrm>
            <a:off x="389109" y="4105072"/>
            <a:ext cx="410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代码怎么写？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8FCBCC-2DEC-4332-B814-DCD6B2AB76EA}"/>
              </a:ext>
            </a:extLst>
          </p:cNvPr>
          <p:cNvSpPr txBox="1"/>
          <p:nvPr/>
        </p:nvSpPr>
        <p:spPr>
          <a:xfrm>
            <a:off x="9337881" y="2452759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7</a:t>
            </a:r>
            <a:endParaRPr lang="zh-CN" altLang="en-US" sz="36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AF1D501-76C0-4F74-87C0-AC5DA0BCB836}"/>
              </a:ext>
            </a:extLst>
          </p:cNvPr>
          <p:cNvSpPr txBox="1"/>
          <p:nvPr/>
        </p:nvSpPr>
        <p:spPr>
          <a:xfrm>
            <a:off x="8608271" y="3098010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7</a:t>
            </a:r>
            <a:endParaRPr lang="zh-CN" altLang="en-US" sz="36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85CFCB5-3F5A-48F6-B4B4-6F603F04D0F5}"/>
              </a:ext>
            </a:extLst>
          </p:cNvPr>
          <p:cNvSpPr txBox="1"/>
          <p:nvPr/>
        </p:nvSpPr>
        <p:spPr>
          <a:xfrm>
            <a:off x="7883470" y="3738159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7</a:t>
            </a:r>
            <a:endParaRPr lang="zh-CN" altLang="en-US" sz="3600"/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973383D9-984E-4612-A13B-5B0EFD81E959}"/>
              </a:ext>
            </a:extLst>
          </p:cNvPr>
          <p:cNvSpPr txBox="1">
            <a:spLocks/>
          </p:cNvSpPr>
          <p:nvPr/>
        </p:nvSpPr>
        <p:spPr>
          <a:xfrm>
            <a:off x="238780" y="236201"/>
            <a:ext cx="6013739" cy="82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z="4000"/>
              <a:t>广度优先搜索</a:t>
            </a:r>
            <a:r>
              <a:rPr lang="en-US" altLang="zh-CN" sz="4000"/>
              <a:t>(BFS)——</a:t>
            </a:r>
            <a:r>
              <a:rPr lang="zh-CN" altLang="en-US" sz="4000"/>
              <a:t>应用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3FD01C-B68B-46BF-9D16-D8ACB937722C}"/>
              </a:ext>
            </a:extLst>
          </p:cNvPr>
          <p:cNvSpPr txBox="1"/>
          <p:nvPr/>
        </p:nvSpPr>
        <p:spPr>
          <a:xfrm>
            <a:off x="9347960" y="1820316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8</a:t>
            </a:r>
            <a:endParaRPr lang="zh-CN" altLang="en-US" sz="360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58CA850-CA17-4C27-B25A-6024415B2689}"/>
              </a:ext>
            </a:extLst>
          </p:cNvPr>
          <p:cNvSpPr txBox="1"/>
          <p:nvPr/>
        </p:nvSpPr>
        <p:spPr>
          <a:xfrm>
            <a:off x="10071414" y="2449694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8</a:t>
            </a:r>
            <a:endParaRPr lang="zh-CN" altLang="en-US" sz="36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2967FCA-1D34-49EF-8EEC-305DA23451CF}"/>
              </a:ext>
            </a:extLst>
          </p:cNvPr>
          <p:cNvSpPr txBox="1"/>
          <p:nvPr/>
        </p:nvSpPr>
        <p:spPr>
          <a:xfrm>
            <a:off x="7883470" y="4382400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8</a:t>
            </a:r>
            <a:endParaRPr lang="zh-CN" altLang="en-US" sz="36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43D63EB-B8DF-416B-BE36-825FA7138435}"/>
              </a:ext>
            </a:extLst>
          </p:cNvPr>
          <p:cNvSpPr txBox="1"/>
          <p:nvPr/>
        </p:nvSpPr>
        <p:spPr>
          <a:xfrm>
            <a:off x="5709705" y="4990806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8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88631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5" grpId="0"/>
      <p:bldP spid="41" grpId="0" animBg="1"/>
      <p:bldP spid="42" grpId="0" animBg="1"/>
      <p:bldP spid="43" grpId="0" animBg="1"/>
      <p:bldP spid="45" grpId="0" animBg="1"/>
      <p:bldP spid="47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5E4B-C7E8-433A-9288-D27212BE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23" y="1079952"/>
            <a:ext cx="8172994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/>
              <a:t>在打完整的代码的时候，先来认识一下工具：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表达状态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对于迷宫，状态如何表示？</a:t>
            </a:r>
            <a:endParaRPr lang="en-US" altLang="zh-CN" sz="800"/>
          </a:p>
          <a:p>
            <a:pPr marL="0" indent="0">
              <a:buNone/>
            </a:pPr>
            <a:r>
              <a:rPr lang="zh-CN" altLang="en-US" sz="2800"/>
              <a:t>走到坐标为</a:t>
            </a:r>
            <a:r>
              <a:rPr lang="en-US" altLang="zh-CN" sz="2800"/>
              <a:t>(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altLang="zh-CN" sz="2800"/>
              <a:t>)</a:t>
            </a:r>
            <a:r>
              <a:rPr lang="zh-CN" altLang="en-US" sz="2800"/>
              <a:t>用时为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marL="0" indent="0">
              <a:buNone/>
            </a:pPr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用一个结构体表示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E13D64-309A-431E-B08A-01ECE58189B0}"/>
              </a:ext>
            </a:extLst>
          </p:cNvPr>
          <p:cNvSpPr txBox="1"/>
          <p:nvPr/>
        </p:nvSpPr>
        <p:spPr>
          <a:xfrm>
            <a:off x="5173480" y="2160240"/>
            <a:ext cx="63348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这样，就能轻松举出下一步的状态了。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一共四种：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{x+1 ,y      ,t+1}, </a:t>
            </a:r>
          </a:p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{x-1  ,y      ,t+1},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{x     ,y+1  ,t+1},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{x     ,y-1   ,t+1}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要判断是否为合法状态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（坐标是否在迷宫内？坐标是否为墙？）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DCC49A5-3345-4398-9D9E-03085B5B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0" y="236201"/>
            <a:ext cx="6013739" cy="82562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广度优先搜索</a:t>
            </a:r>
            <a:r>
              <a:rPr lang="en-US" altLang="zh-CN" sz="4000"/>
              <a:t>(BFS)——</a:t>
            </a:r>
            <a:r>
              <a:rPr lang="zh-CN" altLang="en-US" sz="4000"/>
              <a:t>应用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0DEF2E-9FBE-4B9C-8A37-6FAC7569A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23" y="3863914"/>
            <a:ext cx="2530614" cy="14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4CFD3A7A-B7D1-40F8-B2C8-8AB1038ED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99" y="4313514"/>
            <a:ext cx="3352798" cy="22218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69AB3D7-BF85-451F-AE6E-D9E2F4BB3F47}"/>
              </a:ext>
            </a:extLst>
          </p:cNvPr>
          <p:cNvSpPr txBox="1"/>
          <p:nvPr/>
        </p:nvSpPr>
        <p:spPr>
          <a:xfrm>
            <a:off x="584886" y="1195912"/>
            <a:ext cx="6145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中央的位置为第二步能到达的状态。</a:t>
            </a:r>
            <a:endParaRPr lang="en-US" altLang="zh-CN" sz="2400"/>
          </a:p>
          <a:p>
            <a:r>
              <a:rPr lang="zh-CN" altLang="en-US" sz="2400"/>
              <a:t>对于这个位置，下一步能到的的状态有？</a:t>
            </a:r>
            <a:endParaRPr lang="en-US" altLang="zh-CN" sz="2400"/>
          </a:p>
          <a:p>
            <a:r>
              <a:rPr lang="zh-CN" altLang="en-US" sz="2400"/>
              <a:t>很显然，如果还考虑向左走的情况是没用的。</a:t>
            </a:r>
            <a:endParaRPr lang="en-US" altLang="zh-CN" sz="240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68F90F0-D683-48F1-83FE-311B1A265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99" y="1128584"/>
            <a:ext cx="2825577" cy="85215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F6C8D6E2-979B-4238-B8B2-2288A0227F4F}"/>
              </a:ext>
            </a:extLst>
          </p:cNvPr>
          <p:cNvSpPr txBox="1"/>
          <p:nvPr/>
        </p:nvSpPr>
        <p:spPr>
          <a:xfrm>
            <a:off x="683623" y="2743854"/>
            <a:ext cx="6145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/>
          </a:p>
          <a:p>
            <a:r>
              <a:rPr lang="zh-CN" altLang="en-US" sz="2400"/>
              <a:t>这个缺陷在更大的迷宫（甚至不可达的迷宫）里会被放大：无意义的死循环</a:t>
            </a:r>
          </a:p>
          <a:p>
            <a:endParaRPr lang="zh-CN" altLang="en-US" sz="24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809731A-AA9C-46D0-9FBC-000B1C5FE56B}"/>
              </a:ext>
            </a:extLst>
          </p:cNvPr>
          <p:cNvSpPr txBox="1"/>
          <p:nvPr/>
        </p:nvSpPr>
        <p:spPr>
          <a:xfrm>
            <a:off x="683623" y="4532085"/>
            <a:ext cx="5511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或者在有更完美的情况下，</a:t>
            </a:r>
            <a:endParaRPr lang="en-US" altLang="zh-CN" sz="2400"/>
          </a:p>
          <a:p>
            <a:r>
              <a:rPr lang="zh-CN" altLang="en-US" sz="2400"/>
              <a:t>仍考虑不完美的情况，影响效率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309597E5-00C6-43DF-AA51-CCC18089D90E}"/>
              </a:ext>
            </a:extLst>
          </p:cNvPr>
          <p:cNvSpPr/>
          <p:nvPr/>
        </p:nvSpPr>
        <p:spPr>
          <a:xfrm>
            <a:off x="7867138" y="6013623"/>
            <a:ext cx="1178010" cy="2718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4135C3E2-6F46-42E2-93F3-F7DA76AA9109}"/>
              </a:ext>
            </a:extLst>
          </p:cNvPr>
          <p:cNvSpPr/>
          <p:nvPr/>
        </p:nvSpPr>
        <p:spPr>
          <a:xfrm rot="10800000">
            <a:off x="7479959" y="4604951"/>
            <a:ext cx="230660" cy="134573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1FCE2D9B-4DF0-4D45-9ADB-E3FB69D12371}"/>
              </a:ext>
            </a:extLst>
          </p:cNvPr>
          <p:cNvSpPr/>
          <p:nvPr/>
        </p:nvSpPr>
        <p:spPr>
          <a:xfrm>
            <a:off x="9139884" y="4600832"/>
            <a:ext cx="230660" cy="134573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DCA4EEB3-D35B-49CB-BDBE-38B1C3AA9A51}"/>
              </a:ext>
            </a:extLst>
          </p:cNvPr>
          <p:cNvSpPr/>
          <p:nvPr/>
        </p:nvSpPr>
        <p:spPr>
          <a:xfrm>
            <a:off x="7863018" y="4543163"/>
            <a:ext cx="1178010" cy="2718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93FF67CC-A27C-4446-8616-9F01B9282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99" y="2089853"/>
            <a:ext cx="2400300" cy="2114550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0870E33C-29CB-478F-97A4-7D1CA3A8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0" y="236201"/>
            <a:ext cx="6013739" cy="82562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广度优先搜索</a:t>
            </a:r>
            <a:r>
              <a:rPr lang="en-US" altLang="zh-CN" sz="4000"/>
              <a:t>(BFS)——</a:t>
            </a:r>
            <a:r>
              <a:rPr lang="zh-CN" altLang="en-US" sz="400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314205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6" grpId="0"/>
      <p:bldP spid="31" grpId="0" animBg="1"/>
      <p:bldP spid="33" grpId="0" animBg="1"/>
      <p:bldP spid="34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AAFA1BD-FEB2-4FBC-BB20-4C6F9FA85F7B}"/>
              </a:ext>
            </a:extLst>
          </p:cNvPr>
          <p:cNvSpPr txBox="1"/>
          <p:nvPr/>
        </p:nvSpPr>
        <p:spPr>
          <a:xfrm>
            <a:off x="683622" y="1128584"/>
            <a:ext cx="91657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解决方法：</a:t>
            </a:r>
            <a:endParaRPr lang="en-US" altLang="zh-CN" sz="2000"/>
          </a:p>
          <a:p>
            <a:r>
              <a:rPr lang="zh-CN" altLang="en-US" sz="2000"/>
              <a:t>用一个二维数组</a:t>
            </a:r>
            <a:endParaRPr lang="en-US" altLang="zh-CN" sz="2000"/>
          </a:p>
          <a:p>
            <a:r>
              <a:rPr lang="en-US" altLang="zh-CN" sz="2000">
                <a:latin typeface="+mj-ea"/>
                <a:ea typeface="+mj-ea"/>
              </a:rPr>
              <a:t>bool vis[i][j]</a:t>
            </a:r>
            <a:r>
              <a:rPr lang="zh-CN" altLang="en-US" sz="2000"/>
              <a:t> 对应走到迷宫的</a:t>
            </a:r>
            <a:r>
              <a:rPr lang="zh-CN" altLang="en-US" sz="2000">
                <a:latin typeface="+mj-ea"/>
                <a:ea typeface="+mj-ea"/>
              </a:rPr>
              <a:t>坐标</a:t>
            </a:r>
            <a:r>
              <a:rPr lang="en-US" altLang="zh-CN" sz="2000">
                <a:latin typeface="+mj-ea"/>
                <a:ea typeface="+mj-ea"/>
              </a:rPr>
              <a:t>(i, j)</a:t>
            </a:r>
            <a:r>
              <a:rPr lang="zh-CN" altLang="en-US" sz="2000">
                <a:latin typeface="+mj-ea"/>
                <a:ea typeface="+mj-ea"/>
              </a:rPr>
              <a:t>是否</a:t>
            </a:r>
            <a:r>
              <a:rPr lang="zh-CN" altLang="en-US" sz="2000"/>
              <a:t>已经走过</a:t>
            </a:r>
            <a:endParaRPr lang="en-US" altLang="zh-CN" sz="2000"/>
          </a:p>
          <a:p>
            <a:r>
              <a:rPr lang="zh-CN" altLang="en-US" sz="2000"/>
              <a:t>初始值为</a:t>
            </a:r>
            <a:r>
              <a:rPr lang="en-US" altLang="zh-CN" sz="2000"/>
              <a:t>0</a:t>
            </a:r>
            <a:r>
              <a:rPr lang="zh-CN" altLang="en-US" sz="2000"/>
              <a:t>，表示未曾到过</a:t>
            </a:r>
            <a:endParaRPr lang="en-US" altLang="zh-CN" sz="2000"/>
          </a:p>
          <a:p>
            <a:r>
              <a:rPr lang="zh-CN" altLang="en-US" sz="2000"/>
              <a:t>每走一个格子，就检验到达这个格子是否到过，</a:t>
            </a:r>
            <a:endParaRPr lang="en-US" altLang="zh-CN" sz="2000"/>
          </a:p>
          <a:p>
            <a:r>
              <a:rPr lang="zh-CN" altLang="en-US" sz="2000"/>
              <a:t>如果已经到过，这一步就不用考虑了。</a:t>
            </a:r>
            <a:endParaRPr lang="en-US" altLang="zh-CN" sz="2000"/>
          </a:p>
          <a:p>
            <a:r>
              <a:rPr lang="zh-CN" altLang="en-US" sz="2000"/>
              <a:t>否则就需要考虑这一步，要记住</a:t>
            </a:r>
            <a:r>
              <a:rPr lang="zh-CN" altLang="en-US" sz="2000">
                <a:solidFill>
                  <a:srgbClr val="FF0000"/>
                </a:solidFill>
              </a:rPr>
              <a:t>标记</a:t>
            </a:r>
            <a:r>
              <a:rPr lang="zh-CN" altLang="en-US" sz="2000"/>
              <a:t>这个坐标的状态为已达。</a:t>
            </a:r>
            <a:r>
              <a:rPr lang="en-US" altLang="zh-CN" sz="2000"/>
              <a:t>		</a:t>
            </a:r>
            <a:r>
              <a:rPr lang="zh-CN" altLang="en-US" sz="2000"/>
              <a:t>（简化版）</a:t>
            </a:r>
            <a:endParaRPr lang="en-US" altLang="zh-CN" sz="2000">
              <a:latin typeface="+mj-ea"/>
              <a:ea typeface="+mj-ea"/>
            </a:endParaRPr>
          </a:p>
          <a:p>
            <a:endParaRPr lang="en-US" altLang="zh-CN" sz="20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C75112-C4A3-4B7C-AB17-161A70144F16}"/>
              </a:ext>
            </a:extLst>
          </p:cNvPr>
          <p:cNvSpPr txBox="1"/>
          <p:nvPr/>
        </p:nvSpPr>
        <p:spPr>
          <a:xfrm>
            <a:off x="683622" y="3429000"/>
            <a:ext cx="115907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/>
              <a:t>加强</a:t>
            </a:r>
            <a:r>
              <a:rPr lang="en-US" altLang="zh-CN" sz="2000" b="1" i="1"/>
              <a:t> :</a:t>
            </a:r>
            <a:endParaRPr lang="en-US" altLang="zh-CN" sz="2000"/>
          </a:p>
          <a:p>
            <a:r>
              <a:rPr lang="zh-CN" altLang="en-US" sz="2000"/>
              <a:t>用</a:t>
            </a:r>
            <a:endParaRPr lang="en-US" altLang="zh-CN" sz="2000">
              <a:latin typeface="+mj-ea"/>
              <a:ea typeface="+mj-ea"/>
            </a:endParaRPr>
          </a:p>
          <a:p>
            <a:r>
              <a:rPr lang="en-US" altLang="zh-CN" sz="2000">
                <a:latin typeface="+mj-ea"/>
                <a:ea typeface="+mj-ea"/>
              </a:rPr>
              <a:t>int vis[i][j]	</a:t>
            </a:r>
            <a:r>
              <a:rPr lang="en-US" altLang="zh-CN" sz="2000"/>
              <a:t>(</a:t>
            </a:r>
            <a:r>
              <a:rPr lang="zh-CN" altLang="en-US" sz="2000"/>
              <a:t>就是刚才的图示</a:t>
            </a:r>
            <a:r>
              <a:rPr lang="en-US" altLang="zh-CN" sz="2000"/>
              <a:t>)</a:t>
            </a:r>
            <a:endParaRPr lang="en-US" altLang="zh-CN" sz="2000">
              <a:latin typeface="+mj-ea"/>
              <a:ea typeface="+mj-ea"/>
            </a:endParaRPr>
          </a:p>
          <a:p>
            <a:r>
              <a:rPr lang="zh-CN" altLang="en-US" sz="2000">
                <a:latin typeface="+mj-ea"/>
                <a:ea typeface="+mj-ea"/>
              </a:rPr>
              <a:t>对应走到迷宫的坐标</a:t>
            </a:r>
            <a:r>
              <a:rPr lang="en-US" altLang="zh-CN" sz="2000">
                <a:latin typeface="+mj-ea"/>
                <a:ea typeface="+mj-ea"/>
              </a:rPr>
              <a:t>(i, j)</a:t>
            </a:r>
            <a:r>
              <a:rPr lang="zh-CN" altLang="en-US" sz="2000">
                <a:latin typeface="+mj-ea"/>
                <a:ea typeface="+mj-ea"/>
              </a:rPr>
              <a:t>的最短用时</a:t>
            </a:r>
            <a:endParaRPr lang="en-US" altLang="zh-CN" sz="2000">
              <a:latin typeface="+mj-ea"/>
              <a:ea typeface="+mj-ea"/>
            </a:endParaRPr>
          </a:p>
          <a:p>
            <a:r>
              <a:rPr lang="zh-CN" altLang="en-US" sz="2000"/>
              <a:t>初始值为</a:t>
            </a:r>
            <a:r>
              <a:rPr lang="en-US" altLang="zh-CN" sz="2000"/>
              <a:t>0</a:t>
            </a:r>
            <a:r>
              <a:rPr lang="zh-CN" altLang="en-US" sz="2000"/>
              <a:t>，表示未曾到过</a:t>
            </a:r>
            <a:endParaRPr lang="en-US" altLang="zh-CN" sz="2000"/>
          </a:p>
          <a:p>
            <a:r>
              <a:rPr lang="zh-CN" altLang="en-US" sz="2000"/>
              <a:t>每走一个格子：</a:t>
            </a:r>
            <a:endParaRPr lang="en-US" altLang="zh-CN" sz="2000"/>
          </a:p>
          <a:p>
            <a:r>
              <a:rPr lang="en-US" altLang="zh-CN" sz="2000"/>
              <a:t>		</a:t>
            </a:r>
            <a:r>
              <a:rPr lang="zh-CN" altLang="en-US" sz="2000"/>
              <a:t>如果已经到过：检验当前用时是否</a:t>
            </a:r>
            <a:r>
              <a:rPr lang="zh-CN" altLang="en-US" sz="2000">
                <a:solidFill>
                  <a:srgbClr val="FF0000"/>
                </a:solidFill>
              </a:rPr>
              <a:t>小于</a:t>
            </a:r>
            <a:r>
              <a:rPr lang="zh-CN" altLang="en-US" sz="2000"/>
              <a:t>到达这个格子的</a:t>
            </a:r>
            <a:r>
              <a:rPr lang="zh-CN" altLang="en-US" sz="2000">
                <a:solidFill>
                  <a:srgbClr val="FF0000"/>
                </a:solidFill>
              </a:rPr>
              <a:t>目前最短用时</a:t>
            </a:r>
            <a:endParaRPr lang="en-US" altLang="zh-CN" sz="2000"/>
          </a:p>
          <a:p>
            <a:r>
              <a:rPr lang="en-US" altLang="zh-CN" sz="2000"/>
              <a:t>			</a:t>
            </a:r>
            <a:r>
              <a:rPr lang="zh-CN" altLang="en-US" sz="2000"/>
              <a:t>如果小于：说明当前状态比之前更优，要考虑这一步，并</a:t>
            </a:r>
            <a:r>
              <a:rPr lang="zh-CN" altLang="en-US" sz="2000">
                <a:solidFill>
                  <a:srgbClr val="FF0000"/>
                </a:solidFill>
              </a:rPr>
              <a:t>更新</a:t>
            </a:r>
            <a:r>
              <a:rPr lang="zh-CN" altLang="en-US" sz="2000"/>
              <a:t>这个坐标的</a:t>
            </a:r>
            <a:r>
              <a:rPr lang="zh-CN" altLang="en-US" sz="2000">
                <a:solidFill>
                  <a:srgbClr val="FF0000"/>
                </a:solidFill>
              </a:rPr>
              <a:t>目前最短用时</a:t>
            </a:r>
            <a:endParaRPr lang="en-US" altLang="zh-CN" sz="2000"/>
          </a:p>
          <a:p>
            <a:r>
              <a:rPr lang="en-US" altLang="zh-CN" sz="2000"/>
              <a:t>		</a:t>
            </a:r>
            <a:r>
              <a:rPr lang="zh-CN" altLang="en-US" sz="2000"/>
              <a:t>如果没有到过：则必须考虑这一步，把这个坐标点的最短用时更新为当前用时。</a:t>
            </a:r>
            <a:endParaRPr lang="en-US" altLang="zh-CN" sz="2000"/>
          </a:p>
          <a:p>
            <a:r>
              <a:rPr lang="zh-CN" altLang="en-US" sz="2000"/>
              <a:t>可以求不同的最快路径数量。</a:t>
            </a:r>
            <a:r>
              <a:rPr lang="en-US" altLang="zh-CN" sz="2000"/>
              <a:t>								</a:t>
            </a:r>
            <a:r>
              <a:rPr lang="zh-CN" altLang="en-US" sz="2000"/>
              <a:t>（建议掌握）</a:t>
            </a:r>
            <a:endParaRPr lang="en-US" altLang="zh-CN" sz="200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9F44A5E-1EC6-4362-A591-F0C4F5F5C08D}"/>
              </a:ext>
            </a:extLst>
          </p:cNvPr>
          <p:cNvSpPr txBox="1">
            <a:spLocks/>
          </p:cNvSpPr>
          <p:nvPr/>
        </p:nvSpPr>
        <p:spPr>
          <a:xfrm>
            <a:off x="238780" y="236201"/>
            <a:ext cx="6013739" cy="82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z="4000"/>
              <a:t>广度优先搜索</a:t>
            </a:r>
            <a:r>
              <a:rPr lang="en-US" altLang="zh-CN" sz="4000"/>
              <a:t>(BFS)——</a:t>
            </a:r>
            <a:r>
              <a:rPr lang="zh-CN" altLang="en-US" sz="400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323409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5E4B-C7E8-433A-9288-D27212BE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23" y="226423"/>
            <a:ext cx="6260875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/>
              <a:t>广搜迷宫代码细节</a:t>
            </a:r>
            <a:endParaRPr lang="en-US" altLang="zh-CN" sz="2800"/>
          </a:p>
          <a:p>
            <a:pPr marL="0" indent="0">
              <a:buNone/>
            </a:pP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F7A80A-163C-4BC7-8089-EF961287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15" y="746528"/>
            <a:ext cx="3612389" cy="27763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63DEDC-C87A-4EEA-9A2F-011B08E4E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16" y="3522862"/>
            <a:ext cx="3835124" cy="30785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1076CF-4F6F-494E-82F1-51D3DB4C7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793" y="603635"/>
            <a:ext cx="6850974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1B5887-359D-4094-8916-C84710E8F585}"/>
              </a:ext>
            </a:extLst>
          </p:cNvPr>
          <p:cNvSpPr txBox="1"/>
          <p:nvPr/>
        </p:nvSpPr>
        <p:spPr>
          <a:xfrm>
            <a:off x="461554" y="1061825"/>
            <a:ext cx="112688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+mn-ea"/>
              </a:rPr>
              <a:t>再来一题：</a:t>
            </a:r>
            <a:endParaRPr lang="en-US" altLang="zh-CN" sz="3600">
              <a:latin typeface="+mn-ea"/>
            </a:endParaRPr>
          </a:p>
          <a:p>
            <a:r>
              <a:rPr lang="zh-CN" altLang="en-US" sz="3600">
                <a:latin typeface="+mn-ea"/>
              </a:rPr>
              <a:t>给定两个只包含</a:t>
            </a:r>
            <a:r>
              <a:rPr lang="en-US" altLang="zh-CN" sz="3600">
                <a:latin typeface="+mn-ea"/>
              </a:rPr>
              <a:t>a</a:t>
            </a:r>
            <a:r>
              <a:rPr lang="zh-CN" altLang="en-US" sz="3600">
                <a:latin typeface="+mn-ea"/>
              </a:rPr>
              <a:t>和</a:t>
            </a:r>
            <a:r>
              <a:rPr lang="en-US" altLang="zh-CN" sz="3600">
                <a:latin typeface="+mn-ea"/>
              </a:rPr>
              <a:t>x</a:t>
            </a:r>
            <a:r>
              <a:rPr lang="zh-CN" altLang="en-US" sz="3600">
                <a:latin typeface="+mn-ea"/>
              </a:rPr>
              <a:t>两种字符的字符串</a:t>
            </a:r>
            <a:r>
              <a:rPr lang="en-US" altLang="zh-CN" sz="3600">
                <a:latin typeface="+mn-ea"/>
              </a:rPr>
              <a:t>S</a:t>
            </a:r>
            <a:r>
              <a:rPr lang="zh-CN" altLang="en-US" sz="3600">
                <a:latin typeface="+mn-ea"/>
              </a:rPr>
              <a:t>和</a:t>
            </a:r>
            <a:r>
              <a:rPr lang="en-US" altLang="zh-CN" sz="3600">
                <a:latin typeface="+mn-ea"/>
              </a:rPr>
              <a:t>E</a:t>
            </a:r>
            <a:r>
              <a:rPr lang="zh-CN" altLang="en-US" sz="3600">
                <a:latin typeface="+mn-ea"/>
              </a:rPr>
              <a:t>，</a:t>
            </a:r>
            <a:r>
              <a:rPr lang="en-US" altLang="zh-CN" sz="3600">
                <a:latin typeface="+mn-ea"/>
              </a:rPr>
              <a:t>(0&lt;len(S)&lt;len(E)&lt;50)</a:t>
            </a:r>
          </a:p>
          <a:p>
            <a:r>
              <a:rPr lang="zh-CN" altLang="en-US" sz="3600">
                <a:latin typeface="+mn-ea"/>
              </a:rPr>
              <a:t>可以对</a:t>
            </a:r>
            <a:r>
              <a:rPr lang="en-US" altLang="zh-CN" sz="3600">
                <a:latin typeface="+mn-ea"/>
              </a:rPr>
              <a:t>S</a:t>
            </a:r>
            <a:r>
              <a:rPr lang="zh-CN" altLang="en-US" sz="3600">
                <a:latin typeface="+mn-ea"/>
              </a:rPr>
              <a:t>进行两种操作：</a:t>
            </a:r>
            <a:endParaRPr lang="en-US" altLang="zh-CN" sz="3600">
              <a:latin typeface="+mn-ea"/>
            </a:endParaRPr>
          </a:p>
          <a:p>
            <a:r>
              <a:rPr lang="zh-CN" altLang="en-US" sz="3600">
                <a:latin typeface="+mn-ea"/>
              </a:rPr>
              <a:t>第一种：在字符串</a:t>
            </a:r>
            <a:r>
              <a:rPr lang="en-US" altLang="zh-CN" sz="3600">
                <a:latin typeface="+mn-ea"/>
              </a:rPr>
              <a:t>S</a:t>
            </a:r>
            <a:r>
              <a:rPr lang="zh-CN" altLang="en-US" sz="3600">
                <a:latin typeface="+mn-ea"/>
              </a:rPr>
              <a:t>的末尾添加一个字符</a:t>
            </a:r>
            <a:r>
              <a:rPr lang="en-US" altLang="zh-CN" sz="3600">
                <a:latin typeface="+mn-ea"/>
              </a:rPr>
              <a:t>a</a:t>
            </a:r>
          </a:p>
          <a:p>
            <a:r>
              <a:rPr lang="zh-CN" altLang="en-US" sz="3600">
                <a:latin typeface="+mn-ea"/>
              </a:rPr>
              <a:t>第二种：把字符串</a:t>
            </a:r>
            <a:r>
              <a:rPr lang="en-US" altLang="zh-CN" sz="3600">
                <a:latin typeface="+mn-ea"/>
              </a:rPr>
              <a:t>S</a:t>
            </a:r>
            <a:r>
              <a:rPr lang="zh-CN" altLang="en-US" sz="3600">
                <a:latin typeface="+mn-ea"/>
              </a:rPr>
              <a:t>反转，然后在末尾添加一个字符</a:t>
            </a:r>
            <a:r>
              <a:rPr lang="en-US" altLang="zh-CN" sz="3600">
                <a:latin typeface="+mn-ea"/>
              </a:rPr>
              <a:t>x</a:t>
            </a:r>
          </a:p>
          <a:p>
            <a:r>
              <a:rPr lang="zh-CN" altLang="en-US" sz="3600">
                <a:latin typeface="+mn-ea"/>
              </a:rPr>
              <a:t>问：</a:t>
            </a:r>
            <a:r>
              <a:rPr lang="en-US" altLang="zh-CN" sz="3600">
                <a:latin typeface="+mn-ea"/>
              </a:rPr>
              <a:t>S</a:t>
            </a:r>
            <a:r>
              <a:rPr lang="zh-CN" altLang="en-US" sz="3600">
                <a:latin typeface="+mn-ea"/>
              </a:rPr>
              <a:t>是否可以通过若干次这两种操作，成为字符串</a:t>
            </a:r>
            <a:r>
              <a:rPr lang="en-US" altLang="zh-CN" sz="3600">
                <a:latin typeface="+mn-ea"/>
              </a:rPr>
              <a:t>E</a:t>
            </a:r>
            <a:r>
              <a:rPr lang="zh-CN" altLang="en-US" sz="3600">
                <a:latin typeface="+mn-ea"/>
              </a:rPr>
              <a:t>？</a:t>
            </a:r>
            <a:endParaRPr lang="en-US" altLang="zh-CN" sz="3600">
              <a:latin typeface="+mn-ea"/>
            </a:endParaRPr>
          </a:p>
          <a:p>
            <a:r>
              <a:rPr lang="en-US" altLang="zh-CN" sz="3600">
                <a:latin typeface="+mn-ea"/>
              </a:rPr>
              <a:t>		</a:t>
            </a:r>
            <a:r>
              <a:rPr lang="zh-CN" altLang="en-US" sz="3600">
                <a:latin typeface="+mn-ea"/>
              </a:rPr>
              <a:t>输出</a:t>
            </a:r>
            <a:r>
              <a:rPr lang="en-US" altLang="zh-CN" sz="3600">
                <a:latin typeface="+mn-ea"/>
              </a:rPr>
              <a:t>YES</a:t>
            </a:r>
            <a:r>
              <a:rPr lang="zh-CN" altLang="en-US" sz="3600">
                <a:latin typeface="+mn-ea"/>
              </a:rPr>
              <a:t>或</a:t>
            </a:r>
            <a:r>
              <a:rPr lang="en-US" altLang="zh-CN" sz="3600">
                <a:latin typeface="+mn-ea"/>
              </a:rPr>
              <a:t>NO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731C65C-300A-447D-A10E-11BCC124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0" y="236201"/>
            <a:ext cx="6013739" cy="82562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广度优先搜索</a:t>
            </a:r>
            <a:r>
              <a:rPr lang="en-US" altLang="zh-CN" sz="4000"/>
              <a:t>(BFS)——</a:t>
            </a:r>
            <a:r>
              <a:rPr lang="zh-CN" altLang="en-US" sz="400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202503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E1EE3E-8090-46CD-80EB-7D1D6634143D}"/>
              </a:ext>
            </a:extLst>
          </p:cNvPr>
          <p:cNvSpPr txBox="1"/>
          <p:nvPr/>
        </p:nvSpPr>
        <p:spPr>
          <a:xfrm>
            <a:off x="1584960" y="2474893"/>
            <a:ext cx="101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课程中讲解的代码放在</a:t>
            </a:r>
            <a:r>
              <a:rPr lang="en-US" altLang="zh-CN" sz="2800"/>
              <a:t>github</a:t>
            </a:r>
          </a:p>
          <a:p>
            <a:r>
              <a:rPr lang="en-US" altLang="zh-CN" sz="2800">
                <a:hlinkClick r:id="rId2"/>
              </a:rPr>
              <a:t>https://github.com/sweet-fish/2018_scut_tic_search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2076176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1B5887-359D-4094-8916-C84710E8F585}"/>
              </a:ext>
            </a:extLst>
          </p:cNvPr>
          <p:cNvSpPr txBox="1"/>
          <p:nvPr/>
        </p:nvSpPr>
        <p:spPr>
          <a:xfrm>
            <a:off x="683623" y="1762897"/>
            <a:ext cx="1126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法</a:t>
            </a:r>
            <a:r>
              <a:rPr lang="en-US" altLang="zh-CN" sz="2800"/>
              <a:t>1</a:t>
            </a:r>
            <a:r>
              <a:rPr lang="zh-CN" altLang="en-US" sz="2800"/>
              <a:t>：搜索</a:t>
            </a:r>
            <a:r>
              <a:rPr lang="en-US" altLang="zh-CN" sz="2800"/>
              <a:t>S</a:t>
            </a:r>
            <a:r>
              <a:rPr lang="zh-CN" altLang="en-US" sz="2800"/>
              <a:t>每下一步能达到的状态，判断是否为</a:t>
            </a:r>
            <a:r>
              <a:rPr lang="en-US" altLang="zh-CN" sz="2800"/>
              <a:t>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2563DE-B3C7-4BDA-9D94-5E7E917A3670}"/>
              </a:ext>
            </a:extLst>
          </p:cNvPr>
          <p:cNvSpPr txBox="1"/>
          <p:nvPr/>
        </p:nvSpPr>
        <p:spPr>
          <a:xfrm>
            <a:off x="5704342" y="2199102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45330AA-EFF2-4A4B-B811-FA242DF2EFD9}"/>
              </a:ext>
            </a:extLst>
          </p:cNvPr>
          <p:cNvCxnSpPr>
            <a:cxnSpLocks/>
          </p:cNvCxnSpPr>
          <p:nvPr/>
        </p:nvCxnSpPr>
        <p:spPr>
          <a:xfrm flipH="1">
            <a:off x="5099219" y="2545313"/>
            <a:ext cx="605123" cy="384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8A1A8F7-A025-46F5-9196-ECCD6B10FD5A}"/>
              </a:ext>
            </a:extLst>
          </p:cNvPr>
          <p:cNvSpPr txBox="1"/>
          <p:nvPr/>
        </p:nvSpPr>
        <p:spPr>
          <a:xfrm>
            <a:off x="4798537" y="2865562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aa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28DA38-737F-4910-AA6D-BAF17B85BCF6}"/>
              </a:ext>
            </a:extLst>
          </p:cNvPr>
          <p:cNvSpPr txBox="1"/>
          <p:nvPr/>
        </p:nvSpPr>
        <p:spPr>
          <a:xfrm>
            <a:off x="6474940" y="2853376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ax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D8E54E3-0BB5-4402-A8E5-E299A61FC7F3}"/>
              </a:ext>
            </a:extLst>
          </p:cNvPr>
          <p:cNvCxnSpPr/>
          <p:nvPr/>
        </p:nvCxnSpPr>
        <p:spPr>
          <a:xfrm flipH="1">
            <a:off x="4567876" y="3233345"/>
            <a:ext cx="387178" cy="34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A36B078-BE60-4A64-B4F4-8B25AE804E47}"/>
              </a:ext>
            </a:extLst>
          </p:cNvPr>
          <p:cNvCxnSpPr>
            <a:cxnSpLocks/>
          </p:cNvCxnSpPr>
          <p:nvPr/>
        </p:nvCxnSpPr>
        <p:spPr>
          <a:xfrm>
            <a:off x="5107454" y="3233345"/>
            <a:ext cx="399182" cy="34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8BBAE96-C2CE-4884-90A7-1CA061DA6C9E}"/>
              </a:ext>
            </a:extLst>
          </p:cNvPr>
          <p:cNvSpPr txBox="1"/>
          <p:nvPr/>
        </p:nvSpPr>
        <p:spPr>
          <a:xfrm>
            <a:off x="4267194" y="3512228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aaa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AFB2CC-3D40-46EB-98F5-46198BD5D52F}"/>
              </a:ext>
            </a:extLst>
          </p:cNvPr>
          <p:cNvSpPr txBox="1"/>
          <p:nvPr/>
        </p:nvSpPr>
        <p:spPr>
          <a:xfrm>
            <a:off x="5284568" y="3512228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aax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FE5DC7B-86E9-47B9-A2FF-E7B7C9B47C8E}"/>
              </a:ext>
            </a:extLst>
          </p:cNvPr>
          <p:cNvCxnSpPr/>
          <p:nvPr/>
        </p:nvCxnSpPr>
        <p:spPr>
          <a:xfrm flipH="1">
            <a:off x="6219570" y="3237464"/>
            <a:ext cx="387178" cy="34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AFC5D47-BC69-4E52-81DE-530495BF9EB0}"/>
              </a:ext>
            </a:extLst>
          </p:cNvPr>
          <p:cNvCxnSpPr>
            <a:cxnSpLocks/>
          </p:cNvCxnSpPr>
          <p:nvPr/>
        </p:nvCxnSpPr>
        <p:spPr>
          <a:xfrm>
            <a:off x="6759148" y="3237464"/>
            <a:ext cx="399182" cy="34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FB9F61E-FDBE-4DB2-8BD6-CC1D9BE71F1F}"/>
              </a:ext>
            </a:extLst>
          </p:cNvPr>
          <p:cNvSpPr txBox="1"/>
          <p:nvPr/>
        </p:nvSpPr>
        <p:spPr>
          <a:xfrm>
            <a:off x="5918888" y="3516347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axa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12D5DB2-39A7-43D1-8423-BB8D581AD9C5}"/>
              </a:ext>
            </a:extLst>
          </p:cNvPr>
          <p:cNvSpPr txBox="1"/>
          <p:nvPr/>
        </p:nvSpPr>
        <p:spPr>
          <a:xfrm>
            <a:off x="6936262" y="3516347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xax</a:t>
            </a:r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ECF5997-3ACE-41BC-AEC2-A6B664AFC463}"/>
              </a:ext>
            </a:extLst>
          </p:cNvPr>
          <p:cNvCxnSpPr>
            <a:cxnSpLocks/>
          </p:cNvCxnSpPr>
          <p:nvPr/>
        </p:nvCxnSpPr>
        <p:spPr>
          <a:xfrm>
            <a:off x="6037980" y="2555768"/>
            <a:ext cx="568768" cy="372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927BC36C-08B5-42CC-8CC2-0F94C707D9BF}"/>
              </a:ext>
            </a:extLst>
          </p:cNvPr>
          <p:cNvSpPr txBox="1"/>
          <p:nvPr/>
        </p:nvSpPr>
        <p:spPr>
          <a:xfrm>
            <a:off x="683622" y="4059644"/>
            <a:ext cx="1126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法</a:t>
            </a:r>
            <a:r>
              <a:rPr lang="en-US" altLang="zh-CN" sz="2800"/>
              <a:t>2</a:t>
            </a:r>
            <a:r>
              <a:rPr lang="zh-CN" altLang="en-US" sz="2800"/>
              <a:t>：搜索</a:t>
            </a:r>
            <a:r>
              <a:rPr lang="en-US" altLang="zh-CN" sz="2800"/>
              <a:t>E</a:t>
            </a:r>
            <a:r>
              <a:rPr lang="zh-CN" altLang="en-US" sz="2800"/>
              <a:t>每上一步能达到的状态，判断是否为</a:t>
            </a:r>
            <a:r>
              <a:rPr lang="en-US" altLang="zh-CN" sz="2800"/>
              <a:t>S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3FDC6B-2E83-442C-AF02-733A6EAF201B}"/>
              </a:ext>
            </a:extLst>
          </p:cNvPr>
          <p:cNvSpPr txBox="1"/>
          <p:nvPr/>
        </p:nvSpPr>
        <p:spPr>
          <a:xfrm>
            <a:off x="683622" y="1153764"/>
            <a:ext cx="6952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例：</a:t>
            </a:r>
            <a:r>
              <a:rPr lang="en-US" altLang="zh-CN" sz="3200"/>
              <a:t>S = “a”			E = “aax”</a:t>
            </a:r>
            <a:endParaRPr lang="zh-CN" altLang="en-US" sz="32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170A9E-F431-4AE7-B5EE-558071610DE0}"/>
              </a:ext>
            </a:extLst>
          </p:cNvPr>
          <p:cNvSpPr txBox="1"/>
          <p:nvPr/>
        </p:nvSpPr>
        <p:spPr>
          <a:xfrm>
            <a:off x="5617840" y="4485106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aax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C6996BA-B436-4DE6-B26A-246BCBD14D61}"/>
              </a:ext>
            </a:extLst>
          </p:cNvPr>
          <p:cNvCxnSpPr>
            <a:cxnSpLocks/>
          </p:cNvCxnSpPr>
          <p:nvPr/>
        </p:nvCxnSpPr>
        <p:spPr>
          <a:xfrm flipH="1">
            <a:off x="5128049" y="4831317"/>
            <a:ext cx="605123" cy="384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AECF757-35CA-49DF-B4F2-84F1DCC58732}"/>
              </a:ext>
            </a:extLst>
          </p:cNvPr>
          <p:cNvSpPr txBox="1"/>
          <p:nvPr/>
        </p:nvSpPr>
        <p:spPr>
          <a:xfrm>
            <a:off x="6503770" y="5139380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aa</a:t>
            </a:r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974FFF1-57F3-44D9-92C4-99CED7D1D5ED}"/>
              </a:ext>
            </a:extLst>
          </p:cNvPr>
          <p:cNvCxnSpPr/>
          <p:nvPr/>
        </p:nvCxnSpPr>
        <p:spPr>
          <a:xfrm flipH="1">
            <a:off x="6248400" y="5523468"/>
            <a:ext cx="387178" cy="34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8A13161-2C4A-4517-8C8E-53B11CEDD5D3}"/>
              </a:ext>
            </a:extLst>
          </p:cNvPr>
          <p:cNvCxnSpPr>
            <a:cxnSpLocks/>
          </p:cNvCxnSpPr>
          <p:nvPr/>
        </p:nvCxnSpPr>
        <p:spPr>
          <a:xfrm>
            <a:off x="6787978" y="5523468"/>
            <a:ext cx="399182" cy="34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38874F6-F71B-493A-8BA2-BCCF9D1DA30A}"/>
              </a:ext>
            </a:extLst>
          </p:cNvPr>
          <p:cNvSpPr txBox="1"/>
          <p:nvPr/>
        </p:nvSpPr>
        <p:spPr>
          <a:xfrm>
            <a:off x="5947718" y="5802351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10002D6-91CC-45AA-8DA2-0E8D95A7DA5C}"/>
              </a:ext>
            </a:extLst>
          </p:cNvPr>
          <p:cNvSpPr txBox="1"/>
          <p:nvPr/>
        </p:nvSpPr>
        <p:spPr>
          <a:xfrm>
            <a:off x="6987569" y="5834595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无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39C2938-16AC-4759-94E2-AA3102FA1E3F}"/>
              </a:ext>
            </a:extLst>
          </p:cNvPr>
          <p:cNvCxnSpPr>
            <a:cxnSpLocks/>
          </p:cNvCxnSpPr>
          <p:nvPr/>
        </p:nvCxnSpPr>
        <p:spPr>
          <a:xfrm>
            <a:off x="6066810" y="4841772"/>
            <a:ext cx="568768" cy="372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15DAFAA-E25E-4354-BEEC-A43B65FE9BC0}"/>
              </a:ext>
            </a:extLst>
          </p:cNvPr>
          <p:cNvSpPr txBox="1"/>
          <p:nvPr/>
        </p:nvSpPr>
        <p:spPr>
          <a:xfrm>
            <a:off x="4955054" y="5223742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无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1C5BFD1-2248-487E-862C-48368FD97B68}"/>
              </a:ext>
            </a:extLst>
          </p:cNvPr>
          <p:cNvSpPr txBox="1"/>
          <p:nvPr/>
        </p:nvSpPr>
        <p:spPr>
          <a:xfrm>
            <a:off x="7405816" y="2545313"/>
            <a:ext cx="372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r>
              <a:rPr lang="zh-CN" altLang="en-US"/>
              <a:t>个合法状态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9ACE40F-F979-41DF-94CE-DCC1DB721CD0}"/>
              </a:ext>
            </a:extLst>
          </p:cNvPr>
          <p:cNvSpPr txBox="1"/>
          <p:nvPr/>
        </p:nvSpPr>
        <p:spPr>
          <a:xfrm>
            <a:off x="7405816" y="4756829"/>
            <a:ext cx="372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个合法状态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56EBFAE-A243-4889-AEF1-1DD41163E950}"/>
              </a:ext>
            </a:extLst>
          </p:cNvPr>
          <p:cNvSpPr txBox="1"/>
          <p:nvPr/>
        </p:nvSpPr>
        <p:spPr>
          <a:xfrm>
            <a:off x="9195657" y="2616356"/>
            <a:ext cx="2385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选对搜索策略非常重要！</a:t>
            </a:r>
          </a:p>
        </p:txBody>
      </p:sp>
      <p:sp>
        <p:nvSpPr>
          <p:cNvPr id="33" name="标题 1">
            <a:extLst>
              <a:ext uri="{FF2B5EF4-FFF2-40B4-BE49-F238E27FC236}">
                <a16:creationId xmlns:a16="http://schemas.microsoft.com/office/drawing/2014/main" id="{7438F6F1-78D3-4D2F-AF82-718868C68C3D}"/>
              </a:ext>
            </a:extLst>
          </p:cNvPr>
          <p:cNvSpPr txBox="1">
            <a:spLocks/>
          </p:cNvSpPr>
          <p:nvPr/>
        </p:nvSpPr>
        <p:spPr>
          <a:xfrm>
            <a:off x="238780" y="236201"/>
            <a:ext cx="6013739" cy="82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z="4000"/>
              <a:t>广度优先搜索</a:t>
            </a:r>
            <a:r>
              <a:rPr lang="en-US" altLang="zh-CN" sz="4000"/>
              <a:t>(BFS)——</a:t>
            </a:r>
            <a:r>
              <a:rPr lang="zh-CN" altLang="en-US" sz="400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178495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10" grpId="0"/>
      <p:bldP spid="11" grpId="0"/>
      <p:bldP spid="15" grpId="0"/>
      <p:bldP spid="16" grpId="0"/>
      <p:bldP spid="27" grpId="0"/>
      <p:bldP spid="28" grpId="0"/>
      <p:bldP spid="34" grpId="0"/>
      <p:bldP spid="36" grpId="0"/>
      <p:bldP spid="39" grpId="0"/>
      <p:bldP spid="46" grpId="0"/>
      <p:bldP spid="47" grpId="0"/>
      <p:bldP spid="49" grpId="0"/>
      <p:bldP spid="50" grpId="0"/>
      <p:bldP spid="51" grpId="0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518EF3-6148-45E1-976F-84566D3F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7" y="784538"/>
            <a:ext cx="6134603" cy="54735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0C52BE-FBAC-4D87-9621-AB2A9641B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95" y="784538"/>
            <a:ext cx="5460574" cy="440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A4547-0938-41E7-8A18-DD02A590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/>
              <a:t>休息一会</a:t>
            </a:r>
            <a:r>
              <a:rPr lang="en-US" altLang="zh-CN" sz="6000"/>
              <a:t>(</a:t>
            </a:r>
            <a:r>
              <a:rPr lang="zh-CN" altLang="en-US" sz="6000"/>
              <a:t>～￣▽￣</a:t>
            </a:r>
            <a:r>
              <a:rPr lang="en-US" altLang="zh-CN" sz="6000"/>
              <a:t>)</a:t>
            </a:r>
            <a:r>
              <a:rPr lang="zh-CN" altLang="en-US" sz="6000"/>
              <a:t>～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ACDF0-161A-4344-ACF5-6AC88843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/>
              <a:t>多多思考，欢迎提问</a:t>
            </a:r>
            <a:endParaRPr lang="en-US" altLang="zh-CN" sz="4000"/>
          </a:p>
          <a:p>
            <a:r>
              <a:rPr lang="zh-CN" altLang="en-US" sz="4000"/>
              <a:t>下一节：</a:t>
            </a:r>
            <a:endParaRPr lang="en-US" altLang="zh-CN" sz="4000"/>
          </a:p>
          <a:p>
            <a:r>
              <a:rPr lang="zh-CN" altLang="en-US" sz="4000"/>
              <a:t>递归</a:t>
            </a:r>
            <a:r>
              <a:rPr lang="en-US" altLang="zh-CN" sz="4000"/>
              <a:t>+</a:t>
            </a:r>
            <a:r>
              <a:rPr lang="zh-CN" altLang="en-US" sz="4000"/>
              <a:t>深度优先搜索</a:t>
            </a:r>
            <a:r>
              <a:rPr lang="en-US" altLang="zh-CN" sz="4000"/>
              <a:t>(dfs)</a:t>
            </a:r>
            <a:endParaRPr lang="zh-CN" altLang="en-US" sz="5400"/>
          </a:p>
          <a:p>
            <a:endParaRPr lang="zh-CN" altLang="en-US" sz="5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4051C0-EAE2-4209-9301-4DCD9AAE8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819" y="2014194"/>
            <a:ext cx="3545369" cy="40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67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9F029FA-4E4F-4A10-BA5F-E0AE6B7E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8" y="0"/>
            <a:ext cx="10058400" cy="1371600"/>
          </a:xfrm>
        </p:spPr>
        <p:txBody>
          <a:bodyPr/>
          <a:lstStyle/>
          <a:p>
            <a:r>
              <a:rPr lang="zh-CN" altLang="en-US"/>
              <a:t>递归</a:t>
            </a:r>
            <a:r>
              <a:rPr lang="en-US" altLang="zh-CN"/>
              <a:t>——</a:t>
            </a:r>
            <a:r>
              <a:rPr lang="zh-CN" altLang="en-US"/>
              <a:t>概念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41B956-AE3D-4EBD-9B07-D0F60E3312B1}"/>
              </a:ext>
            </a:extLst>
          </p:cNvPr>
          <p:cNvSpPr txBox="1"/>
          <p:nvPr/>
        </p:nvSpPr>
        <p:spPr>
          <a:xfrm>
            <a:off x="283028" y="2312857"/>
            <a:ext cx="534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例：递归求斐波那契数列的第</a:t>
            </a:r>
            <a:r>
              <a:rPr lang="en-US" altLang="zh-CN" sz="2400"/>
              <a:t>n</a:t>
            </a:r>
            <a:r>
              <a:rPr lang="zh-CN" altLang="en-US" sz="2400"/>
              <a:t>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668573-C0AF-4102-88F5-10DE6AAF5602}"/>
              </a:ext>
            </a:extLst>
          </p:cNvPr>
          <p:cNvSpPr txBox="1"/>
          <p:nvPr/>
        </p:nvSpPr>
        <p:spPr>
          <a:xfrm>
            <a:off x="7289074" y="2312857"/>
            <a:ext cx="46198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void </a:t>
            </a:r>
            <a:r>
              <a:rPr lang="zh-CN" altLang="en-US" sz="2400"/>
              <a:t>复读机</a:t>
            </a:r>
            <a:r>
              <a:rPr lang="en-US" altLang="zh-CN" sz="2400"/>
              <a:t>(string s)</a:t>
            </a:r>
          </a:p>
          <a:p>
            <a:r>
              <a:rPr lang="en-US" altLang="zh-CN" sz="2400"/>
              <a:t>{</a:t>
            </a:r>
          </a:p>
          <a:p>
            <a:r>
              <a:rPr lang="en-US" altLang="zh-CN" sz="2400"/>
              <a:t>	if (s.size() == 0)</a:t>
            </a:r>
          </a:p>
          <a:p>
            <a:r>
              <a:rPr lang="en-US" altLang="zh-CN" sz="2400"/>
              <a:t>		return;</a:t>
            </a:r>
          </a:p>
          <a:p>
            <a:r>
              <a:rPr lang="en-US" altLang="zh-CN" sz="2400"/>
              <a:t>	cout &lt;&lt; s &lt;&lt; endl;</a:t>
            </a:r>
          </a:p>
          <a:p>
            <a:r>
              <a:rPr lang="en-US" altLang="zh-CN" sz="2400"/>
              <a:t>	s = s.substr(0, s.size() - 1);</a:t>
            </a:r>
          </a:p>
          <a:p>
            <a:r>
              <a:rPr lang="en-US" altLang="zh-CN" sz="2400"/>
              <a:t>	</a:t>
            </a:r>
            <a:r>
              <a:rPr lang="zh-CN" altLang="en-US" sz="2400"/>
              <a:t>复读机</a:t>
            </a:r>
            <a:r>
              <a:rPr lang="en-US" altLang="zh-CN" sz="2400"/>
              <a:t>(s);</a:t>
            </a:r>
          </a:p>
          <a:p>
            <a:r>
              <a:rPr lang="en-US" altLang="zh-CN" sz="2400"/>
              <a:t>}</a:t>
            </a:r>
          </a:p>
          <a:p>
            <a:r>
              <a:rPr lang="en-US" altLang="zh-CN" sz="2400" strike="sngStrike"/>
              <a:t>//</a:t>
            </a:r>
            <a:r>
              <a:rPr lang="zh-CN" altLang="en-US" sz="2400" strike="sngStrike"/>
              <a:t>复读逐渐消失</a:t>
            </a:r>
            <a:endParaRPr lang="zh-CN" altLang="en-US" strike="sngStrike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40F714-D40B-4090-B50C-D27891630424}"/>
              </a:ext>
            </a:extLst>
          </p:cNvPr>
          <p:cNvSpPr txBox="1"/>
          <p:nvPr/>
        </p:nvSpPr>
        <p:spPr>
          <a:xfrm>
            <a:off x="283028" y="1072787"/>
            <a:ext cx="9457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递归是一种函数调用自身的操作</a:t>
            </a:r>
            <a:endParaRPr lang="en-US" altLang="zh-CN" sz="3200"/>
          </a:p>
          <a:p>
            <a:r>
              <a:rPr lang="zh-CN" altLang="en-US" sz="3200"/>
              <a:t>函数所解决的问题的子问题也是函数所解决的问题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BA90FD-9072-4413-A080-8CE366039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36" y="2848932"/>
            <a:ext cx="4640241" cy="186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9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6" y="72053"/>
            <a:ext cx="10017328" cy="1371600"/>
          </a:xfrm>
        </p:spPr>
        <p:txBody>
          <a:bodyPr/>
          <a:lstStyle/>
          <a:p>
            <a:r>
              <a:rPr lang="zh-CN" altLang="en-US"/>
              <a:t>递归</a:t>
            </a:r>
            <a:r>
              <a:rPr lang="en-US" altLang="zh-CN"/>
              <a:t>——</a:t>
            </a:r>
            <a:r>
              <a:rPr lang="zh-CN" altLang="en-US"/>
              <a:t>应用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F13FBD-60F6-45B0-9090-E8076BA2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6" y="1200847"/>
            <a:ext cx="7588625" cy="50570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D38E16-ECE3-4FA0-BD6E-DB4062CF0BAC}"/>
              </a:ext>
            </a:extLst>
          </p:cNvPr>
          <p:cNvSpPr txBox="1"/>
          <p:nvPr/>
        </p:nvSpPr>
        <p:spPr>
          <a:xfrm>
            <a:off x="8296836" y="1200847"/>
            <a:ext cx="3281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n</a:t>
            </a:r>
            <a:r>
              <a:rPr lang="zh-CN" altLang="en-US" sz="3600"/>
              <a:t>个相同球放入</a:t>
            </a:r>
            <a:r>
              <a:rPr lang="en-US" altLang="zh-CN" sz="3600"/>
              <a:t>m</a:t>
            </a:r>
            <a:r>
              <a:rPr lang="zh-CN" altLang="en-US" sz="3600"/>
              <a:t>个相同盒</a:t>
            </a:r>
            <a:endParaRPr lang="en-US" altLang="zh-CN" sz="3600"/>
          </a:p>
          <a:p>
            <a:r>
              <a:rPr lang="zh-CN" altLang="en-US" sz="3600"/>
              <a:t>可以有空盒</a:t>
            </a:r>
          </a:p>
        </p:txBody>
      </p:sp>
    </p:spTree>
    <p:extLst>
      <p:ext uri="{BB962C8B-B14F-4D97-AF65-F5344CB8AC3E}">
        <p14:creationId xmlns:p14="http://schemas.microsoft.com/office/powerpoint/2010/main" val="2772191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6" y="72053"/>
            <a:ext cx="10017328" cy="1371600"/>
          </a:xfrm>
        </p:spPr>
        <p:txBody>
          <a:bodyPr/>
          <a:lstStyle/>
          <a:p>
            <a:r>
              <a:rPr lang="zh-CN" altLang="en-US"/>
              <a:t>递归</a:t>
            </a:r>
            <a:r>
              <a:rPr lang="en-US" altLang="zh-CN"/>
              <a:t>——</a:t>
            </a:r>
            <a:r>
              <a:rPr lang="zh-CN" altLang="en-US"/>
              <a:t>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B621AB-5368-4B2C-B6CE-1ED315BDB724}"/>
              </a:ext>
            </a:extLst>
          </p:cNvPr>
          <p:cNvSpPr txBox="1"/>
          <p:nvPr/>
        </p:nvSpPr>
        <p:spPr>
          <a:xfrm>
            <a:off x="452716" y="1222935"/>
            <a:ext cx="114239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n</a:t>
            </a:r>
            <a:r>
              <a:rPr lang="zh-CN" altLang="en-US" sz="3600"/>
              <a:t>个相同的球放到</a:t>
            </a:r>
            <a:r>
              <a:rPr lang="en-US" altLang="zh-CN" sz="3600"/>
              <a:t>m</a:t>
            </a:r>
            <a:r>
              <a:rPr lang="zh-CN" altLang="en-US" sz="3600"/>
              <a:t>个相同的盒子，允许空盒</a:t>
            </a:r>
            <a:r>
              <a:rPr lang="en-US" altLang="zh-CN" sz="3600"/>
              <a:t>——</a:t>
            </a:r>
            <a:r>
              <a:rPr lang="zh-CN" altLang="en-US" sz="3600">
                <a:solidFill>
                  <a:srgbClr val="0070C0"/>
                </a:solidFill>
              </a:rPr>
              <a:t>划分数</a:t>
            </a:r>
            <a:endParaRPr lang="en-US" altLang="zh-CN" sz="3200">
              <a:solidFill>
                <a:srgbClr val="0070C0"/>
              </a:solidFill>
            </a:endParaRPr>
          </a:p>
          <a:p>
            <a:r>
              <a:rPr lang="zh-CN" altLang="en-US" sz="2400"/>
              <a:t>先定义一个函数：</a:t>
            </a:r>
            <a:endParaRPr lang="en-US" altLang="zh-CN" sz="2400"/>
          </a:p>
          <a:p>
            <a:r>
              <a:rPr lang="zh-CN" altLang="en-US" sz="2400"/>
              <a:t>然后寻找通解：</a:t>
            </a:r>
            <a:endParaRPr lang="en-US" altLang="zh-CN" sz="2400"/>
          </a:p>
          <a:p>
            <a:r>
              <a:rPr lang="en-US" altLang="zh-CN" sz="2400"/>
              <a:t>1.</a:t>
            </a:r>
            <a:r>
              <a:rPr lang="zh-CN" altLang="en-US" sz="2400"/>
              <a:t>当</a:t>
            </a:r>
            <a:r>
              <a:rPr lang="zh-CN" altLang="en-US" sz="2400">
                <a:solidFill>
                  <a:srgbClr val="0070C0"/>
                </a:solidFill>
              </a:rPr>
              <a:t>盒子比球多时</a:t>
            </a:r>
            <a:r>
              <a:rPr lang="zh-CN" altLang="en-US" sz="2400"/>
              <a:t>，则总会有</a:t>
            </a:r>
            <a:r>
              <a:rPr lang="en-US" altLang="zh-CN" sz="2400"/>
              <a:t>m-n</a:t>
            </a:r>
            <a:r>
              <a:rPr lang="zh-CN" altLang="en-US" sz="2400"/>
              <a:t>个盒子空着，去掉空盒子不影响结果。</a:t>
            </a:r>
            <a:endParaRPr lang="en-US" altLang="zh-CN" sz="2400"/>
          </a:p>
          <a:p>
            <a:r>
              <a:rPr lang="en-US" altLang="zh-CN" sz="2400"/>
              <a:t>   </a:t>
            </a:r>
            <a:r>
              <a:rPr lang="zh-CN" altLang="en-US" sz="2400"/>
              <a:t>即和</a:t>
            </a:r>
            <a:r>
              <a:rPr lang="en-US" altLang="zh-CN" sz="2400"/>
              <a:t>n</a:t>
            </a:r>
            <a:r>
              <a:rPr lang="zh-CN" altLang="en-US" sz="2400"/>
              <a:t>个球放到</a:t>
            </a:r>
            <a:r>
              <a:rPr lang="en-US" altLang="zh-CN" sz="2400"/>
              <a:t>n</a:t>
            </a:r>
            <a:r>
              <a:rPr lang="zh-CN" altLang="en-US" sz="2400"/>
              <a:t>个盒子里的状况相同：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2.</a:t>
            </a:r>
            <a:r>
              <a:rPr lang="zh-CN" altLang="en-US" sz="2400"/>
              <a:t>当</a:t>
            </a:r>
            <a:r>
              <a:rPr lang="zh-CN" altLang="en-US" sz="2400">
                <a:solidFill>
                  <a:srgbClr val="0070C0"/>
                </a:solidFill>
              </a:rPr>
              <a:t>球比盒子多时</a:t>
            </a:r>
            <a:r>
              <a:rPr lang="zh-CN" altLang="en-US" sz="2400"/>
              <a:t>，分为两种情况的种类之和：</a:t>
            </a:r>
            <a:endParaRPr lang="en-US" altLang="zh-CN" sz="2400"/>
          </a:p>
          <a:p>
            <a:r>
              <a:rPr lang="en-US" altLang="zh-CN" sz="2400"/>
              <a:t>	(1)</a:t>
            </a:r>
            <a:r>
              <a:rPr lang="zh-CN" altLang="en-US" sz="2400"/>
              <a:t>至少一个盒子空着</a:t>
            </a:r>
            <a:endParaRPr lang="en-US" altLang="zh-CN" sz="2400"/>
          </a:p>
          <a:p>
            <a:r>
              <a:rPr lang="en-US" altLang="zh-CN" sz="2400"/>
              <a:t>	(2)</a:t>
            </a:r>
            <a:r>
              <a:rPr lang="zh-CN" altLang="en-US" sz="2400"/>
              <a:t>所有盒子都有球，</a:t>
            </a:r>
            <a:r>
              <a:rPr lang="zh-CN" altLang="en-US" sz="2400">
                <a:solidFill>
                  <a:srgbClr val="0070C0"/>
                </a:solidFill>
              </a:rPr>
              <a:t>那么这些情况的种类等于每个盒子都减少一个球的种类。</a:t>
            </a:r>
            <a:endParaRPr lang="en-US" altLang="zh-CN" sz="2400">
              <a:solidFill>
                <a:srgbClr val="0070C0"/>
              </a:solidFill>
            </a:endParaRPr>
          </a:p>
          <a:p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/>
              <a:t>然后处理边界情况：</a:t>
            </a:r>
            <a:endParaRPr lang="en-US" altLang="zh-CN" sz="2400"/>
          </a:p>
          <a:p>
            <a:r>
              <a:rPr lang="en-US" altLang="zh-CN" sz="2400"/>
              <a:t>3.</a:t>
            </a:r>
            <a:r>
              <a:rPr lang="zh-CN" altLang="en-US" sz="2400"/>
              <a:t>当只有一个盒子或没有球的时候，视为只有一种方法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788728-E8B8-4C45-B268-7BF403983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080" y="1828800"/>
            <a:ext cx="3751821" cy="3764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B9573F-B331-4B41-943D-71FD62AB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913" y="2881667"/>
            <a:ext cx="2761277" cy="7149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1E2A05-38BA-4F2F-8D9A-28D8039CB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723" y="3685531"/>
            <a:ext cx="4826821" cy="3276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691320F-1886-4D6D-B15F-D8A0EA9FE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0740" y="5520399"/>
            <a:ext cx="2920620" cy="64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6" y="72053"/>
            <a:ext cx="10017328" cy="1371600"/>
          </a:xfrm>
        </p:spPr>
        <p:txBody>
          <a:bodyPr/>
          <a:lstStyle/>
          <a:p>
            <a:r>
              <a:rPr lang="zh-CN" altLang="en-US"/>
              <a:t>递归</a:t>
            </a:r>
            <a:r>
              <a:rPr lang="en-US" altLang="zh-CN"/>
              <a:t>——</a:t>
            </a:r>
            <a:r>
              <a:rPr lang="zh-CN" altLang="en-US"/>
              <a:t>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B621AB-5368-4B2C-B6CE-1ED315BDB724}"/>
              </a:ext>
            </a:extLst>
          </p:cNvPr>
          <p:cNvSpPr txBox="1"/>
          <p:nvPr/>
        </p:nvSpPr>
        <p:spPr>
          <a:xfrm>
            <a:off x="452716" y="1222935"/>
            <a:ext cx="114239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完整代码：</a:t>
            </a:r>
            <a:endParaRPr lang="en-US" altLang="zh-CN" sz="3600"/>
          </a:p>
          <a:p>
            <a:endParaRPr lang="zh-CN" altLang="en-US" sz="32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F92C2C-2001-4FC5-B617-D5DF681B4BCB}"/>
              </a:ext>
            </a:extLst>
          </p:cNvPr>
          <p:cNvSpPr txBox="1"/>
          <p:nvPr/>
        </p:nvSpPr>
        <p:spPr>
          <a:xfrm>
            <a:off x="5563826" y="1681653"/>
            <a:ext cx="5445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注意：优先处理边界情况，再确定通解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051413-5A35-4C60-8503-45D352C4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6" y="1858907"/>
            <a:ext cx="5042298" cy="255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90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6" y="72053"/>
            <a:ext cx="10017328" cy="1371600"/>
          </a:xfrm>
        </p:spPr>
        <p:txBody>
          <a:bodyPr/>
          <a:lstStyle/>
          <a:p>
            <a:r>
              <a:rPr lang="zh-CN" altLang="en-US"/>
              <a:t>递归</a:t>
            </a:r>
            <a:r>
              <a:rPr lang="en-US" altLang="zh-CN"/>
              <a:t>——</a:t>
            </a:r>
            <a:r>
              <a:rPr lang="zh-CN" altLang="en-US"/>
              <a:t>应用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76EF21-4171-49B9-B4F1-AEC0573FE24A}"/>
              </a:ext>
            </a:extLst>
          </p:cNvPr>
          <p:cNvSpPr txBox="1"/>
          <p:nvPr/>
        </p:nvSpPr>
        <p:spPr>
          <a:xfrm>
            <a:off x="564223" y="1330781"/>
            <a:ext cx="9447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用</a:t>
            </a:r>
            <a:r>
              <a:rPr lang="en-US" altLang="zh-CN" sz="3200"/>
              <a:t>1~3</a:t>
            </a:r>
            <a:r>
              <a:rPr lang="zh-CN" altLang="en-US" sz="3200"/>
              <a:t>填入</a:t>
            </a:r>
            <a:r>
              <a:rPr lang="en-US" altLang="zh-CN" sz="3200"/>
              <a:t>2*2</a:t>
            </a:r>
            <a:r>
              <a:rPr lang="zh-CN" altLang="en-US" sz="3200"/>
              <a:t>的数组，输出所有的方案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7C7CCB-7F53-4FDC-AF0A-7A68114E7D26}"/>
              </a:ext>
            </a:extLst>
          </p:cNvPr>
          <p:cNvSpPr txBox="1"/>
          <p:nvPr/>
        </p:nvSpPr>
        <p:spPr>
          <a:xfrm>
            <a:off x="564223" y="2087098"/>
            <a:ext cx="6576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暴力枚举法：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D4ABE3-D318-426F-AB5A-52A9EB6C70D4}"/>
              </a:ext>
            </a:extLst>
          </p:cNvPr>
          <p:cNvSpPr txBox="1"/>
          <p:nvPr/>
        </p:nvSpPr>
        <p:spPr>
          <a:xfrm>
            <a:off x="8845486" y="2164740"/>
            <a:ext cx="782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4*4</a:t>
            </a:r>
            <a:r>
              <a:rPr lang="zh-CN" altLang="en-US" sz="2800"/>
              <a:t>岂不是</a:t>
            </a:r>
            <a:endParaRPr lang="en-US" altLang="zh-CN" sz="2800"/>
          </a:p>
          <a:p>
            <a:r>
              <a:rPr lang="zh-CN" altLang="en-US" sz="2800"/>
              <a:t>要写</a:t>
            </a:r>
            <a:r>
              <a:rPr lang="en-US" altLang="zh-CN" sz="2800"/>
              <a:t>16</a:t>
            </a:r>
            <a:r>
              <a:rPr lang="zh-CN" altLang="en-US" sz="2800"/>
              <a:t>个</a:t>
            </a:r>
            <a:r>
              <a:rPr lang="en-US" altLang="zh-CN" sz="2800"/>
              <a:t>for</a:t>
            </a:r>
            <a:r>
              <a:rPr lang="zh-CN" altLang="en-US" sz="2800"/>
              <a:t>？</a:t>
            </a:r>
            <a:endParaRPr lang="en-US" altLang="zh-CN" sz="2800"/>
          </a:p>
          <a:p>
            <a:r>
              <a:rPr lang="en-US" altLang="zh-CN" sz="2800"/>
              <a:t>naive!</a:t>
            </a:r>
            <a:endParaRPr lang="zh-CN" altLang="en-US" sz="28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01A4EC-51B8-44C6-A38D-1E6E7FE862D1}"/>
              </a:ext>
            </a:extLst>
          </p:cNvPr>
          <p:cNvSpPr txBox="1"/>
          <p:nvPr/>
        </p:nvSpPr>
        <p:spPr>
          <a:xfrm>
            <a:off x="564223" y="4558273"/>
            <a:ext cx="976270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思考：</a:t>
            </a:r>
            <a:endParaRPr lang="en-US" altLang="zh-CN" sz="2400"/>
          </a:p>
          <a:p>
            <a:r>
              <a:rPr lang="zh-CN" altLang="en-US" sz="2400"/>
              <a:t>第一个元素，有</a:t>
            </a:r>
            <a:r>
              <a:rPr lang="en-US" altLang="zh-CN" sz="2400"/>
              <a:t>3</a:t>
            </a:r>
            <a:r>
              <a:rPr lang="zh-CN" altLang="en-US" sz="2400"/>
              <a:t>种状态</a:t>
            </a:r>
            <a:endParaRPr lang="en-US" altLang="zh-CN" sz="2400"/>
          </a:p>
          <a:p>
            <a:r>
              <a:rPr lang="zh-CN" altLang="en-US" sz="2400"/>
              <a:t>对于第一个元素的每种状态，又有</a:t>
            </a:r>
            <a:r>
              <a:rPr lang="en-US" altLang="zh-CN" sz="2400"/>
              <a:t>3</a:t>
            </a:r>
            <a:r>
              <a:rPr lang="zh-CN" altLang="en-US" sz="2400"/>
              <a:t>种状态的第二元素</a:t>
            </a:r>
            <a:r>
              <a:rPr lang="en-US" altLang="zh-CN" sz="2400"/>
              <a:t>······</a:t>
            </a:r>
          </a:p>
          <a:p>
            <a:r>
              <a:rPr lang="zh-CN" altLang="en-US" sz="3200"/>
              <a:t>显然状态是</a:t>
            </a:r>
            <a:r>
              <a:rPr lang="zh-CN" altLang="en-US" sz="3200">
                <a:solidFill>
                  <a:srgbClr val="0070C0"/>
                </a:solidFill>
              </a:rPr>
              <a:t>有层次的</a:t>
            </a:r>
            <a:r>
              <a:rPr lang="zh-CN" altLang="en-US" sz="3200"/>
              <a:t>，可以尝试用</a:t>
            </a:r>
            <a:r>
              <a:rPr lang="en-US" altLang="zh-CN" sz="3200"/>
              <a:t>DFS</a:t>
            </a:r>
            <a:r>
              <a:rPr lang="zh-CN" altLang="en-US" sz="3200"/>
              <a:t>递归依次枚举</a:t>
            </a:r>
            <a:endParaRPr lang="en-US" altLang="zh-CN" sz="3200"/>
          </a:p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14BE89-399A-4CEC-B3A4-6E2ADC4A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933" y="2164740"/>
            <a:ext cx="6008859" cy="208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7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DEE274-5F6E-445C-AEB0-AABAEB895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96" y="804861"/>
            <a:ext cx="4666503" cy="57523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9B8493-9993-4161-A4AB-FB2DB9614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46" y="804861"/>
            <a:ext cx="4203263" cy="13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7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3" y="302960"/>
            <a:ext cx="10017328" cy="1371600"/>
          </a:xfrm>
        </p:spPr>
        <p:txBody>
          <a:bodyPr/>
          <a:lstStyle/>
          <a:p>
            <a:r>
              <a:rPr lang="zh-CN" altLang="en-US"/>
              <a:t>深度优先搜索</a:t>
            </a:r>
            <a:r>
              <a:rPr lang="en-US" altLang="zh-CN"/>
              <a:t>(DFS)——</a:t>
            </a:r>
            <a:r>
              <a:rPr lang="zh-CN" altLang="en-US"/>
              <a:t>概念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AA3354-FF54-4612-85A3-410C77E5067A}"/>
              </a:ext>
            </a:extLst>
          </p:cNvPr>
          <p:cNvSpPr txBox="1"/>
          <p:nvPr/>
        </p:nvSpPr>
        <p:spPr>
          <a:xfrm>
            <a:off x="683623" y="1674560"/>
            <a:ext cx="9947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广搜是在搜索时，先考虑相同步骤下能到达的所有状态，再考虑下一步的状态</a:t>
            </a:r>
            <a:endParaRPr lang="en-US" altLang="zh-CN" sz="3200"/>
          </a:p>
          <a:p>
            <a:endParaRPr lang="en-US" altLang="zh-CN" sz="3200"/>
          </a:p>
          <a:p>
            <a:r>
              <a:rPr lang="zh-CN" altLang="en-US" sz="3200"/>
              <a:t>深搜则是在搜索时，先考虑下一步能到达的状态，如果没有下一步，再考虑相同步骤能到达的</a:t>
            </a:r>
            <a:r>
              <a:rPr lang="zh-CN" altLang="en-US" sz="3200">
                <a:solidFill>
                  <a:srgbClr val="FF0000"/>
                </a:solidFill>
              </a:rPr>
              <a:t>别的状态</a:t>
            </a:r>
            <a:endParaRPr lang="en-US" altLang="zh-CN" sz="3200">
              <a:solidFill>
                <a:srgbClr val="FF0000"/>
              </a:solidFill>
            </a:endParaRPr>
          </a:p>
          <a:p>
            <a:endParaRPr lang="en-US" altLang="zh-CN" sz="3200"/>
          </a:p>
          <a:p>
            <a:r>
              <a:rPr lang="zh-CN" altLang="en-US" sz="3200"/>
              <a:t>用个状态图来介绍吧</a:t>
            </a:r>
          </a:p>
        </p:txBody>
      </p:sp>
    </p:spTree>
    <p:extLst>
      <p:ext uri="{BB962C8B-B14F-4D97-AF65-F5344CB8AC3E}">
        <p14:creationId xmlns:p14="http://schemas.microsoft.com/office/powerpoint/2010/main" val="256155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9FDF3-AAFD-436F-8EC7-9ED95630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934" y="399723"/>
            <a:ext cx="10058400" cy="13716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6E1BE-9F14-4634-91B7-26B6092F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934" y="1771323"/>
            <a:ext cx="9720073" cy="422452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状态</a:t>
            </a:r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与状态空间</a:t>
            </a:r>
            <a:endParaRPr lang="en-US" altLang="zh-CN" sz="24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简单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枚举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二进制枚举</a:t>
            </a:r>
            <a:endParaRPr lang="en-US" altLang="zh-CN" sz="24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广度优先搜索</a:t>
            </a:r>
            <a:endParaRPr lang="en-US" altLang="zh-CN" sz="24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递归</a:t>
            </a:r>
            <a:endParaRPr lang="en-US" altLang="zh-CN" sz="24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深度优先搜索</a:t>
            </a:r>
            <a:endParaRPr lang="en-US" altLang="zh-CN" sz="24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>
                <a:latin typeface="等线" panose="02010600030101010101" pitchFamily="2" charset="-122"/>
                <a:ea typeface="等线" panose="02010600030101010101" pitchFamily="2" charset="-122"/>
              </a:rPr>
              <a:t>Extra: </a:t>
            </a:r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应用杂谈（计算器等）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981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3" y="302960"/>
            <a:ext cx="8600303" cy="1371600"/>
          </a:xfrm>
        </p:spPr>
        <p:txBody>
          <a:bodyPr>
            <a:normAutofit/>
          </a:bodyPr>
          <a:lstStyle/>
          <a:p>
            <a:r>
              <a:rPr lang="zh-CN" altLang="en-US"/>
              <a:t>深度优先搜索</a:t>
            </a:r>
            <a:r>
              <a:rPr lang="en-US" altLang="zh-CN"/>
              <a:t>(DFS)——</a:t>
            </a:r>
            <a:r>
              <a:rPr lang="zh-CN" altLang="en-US"/>
              <a:t>概念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4E23F1-FAA0-4DF7-A363-01C6739FC000}"/>
              </a:ext>
            </a:extLst>
          </p:cNvPr>
          <p:cNvSpPr/>
          <p:nvPr/>
        </p:nvSpPr>
        <p:spPr>
          <a:xfrm>
            <a:off x="2908074" y="1439671"/>
            <a:ext cx="947351" cy="7414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1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ACDFDB8-8814-48FA-BF52-2D8856AAD38B}"/>
              </a:ext>
            </a:extLst>
          </p:cNvPr>
          <p:cNvSpPr/>
          <p:nvPr/>
        </p:nvSpPr>
        <p:spPr>
          <a:xfrm>
            <a:off x="3986649" y="2656683"/>
            <a:ext cx="947351" cy="7414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3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70529EC-F417-48C9-81BE-CFE334217C40}"/>
              </a:ext>
            </a:extLst>
          </p:cNvPr>
          <p:cNvSpPr/>
          <p:nvPr/>
        </p:nvSpPr>
        <p:spPr>
          <a:xfrm>
            <a:off x="1826862" y="2677554"/>
            <a:ext cx="947351" cy="7414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2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DDF993-446B-4426-9504-18FA642F02D7}"/>
              </a:ext>
            </a:extLst>
          </p:cNvPr>
          <p:cNvSpPr/>
          <p:nvPr/>
        </p:nvSpPr>
        <p:spPr>
          <a:xfrm>
            <a:off x="683623" y="3997731"/>
            <a:ext cx="947351" cy="7414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4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21E342B-4279-4F40-A72E-15EF9A1D58F2}"/>
              </a:ext>
            </a:extLst>
          </p:cNvPr>
          <p:cNvSpPr/>
          <p:nvPr/>
        </p:nvSpPr>
        <p:spPr>
          <a:xfrm>
            <a:off x="2908074" y="3997731"/>
            <a:ext cx="947351" cy="7414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5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40A8208-91B3-4DEE-B654-F4BD03DB31B6}"/>
              </a:ext>
            </a:extLst>
          </p:cNvPr>
          <p:cNvSpPr/>
          <p:nvPr/>
        </p:nvSpPr>
        <p:spPr>
          <a:xfrm rot="8020215">
            <a:off x="2502650" y="2261012"/>
            <a:ext cx="543126" cy="250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DD2DADB8-85C3-4CDF-8A92-DC9C319C49BE}"/>
              </a:ext>
            </a:extLst>
          </p:cNvPr>
          <p:cNvSpPr/>
          <p:nvPr/>
        </p:nvSpPr>
        <p:spPr>
          <a:xfrm rot="8020215">
            <a:off x="1354135" y="3593085"/>
            <a:ext cx="543126" cy="250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CEFC521-93CB-408F-8C17-65F1EE83DF35}"/>
              </a:ext>
            </a:extLst>
          </p:cNvPr>
          <p:cNvSpPr/>
          <p:nvPr/>
        </p:nvSpPr>
        <p:spPr>
          <a:xfrm rot="2694607">
            <a:off x="3715085" y="2258525"/>
            <a:ext cx="543126" cy="250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254DCDC-717C-42B3-9574-29B846F4BC22}"/>
              </a:ext>
            </a:extLst>
          </p:cNvPr>
          <p:cNvSpPr/>
          <p:nvPr/>
        </p:nvSpPr>
        <p:spPr>
          <a:xfrm rot="2694607">
            <a:off x="2633873" y="3574123"/>
            <a:ext cx="543126" cy="250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ADA184B-9297-43DC-BE90-37FEBA554445}"/>
              </a:ext>
            </a:extLst>
          </p:cNvPr>
          <p:cNvSpPr/>
          <p:nvPr/>
        </p:nvSpPr>
        <p:spPr>
          <a:xfrm>
            <a:off x="2118146" y="1542439"/>
            <a:ext cx="681802" cy="487373"/>
          </a:xfrm>
          <a:prstGeom prst="rightArrow">
            <a:avLst>
              <a:gd name="adj1" fmla="val 50000"/>
              <a:gd name="adj2" fmla="val 7366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83C2769-5C94-4711-82EB-9809868B65A5}"/>
              </a:ext>
            </a:extLst>
          </p:cNvPr>
          <p:cNvSpPr txBox="1"/>
          <p:nvPr/>
        </p:nvSpPr>
        <p:spPr>
          <a:xfrm>
            <a:off x="6063284" y="1412930"/>
            <a:ext cx="52143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用深搜思路遍历状态的过程：</a:t>
            </a:r>
            <a:endParaRPr lang="en-US" altLang="zh-CN"/>
          </a:p>
          <a:p>
            <a:r>
              <a:rPr lang="zh-CN" altLang="en-US"/>
              <a:t>初始状态是？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找到状态</a:t>
            </a:r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r>
              <a:rPr lang="zh-CN" altLang="en-US"/>
              <a:t>状态</a:t>
            </a:r>
            <a:r>
              <a:rPr lang="en-US" altLang="zh-CN"/>
              <a:t>1</a:t>
            </a:r>
            <a:r>
              <a:rPr lang="zh-CN" altLang="en-US"/>
              <a:t>能到到下一步的状态吗？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能，到达</a:t>
            </a:r>
            <a:r>
              <a:rPr lang="en-US" altLang="zh-CN">
                <a:solidFill>
                  <a:srgbClr val="FF0000"/>
                </a:solidFill>
              </a:rPr>
              <a:t>2</a:t>
            </a:r>
          </a:p>
          <a:p>
            <a:r>
              <a:rPr lang="zh-CN" altLang="en-US"/>
              <a:t>能到达下一步状态吗？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能，到达</a:t>
            </a:r>
            <a:r>
              <a:rPr lang="en-US" altLang="zh-CN">
                <a:solidFill>
                  <a:srgbClr val="FF0000"/>
                </a:solidFill>
              </a:rPr>
              <a:t>4</a:t>
            </a:r>
          </a:p>
          <a:p>
            <a:r>
              <a:rPr lang="zh-CN" altLang="en-US"/>
              <a:t>能到达下一步状态吗？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不能，回退一层寻路</a:t>
            </a:r>
            <a:endParaRPr lang="en-US" altLang="zh-CN"/>
          </a:p>
          <a:p>
            <a:r>
              <a:rPr lang="en-US" altLang="zh-CN"/>
              <a:t>		</a:t>
            </a:r>
            <a:r>
              <a:rPr lang="zh-CN" altLang="en-US">
                <a:solidFill>
                  <a:srgbClr val="FF0000"/>
                </a:solidFill>
              </a:rPr>
              <a:t>注意！回退的层不可重复检查或计数！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能到达下一步状态吗？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能，到达</a:t>
            </a:r>
            <a:r>
              <a:rPr lang="en-US" altLang="zh-CN">
                <a:solidFill>
                  <a:srgbClr val="FF0000"/>
                </a:solidFill>
              </a:rPr>
              <a:t>5</a:t>
            </a:r>
          </a:p>
          <a:p>
            <a:r>
              <a:rPr lang="zh-CN" altLang="en-US"/>
              <a:t>能到达下一步状态吗？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不能，回退一层寻路</a:t>
            </a:r>
            <a:endParaRPr lang="en-US" altLang="zh-CN"/>
          </a:p>
          <a:p>
            <a:r>
              <a:rPr lang="zh-CN" altLang="en-US"/>
              <a:t>能到达下一步状态吗？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不能，回退一层寻路</a:t>
            </a:r>
            <a:endParaRPr lang="en-US" altLang="zh-CN"/>
          </a:p>
          <a:p>
            <a:r>
              <a:rPr lang="zh-CN" altLang="en-US"/>
              <a:t>能到达下一步状态吗？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能，到达</a:t>
            </a:r>
            <a:r>
              <a:rPr lang="en-US" altLang="zh-CN">
                <a:solidFill>
                  <a:srgbClr val="FF0000"/>
                </a:solidFill>
              </a:rPr>
              <a:t>3</a:t>
            </a: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675DA6-B84A-49CD-80F9-946EAAB87F22}"/>
              </a:ext>
            </a:extLst>
          </p:cNvPr>
          <p:cNvSpPr txBox="1"/>
          <p:nvPr/>
        </p:nvSpPr>
        <p:spPr>
          <a:xfrm>
            <a:off x="9337989" y="1706448"/>
            <a:ext cx="2715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能到达下一步吗？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不能，回退一层</a:t>
            </a:r>
            <a:endParaRPr lang="en-US" altLang="zh-CN"/>
          </a:p>
          <a:p>
            <a:r>
              <a:rPr lang="zh-CN" altLang="en-US"/>
              <a:t>能到达下一步吗？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不能，且是初始状态，</a:t>
            </a:r>
            <a:r>
              <a:rPr lang="zh-CN" altLang="en-US">
                <a:solidFill>
                  <a:srgbClr val="FF0000"/>
                </a:solidFill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288633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1 -0.00023 L -0.0862 0.1817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90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2 0.18171 L -0.18242 0.3847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1013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42 0.38472 L -0.08619 0.1817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2 0.18171 L 0.00873 0.374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73 0.3743 L -0.08619 0.1817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2 0.18171 L -2.70833E-6 3.33333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-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0.09375 0.1817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9074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0.18171 L 1.25E-6 -2.59259E-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3" grpId="7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3" y="302960"/>
            <a:ext cx="10017328" cy="1371600"/>
          </a:xfrm>
        </p:spPr>
        <p:txBody>
          <a:bodyPr/>
          <a:lstStyle/>
          <a:p>
            <a:r>
              <a:rPr lang="zh-CN" altLang="en-US"/>
              <a:t>深度优先搜索</a:t>
            </a:r>
            <a:r>
              <a:rPr lang="en-US" altLang="zh-CN"/>
              <a:t>(DFS)——</a:t>
            </a:r>
            <a:r>
              <a:rPr lang="zh-CN" altLang="en-US"/>
              <a:t>概念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B8B95C-843B-4A3F-8A2B-97B4F931A9A9}"/>
              </a:ext>
            </a:extLst>
          </p:cNvPr>
          <p:cNvSpPr txBox="1"/>
          <p:nvPr/>
        </p:nvSpPr>
        <p:spPr>
          <a:xfrm>
            <a:off x="683622" y="1427392"/>
            <a:ext cx="112340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刚才的操作思路可以概括为如下：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>
                <a:solidFill>
                  <a:srgbClr val="FF0000"/>
                </a:solidFill>
              </a:rPr>
              <a:t>深搜一个状态</a:t>
            </a:r>
            <a:r>
              <a:rPr lang="zh-CN" altLang="en-US" sz="2400"/>
              <a:t>：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zh-CN" altLang="en-US" sz="2400"/>
              <a:t>判断是否有下一步：</a:t>
            </a:r>
            <a:endParaRPr lang="en-US" altLang="zh-CN" sz="2400"/>
          </a:p>
          <a:p>
            <a:r>
              <a:rPr lang="en-US" altLang="zh-CN" sz="2400"/>
              <a:t>		</a:t>
            </a:r>
            <a:r>
              <a:rPr lang="zh-CN" altLang="en-US" sz="2400"/>
              <a:t>如果有：</a:t>
            </a:r>
            <a:r>
              <a:rPr lang="zh-CN" altLang="en-US" sz="2400">
                <a:solidFill>
                  <a:srgbClr val="FF0000"/>
                </a:solidFill>
              </a:rPr>
              <a:t>深搜下一步的状态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		</a:t>
            </a:r>
            <a:r>
              <a:rPr lang="zh-CN" altLang="en-US" sz="2400"/>
              <a:t>没有：表明到达该分支的终点，回退一步，继续搜寻上一步的</a:t>
            </a:r>
            <a:endParaRPr lang="en-US" altLang="zh-CN" sz="2400"/>
          </a:p>
          <a:p>
            <a:r>
              <a:rPr lang="en-US" altLang="zh-CN" sz="2400"/>
              <a:t>				</a:t>
            </a:r>
            <a:r>
              <a:rPr lang="zh-CN" altLang="en-US" sz="2400"/>
              <a:t>别的分支终点</a:t>
            </a:r>
            <a:endParaRPr lang="en-US" altLang="zh-CN" sz="2400"/>
          </a:p>
          <a:p>
            <a:r>
              <a:rPr lang="en-US" altLang="zh-CN" sz="2400"/>
              <a:t>Hint</a:t>
            </a:r>
            <a:r>
              <a:rPr lang="zh-CN" altLang="en-US" sz="2400"/>
              <a:t>：深搜完成，退回到初始状态时，因为没有分支可走了，搜索会很自然地结束</a:t>
            </a:r>
            <a:endParaRPr lang="en-US" altLang="zh-CN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D9ED61-39E7-4972-8572-7776976E2475}"/>
              </a:ext>
            </a:extLst>
          </p:cNvPr>
          <p:cNvSpPr txBox="1"/>
          <p:nvPr/>
        </p:nvSpPr>
        <p:spPr>
          <a:xfrm>
            <a:off x="653143" y="4300975"/>
            <a:ext cx="7183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联想：深搜函数使用深搜函数</a:t>
            </a:r>
            <a:r>
              <a:rPr lang="zh-CN" altLang="en-US" sz="4000">
                <a:solidFill>
                  <a:srgbClr val="FF0000"/>
                </a:solidFill>
              </a:rPr>
              <a:t>递归</a:t>
            </a:r>
            <a:r>
              <a:rPr lang="zh-CN" altLang="en-US" sz="4000"/>
              <a:t>？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2023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11F8349-5B76-44CF-9D61-EFEB2346E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82256"/>
              </p:ext>
            </p:extLst>
          </p:nvPr>
        </p:nvGraphicFramePr>
        <p:xfrm>
          <a:off x="5627733" y="1175349"/>
          <a:ext cx="5155716" cy="451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286">
                  <a:extLst>
                    <a:ext uri="{9D8B030D-6E8A-4147-A177-3AD203B41FA5}">
                      <a16:colId xmlns:a16="http://schemas.microsoft.com/office/drawing/2014/main" val="2345696805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2578082715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2334674923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345838045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3027868485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3162072832"/>
                    </a:ext>
                  </a:extLst>
                </a:gridCol>
              </a:tblGrid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94167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291012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015221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742661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324439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697272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0" y="236201"/>
            <a:ext cx="6013739" cy="82562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深度优先搜索</a:t>
            </a:r>
            <a:r>
              <a:rPr lang="en-US" altLang="zh-CN" sz="4000"/>
              <a:t>(DFS)——</a:t>
            </a:r>
            <a:r>
              <a:rPr lang="zh-CN" altLang="en-US" sz="400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5E4B-C7E8-433A-9288-D27212BE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13" y="1187371"/>
            <a:ext cx="4638080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/>
              <a:t>问：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给出一个大小为</a:t>
            </a:r>
            <a:r>
              <a:rPr lang="en-US" altLang="zh-CN" sz="2800"/>
              <a:t>n*m</a:t>
            </a:r>
            <a:r>
              <a:rPr lang="zh-CN" altLang="en-US" sz="2800"/>
              <a:t>的地图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#</a:t>
            </a:r>
            <a:r>
              <a:rPr lang="zh-CN" altLang="en-US" sz="2800"/>
              <a:t>号代表陆地，</a:t>
            </a:r>
            <a:r>
              <a:rPr lang="en-US" altLang="zh-CN" sz="2800"/>
              <a:t>*</a:t>
            </a:r>
            <a:r>
              <a:rPr lang="zh-CN" altLang="en-US" sz="2800"/>
              <a:t>号代表海洋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每个</a:t>
            </a:r>
            <a:r>
              <a:rPr lang="en-US" altLang="zh-CN" sz="2800"/>
              <a:t>#</a:t>
            </a:r>
            <a:r>
              <a:rPr lang="zh-CN" altLang="en-US" sz="2800"/>
              <a:t>号会与周围</a:t>
            </a:r>
            <a:r>
              <a:rPr lang="en-US" altLang="zh-CN" sz="2800"/>
              <a:t>8</a:t>
            </a:r>
            <a:r>
              <a:rPr lang="zh-CN" altLang="en-US" sz="2800"/>
              <a:t>个块的区域连通并形成小岛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求有多少个孤立的小岛？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图中有</a:t>
            </a:r>
            <a:r>
              <a:rPr lang="en-US" altLang="zh-CN" sz="2800"/>
              <a:t>3</a:t>
            </a:r>
            <a:r>
              <a:rPr lang="zh-CN" altLang="en-US" sz="2800"/>
              <a:t>个孤立的小岛。</a:t>
            </a:r>
            <a:endParaRPr lang="en-US" altLang="zh-CN" sz="28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4A5533D-B4E8-4321-8F11-151D481AD02A}"/>
              </a:ext>
            </a:extLst>
          </p:cNvPr>
          <p:cNvCxnSpPr>
            <a:cxnSpLocks/>
          </p:cNvCxnSpPr>
          <p:nvPr/>
        </p:nvCxnSpPr>
        <p:spPr>
          <a:xfrm>
            <a:off x="5511114" y="1013254"/>
            <a:ext cx="620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308451-6254-441A-99B5-5B050D51F324}"/>
              </a:ext>
            </a:extLst>
          </p:cNvPr>
          <p:cNvCxnSpPr/>
          <p:nvPr/>
        </p:nvCxnSpPr>
        <p:spPr>
          <a:xfrm>
            <a:off x="5511114" y="988541"/>
            <a:ext cx="0" cy="548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80EFB72-0B2D-4C96-BFC7-EBEDF8C24D81}"/>
              </a:ext>
            </a:extLst>
          </p:cNvPr>
          <p:cNvSpPr txBox="1"/>
          <p:nvPr/>
        </p:nvSpPr>
        <p:spPr>
          <a:xfrm>
            <a:off x="5964195" y="665375"/>
            <a:ext cx="631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0          1            2           3            4            5                          </a:t>
            </a:r>
          </a:p>
          <a:p>
            <a:r>
              <a:rPr lang="en-US" altLang="zh-CN"/>
              <a:t>												 m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6C91C7-534D-48CB-A6EE-8C45214E6182}"/>
              </a:ext>
            </a:extLst>
          </p:cNvPr>
          <p:cNvSpPr txBox="1"/>
          <p:nvPr/>
        </p:nvSpPr>
        <p:spPr>
          <a:xfrm>
            <a:off x="5108798" y="1399870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B817B3-0CCD-4601-B313-60B11D69E82A}"/>
              </a:ext>
            </a:extLst>
          </p:cNvPr>
          <p:cNvSpPr txBox="1"/>
          <p:nvPr/>
        </p:nvSpPr>
        <p:spPr>
          <a:xfrm>
            <a:off x="5108798" y="2159688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01AF75-3AC7-4544-8308-80E490EC8FF6}"/>
              </a:ext>
            </a:extLst>
          </p:cNvPr>
          <p:cNvSpPr txBox="1"/>
          <p:nvPr/>
        </p:nvSpPr>
        <p:spPr>
          <a:xfrm>
            <a:off x="5111581" y="2882337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90A299-BF3A-499F-98B9-BA1F09CB291C}"/>
              </a:ext>
            </a:extLst>
          </p:cNvPr>
          <p:cNvSpPr txBox="1"/>
          <p:nvPr/>
        </p:nvSpPr>
        <p:spPr>
          <a:xfrm>
            <a:off x="5108798" y="3671446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8E3EFB-9677-46EC-9C38-B5E69C5DE982}"/>
              </a:ext>
            </a:extLst>
          </p:cNvPr>
          <p:cNvSpPr txBox="1"/>
          <p:nvPr/>
        </p:nvSpPr>
        <p:spPr>
          <a:xfrm>
            <a:off x="5108798" y="4424917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B6DDFC-4486-42C3-BA04-9C902A69F49D}"/>
              </a:ext>
            </a:extLst>
          </p:cNvPr>
          <p:cNvSpPr txBox="1"/>
          <p:nvPr/>
        </p:nvSpPr>
        <p:spPr>
          <a:xfrm>
            <a:off x="5108798" y="5149738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3255AE-7C06-485E-886B-EB9894FCD954}"/>
              </a:ext>
            </a:extLst>
          </p:cNvPr>
          <p:cNvSpPr txBox="1"/>
          <p:nvPr/>
        </p:nvSpPr>
        <p:spPr>
          <a:xfrm>
            <a:off x="5494639" y="6280423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B75DEB76-51DD-458C-88CB-EF3FD9E73BB3}"/>
              </a:ext>
            </a:extLst>
          </p:cNvPr>
          <p:cNvSpPr/>
          <p:nvPr/>
        </p:nvSpPr>
        <p:spPr>
          <a:xfrm>
            <a:off x="6629400" y="1761565"/>
            <a:ext cx="2366682" cy="2608729"/>
          </a:xfrm>
          <a:custGeom>
            <a:avLst/>
            <a:gdLst>
              <a:gd name="connsiteX0" fmla="*/ 820271 w 2366682"/>
              <a:gd name="connsiteY0" fmla="*/ 40341 h 2608729"/>
              <a:gd name="connsiteX1" fmla="*/ 2272553 w 2366682"/>
              <a:gd name="connsiteY1" fmla="*/ 0 h 2608729"/>
              <a:gd name="connsiteX2" fmla="*/ 2366682 w 2366682"/>
              <a:gd name="connsiteY2" fmla="*/ 309282 h 2608729"/>
              <a:gd name="connsiteX3" fmla="*/ 2312894 w 2366682"/>
              <a:gd name="connsiteY3" fmla="*/ 1452282 h 2608729"/>
              <a:gd name="connsiteX4" fmla="*/ 2057400 w 2366682"/>
              <a:gd name="connsiteY4" fmla="*/ 1734670 h 2608729"/>
              <a:gd name="connsiteX5" fmla="*/ 1196788 w 2366682"/>
              <a:gd name="connsiteY5" fmla="*/ 1775011 h 2608729"/>
              <a:gd name="connsiteX6" fmla="*/ 847165 w 2366682"/>
              <a:gd name="connsiteY6" fmla="*/ 1990164 h 2608729"/>
              <a:gd name="connsiteX7" fmla="*/ 887506 w 2366682"/>
              <a:gd name="connsiteY7" fmla="*/ 2286000 h 2608729"/>
              <a:gd name="connsiteX8" fmla="*/ 510988 w 2366682"/>
              <a:gd name="connsiteY8" fmla="*/ 2608729 h 2608729"/>
              <a:gd name="connsiteX9" fmla="*/ 0 w 2366682"/>
              <a:gd name="connsiteY9" fmla="*/ 2514600 h 2608729"/>
              <a:gd name="connsiteX10" fmla="*/ 26894 w 2366682"/>
              <a:gd name="connsiteY10" fmla="*/ 1922929 h 2608729"/>
              <a:gd name="connsiteX11" fmla="*/ 551329 w 2366682"/>
              <a:gd name="connsiteY11" fmla="*/ 1694329 h 2608729"/>
              <a:gd name="connsiteX12" fmla="*/ 564776 w 2366682"/>
              <a:gd name="connsiteY12" fmla="*/ 1169894 h 2608729"/>
              <a:gd name="connsiteX13" fmla="*/ 618565 w 2366682"/>
              <a:gd name="connsiteY13" fmla="*/ 174811 h 2608729"/>
              <a:gd name="connsiteX14" fmla="*/ 820271 w 2366682"/>
              <a:gd name="connsiteY14" fmla="*/ 40341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66682" h="2608729">
                <a:moveTo>
                  <a:pt x="820271" y="40341"/>
                </a:moveTo>
                <a:lnTo>
                  <a:pt x="2272553" y="0"/>
                </a:lnTo>
                <a:lnTo>
                  <a:pt x="2366682" y="309282"/>
                </a:lnTo>
                <a:lnTo>
                  <a:pt x="2312894" y="1452282"/>
                </a:lnTo>
                <a:lnTo>
                  <a:pt x="2057400" y="1734670"/>
                </a:lnTo>
                <a:lnTo>
                  <a:pt x="1196788" y="1775011"/>
                </a:lnTo>
                <a:lnTo>
                  <a:pt x="847165" y="1990164"/>
                </a:lnTo>
                <a:lnTo>
                  <a:pt x="887506" y="2286000"/>
                </a:lnTo>
                <a:lnTo>
                  <a:pt x="510988" y="2608729"/>
                </a:lnTo>
                <a:lnTo>
                  <a:pt x="0" y="2514600"/>
                </a:lnTo>
                <a:lnTo>
                  <a:pt x="26894" y="1922929"/>
                </a:lnTo>
                <a:lnTo>
                  <a:pt x="551329" y="1694329"/>
                </a:lnTo>
                <a:lnTo>
                  <a:pt x="564776" y="1169894"/>
                </a:lnTo>
                <a:lnTo>
                  <a:pt x="618565" y="174811"/>
                </a:lnTo>
                <a:lnTo>
                  <a:pt x="820271" y="40341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073022D-49D6-44CB-9D8F-624314A9A002}"/>
              </a:ext>
            </a:extLst>
          </p:cNvPr>
          <p:cNvSpPr/>
          <p:nvPr/>
        </p:nvSpPr>
        <p:spPr>
          <a:xfrm>
            <a:off x="9870141" y="1187371"/>
            <a:ext cx="913308" cy="15827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直角三角形 26">
            <a:extLst>
              <a:ext uri="{FF2B5EF4-FFF2-40B4-BE49-F238E27FC236}">
                <a16:creationId xmlns:a16="http://schemas.microsoft.com/office/drawing/2014/main" id="{9AFC1955-CB5F-4206-84F7-1B4032107F1A}"/>
              </a:ext>
            </a:extLst>
          </p:cNvPr>
          <p:cNvSpPr/>
          <p:nvPr/>
        </p:nvSpPr>
        <p:spPr>
          <a:xfrm flipH="1">
            <a:off x="8996081" y="3294533"/>
            <a:ext cx="1776691" cy="1582723"/>
          </a:xfrm>
          <a:prstGeom prst="rt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118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477966F-B0D9-4829-950B-574A25DF8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45129"/>
              </p:ext>
            </p:extLst>
          </p:nvPr>
        </p:nvGraphicFramePr>
        <p:xfrm>
          <a:off x="5627733" y="1175349"/>
          <a:ext cx="5155716" cy="451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286">
                  <a:extLst>
                    <a:ext uri="{9D8B030D-6E8A-4147-A177-3AD203B41FA5}">
                      <a16:colId xmlns:a16="http://schemas.microsoft.com/office/drawing/2014/main" val="2345696805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2578082715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2334674923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345838045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3027868485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3162072832"/>
                    </a:ext>
                  </a:extLst>
                </a:gridCol>
              </a:tblGrid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94167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291012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015221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742661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324439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697272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0" y="236201"/>
            <a:ext cx="6013739" cy="82562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深度优先搜索</a:t>
            </a:r>
            <a:r>
              <a:rPr lang="en-US" altLang="zh-CN" sz="4000"/>
              <a:t>(DFS)——</a:t>
            </a:r>
            <a:r>
              <a:rPr lang="zh-CN" altLang="en-US" sz="4000"/>
              <a:t>应用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4A5533D-B4E8-4321-8F11-151D481AD02A}"/>
              </a:ext>
            </a:extLst>
          </p:cNvPr>
          <p:cNvCxnSpPr>
            <a:cxnSpLocks/>
          </p:cNvCxnSpPr>
          <p:nvPr/>
        </p:nvCxnSpPr>
        <p:spPr>
          <a:xfrm>
            <a:off x="5511114" y="1013254"/>
            <a:ext cx="620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308451-6254-441A-99B5-5B050D51F324}"/>
              </a:ext>
            </a:extLst>
          </p:cNvPr>
          <p:cNvCxnSpPr/>
          <p:nvPr/>
        </p:nvCxnSpPr>
        <p:spPr>
          <a:xfrm>
            <a:off x="5511114" y="988541"/>
            <a:ext cx="0" cy="548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80EFB72-0B2D-4C96-BFC7-EBEDF8C24D81}"/>
              </a:ext>
            </a:extLst>
          </p:cNvPr>
          <p:cNvSpPr txBox="1"/>
          <p:nvPr/>
        </p:nvSpPr>
        <p:spPr>
          <a:xfrm>
            <a:off x="5964195" y="665375"/>
            <a:ext cx="631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0          1            2           3            4            5                          </a:t>
            </a:r>
          </a:p>
          <a:p>
            <a:r>
              <a:rPr lang="en-US" altLang="zh-CN"/>
              <a:t>												 m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6C91C7-534D-48CB-A6EE-8C45214E6182}"/>
              </a:ext>
            </a:extLst>
          </p:cNvPr>
          <p:cNvSpPr txBox="1"/>
          <p:nvPr/>
        </p:nvSpPr>
        <p:spPr>
          <a:xfrm>
            <a:off x="5108798" y="1399870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B817B3-0CCD-4601-B313-60B11D69E82A}"/>
              </a:ext>
            </a:extLst>
          </p:cNvPr>
          <p:cNvSpPr txBox="1"/>
          <p:nvPr/>
        </p:nvSpPr>
        <p:spPr>
          <a:xfrm>
            <a:off x="5108798" y="2159688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01AF75-3AC7-4544-8308-80E490EC8FF6}"/>
              </a:ext>
            </a:extLst>
          </p:cNvPr>
          <p:cNvSpPr txBox="1"/>
          <p:nvPr/>
        </p:nvSpPr>
        <p:spPr>
          <a:xfrm>
            <a:off x="5111581" y="2882337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90A299-BF3A-499F-98B9-BA1F09CB291C}"/>
              </a:ext>
            </a:extLst>
          </p:cNvPr>
          <p:cNvSpPr txBox="1"/>
          <p:nvPr/>
        </p:nvSpPr>
        <p:spPr>
          <a:xfrm>
            <a:off x="5108798" y="3671446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8E3EFB-9677-46EC-9C38-B5E69C5DE982}"/>
              </a:ext>
            </a:extLst>
          </p:cNvPr>
          <p:cNvSpPr txBox="1"/>
          <p:nvPr/>
        </p:nvSpPr>
        <p:spPr>
          <a:xfrm>
            <a:off x="5108798" y="4424917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B6DDFC-4486-42C3-BA04-9C902A69F49D}"/>
              </a:ext>
            </a:extLst>
          </p:cNvPr>
          <p:cNvSpPr txBox="1"/>
          <p:nvPr/>
        </p:nvSpPr>
        <p:spPr>
          <a:xfrm>
            <a:off x="5108798" y="5149738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3255AE-7C06-485E-886B-EB9894FCD954}"/>
              </a:ext>
            </a:extLst>
          </p:cNvPr>
          <p:cNvSpPr txBox="1"/>
          <p:nvPr/>
        </p:nvSpPr>
        <p:spPr>
          <a:xfrm>
            <a:off x="5494639" y="6280423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320897-5F8C-47CA-B668-4CD296530BAC}"/>
              </a:ext>
            </a:extLst>
          </p:cNvPr>
          <p:cNvSpPr txBox="1"/>
          <p:nvPr/>
        </p:nvSpPr>
        <p:spPr>
          <a:xfrm>
            <a:off x="238780" y="1116348"/>
            <a:ext cx="4992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思路：一行一行地遍历，每当遇到</a:t>
            </a:r>
            <a:r>
              <a:rPr lang="en-US" altLang="zh-CN" sz="2400"/>
              <a:t>#</a:t>
            </a:r>
            <a:r>
              <a:rPr lang="zh-CN" altLang="en-US" sz="2400"/>
              <a:t>，答案</a:t>
            </a:r>
            <a:r>
              <a:rPr lang="en-US" altLang="zh-CN" sz="2400"/>
              <a:t>+1</a:t>
            </a:r>
            <a:r>
              <a:rPr lang="zh-CN" altLang="en-US" sz="2400"/>
              <a:t>，并把和它和连通的全部</a:t>
            </a:r>
            <a:r>
              <a:rPr lang="en-US" altLang="zh-CN" sz="2400"/>
              <a:t>#</a:t>
            </a:r>
            <a:r>
              <a:rPr lang="zh-CN" altLang="en-US" sz="2400"/>
              <a:t>标记上。遇到被标记的点就跳过</a:t>
            </a:r>
          </a:p>
        </p:txBody>
      </p:sp>
      <p:sp>
        <p:nvSpPr>
          <p:cNvPr id="7" name="乘号 6">
            <a:extLst>
              <a:ext uri="{FF2B5EF4-FFF2-40B4-BE49-F238E27FC236}">
                <a16:creationId xmlns:a16="http://schemas.microsoft.com/office/drawing/2014/main" id="{6FF671B8-FA97-415D-A48E-D9AEA8A53615}"/>
              </a:ext>
            </a:extLst>
          </p:cNvPr>
          <p:cNvSpPr/>
          <p:nvPr/>
        </p:nvSpPr>
        <p:spPr>
          <a:xfrm>
            <a:off x="9946308" y="1185509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乘号 20">
            <a:extLst>
              <a:ext uri="{FF2B5EF4-FFF2-40B4-BE49-F238E27FC236}">
                <a16:creationId xmlns:a16="http://schemas.microsoft.com/office/drawing/2014/main" id="{564C5ACF-8C35-4608-9751-D0AD35F40048}"/>
              </a:ext>
            </a:extLst>
          </p:cNvPr>
          <p:cNvSpPr/>
          <p:nvPr/>
        </p:nvSpPr>
        <p:spPr>
          <a:xfrm>
            <a:off x="9946992" y="1930875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乘号 21">
            <a:extLst>
              <a:ext uri="{FF2B5EF4-FFF2-40B4-BE49-F238E27FC236}">
                <a16:creationId xmlns:a16="http://schemas.microsoft.com/office/drawing/2014/main" id="{7B21FD61-106E-45B3-8B50-D01DC8DB021C}"/>
              </a:ext>
            </a:extLst>
          </p:cNvPr>
          <p:cNvSpPr/>
          <p:nvPr/>
        </p:nvSpPr>
        <p:spPr>
          <a:xfrm>
            <a:off x="7375915" y="1930875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乘号 23">
            <a:extLst>
              <a:ext uri="{FF2B5EF4-FFF2-40B4-BE49-F238E27FC236}">
                <a16:creationId xmlns:a16="http://schemas.microsoft.com/office/drawing/2014/main" id="{67073BBC-C762-4E6B-8EDF-7AEBAC107DC3}"/>
              </a:ext>
            </a:extLst>
          </p:cNvPr>
          <p:cNvSpPr/>
          <p:nvPr/>
        </p:nvSpPr>
        <p:spPr>
          <a:xfrm>
            <a:off x="8226527" y="1941035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乘号 24">
            <a:extLst>
              <a:ext uri="{FF2B5EF4-FFF2-40B4-BE49-F238E27FC236}">
                <a16:creationId xmlns:a16="http://schemas.microsoft.com/office/drawing/2014/main" id="{02B6633E-A60A-4FEB-84A3-70AE9510CF20}"/>
              </a:ext>
            </a:extLst>
          </p:cNvPr>
          <p:cNvSpPr/>
          <p:nvPr/>
        </p:nvSpPr>
        <p:spPr>
          <a:xfrm>
            <a:off x="7375915" y="2680531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乘号 25">
            <a:extLst>
              <a:ext uri="{FF2B5EF4-FFF2-40B4-BE49-F238E27FC236}">
                <a16:creationId xmlns:a16="http://schemas.microsoft.com/office/drawing/2014/main" id="{E686104C-5AEA-422E-A599-C917A3E25CEB}"/>
              </a:ext>
            </a:extLst>
          </p:cNvPr>
          <p:cNvSpPr/>
          <p:nvPr/>
        </p:nvSpPr>
        <p:spPr>
          <a:xfrm>
            <a:off x="8226527" y="2691188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乘号 26">
            <a:extLst>
              <a:ext uri="{FF2B5EF4-FFF2-40B4-BE49-F238E27FC236}">
                <a16:creationId xmlns:a16="http://schemas.microsoft.com/office/drawing/2014/main" id="{D930E0D3-99DE-41D5-B283-B85C1FDEABC3}"/>
              </a:ext>
            </a:extLst>
          </p:cNvPr>
          <p:cNvSpPr/>
          <p:nvPr/>
        </p:nvSpPr>
        <p:spPr>
          <a:xfrm>
            <a:off x="6509487" y="3438340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乘号 29">
            <a:extLst>
              <a:ext uri="{FF2B5EF4-FFF2-40B4-BE49-F238E27FC236}">
                <a16:creationId xmlns:a16="http://schemas.microsoft.com/office/drawing/2014/main" id="{B703BCB9-DA41-43F0-AB11-6845575E9BE1}"/>
              </a:ext>
            </a:extLst>
          </p:cNvPr>
          <p:cNvSpPr/>
          <p:nvPr/>
        </p:nvSpPr>
        <p:spPr>
          <a:xfrm>
            <a:off x="9946992" y="3438556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乘号 30">
            <a:extLst>
              <a:ext uri="{FF2B5EF4-FFF2-40B4-BE49-F238E27FC236}">
                <a16:creationId xmlns:a16="http://schemas.microsoft.com/office/drawing/2014/main" id="{32E1ACBB-64C3-49AE-978E-A524C35A6255}"/>
              </a:ext>
            </a:extLst>
          </p:cNvPr>
          <p:cNvSpPr/>
          <p:nvPr/>
        </p:nvSpPr>
        <p:spPr>
          <a:xfrm>
            <a:off x="9074936" y="4194082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乘号 31">
            <a:extLst>
              <a:ext uri="{FF2B5EF4-FFF2-40B4-BE49-F238E27FC236}">
                <a16:creationId xmlns:a16="http://schemas.microsoft.com/office/drawing/2014/main" id="{1AC8DEF6-882D-4F99-B542-9CABD4D02F4D}"/>
              </a:ext>
            </a:extLst>
          </p:cNvPr>
          <p:cNvSpPr/>
          <p:nvPr/>
        </p:nvSpPr>
        <p:spPr>
          <a:xfrm>
            <a:off x="9953490" y="4181020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0AA2D1-4578-405C-9571-135AAA95986D}"/>
              </a:ext>
            </a:extLst>
          </p:cNvPr>
          <p:cNvSpPr txBox="1"/>
          <p:nvPr/>
        </p:nvSpPr>
        <p:spPr>
          <a:xfrm>
            <a:off x="238780" y="2476434"/>
            <a:ext cx="4719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标记过程</a:t>
            </a:r>
            <a:r>
              <a:rPr lang="en-US" altLang="zh-CN" sz="2400"/>
              <a:t>(dfs)</a:t>
            </a:r>
            <a:r>
              <a:rPr lang="zh-CN" altLang="en-US" sz="2400"/>
              <a:t>：把周围的</a:t>
            </a:r>
            <a:r>
              <a:rPr lang="en-US" altLang="zh-CN" sz="2400"/>
              <a:t>#</a:t>
            </a:r>
            <a:r>
              <a:rPr lang="zh-CN" altLang="en-US" sz="2400"/>
              <a:t>标记，并把这些</a:t>
            </a:r>
            <a:r>
              <a:rPr lang="en-US" altLang="zh-CN" sz="2400"/>
              <a:t>#</a:t>
            </a:r>
            <a:r>
              <a:rPr lang="zh-CN" altLang="en-US" sz="2400"/>
              <a:t>的周围的</a:t>
            </a:r>
            <a:r>
              <a:rPr lang="en-US" altLang="zh-CN" sz="2400"/>
              <a:t>#</a:t>
            </a:r>
            <a:r>
              <a:rPr lang="zh-CN" altLang="en-US" sz="2400"/>
              <a:t>标记，重复这个过程直到标记完</a:t>
            </a:r>
            <a:endParaRPr lang="en-US" altLang="zh-CN" sz="2400"/>
          </a:p>
          <a:p>
            <a:endParaRPr lang="en-US" altLang="zh-CN" sz="2400"/>
          </a:p>
          <a:p>
            <a:endParaRPr lang="zh-CN" altLang="en-US" sz="240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7868E3A-357A-4E08-9D3E-079B464F3874}"/>
              </a:ext>
            </a:extLst>
          </p:cNvPr>
          <p:cNvSpPr/>
          <p:nvPr/>
        </p:nvSpPr>
        <p:spPr>
          <a:xfrm rot="2222125">
            <a:off x="5335010" y="1053694"/>
            <a:ext cx="678161" cy="4408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4948F8-8732-406D-AEA2-3166F1D4C0DD}"/>
              </a:ext>
            </a:extLst>
          </p:cNvPr>
          <p:cNvSpPr txBox="1"/>
          <p:nvPr/>
        </p:nvSpPr>
        <p:spPr>
          <a:xfrm>
            <a:off x="1180436" y="4657683"/>
            <a:ext cx="2611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+mn-ea"/>
              </a:rPr>
              <a:t>ans = 1</a:t>
            </a:r>
            <a:endParaRPr lang="zh-CN" altLang="en-US" sz="3200">
              <a:latin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C06882-2D99-44A2-AC16-2513CCD07AFD}"/>
              </a:ext>
            </a:extLst>
          </p:cNvPr>
          <p:cNvSpPr txBox="1"/>
          <p:nvPr/>
        </p:nvSpPr>
        <p:spPr>
          <a:xfrm>
            <a:off x="1176397" y="4645809"/>
            <a:ext cx="2611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+mn-ea"/>
              </a:rPr>
              <a:t>ans = 2</a:t>
            </a:r>
            <a:endParaRPr lang="zh-CN" altLang="en-US" sz="3200">
              <a:latin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6F76805-48DE-4FB5-8C54-3B5635E94C62}"/>
              </a:ext>
            </a:extLst>
          </p:cNvPr>
          <p:cNvSpPr txBox="1"/>
          <p:nvPr/>
        </p:nvSpPr>
        <p:spPr>
          <a:xfrm>
            <a:off x="1188085" y="4645347"/>
            <a:ext cx="2611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+mn-ea"/>
              </a:rPr>
              <a:t>ans = 3</a:t>
            </a:r>
            <a:endParaRPr lang="zh-CN" altLang="en-US" sz="3200">
              <a:latin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C90A11-E787-4C3A-8490-79192AA94667}"/>
              </a:ext>
            </a:extLst>
          </p:cNvPr>
          <p:cNvSpPr txBox="1"/>
          <p:nvPr/>
        </p:nvSpPr>
        <p:spPr>
          <a:xfrm>
            <a:off x="1180436" y="4645809"/>
            <a:ext cx="2611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+mn-ea"/>
              </a:rPr>
              <a:t>ans = 0</a:t>
            </a:r>
            <a:endParaRPr lang="zh-CN" altLang="en-US" sz="320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7EA9C5-1CFD-426F-9D00-AB154AB437CA}"/>
              </a:ext>
            </a:extLst>
          </p:cNvPr>
          <p:cNvSpPr txBox="1"/>
          <p:nvPr/>
        </p:nvSpPr>
        <p:spPr>
          <a:xfrm>
            <a:off x="9946308" y="5748580"/>
            <a:ext cx="371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8266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85185E-6 L 0.27851 0.003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52 0.00347 L 0.34792 0.0034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792 0.00393 L -0.00455 0.10625 L 0.06706 0.10625 " pathEditMode="relative" ptsTypes="AAA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5 0.10625 L 0.13803 0.10625 " pathEditMode="relative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42 0.10625 L 0.27917 0.1076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78 0.10764 L 0.00053 0.20671 L 0.06797 0.20833 " pathEditMode="relative" ptsTypes="AAA">
                                      <p:cBhvr>
                                        <p:cTn id="6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15 0.2037 L 0.278 0.203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78 0.20555 L 0.34961 0.20555 L -0.00533 0.31504 " pathEditMode="relative" ptsTypes="AAA">
                                      <p:cBhvr>
                                        <p:cTn id="7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3 0.31504 L 0.13959 0.3143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59 0.31435 L 0.35053 0.3143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053 0.31504 L -0.00364 0.42315 L 0.20795 0.42477 " pathEditMode="relative" ptsTypes="AAA">
                                      <p:cBhvr>
                                        <p:cTn id="9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34 0.42315 L -0.00286 0.53426 L 0.34792 0.53264 " pathEditMode="relative" ptsTypes="AAA">
                                      <p:cBhvr>
                                        <p:cTn id="10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6" grpId="1" animBg="1"/>
      <p:bldP spid="6" grpId="2" animBg="1"/>
      <p:bldP spid="6" grpId="4" animBg="1"/>
      <p:bldP spid="6" grpId="7" animBg="1"/>
      <p:bldP spid="6" grpId="8" animBg="1"/>
      <p:bldP spid="6" grpId="9" animBg="1"/>
      <p:bldP spid="6" grpId="10" animBg="1"/>
      <p:bldP spid="6" grpId="11" animBg="1"/>
      <p:bldP spid="6" grpId="12" animBg="1"/>
      <p:bldP spid="6" grpId="13" animBg="1"/>
      <p:bldP spid="6" grpId="14" animBg="1"/>
      <p:bldP spid="6" grpId="15" animBg="1"/>
      <p:bldP spid="6" grpId="16" animBg="1"/>
      <p:bldP spid="6" grpId="17" animBg="1"/>
      <p:bldP spid="34" grpId="0"/>
      <p:bldP spid="34" grpId="1"/>
      <p:bldP spid="35" grpId="0"/>
      <p:bldP spid="35" grpId="1"/>
      <p:bldP spid="36" grpId="0"/>
      <p:bldP spid="37" grpId="0"/>
      <p:bldP spid="37" grpId="1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1A6B8C-502E-4229-8BC5-EF971B3BA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804860"/>
            <a:ext cx="5842253" cy="57714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6F06A28-7D46-496D-9E0C-F0CDABBE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512" y="804859"/>
            <a:ext cx="4942061" cy="425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9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0" y="236201"/>
            <a:ext cx="6013739" cy="82562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深度优先搜索</a:t>
            </a:r>
            <a:r>
              <a:rPr lang="en-US" altLang="zh-CN" sz="4000"/>
              <a:t>(DFS)——</a:t>
            </a:r>
            <a:r>
              <a:rPr lang="zh-CN" altLang="en-US" sz="4000"/>
              <a:t>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FD644-CFC4-437B-95BD-49AE724123E3}"/>
              </a:ext>
            </a:extLst>
          </p:cNvPr>
          <p:cNvSpPr txBox="1"/>
          <p:nvPr/>
        </p:nvSpPr>
        <p:spPr>
          <a:xfrm>
            <a:off x="238780" y="1120676"/>
            <a:ext cx="9923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2016</a:t>
            </a:r>
            <a:r>
              <a:rPr lang="zh-CN" altLang="en-US" sz="3600"/>
              <a:t>广工校赛</a:t>
            </a:r>
            <a:r>
              <a:rPr lang="en-US" altLang="zh-CN" sz="3600"/>
              <a:t>(</a:t>
            </a:r>
            <a:r>
              <a:rPr lang="zh-CN" altLang="en-US" sz="3600"/>
              <a:t>改</a:t>
            </a:r>
            <a:r>
              <a:rPr lang="en-US" altLang="zh-CN" sz="3600"/>
              <a:t>)</a:t>
            </a:r>
            <a:r>
              <a:rPr lang="zh-CN" altLang="en-US" sz="3600"/>
              <a:t>：</a:t>
            </a:r>
            <a:endParaRPr lang="en-US" altLang="zh-CN" sz="3600"/>
          </a:p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找出所有长度为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的正整数字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使得从高位（左侧）到低位（右侧）每一位数字严格递减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552141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0" y="236201"/>
            <a:ext cx="6013739" cy="82562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深度优先搜索</a:t>
            </a:r>
            <a:r>
              <a:rPr lang="en-US" altLang="zh-CN" sz="4000"/>
              <a:t>(DFS)——</a:t>
            </a:r>
            <a:r>
              <a:rPr lang="zh-CN" altLang="en-US" sz="4000"/>
              <a:t>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FD644-CFC4-437B-95BD-49AE724123E3}"/>
              </a:ext>
            </a:extLst>
          </p:cNvPr>
          <p:cNvSpPr txBox="1"/>
          <p:nvPr/>
        </p:nvSpPr>
        <p:spPr>
          <a:xfrm>
            <a:off x="238780" y="1120676"/>
            <a:ext cx="9429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从高到低</a:t>
            </a:r>
            <a:endParaRPr lang="en-US" altLang="zh-CN" sz="3600"/>
          </a:p>
          <a:p>
            <a:r>
              <a:rPr lang="zh-CN" altLang="en-US" sz="3600"/>
              <a:t>每一位数就是一层状态</a:t>
            </a:r>
            <a:endParaRPr lang="en-US" altLang="zh-CN" sz="3600"/>
          </a:p>
          <a:p>
            <a:r>
              <a:rPr lang="zh-CN" altLang="en-US" sz="3600"/>
              <a:t>每枚举出这一位的状态，</a:t>
            </a:r>
            <a:endParaRPr lang="en-US" altLang="zh-CN" sz="3600"/>
          </a:p>
          <a:p>
            <a:r>
              <a:rPr lang="zh-CN" altLang="en-US" sz="3600"/>
              <a:t>再枚举下一位的合法状态</a:t>
            </a:r>
            <a:endParaRPr lang="en-US" altLang="zh-CN" sz="3600"/>
          </a:p>
          <a:p>
            <a:r>
              <a:rPr lang="zh-CN" altLang="en-US" sz="3600"/>
              <a:t>直到枚举完</a:t>
            </a:r>
            <a:r>
              <a:rPr lang="en-US" altLang="zh-CN" sz="3600"/>
              <a:t>7</a:t>
            </a:r>
            <a:r>
              <a:rPr lang="zh-CN" altLang="en-US" sz="3600"/>
              <a:t>层即可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C4C3E7-FAA0-40B8-9A25-AE6FBB88B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518" y="475206"/>
            <a:ext cx="4313881" cy="587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3" y="302960"/>
            <a:ext cx="10017328" cy="1371600"/>
          </a:xfrm>
        </p:spPr>
        <p:txBody>
          <a:bodyPr/>
          <a:lstStyle/>
          <a:p>
            <a:r>
              <a:rPr lang="zh-CN" altLang="en-US"/>
              <a:t>杂谈</a:t>
            </a:r>
            <a:r>
              <a:rPr lang="en-US" altLang="zh-CN"/>
              <a:t>——</a:t>
            </a:r>
            <a:r>
              <a:rPr lang="zh-CN" altLang="en-US"/>
              <a:t>进一步的应用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F3253C-681B-4A9C-BE91-6151BD06B562}"/>
              </a:ext>
            </a:extLst>
          </p:cNvPr>
          <p:cNvSpPr txBox="1"/>
          <p:nvPr/>
        </p:nvSpPr>
        <p:spPr>
          <a:xfrm>
            <a:off x="683623" y="1515473"/>
            <a:ext cx="112573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全排列</a:t>
            </a:r>
            <a:r>
              <a:rPr lang="en-US" altLang="zh-CN" sz="3200"/>
              <a:t>——</a:t>
            </a:r>
            <a:r>
              <a:rPr lang="zh-CN" altLang="en-US" sz="3200"/>
              <a:t>给出所有的排列方式：</a:t>
            </a:r>
            <a:r>
              <a:rPr lang="en-US" altLang="zh-CN" sz="3200"/>
              <a:t>n</a:t>
            </a:r>
            <a:r>
              <a:rPr lang="zh-CN" altLang="en-US" sz="3200"/>
              <a:t>个不同元素有</a:t>
            </a:r>
            <a:r>
              <a:rPr lang="en-US" altLang="zh-CN" sz="3200"/>
              <a:t>n!</a:t>
            </a:r>
            <a:r>
              <a:rPr lang="zh-CN" altLang="en-US" sz="3200"/>
              <a:t>种可能</a:t>
            </a:r>
            <a:endParaRPr lang="en-US" altLang="zh-CN" sz="3200"/>
          </a:p>
          <a:p>
            <a:r>
              <a:rPr lang="en-US" altLang="zh-CN" sz="3200"/>
              <a:t>next_permutation</a:t>
            </a:r>
            <a:r>
              <a:rPr lang="zh-CN" altLang="en-US" sz="3200"/>
              <a:t>和</a:t>
            </a:r>
            <a:r>
              <a:rPr lang="en-US" altLang="zh-CN" sz="3200"/>
              <a:t>prev_permutation</a:t>
            </a:r>
          </a:p>
          <a:p>
            <a:r>
              <a:rPr lang="zh-CN" altLang="en-US" sz="3200"/>
              <a:t>给出字典序更大</a:t>
            </a:r>
            <a:r>
              <a:rPr lang="en-US" altLang="zh-CN" sz="3200"/>
              <a:t>/</a:t>
            </a:r>
            <a:r>
              <a:rPr lang="zh-CN" altLang="en-US" sz="3200"/>
              <a:t>更小的下一个排列方式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B7FC1D-08C9-4D7F-B58C-2A200E24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3269799"/>
            <a:ext cx="938640" cy="32852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C0362D-ECCF-4323-9D4A-A2C4B1004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3" y="3269799"/>
            <a:ext cx="4049742" cy="32546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8C9157A-1B65-430D-BD3C-53500D7A4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286" y="3269798"/>
            <a:ext cx="1204631" cy="321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1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2" y="144482"/>
            <a:ext cx="10017328" cy="1371600"/>
          </a:xfrm>
        </p:spPr>
        <p:txBody>
          <a:bodyPr/>
          <a:lstStyle/>
          <a:p>
            <a:r>
              <a:rPr lang="zh-CN" altLang="en-US"/>
              <a:t>全排列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562F89-CB47-4BC9-BF8C-6F7AACF2CBA5}"/>
              </a:ext>
            </a:extLst>
          </p:cNvPr>
          <p:cNvSpPr txBox="1"/>
          <p:nvPr/>
        </p:nvSpPr>
        <p:spPr>
          <a:xfrm>
            <a:off x="345142" y="1223682"/>
            <a:ext cx="110276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优点：能快速找到前一个</a:t>
            </a:r>
            <a:r>
              <a:rPr lang="en-US" altLang="zh-CN" sz="2800"/>
              <a:t>/</a:t>
            </a:r>
            <a:r>
              <a:rPr lang="zh-CN" altLang="en-US" sz="2800"/>
              <a:t>后一个字典序的排列</a:t>
            </a:r>
            <a:endParaRPr lang="en-US" altLang="zh-CN" sz="2800"/>
          </a:p>
          <a:p>
            <a:r>
              <a:rPr lang="zh-CN" altLang="en-US" sz="2800"/>
              <a:t>缺点：不是按照位置的字典序排列，而是按照当前序列字典序排列</a:t>
            </a:r>
            <a:endParaRPr lang="en-US" altLang="zh-CN" sz="2800"/>
          </a:p>
          <a:p>
            <a:r>
              <a:rPr lang="zh-CN" altLang="en-US" sz="2800"/>
              <a:t>尝试自己手写一个只和位置有关的全排列函数？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思路：</a:t>
            </a:r>
            <a:endParaRPr lang="en-US" altLang="zh-CN" sz="2800"/>
          </a:p>
          <a:p>
            <a:r>
              <a:rPr lang="en-US" altLang="zh-CN" sz="2800"/>
              <a:t>1</a:t>
            </a:r>
            <a:r>
              <a:rPr lang="zh-CN" altLang="en-US" sz="2800"/>
              <a:t>：</a:t>
            </a:r>
            <a:r>
              <a:rPr lang="en-US" altLang="zh-CN" sz="2800"/>
              <a:t>n</a:t>
            </a:r>
            <a:r>
              <a:rPr lang="zh-CN" altLang="en-US" sz="2800"/>
              <a:t>个元素的全排列 </a:t>
            </a:r>
            <a:r>
              <a:rPr lang="en-US" altLang="zh-CN" sz="2800"/>
              <a:t>= (n–1</a:t>
            </a:r>
            <a:r>
              <a:rPr lang="zh-CN" altLang="en-US" sz="2800"/>
              <a:t>个元素的全排列</a:t>
            </a:r>
            <a:r>
              <a:rPr lang="en-US" altLang="zh-CN" sz="2800"/>
              <a:t>)+(</a:t>
            </a:r>
            <a:r>
              <a:rPr lang="zh-CN" altLang="en-US" sz="2800"/>
              <a:t>另一个元素作为开头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/>
              <a:t>	</a:t>
            </a:r>
            <a:r>
              <a:rPr lang="zh-CN" altLang="en-US" sz="2800"/>
              <a:t>可递归操作</a:t>
            </a:r>
            <a:endParaRPr lang="en-US" altLang="zh-CN" sz="2800"/>
          </a:p>
          <a:p>
            <a:r>
              <a:rPr lang="en-US" altLang="zh-CN" sz="2800"/>
              <a:t>2</a:t>
            </a:r>
            <a:r>
              <a:rPr lang="zh-CN" altLang="en-US" sz="2800"/>
              <a:t>：如果只剩下</a:t>
            </a:r>
            <a:r>
              <a:rPr lang="en-US" altLang="zh-CN" sz="2800"/>
              <a:t>1</a:t>
            </a:r>
            <a:r>
              <a:rPr lang="zh-CN" altLang="en-US" sz="2800"/>
              <a:t>个元素的全排列，说明已经排完，得到一种排列方式</a:t>
            </a:r>
            <a:endParaRPr lang="en-US" altLang="zh-CN" sz="2800"/>
          </a:p>
          <a:p>
            <a:r>
              <a:rPr lang="en-US" altLang="zh-CN" sz="2800"/>
              <a:t>3</a:t>
            </a:r>
            <a:r>
              <a:rPr lang="zh-CN" altLang="en-US" sz="2800"/>
              <a:t>：在递归中依次把每个元素作为开头，排列剩下的元素即可。</a:t>
            </a:r>
            <a:endParaRPr lang="en-US" altLang="zh-CN" sz="2800"/>
          </a:p>
          <a:p>
            <a:r>
              <a:rPr lang="zh-CN" altLang="en-US" sz="2800"/>
              <a:t>可能比较复杂，代码更直观：</a:t>
            </a:r>
          </a:p>
        </p:txBody>
      </p:sp>
    </p:spTree>
    <p:extLst>
      <p:ext uri="{BB962C8B-B14F-4D97-AF65-F5344CB8AC3E}">
        <p14:creationId xmlns:p14="http://schemas.microsoft.com/office/powerpoint/2010/main" val="127362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CA8E66-8DC3-43B2-A060-83A282E7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804861"/>
            <a:ext cx="5087832" cy="55815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AC167D-F618-4921-A03F-1B70D2934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04860"/>
            <a:ext cx="3699232" cy="200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9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EA09A-A860-46EE-B2BE-32FDEA6B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状态和状态空间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DD6E45-C180-4BA0-A507-D33DD715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23603"/>
            <a:ext cx="10058400" cy="3931920"/>
          </a:xfrm>
        </p:spPr>
        <p:txBody>
          <a:bodyPr>
            <a:normAutofit/>
          </a:bodyPr>
          <a:lstStyle/>
          <a:p>
            <a:r>
              <a:rPr lang="zh-CN" altLang="en-US" sz="2400"/>
              <a:t>状态：表达在限定条件下出现的情况</a:t>
            </a:r>
            <a:endParaRPr lang="en-US" altLang="zh-CN" sz="2400"/>
          </a:p>
          <a:p>
            <a:r>
              <a:rPr lang="zh-CN" altLang="en-US" sz="2400"/>
              <a:t>状态空间：在限定条件下能出现的所有的情况。</a:t>
            </a:r>
            <a:endParaRPr lang="en-US" altLang="zh-CN" sz="2400"/>
          </a:p>
          <a:p>
            <a:r>
              <a:rPr lang="zh-CN" altLang="en-US" sz="2400"/>
              <a:t>例子：石头剪刀布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03FC4CE-C547-450B-8102-E58E0E767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96878"/>
              </p:ext>
            </p:extLst>
          </p:nvPr>
        </p:nvGraphicFramePr>
        <p:xfrm>
          <a:off x="1066800" y="3327399"/>
          <a:ext cx="1362891" cy="2485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891">
                  <a:extLst>
                    <a:ext uri="{9D8B030D-6E8A-4147-A177-3AD203B41FA5}">
                      <a16:colId xmlns:a16="http://schemas.microsoft.com/office/drawing/2014/main" val="1769533673"/>
                    </a:ext>
                  </a:extLst>
                </a:gridCol>
              </a:tblGrid>
              <a:tr h="621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玩家</a:t>
                      </a:r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185673"/>
                  </a:ext>
                </a:extLst>
              </a:tr>
              <a:tr h="621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石头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99978"/>
                  </a:ext>
                </a:extLst>
              </a:tr>
              <a:tr h="621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剪刀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29334"/>
                  </a:ext>
                </a:extLst>
              </a:tr>
              <a:tr h="621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6761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3818F9F-1503-47E2-806F-1598CF963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008865"/>
              </p:ext>
            </p:extLst>
          </p:nvPr>
        </p:nvGraphicFramePr>
        <p:xfrm>
          <a:off x="3583577" y="3327399"/>
          <a:ext cx="1362891" cy="2485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891">
                  <a:extLst>
                    <a:ext uri="{9D8B030D-6E8A-4147-A177-3AD203B41FA5}">
                      <a16:colId xmlns:a16="http://schemas.microsoft.com/office/drawing/2014/main" val="1769533673"/>
                    </a:ext>
                  </a:extLst>
                </a:gridCol>
              </a:tblGrid>
              <a:tr h="621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玩家</a:t>
                      </a:r>
                      <a:r>
                        <a:rPr lang="en-US" altLang="zh-CN" sz="2800"/>
                        <a:t>2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185673"/>
                  </a:ext>
                </a:extLst>
              </a:tr>
              <a:tr h="621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石头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99978"/>
                  </a:ext>
                </a:extLst>
              </a:tr>
              <a:tr h="621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剪刀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29334"/>
                  </a:ext>
                </a:extLst>
              </a:tr>
              <a:tr h="621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6761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7A81610-3C34-4B6B-94D5-D128A403223E}"/>
              </a:ext>
            </a:extLst>
          </p:cNvPr>
          <p:cNvSpPr txBox="1"/>
          <p:nvPr/>
        </p:nvSpPr>
        <p:spPr>
          <a:xfrm>
            <a:off x="2573382" y="3327399"/>
            <a:ext cx="86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VS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086595-7CF4-45C3-A89A-3537E7C2E665}"/>
              </a:ext>
            </a:extLst>
          </p:cNvPr>
          <p:cNvSpPr txBox="1"/>
          <p:nvPr/>
        </p:nvSpPr>
        <p:spPr>
          <a:xfrm>
            <a:off x="5544273" y="4085863"/>
            <a:ext cx="6007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3*3=9</a:t>
            </a:r>
            <a:r>
              <a:rPr lang="zh-CN" altLang="en-US" sz="3200"/>
              <a:t>种对局情况</a:t>
            </a:r>
            <a:endParaRPr lang="en-US" altLang="zh-CN" sz="3200"/>
          </a:p>
          <a:p>
            <a:r>
              <a:rPr lang="zh-CN" altLang="en-US" sz="3200"/>
              <a:t>这就是这个问题的状态空间大小</a:t>
            </a:r>
            <a:endParaRPr lang="en-US" altLang="zh-CN" sz="3200"/>
          </a:p>
          <a:p>
            <a:r>
              <a:rPr lang="zh-CN" altLang="en-US" sz="3200"/>
              <a:t>状态</a:t>
            </a:r>
          </a:p>
        </p:txBody>
      </p:sp>
    </p:spTree>
    <p:extLst>
      <p:ext uri="{BB962C8B-B14F-4D97-AF65-F5344CB8AC3E}">
        <p14:creationId xmlns:p14="http://schemas.microsoft.com/office/powerpoint/2010/main" val="31649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2" y="144482"/>
            <a:ext cx="10017328" cy="1371600"/>
          </a:xfrm>
        </p:spPr>
        <p:txBody>
          <a:bodyPr/>
          <a:lstStyle/>
          <a:p>
            <a:r>
              <a:rPr lang="zh-CN" altLang="en-US"/>
              <a:t>杂谈</a:t>
            </a:r>
            <a:r>
              <a:rPr lang="en-US" altLang="zh-CN"/>
              <a:t>——</a:t>
            </a:r>
            <a:r>
              <a:rPr lang="zh-CN" altLang="en-US"/>
              <a:t>计算器</a:t>
            </a:r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826240-8715-4D60-BDAC-DA68B97577C2}"/>
              </a:ext>
            </a:extLst>
          </p:cNvPr>
          <p:cNvSpPr txBox="1"/>
          <p:nvPr/>
        </p:nvSpPr>
        <p:spPr>
          <a:xfrm>
            <a:off x="345142" y="1093136"/>
            <a:ext cx="106432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设计一个支持</a:t>
            </a:r>
            <a:r>
              <a:rPr lang="en-US" altLang="zh-CN" sz="2800"/>
              <a:t>+, -, *, /, (, )</a:t>
            </a:r>
            <a:r>
              <a:rPr lang="zh-CN" altLang="en-US" sz="2800"/>
              <a:t>运算符的整数计算器</a:t>
            </a:r>
            <a:r>
              <a:rPr lang="en-US" altLang="zh-CN" sz="2800"/>
              <a:t>(</a:t>
            </a:r>
            <a:r>
              <a:rPr lang="zh-CN" altLang="en-US" sz="2800"/>
              <a:t>除法用</a:t>
            </a:r>
            <a:r>
              <a:rPr lang="en-US" altLang="zh-CN" sz="2800"/>
              <a:t>int</a:t>
            </a:r>
            <a:r>
              <a:rPr lang="zh-CN" altLang="en-US" sz="2800"/>
              <a:t>的除法</a:t>
            </a:r>
            <a:r>
              <a:rPr lang="en-US" altLang="zh-CN" sz="2800"/>
              <a:t>)</a:t>
            </a:r>
          </a:p>
          <a:p>
            <a:r>
              <a:rPr lang="zh-CN" altLang="en-US" sz="2800"/>
              <a:t>输入表达式，输出值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递归写法逻辑设计：</a:t>
            </a:r>
            <a:endParaRPr lang="en-US" altLang="zh-CN" sz="2800"/>
          </a:p>
          <a:p>
            <a:r>
              <a:rPr lang="zh-CN" altLang="en-US" sz="2800"/>
              <a:t>先写一个把表达数字的</a:t>
            </a:r>
            <a:r>
              <a:rPr lang="en-US" altLang="zh-CN" sz="2800"/>
              <a:t>string</a:t>
            </a:r>
            <a:r>
              <a:rPr lang="zh-CN" altLang="en-US" sz="2800"/>
              <a:t>转换为</a:t>
            </a:r>
            <a:r>
              <a:rPr lang="en-US" altLang="zh-CN" sz="2800"/>
              <a:t>int</a:t>
            </a:r>
            <a:r>
              <a:rPr lang="zh-CN" altLang="en-US" sz="2800"/>
              <a:t>的函数</a:t>
            </a:r>
            <a:endParaRPr lang="en-US" altLang="zh-CN" sz="2800"/>
          </a:p>
          <a:p>
            <a:r>
              <a:rPr lang="zh-CN" altLang="en-US" sz="2800"/>
              <a:t>计算表达式：</a:t>
            </a:r>
            <a:endParaRPr lang="en-US" altLang="zh-CN" sz="2800"/>
          </a:p>
          <a:p>
            <a:r>
              <a:rPr lang="zh-CN" altLang="en-US" sz="2800"/>
              <a:t>遇到括号：计算括号内内容</a:t>
            </a:r>
            <a:endParaRPr lang="en-US" altLang="zh-CN" sz="2800"/>
          </a:p>
          <a:p>
            <a:r>
              <a:rPr lang="zh-CN" altLang="en-US" sz="2800"/>
              <a:t>遇到</a:t>
            </a:r>
            <a:r>
              <a:rPr lang="en-US" altLang="zh-CN" sz="2800"/>
              <a:t>+-</a:t>
            </a:r>
            <a:r>
              <a:rPr lang="zh-CN" altLang="en-US" sz="2800"/>
              <a:t>号：优先计算两侧的表达式，再进行加减</a:t>
            </a:r>
            <a:endParaRPr lang="en-US" altLang="zh-CN" sz="2800"/>
          </a:p>
          <a:p>
            <a:r>
              <a:rPr lang="zh-CN" altLang="en-US" sz="2800"/>
              <a:t>遇到</a:t>
            </a:r>
            <a:r>
              <a:rPr lang="en-US" altLang="zh-CN" sz="2800"/>
              <a:t>*/</a:t>
            </a:r>
            <a:r>
              <a:rPr lang="zh-CN" altLang="en-US" sz="2800"/>
              <a:t>号：优先计算两侧表达式，再进行乘除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那先来个欣赏个递归版的代码</a:t>
            </a:r>
            <a:endParaRPr lang="en-US" altLang="zh-CN" sz="28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F16405-6C81-4BFB-81E1-9B998DDB2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80" y="2410948"/>
            <a:ext cx="3055471" cy="305547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5D7298E-0C75-4DBB-8434-AFD277F0D53E}"/>
              </a:ext>
            </a:extLst>
          </p:cNvPr>
          <p:cNvSpPr/>
          <p:nvPr/>
        </p:nvSpPr>
        <p:spPr>
          <a:xfrm>
            <a:off x="8740588" y="4625788"/>
            <a:ext cx="1909483" cy="69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743DC6-B75F-4996-9205-5876B3E8A306}"/>
              </a:ext>
            </a:extLst>
          </p:cNvPr>
          <p:cNvSpPr txBox="1"/>
          <p:nvPr/>
        </p:nvSpPr>
        <p:spPr>
          <a:xfrm>
            <a:off x="8467164" y="4561273"/>
            <a:ext cx="2456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FF0000"/>
                </a:solidFill>
              </a:rPr>
              <a:t>要死了</a:t>
            </a:r>
            <a:endParaRPr lang="en-US" altLang="zh-CN" sz="2400">
              <a:solidFill>
                <a:srgbClr val="FF0000"/>
              </a:solidFill>
            </a:endParaRPr>
          </a:p>
          <a:p>
            <a:pPr algn="ctr"/>
            <a:r>
              <a:rPr lang="zh-CN" altLang="en-US" sz="2400">
                <a:solidFill>
                  <a:srgbClr val="FF0000"/>
                </a:solidFill>
              </a:rPr>
              <a:t>给我讲代码</a:t>
            </a:r>
          </a:p>
        </p:txBody>
      </p:sp>
    </p:spTree>
    <p:extLst>
      <p:ext uri="{BB962C8B-B14F-4D97-AF65-F5344CB8AC3E}">
        <p14:creationId xmlns:p14="http://schemas.microsoft.com/office/powerpoint/2010/main" val="384661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1443B85-19AD-4D90-833B-0CF53E7B5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07" y="804861"/>
            <a:ext cx="4528672" cy="46612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AE98AD-F8D1-465A-BE33-5F6E865D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534" y="804861"/>
            <a:ext cx="5806626" cy="560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50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5AC8266-7C74-4513-B57A-8326AF33D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804860"/>
            <a:ext cx="4906322" cy="45088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8399DA-550A-4B5A-A043-974199206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900" y="281640"/>
            <a:ext cx="6003540" cy="629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13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2" y="144482"/>
            <a:ext cx="10017328" cy="1371600"/>
          </a:xfrm>
        </p:spPr>
        <p:txBody>
          <a:bodyPr/>
          <a:lstStyle/>
          <a:p>
            <a:r>
              <a:rPr lang="zh-CN" altLang="en-US"/>
              <a:t>计算器</a:t>
            </a:r>
            <a:r>
              <a:rPr lang="en-US" altLang="zh-CN"/>
              <a:t>——</a:t>
            </a:r>
            <a:r>
              <a:rPr lang="zh-CN" altLang="en-US"/>
              <a:t>容易写出来的版本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6AC454-6CF9-4C58-983B-E0A9A3594FD0}"/>
              </a:ext>
            </a:extLst>
          </p:cNvPr>
          <p:cNvSpPr txBox="1"/>
          <p:nvPr/>
        </p:nvSpPr>
        <p:spPr>
          <a:xfrm>
            <a:off x="280086" y="1383957"/>
            <a:ext cx="99127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概念：中缀表达式和后缀表达式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中缀表达式：</a:t>
            </a:r>
            <a:r>
              <a:rPr lang="en-US" altLang="zh-CN" sz="2800"/>
              <a:t>1 + 2 - ( 3 – 4 * 5 / 2 )</a:t>
            </a:r>
          </a:p>
          <a:p>
            <a:r>
              <a:rPr lang="zh-CN" altLang="en-US" sz="2800"/>
              <a:t>后缀表达式：</a:t>
            </a:r>
            <a:r>
              <a:rPr lang="en-US" altLang="zh-CN" sz="2800"/>
              <a:t>1 2 + 3 4 5 * 2 / - -</a:t>
            </a:r>
          </a:p>
          <a:p>
            <a:endParaRPr lang="en-US" altLang="zh-CN" sz="2800" b="1"/>
          </a:p>
          <a:p>
            <a:r>
              <a:rPr lang="zh-CN" altLang="en-US" sz="2800"/>
              <a:t>后缀表达式的计算方法：</a:t>
            </a:r>
            <a:endParaRPr lang="en-US" altLang="zh-CN" sz="2800"/>
          </a:p>
          <a:p>
            <a:r>
              <a:rPr lang="zh-CN" altLang="en-US" sz="2800"/>
              <a:t>开一个数字栈</a:t>
            </a:r>
            <a:r>
              <a:rPr lang="en-US" altLang="zh-CN" sz="2800"/>
              <a:t>stack&lt;int&gt;num;</a:t>
            </a:r>
          </a:p>
          <a:p>
            <a:r>
              <a:rPr lang="zh-CN" altLang="en-US" sz="2800"/>
              <a:t>遇到数字，入栈</a:t>
            </a:r>
            <a:endParaRPr lang="en-US" altLang="zh-CN" sz="2800"/>
          </a:p>
          <a:p>
            <a:r>
              <a:rPr lang="zh-CN" altLang="en-US" sz="2800"/>
              <a:t>遇到运算符，从栈取出一个数字</a:t>
            </a:r>
            <a:r>
              <a:rPr lang="en-US" altLang="zh-CN" sz="2800"/>
              <a:t>b</a:t>
            </a:r>
            <a:r>
              <a:rPr lang="zh-CN" altLang="en-US" sz="2800"/>
              <a:t>，再取一个数字</a:t>
            </a:r>
            <a:r>
              <a:rPr lang="en-US" altLang="zh-CN" sz="2800"/>
              <a:t>a</a:t>
            </a:r>
          </a:p>
          <a:p>
            <a:r>
              <a:rPr lang="en-US" altLang="zh-CN" sz="2800"/>
              <a:t>a</a:t>
            </a:r>
            <a:r>
              <a:rPr lang="zh-CN" altLang="en-US" sz="2800"/>
              <a:t>做左运算数，</a:t>
            </a:r>
            <a:r>
              <a:rPr lang="en-US" altLang="zh-CN" sz="2800"/>
              <a:t>b</a:t>
            </a:r>
            <a:r>
              <a:rPr lang="zh-CN" altLang="en-US" sz="2800"/>
              <a:t>作右运算数，运算后放回栈内</a:t>
            </a:r>
            <a:endParaRPr lang="en-US" altLang="zh-CN" sz="2800"/>
          </a:p>
          <a:p>
            <a:r>
              <a:rPr lang="zh-CN" altLang="en-US" sz="2800"/>
              <a:t>栈内最后只会剩一个数，就是运算结果。</a:t>
            </a:r>
          </a:p>
        </p:txBody>
      </p:sp>
    </p:spTree>
    <p:extLst>
      <p:ext uri="{BB962C8B-B14F-4D97-AF65-F5344CB8AC3E}">
        <p14:creationId xmlns:p14="http://schemas.microsoft.com/office/powerpoint/2010/main" val="297677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2" y="144482"/>
            <a:ext cx="10017328" cy="1371600"/>
          </a:xfrm>
        </p:spPr>
        <p:txBody>
          <a:bodyPr/>
          <a:lstStyle/>
          <a:p>
            <a:r>
              <a:rPr lang="zh-CN" altLang="en-US"/>
              <a:t>计算器</a:t>
            </a:r>
            <a:r>
              <a:rPr lang="en-US" altLang="zh-CN"/>
              <a:t>——</a:t>
            </a:r>
            <a:r>
              <a:rPr lang="zh-CN" altLang="en-US"/>
              <a:t>计算后缀表达式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6AC454-6CF9-4C58-983B-E0A9A3594FD0}"/>
              </a:ext>
            </a:extLst>
          </p:cNvPr>
          <p:cNvSpPr txBox="1"/>
          <p:nvPr/>
        </p:nvSpPr>
        <p:spPr>
          <a:xfrm>
            <a:off x="280090" y="1088315"/>
            <a:ext cx="119119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1+2-(3–4*5/2)</a:t>
            </a:r>
          </a:p>
          <a:p>
            <a:endParaRPr lang="en-US" altLang="zh-CN" sz="1600"/>
          </a:p>
          <a:p>
            <a:r>
              <a:rPr lang="en-US" altLang="zh-CN" sz="3600"/>
              <a:t>1 2 + 3 4 5 * 2 / - -</a:t>
            </a:r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模拟一下：</a:t>
            </a:r>
            <a:endParaRPr lang="en-US" altLang="zh-CN" sz="280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7F05435D-422B-4789-9D56-5FAAEB4CB1DE}"/>
              </a:ext>
            </a:extLst>
          </p:cNvPr>
          <p:cNvSpPr/>
          <p:nvPr/>
        </p:nvSpPr>
        <p:spPr>
          <a:xfrm rot="10800000">
            <a:off x="345142" y="2494429"/>
            <a:ext cx="286870" cy="699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44BD003-84F2-477F-8070-76AFDE79E313}"/>
              </a:ext>
            </a:extLst>
          </p:cNvPr>
          <p:cNvCxnSpPr>
            <a:cxnSpLocks/>
          </p:cNvCxnSpPr>
          <p:nvPr/>
        </p:nvCxnSpPr>
        <p:spPr>
          <a:xfrm>
            <a:off x="345141" y="3980329"/>
            <a:ext cx="48588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5D47D9B-3E84-4FA4-93DE-107E904C635F}"/>
              </a:ext>
            </a:extLst>
          </p:cNvPr>
          <p:cNvCxnSpPr>
            <a:cxnSpLocks/>
          </p:cNvCxnSpPr>
          <p:nvPr/>
        </p:nvCxnSpPr>
        <p:spPr>
          <a:xfrm>
            <a:off x="345141" y="5033682"/>
            <a:ext cx="48588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0472FE3-F44C-49ED-982A-3678E40D4ADD}"/>
              </a:ext>
            </a:extLst>
          </p:cNvPr>
          <p:cNvCxnSpPr>
            <a:cxnSpLocks/>
          </p:cNvCxnSpPr>
          <p:nvPr/>
        </p:nvCxnSpPr>
        <p:spPr>
          <a:xfrm>
            <a:off x="345141" y="3980329"/>
            <a:ext cx="0" cy="10533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6676C6F-8371-4872-91DF-69C688D17872}"/>
              </a:ext>
            </a:extLst>
          </p:cNvPr>
          <p:cNvSpPr txBox="1"/>
          <p:nvPr/>
        </p:nvSpPr>
        <p:spPr>
          <a:xfrm>
            <a:off x="519953" y="4183839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1</a:t>
            </a:r>
            <a:endParaRPr lang="zh-CN" altLang="en-US" sz="36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96C361-126A-4667-8863-17A4E7A54FA3}"/>
              </a:ext>
            </a:extLst>
          </p:cNvPr>
          <p:cNvSpPr txBox="1"/>
          <p:nvPr/>
        </p:nvSpPr>
        <p:spPr>
          <a:xfrm>
            <a:off x="1245197" y="4183839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2</a:t>
            </a:r>
            <a:endParaRPr lang="zh-CN" altLang="en-US" sz="36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DE37C2A-0C44-4BF7-85E8-AF9646148F8E}"/>
              </a:ext>
            </a:extLst>
          </p:cNvPr>
          <p:cNvSpPr txBox="1"/>
          <p:nvPr/>
        </p:nvSpPr>
        <p:spPr>
          <a:xfrm>
            <a:off x="854110" y="5237654"/>
            <a:ext cx="215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+      =</a:t>
            </a:r>
            <a:endParaRPr lang="zh-CN" altLang="en-US" sz="36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52B925-A5AF-471B-AE95-40DEA0EEC348}"/>
              </a:ext>
            </a:extLst>
          </p:cNvPr>
          <p:cNvSpPr txBox="1"/>
          <p:nvPr/>
        </p:nvSpPr>
        <p:spPr>
          <a:xfrm>
            <a:off x="2525357" y="5237195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3</a:t>
            </a:r>
            <a:endParaRPr lang="zh-CN" altLang="en-US" sz="36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2C0145-D217-48C3-A797-41035FD9774C}"/>
              </a:ext>
            </a:extLst>
          </p:cNvPr>
          <p:cNvSpPr txBox="1"/>
          <p:nvPr/>
        </p:nvSpPr>
        <p:spPr>
          <a:xfrm>
            <a:off x="1245196" y="4183839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3</a:t>
            </a:r>
            <a:endParaRPr lang="zh-CN" altLang="en-US" sz="36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93C456-5489-48AA-A9B7-B8E935327354}"/>
              </a:ext>
            </a:extLst>
          </p:cNvPr>
          <p:cNvSpPr txBox="1"/>
          <p:nvPr/>
        </p:nvSpPr>
        <p:spPr>
          <a:xfrm>
            <a:off x="1932004" y="4180840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4</a:t>
            </a:r>
            <a:endParaRPr lang="zh-CN" altLang="en-US" sz="36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9DB422C-521B-43A0-A67C-20B172A661BB}"/>
              </a:ext>
            </a:extLst>
          </p:cNvPr>
          <p:cNvSpPr txBox="1"/>
          <p:nvPr/>
        </p:nvSpPr>
        <p:spPr>
          <a:xfrm>
            <a:off x="2619934" y="4181299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5</a:t>
            </a:r>
            <a:endParaRPr lang="zh-CN" altLang="en-US" sz="36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C88476B-B702-4555-9AE6-697FD4D0C8D7}"/>
              </a:ext>
            </a:extLst>
          </p:cNvPr>
          <p:cNvSpPr txBox="1"/>
          <p:nvPr/>
        </p:nvSpPr>
        <p:spPr>
          <a:xfrm>
            <a:off x="2384611" y="5234192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20</a:t>
            </a:r>
            <a:endParaRPr lang="zh-CN" altLang="en-US" sz="36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E062CB2-25EC-440E-9AB7-4A89A8F23E6F}"/>
              </a:ext>
            </a:extLst>
          </p:cNvPr>
          <p:cNvSpPr txBox="1"/>
          <p:nvPr/>
        </p:nvSpPr>
        <p:spPr>
          <a:xfrm>
            <a:off x="941590" y="5240657"/>
            <a:ext cx="215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*      =</a:t>
            </a:r>
            <a:endParaRPr lang="zh-CN" altLang="en-US" sz="36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018B243-95DF-45C5-B0A5-E8ABD275C6F0}"/>
              </a:ext>
            </a:extLst>
          </p:cNvPr>
          <p:cNvSpPr txBox="1"/>
          <p:nvPr/>
        </p:nvSpPr>
        <p:spPr>
          <a:xfrm>
            <a:off x="2711932" y="4177378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2</a:t>
            </a:r>
            <a:endParaRPr lang="zh-CN" altLang="en-US" sz="36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B4251BF-FE1E-4958-B3C9-318218E93E33}"/>
              </a:ext>
            </a:extLst>
          </p:cNvPr>
          <p:cNvSpPr txBox="1"/>
          <p:nvPr/>
        </p:nvSpPr>
        <p:spPr>
          <a:xfrm>
            <a:off x="943084" y="5243660"/>
            <a:ext cx="215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/      =</a:t>
            </a:r>
            <a:endParaRPr lang="zh-CN" altLang="en-US" sz="360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9979224-F900-4196-84BF-E5ED26CF0469}"/>
              </a:ext>
            </a:extLst>
          </p:cNvPr>
          <p:cNvSpPr txBox="1"/>
          <p:nvPr/>
        </p:nvSpPr>
        <p:spPr>
          <a:xfrm>
            <a:off x="2370716" y="5227727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10</a:t>
            </a:r>
            <a:endParaRPr lang="zh-CN" altLang="en-US" sz="36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9918FF4-CCFA-4CD9-B21D-9808429A686A}"/>
              </a:ext>
            </a:extLst>
          </p:cNvPr>
          <p:cNvSpPr txBox="1"/>
          <p:nvPr/>
        </p:nvSpPr>
        <p:spPr>
          <a:xfrm>
            <a:off x="982716" y="5243656"/>
            <a:ext cx="215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-      =</a:t>
            </a:r>
            <a:endParaRPr lang="zh-CN" altLang="en-US" sz="36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3C3AE9F-8F7C-4780-9A37-85AC6985E893}"/>
              </a:ext>
            </a:extLst>
          </p:cNvPr>
          <p:cNvSpPr txBox="1"/>
          <p:nvPr/>
        </p:nvSpPr>
        <p:spPr>
          <a:xfrm>
            <a:off x="2404930" y="5237191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-7</a:t>
            </a:r>
            <a:endParaRPr lang="zh-CN" altLang="en-US" sz="36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3385DD0-1B74-4737-9ACA-89E1BA844459}"/>
              </a:ext>
            </a:extLst>
          </p:cNvPr>
          <p:cNvSpPr txBox="1"/>
          <p:nvPr/>
        </p:nvSpPr>
        <p:spPr>
          <a:xfrm>
            <a:off x="981013" y="5243652"/>
            <a:ext cx="215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- (  ) =</a:t>
            </a:r>
            <a:endParaRPr lang="zh-CN" altLang="en-US" sz="36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6771852-33AC-4E53-8DDF-64BDB51D69F6}"/>
              </a:ext>
            </a:extLst>
          </p:cNvPr>
          <p:cNvSpPr txBox="1"/>
          <p:nvPr/>
        </p:nvSpPr>
        <p:spPr>
          <a:xfrm>
            <a:off x="2348305" y="5240656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10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0071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037 L 0.03177 -0.003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7 -0.0037 L 0.06368 -0.003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6.25E-7 0.153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8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0.153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16445 -0.1534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9 -0.00347 L 0.09493 -0.00486 " pathEditMode="relative" ptsTypes="AA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14 -0.00486 L 0.12865 -0.00602 " pathEditMode="relative" ptsTypes="AA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17 -0.00578 L 0.15925 -0.00578 " pathEditMode="relative" ptsTypes="AA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4 -0.00578 L 0.18672 -0.00578 " pathEditMode="relative" ptsTypes="AA">
                                      <p:cBhvr>
                                        <p:cTn id="7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12617 0.1537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7685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10938 0.1537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-0.03711 -0.15347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72 -0.00694 L 0.21589 -0.0085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589 -0.00856 L 0.24506 -0.01018 " pathEditMode="relative" ptsTypes="AA">
                                      <p:cBhvr>
                                        <p:cTn id="1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-0.11615 0.1555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95" y="7685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28 -0.15533 L -0.17565 -0.0016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046 L -0.03607 -0.15232 " pathEditMode="relative" ptsTypes="AA">
                                      <p:cBhvr>
                                        <p:cTn id="1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41 -0.00902 L 0.27071 -0.00902 " pathEditMode="relative" ptsTypes="AA">
                                      <p:cBhvr>
                                        <p:cTn id="1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6 -0.00162 L -0.07161 0.15509 " pathEditMode="relative" ptsTypes="AA">
                                      <p:cBhvr>
                                        <p:cTn id="1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11 -0.15255 L -0.0914 0.00185 " pathEditMode="relative" ptsTypes="AA">
                                      <p:cBhvr>
                                        <p:cTn id="1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-0.00185 L -0.10886 -0.15394 " pathEditMode="relative" ptsTypes="AA">
                                      <p:cBhvr>
                                        <p:cTn id="17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58 -0.00926 L 0.29297 -0.00926 " pathEditMode="relative" ptsTypes="AA">
                                      <p:cBhvr>
                                        <p:cTn id="17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16 -0.15463 L -0.08555 0.00069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7755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12 -0.15556 L -0.17708 1.85185E-6 " pathEditMode="relative" ptsTypes="AA">
                                      <p:cBhvr>
                                        <p:cTn id="18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231 L -0.16367 -0.15417 " pathEditMode="relative" ptsTypes="AA">
                                      <p:cBhvr>
                                        <p:cTn id="20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  <p:bldP spid="5" grpId="9" animBg="1"/>
      <p:bldP spid="5" grpId="10" animBg="1"/>
      <p:bldP spid="14" grpId="0"/>
      <p:bldP spid="14" grpId="1"/>
      <p:bldP spid="14" grpId="2"/>
      <p:bldP spid="14" grpId="3"/>
      <p:bldP spid="15" grpId="0"/>
      <p:bldP spid="15" grpId="1"/>
      <p:bldP spid="15" grpId="2"/>
      <p:bldP spid="18" grpId="0"/>
      <p:bldP spid="18" grpId="1"/>
      <p:bldP spid="19" grpId="0"/>
      <p:bldP spid="19" grpId="1"/>
      <p:bldP spid="19" grpId="2"/>
      <p:bldP spid="19" grpId="3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7" grpId="3"/>
      <p:bldP spid="28" grpId="0"/>
      <p:bldP spid="28" grpId="1"/>
      <p:bldP spid="29" grpId="0"/>
      <p:bldP spid="29" grpId="1"/>
      <p:bldP spid="29" grpId="2"/>
      <p:bldP spid="30" grpId="0"/>
      <p:bldP spid="30" grpId="1"/>
      <p:bldP spid="31" grpId="0"/>
      <p:bldP spid="31" grpId="1"/>
      <p:bldP spid="31" grpId="2"/>
      <p:bldP spid="31" grpId="3"/>
      <p:bldP spid="33" grpId="0"/>
      <p:bldP spid="33" grpId="1"/>
      <p:bldP spid="34" grpId="0"/>
      <p:bldP spid="34" grpId="1"/>
      <p:bldP spid="34" grpId="2"/>
      <p:bldP spid="34" grpId="3"/>
      <p:bldP spid="35" grpId="0"/>
      <p:bldP spid="35" grpId="1"/>
      <p:bldP spid="36" grpId="0"/>
      <p:bldP spid="36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</a:t>
            </a:r>
            <a:r>
              <a:rPr lang="en-US" altLang="zh-CN" sz="2800"/>
              <a:t>——</a:t>
            </a:r>
            <a:r>
              <a:rPr lang="zh-CN" altLang="en-US" sz="2800"/>
              <a:t>计算后缀表达式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5DB935-4968-4D43-99FD-E980454F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" y="804861"/>
            <a:ext cx="5744165" cy="56364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45B3C4-622C-4086-B48F-1D4DA9411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41" y="804861"/>
            <a:ext cx="5053479" cy="56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17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2" y="144482"/>
            <a:ext cx="10017328" cy="1371600"/>
          </a:xfrm>
        </p:spPr>
        <p:txBody>
          <a:bodyPr/>
          <a:lstStyle/>
          <a:p>
            <a:r>
              <a:rPr lang="zh-CN" altLang="en-US"/>
              <a:t>计算器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6AC454-6CF9-4C58-983B-E0A9A3594FD0}"/>
              </a:ext>
            </a:extLst>
          </p:cNvPr>
          <p:cNvSpPr txBox="1"/>
          <p:nvPr/>
        </p:nvSpPr>
        <p:spPr>
          <a:xfrm>
            <a:off x="345142" y="1254472"/>
            <a:ext cx="11694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那么如何把后缀表达式转换为中缀表达式呢？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转换逻辑如下：</a:t>
            </a:r>
            <a:endParaRPr lang="en-US" altLang="zh-CN" sz="2800"/>
          </a:p>
          <a:p>
            <a:r>
              <a:rPr lang="zh-CN" altLang="en-US" sz="2800"/>
              <a:t>开一个存运算符的临时栈</a:t>
            </a:r>
            <a:r>
              <a:rPr lang="en-US" altLang="zh-CN" sz="2800"/>
              <a:t>	</a:t>
            </a:r>
            <a:r>
              <a:rPr lang="en-US" altLang="zh-CN" sz="2800">
                <a:latin typeface="+mj-ea"/>
                <a:ea typeface="+mj-ea"/>
              </a:rPr>
              <a:t>stack&lt;char&gt;oper</a:t>
            </a:r>
          </a:p>
          <a:p>
            <a:r>
              <a:rPr lang="zh-CN" altLang="en-US" sz="2800">
                <a:latin typeface="+mj-ea"/>
                <a:ea typeface="+mj-ea"/>
              </a:rPr>
              <a:t>定义运算符优先级</a:t>
            </a:r>
            <a:r>
              <a:rPr lang="en-US" altLang="zh-CN" sz="2800">
                <a:latin typeface="+mj-ea"/>
                <a:ea typeface="+mj-ea"/>
              </a:rPr>
              <a:t>:+, - &lt; *, /		</a:t>
            </a:r>
            <a:r>
              <a:rPr lang="zh-CN" altLang="en-US" sz="2800">
                <a:latin typeface="+mj-ea"/>
                <a:ea typeface="+mj-ea"/>
              </a:rPr>
              <a:t>括号为作标记的运算符，特殊优先级</a:t>
            </a:r>
            <a:endParaRPr lang="en-US" altLang="zh-CN" sz="2800">
              <a:latin typeface="+mj-ea"/>
              <a:ea typeface="+mj-ea"/>
            </a:endParaRPr>
          </a:p>
          <a:p>
            <a:endParaRPr lang="en-US" altLang="zh-CN" sz="2800">
              <a:latin typeface="+mj-ea"/>
              <a:ea typeface="+mj-ea"/>
            </a:endParaRPr>
          </a:p>
          <a:p>
            <a:r>
              <a:rPr lang="en-US" altLang="zh-CN" sz="2800"/>
              <a:t>1.</a:t>
            </a:r>
            <a:r>
              <a:rPr lang="zh-CN" altLang="en-US" sz="2800"/>
              <a:t>遇到数字，直接写入表达式</a:t>
            </a:r>
            <a:endParaRPr lang="en-US" altLang="zh-CN" sz="2800"/>
          </a:p>
          <a:p>
            <a:r>
              <a:rPr lang="en-US" altLang="zh-CN" sz="2800"/>
              <a:t>2.</a:t>
            </a:r>
            <a:r>
              <a:rPr lang="zh-CN" altLang="en-US" sz="2800"/>
              <a:t>遇到非括号运算符，检查栈顶的运算符，把栈顶所有优先级高于或等于当前符号的运算符写入表达式， 最后把现在的运算符入栈</a:t>
            </a:r>
            <a:endParaRPr lang="en-US" altLang="zh-CN" sz="2800"/>
          </a:p>
          <a:p>
            <a:r>
              <a:rPr lang="en-US" altLang="zh-CN" sz="2800"/>
              <a:t>3.</a:t>
            </a:r>
            <a:r>
              <a:rPr lang="zh-CN" altLang="en-US" sz="2800"/>
              <a:t>遇到左括号，直接入栈；当遇到右括号，不断弹栈并写入表达式，直到遇到左括号为止（左括号不写入表达式）</a:t>
            </a:r>
            <a:endParaRPr lang="en-US" altLang="zh-CN" sz="2800"/>
          </a:p>
          <a:p>
            <a:r>
              <a:rPr lang="en-US" altLang="zh-CN" sz="2800"/>
              <a:t>4.</a:t>
            </a:r>
            <a:r>
              <a:rPr lang="zh-CN" altLang="en-US" sz="2800"/>
              <a:t>最后如果栈不为空，把栈里所有符号写入表达式即可</a:t>
            </a:r>
          </a:p>
        </p:txBody>
      </p:sp>
    </p:spTree>
    <p:extLst>
      <p:ext uri="{BB962C8B-B14F-4D97-AF65-F5344CB8AC3E}">
        <p14:creationId xmlns:p14="http://schemas.microsoft.com/office/powerpoint/2010/main" val="60314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2" y="144482"/>
            <a:ext cx="10017328" cy="1371600"/>
          </a:xfrm>
        </p:spPr>
        <p:txBody>
          <a:bodyPr/>
          <a:lstStyle/>
          <a:p>
            <a:r>
              <a:rPr lang="zh-CN" altLang="en-US"/>
              <a:t>计算器</a:t>
            </a:r>
            <a:r>
              <a:rPr lang="en-US" altLang="zh-CN"/>
              <a:t>——</a:t>
            </a:r>
            <a:r>
              <a:rPr lang="zh-CN" altLang="en-US"/>
              <a:t>后缀表达式</a:t>
            </a:r>
            <a:endParaRPr lang="en-US" altLang="zh-CN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44BD003-84F2-477F-8070-76AFDE79E313}"/>
              </a:ext>
            </a:extLst>
          </p:cNvPr>
          <p:cNvCxnSpPr>
            <a:cxnSpLocks/>
          </p:cNvCxnSpPr>
          <p:nvPr/>
        </p:nvCxnSpPr>
        <p:spPr>
          <a:xfrm>
            <a:off x="345141" y="4925209"/>
            <a:ext cx="48588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5D47D9B-3E84-4FA4-93DE-107E904C635F}"/>
              </a:ext>
            </a:extLst>
          </p:cNvPr>
          <p:cNvCxnSpPr>
            <a:cxnSpLocks/>
          </p:cNvCxnSpPr>
          <p:nvPr/>
        </p:nvCxnSpPr>
        <p:spPr>
          <a:xfrm>
            <a:off x="345141" y="5978562"/>
            <a:ext cx="48588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0472FE3-F44C-49ED-982A-3678E40D4ADD}"/>
              </a:ext>
            </a:extLst>
          </p:cNvPr>
          <p:cNvCxnSpPr>
            <a:cxnSpLocks/>
          </p:cNvCxnSpPr>
          <p:nvPr/>
        </p:nvCxnSpPr>
        <p:spPr>
          <a:xfrm>
            <a:off x="345141" y="4925209"/>
            <a:ext cx="0" cy="10533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B0CC9A2-C75D-47F2-9921-DE61CC657A62}"/>
              </a:ext>
            </a:extLst>
          </p:cNvPr>
          <p:cNvSpPr txBox="1"/>
          <p:nvPr/>
        </p:nvSpPr>
        <p:spPr>
          <a:xfrm>
            <a:off x="403653" y="1271826"/>
            <a:ext cx="4415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1 + 2 – ( 3 – 4 * 5 / 2 )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A772E932-B4CB-428B-87E3-CCC2A8A78F0C}"/>
              </a:ext>
            </a:extLst>
          </p:cNvPr>
          <p:cNvSpPr/>
          <p:nvPr/>
        </p:nvSpPr>
        <p:spPr>
          <a:xfrm rot="10800000">
            <a:off x="482450" y="1856601"/>
            <a:ext cx="274619" cy="58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0A9A05-4A69-4027-84EE-5CF699E747AB}"/>
              </a:ext>
            </a:extLst>
          </p:cNvPr>
          <p:cNvSpPr txBox="1"/>
          <p:nvPr/>
        </p:nvSpPr>
        <p:spPr>
          <a:xfrm>
            <a:off x="403653" y="3803340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1</a:t>
            </a:r>
            <a:endParaRPr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448EDE-7D2C-42EB-82E8-49C59D5B48B2}"/>
              </a:ext>
            </a:extLst>
          </p:cNvPr>
          <p:cNvSpPr txBox="1"/>
          <p:nvPr/>
        </p:nvSpPr>
        <p:spPr>
          <a:xfrm>
            <a:off x="403653" y="2821279"/>
            <a:ext cx="748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表达式：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791F8C-474B-4DDC-A8F6-902A390030D6}"/>
              </a:ext>
            </a:extLst>
          </p:cNvPr>
          <p:cNvSpPr txBox="1"/>
          <p:nvPr/>
        </p:nvSpPr>
        <p:spPr>
          <a:xfrm>
            <a:off x="804823" y="3802818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CCF49B-A076-4604-AB0E-261706A17F9E}"/>
              </a:ext>
            </a:extLst>
          </p:cNvPr>
          <p:cNvSpPr txBox="1"/>
          <p:nvPr/>
        </p:nvSpPr>
        <p:spPr>
          <a:xfrm>
            <a:off x="418442" y="5148557"/>
            <a:ext cx="4011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+</a:t>
            </a:r>
            <a:endParaRPr lang="zh-CN" altLang="en-US" sz="3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584AF2-50B0-4680-AECC-FCEE49008E37}"/>
              </a:ext>
            </a:extLst>
          </p:cNvPr>
          <p:cNvSpPr txBox="1"/>
          <p:nvPr/>
        </p:nvSpPr>
        <p:spPr>
          <a:xfrm>
            <a:off x="3264667" y="2837102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–</a:t>
            </a:r>
            <a:endParaRPr lang="zh-CN" altLang="en-US" sz="3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C6B7C4-B5D9-4910-85DB-2BEFFCEB6A1B}"/>
              </a:ext>
            </a:extLst>
          </p:cNvPr>
          <p:cNvSpPr txBox="1"/>
          <p:nvPr/>
        </p:nvSpPr>
        <p:spPr>
          <a:xfrm>
            <a:off x="892912" y="5210409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(</a:t>
            </a:r>
            <a:endParaRPr lang="zh-CN" altLang="en-US" sz="32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1B50F6-63A5-40F2-AA4A-809562A8E1E9}"/>
              </a:ext>
            </a:extLst>
          </p:cNvPr>
          <p:cNvSpPr txBox="1"/>
          <p:nvPr/>
        </p:nvSpPr>
        <p:spPr>
          <a:xfrm>
            <a:off x="1607163" y="3802818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3</a:t>
            </a:r>
            <a:endParaRPr lang="zh-CN" altLang="en-US" sz="32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7F6051-FE0A-4442-A70F-7D7F1B5A70FA}"/>
              </a:ext>
            </a:extLst>
          </p:cNvPr>
          <p:cNvSpPr txBox="1"/>
          <p:nvPr/>
        </p:nvSpPr>
        <p:spPr>
          <a:xfrm>
            <a:off x="2008333" y="3782498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4</a:t>
            </a:r>
            <a:endParaRPr lang="zh-CN" altLang="en-US" sz="32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D83D48-34CA-43A7-BE11-61F8D2A85688}"/>
              </a:ext>
            </a:extLst>
          </p:cNvPr>
          <p:cNvSpPr txBox="1"/>
          <p:nvPr/>
        </p:nvSpPr>
        <p:spPr>
          <a:xfrm>
            <a:off x="3264667" y="2844225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*</a:t>
            </a:r>
            <a:endParaRPr lang="zh-CN" altLang="en-US" sz="32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9EA4E46-CEF3-43F8-B41A-96E5D3E0D220}"/>
              </a:ext>
            </a:extLst>
          </p:cNvPr>
          <p:cNvSpPr txBox="1"/>
          <p:nvPr/>
        </p:nvSpPr>
        <p:spPr>
          <a:xfrm>
            <a:off x="2409503" y="3782498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5</a:t>
            </a:r>
            <a:endParaRPr lang="zh-CN" altLang="en-US" sz="32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C1CBF8D-A2F7-49DA-A1CB-6FC79CBA72ED}"/>
              </a:ext>
            </a:extLst>
          </p:cNvPr>
          <p:cNvSpPr txBox="1"/>
          <p:nvPr/>
        </p:nvSpPr>
        <p:spPr>
          <a:xfrm>
            <a:off x="3264667" y="2827933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/</a:t>
            </a:r>
            <a:endParaRPr lang="zh-CN" altLang="en-US" sz="3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B37A3C-DE60-45F5-A02D-C2639B4BE8D7}"/>
              </a:ext>
            </a:extLst>
          </p:cNvPr>
          <p:cNvSpPr txBox="1"/>
          <p:nvPr/>
        </p:nvSpPr>
        <p:spPr>
          <a:xfrm>
            <a:off x="3264667" y="2834587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–</a:t>
            </a:r>
            <a:endParaRPr lang="zh-CN" altLang="en-US" sz="3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FFFF787-7DE4-4F38-A696-59729BBE8AA6}"/>
              </a:ext>
            </a:extLst>
          </p:cNvPr>
          <p:cNvSpPr txBox="1"/>
          <p:nvPr/>
        </p:nvSpPr>
        <p:spPr>
          <a:xfrm>
            <a:off x="3211843" y="3782498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4C27EBE-8330-4E0B-9B3C-5F924AFE769D}"/>
              </a:ext>
            </a:extLst>
          </p:cNvPr>
          <p:cNvSpPr txBox="1"/>
          <p:nvPr/>
        </p:nvSpPr>
        <p:spPr>
          <a:xfrm>
            <a:off x="3264667" y="2821168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)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96774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0093 L 0.02669 0.00069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69 -0.00093 L 0.05508 0.00069 " pathEditMode="relative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47 0.00208 L 0.07917 0.00208 " pathEditMode="relative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116 L 0.06419 -0.2122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-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5.55112E-17 L -0.23333 0.3504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26 0.00138 L 0.10052 0.00138 " pathEditMode="relative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0.00069 L 0.13177 0.00069 " pathEditMode="relative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86 0.00069 L 0.15677 0.00069 " pathEditMode="relative" ptsTypes="AA">
                                      <p:cBhvr>
                                        <p:cTn id="5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-0.16992 0.3469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3" y="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86 0.00208 L 0.18594 0.00208 " pathEditMode="relative" ptsTypes="AA"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72 0.0037 L 0.21094 0.00509 " pathEditMode="relative" ptsTypes="AA"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-0.13164 0.3571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41 0.0037 L 0.23672 0.0037 " pathEditMode="relative" ptsTypes="AA">
                                      <p:cBhvr>
                                        <p:cTn id="9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94 0.0037 L 0.26094 0.0037 " pathEditMode="relative" ptsTypes="AA">
                                      <p:cBhvr>
                                        <p:cTn id="9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64 0.35509 L -0.03906 0.1520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2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44 L -0.12747 0.35116 " pathEditMode="relative" ptsTypes="AA">
                                      <p:cBhvr>
                                        <p:cTn id="1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94 0.00208 L 0.28594 0.0037 " pathEditMode="relative" ptsTypes="AA">
                                      <p:cBhvr>
                                        <p:cTn id="1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503 0.00208 L 0.30833 0.0037 " pathEditMode="relative" ptsTypes="AA">
                                      <p:cBhvr>
                                        <p:cTn id="1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072 0.35394 L 0.02253 0.14074 " pathEditMode="relative" ptsTypes="AA">
                                      <p:cBhvr>
                                        <p:cTn id="1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83 0.34491 L 0.04961 0.1386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16" y="-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411 0.35093 L 0.0767 0.13889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-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4" grpId="9" animBg="1"/>
      <p:bldP spid="4" grpId="10" animBg="1"/>
      <p:bldP spid="4" grpId="11" animBg="1"/>
      <p:bldP spid="5" grpId="0"/>
      <p:bldP spid="12" grpId="0"/>
      <p:bldP spid="13" grpId="0"/>
      <p:bldP spid="13" grpId="1"/>
      <p:bldP spid="14" grpId="0"/>
      <p:bldP spid="14" grpId="1"/>
      <p:bldP spid="14" grpId="2"/>
      <p:bldP spid="15" grpId="0"/>
      <p:bldP spid="15" grpId="1"/>
      <p:bldP spid="16" grpId="0"/>
      <p:bldP spid="19" grpId="0"/>
      <p:bldP spid="20" grpId="0"/>
      <p:bldP spid="20" grpId="1"/>
      <p:bldP spid="20" grpId="2"/>
      <p:bldP spid="22" grpId="0"/>
      <p:bldP spid="23" grpId="0"/>
      <p:bldP spid="23" grpId="1"/>
      <p:bldP spid="23" grpId="2"/>
      <p:bldP spid="24" grpId="0"/>
      <p:bldP spid="24" grpId="1"/>
      <p:bldP spid="24" grpId="2"/>
      <p:bldP spid="25" grpId="0"/>
      <p:bldP spid="26" grpId="0"/>
      <p:bldP spid="26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</a:t>
            </a:r>
            <a:r>
              <a:rPr lang="en-US" altLang="zh-CN" sz="2800"/>
              <a:t>——</a:t>
            </a:r>
            <a:r>
              <a:rPr lang="zh-CN" altLang="en-US" sz="2800"/>
              <a:t>中缀转后缀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7006A3-A07A-4B9C-A563-4FB5E5CF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80" y="800276"/>
            <a:ext cx="6537004" cy="57760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3446C6-DE6B-48AA-852F-D17E3C4B4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72" y="800276"/>
            <a:ext cx="4764248" cy="566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048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</a:t>
            </a:r>
            <a:r>
              <a:rPr lang="en-US" altLang="zh-CN" sz="2800"/>
              <a:t>——</a:t>
            </a:r>
            <a:r>
              <a:rPr lang="zh-CN" altLang="en-US" sz="2800"/>
              <a:t>中缀转后缀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D2C6EF-9BCB-4EB3-963F-48DF41EF1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804860"/>
            <a:ext cx="7768002" cy="475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2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8FC37-FBDE-4E66-B79E-4F992A8E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如何在状态空间内寻找符合要求的答案？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6C3B5-0FC7-4B09-98C8-32BA99C8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06182" y="1705349"/>
            <a:ext cx="11931679" cy="3931920"/>
          </a:xfrm>
        </p:spPr>
        <p:txBody>
          <a:bodyPr>
            <a:normAutofit/>
          </a:bodyPr>
          <a:lstStyle/>
          <a:p>
            <a:pPr marL="1371400" lvl="5" indent="0">
              <a:buNone/>
            </a:pPr>
            <a:r>
              <a:rPr lang="zh-CN" altLang="en-US" sz="4000"/>
              <a:t>搜索，就是遍历状态空间寻找答案的一种方法</a:t>
            </a:r>
          </a:p>
        </p:txBody>
      </p:sp>
    </p:spTree>
    <p:extLst>
      <p:ext uri="{BB962C8B-B14F-4D97-AF65-F5344CB8AC3E}">
        <p14:creationId xmlns:p14="http://schemas.microsoft.com/office/powerpoint/2010/main" val="15514936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2" y="144482"/>
            <a:ext cx="10017328" cy="1371600"/>
          </a:xfrm>
        </p:spPr>
        <p:txBody>
          <a:bodyPr/>
          <a:lstStyle/>
          <a:p>
            <a:r>
              <a:rPr lang="zh-CN" altLang="en-US"/>
              <a:t>计算器</a:t>
            </a:r>
            <a:r>
              <a:rPr lang="en-US" altLang="zh-CN"/>
              <a:t>——</a:t>
            </a:r>
            <a:r>
              <a:rPr lang="zh-CN" altLang="en-US"/>
              <a:t>扩展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6AC454-6CF9-4C58-983B-E0A9A3594FD0}"/>
              </a:ext>
            </a:extLst>
          </p:cNvPr>
          <p:cNvSpPr txBox="1"/>
          <p:nvPr/>
        </p:nvSpPr>
        <p:spPr>
          <a:xfrm>
            <a:off x="280086" y="1383957"/>
            <a:ext cx="115667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改进获得数字的方法，就可以计算小数了</a:t>
            </a:r>
            <a:endParaRPr lang="en-US" altLang="zh-CN" sz="2800"/>
          </a:p>
          <a:p>
            <a:r>
              <a:rPr lang="en-US" altLang="zh-CN" sz="2800"/>
              <a:t>2.</a:t>
            </a:r>
            <a:r>
              <a:rPr lang="zh-CN" altLang="en-US" sz="2800"/>
              <a:t>定义次方</a:t>
            </a:r>
            <a:r>
              <a:rPr lang="en-US" altLang="zh-CN" sz="2800"/>
              <a:t>^</a:t>
            </a:r>
            <a:r>
              <a:rPr lang="zh-CN" altLang="en-US" sz="2800"/>
              <a:t>运算符，优先级大于</a:t>
            </a:r>
            <a:r>
              <a:rPr lang="en-US" altLang="zh-CN" sz="2800"/>
              <a:t>*/</a:t>
            </a:r>
            <a:r>
              <a:rPr lang="zh-CN" altLang="en-US" sz="2800"/>
              <a:t>，就支持立方了</a:t>
            </a:r>
            <a:endParaRPr lang="en-US" altLang="zh-CN" sz="2800"/>
          </a:p>
          <a:p>
            <a:r>
              <a:rPr lang="en-US" altLang="zh-CN" sz="2800"/>
              <a:t>3.</a:t>
            </a:r>
            <a:r>
              <a:rPr lang="zh-CN" altLang="en-US" sz="2800"/>
              <a:t>定义</a:t>
            </a:r>
            <a:r>
              <a:rPr lang="en-US" altLang="zh-CN" sz="2800"/>
              <a:t>sin,cos,log</a:t>
            </a:r>
            <a:r>
              <a:rPr lang="zh-CN" altLang="en-US" sz="2800"/>
              <a:t>等函数为一元运算符，优先级高</a:t>
            </a:r>
            <a:r>
              <a:rPr lang="en-US" altLang="zh-CN" sz="2800"/>
              <a:t>^</a:t>
            </a:r>
            <a:r>
              <a:rPr lang="zh-CN" altLang="en-US" sz="2800"/>
              <a:t>，每次只取出一个数运算，就可以支持函数运算了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PS</a:t>
            </a:r>
            <a:r>
              <a:rPr lang="zh-CN" altLang="en-US" sz="2800"/>
              <a:t>：根据转换后缀表达式的方法，能支持更多运算符，甚至自定义函数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代码已放入仓库，欢迎观赏</a:t>
            </a:r>
          </a:p>
        </p:txBody>
      </p:sp>
    </p:spTree>
    <p:extLst>
      <p:ext uri="{BB962C8B-B14F-4D97-AF65-F5344CB8AC3E}">
        <p14:creationId xmlns:p14="http://schemas.microsoft.com/office/powerpoint/2010/main" val="4995525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405DE3-4E0F-43DF-BBEE-B67E7109EDE2}"/>
              </a:ext>
            </a:extLst>
          </p:cNvPr>
          <p:cNvSpPr txBox="1"/>
          <p:nvPr/>
        </p:nvSpPr>
        <p:spPr>
          <a:xfrm>
            <a:off x="2606040" y="2072639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/>
              <a:t>Thanks for listening!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E70F66-FAEE-4ED6-9F4B-BDF23BAB0F99}"/>
              </a:ext>
            </a:extLst>
          </p:cNvPr>
          <p:cNvSpPr txBox="1"/>
          <p:nvPr/>
        </p:nvSpPr>
        <p:spPr>
          <a:xfrm>
            <a:off x="2689860" y="3169534"/>
            <a:ext cx="681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练习题地址：</a:t>
            </a:r>
            <a:endParaRPr lang="en-US" altLang="zh-CN" sz="2400"/>
          </a:p>
          <a:p>
            <a:r>
              <a:rPr lang="en-US" altLang="zh-CN" sz="2400">
                <a:hlinkClick r:id="rId2"/>
              </a:rPr>
              <a:t>https://vjudge.net/contest/262180</a:t>
            </a:r>
            <a:endParaRPr lang="en-US" altLang="zh-CN" sz="2400"/>
          </a:p>
          <a:p>
            <a:r>
              <a:rPr lang="zh-CN" altLang="en-US" sz="2400"/>
              <a:t>密码：</a:t>
            </a:r>
            <a:r>
              <a:rPr lang="en-US" altLang="zh-CN" sz="2400"/>
              <a:t>Ticsearch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7863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228BE-FA7C-4F1D-9A5B-D2FA457E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4093"/>
            <a:ext cx="10058400" cy="1371600"/>
          </a:xfrm>
        </p:spPr>
        <p:txBody>
          <a:bodyPr>
            <a:normAutofit/>
          </a:bodyPr>
          <a:lstStyle/>
          <a:p>
            <a:r>
              <a:rPr lang="zh-CN" altLang="en-US" sz="3600"/>
              <a:t>先来个简单的</a:t>
            </a:r>
            <a:r>
              <a:rPr lang="en-US" altLang="zh-CN" sz="3600"/>
              <a:t>——</a:t>
            </a:r>
            <a:r>
              <a:rPr lang="zh-CN" altLang="en-US" sz="3600"/>
              <a:t>简单枚举</a:t>
            </a:r>
            <a:endParaRPr lang="zh-CN" altLang="en-US" sz="18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63D9B-974E-4659-93FE-C85696134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192" y="1369868"/>
            <a:ext cx="4836289" cy="2662111"/>
          </a:xfrm>
        </p:spPr>
        <p:txBody>
          <a:bodyPr>
            <a:no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问：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给定 a b c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3个数，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在他们之间插入 + - * </a:t>
            </a: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种符号，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求运算之后的结果的最小值？</a:t>
            </a:r>
          </a:p>
          <a:p>
            <a:pPr marL="0" indent="0"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即求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的最小值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0"/>
              </a:spcBef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FB3F56-E85C-4FCB-A402-994668D113DA}"/>
              </a:ext>
            </a:extLst>
          </p:cNvPr>
          <p:cNvSpPr txBox="1"/>
          <p:nvPr/>
        </p:nvSpPr>
        <p:spPr>
          <a:xfrm>
            <a:off x="1192192" y="4475864"/>
            <a:ext cx="4710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思路：</a:t>
            </a:r>
            <a:r>
              <a:rPr lang="zh-CN" altLang="en-US" sz="24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暴力枚举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所有情况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a+b+c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a+b-c     a+b*c  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a-b+c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a-b-c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-b*c  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a*b+c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a*b-c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a*b*c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F2A848-51E9-4D39-B64B-695C3A5E4161}"/>
              </a:ext>
            </a:extLst>
          </p:cNvPr>
          <p:cNvSpPr txBox="1"/>
          <p:nvPr/>
        </p:nvSpPr>
        <p:spPr>
          <a:xfrm>
            <a:off x="6875361" y="769590"/>
            <a:ext cx="35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((</a:t>
            </a:r>
            <a:r>
              <a:rPr lang="zh-CN" altLang="en-US"/>
              <a:t>真的挺简单的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314FBB-49DD-4E34-8E9A-EDCA54B29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329921"/>
            <a:ext cx="3122141" cy="511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5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A6D34-3275-4063-AEDE-ABD06A35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5824"/>
            <a:ext cx="10058400" cy="1371600"/>
          </a:xfrm>
        </p:spPr>
        <p:txBody>
          <a:bodyPr/>
          <a:lstStyle/>
          <a:p>
            <a:r>
              <a:rPr lang="zh-CN" altLang="en-US" sz="3600"/>
              <a:t>再来个难一点的</a:t>
            </a:r>
            <a:r>
              <a:rPr lang="en-US" altLang="zh-CN" sz="3600"/>
              <a:t>——</a:t>
            </a:r>
            <a:r>
              <a:rPr lang="zh-CN" altLang="en-US" sz="3600"/>
              <a:t>二进制枚举</a:t>
            </a:r>
            <a:endParaRPr lang="zh-CN" altLang="en-US" sz="2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D7C7C-6B7A-45B8-9110-2A1F38C2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28558"/>
            <a:ext cx="10058400" cy="4077761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问：有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盏按顺序排放的灯，求刚好有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盏灯亮的情况？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对于每一盏灯，只有两种状态：亮，灭。对于所有灯，共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种情况。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用十进制数二进制表达即可代表这个问题的状态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的二进制表达：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0000 0000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的二进制表达：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1111 1111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从全灭到全亮，包含了所有的状态。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解法：用二进制表达作为状态，枚举所有可以出现的状态，并判断是否为答案即可。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03C063-2760-4606-9580-DC0624383297}"/>
              </a:ext>
            </a:extLst>
          </p:cNvPr>
          <p:cNvSpPr txBox="1"/>
          <p:nvPr/>
        </p:nvSpPr>
        <p:spPr>
          <a:xfrm>
            <a:off x="7511969" y="967015"/>
            <a:ext cx="377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((</a:t>
            </a:r>
            <a:r>
              <a:rPr lang="zh-CN" altLang="en-US"/>
              <a:t>其实也不难</a:t>
            </a:r>
          </a:p>
        </p:txBody>
      </p:sp>
    </p:spTree>
    <p:extLst>
      <p:ext uri="{BB962C8B-B14F-4D97-AF65-F5344CB8AC3E}">
        <p14:creationId xmlns:p14="http://schemas.microsoft.com/office/powerpoint/2010/main" val="357116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58BBB-9B11-4EBA-A603-4C9F5B7B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3758"/>
            <a:ext cx="10058400" cy="1371600"/>
          </a:xfrm>
        </p:spPr>
        <p:txBody>
          <a:bodyPr/>
          <a:lstStyle/>
          <a:p>
            <a:r>
              <a:rPr lang="zh-CN" altLang="en-US"/>
              <a:t>回顾一下知识点：整数位运算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B6EBB9A-2362-4C62-AF80-5E14F5D89EA2}"/>
              </a:ext>
            </a:extLst>
          </p:cNvPr>
          <p:cNvSpPr txBox="1">
            <a:spLocks/>
          </p:cNvSpPr>
          <p:nvPr/>
        </p:nvSpPr>
        <p:spPr>
          <a:xfrm>
            <a:off x="1066800" y="1775358"/>
            <a:ext cx="9720073" cy="5082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                                     十进制 </a:t>
            </a:r>
            <a:r>
              <a:rPr lang="en-US" altLang="zh-CN" sz="2000"/>
              <a:t>21</a:t>
            </a:r>
            <a:r>
              <a:rPr lang="zh-CN" altLang="en-US" sz="2000"/>
              <a:t>：二进制 </a:t>
            </a:r>
            <a:r>
              <a:rPr lang="en-US" altLang="zh-CN" sz="2000"/>
              <a:t>0001 0101</a:t>
            </a:r>
          </a:p>
          <a:p>
            <a:r>
              <a:rPr lang="zh-CN" altLang="en-US" sz="2000"/>
              <a:t>                                     十进制 </a:t>
            </a:r>
            <a:r>
              <a:rPr lang="en-US" altLang="zh-CN" sz="2000"/>
              <a:t>13</a:t>
            </a:r>
            <a:r>
              <a:rPr lang="zh-CN" altLang="en-US" sz="2000"/>
              <a:t>：二进制 </a:t>
            </a:r>
            <a:r>
              <a:rPr lang="en-US" altLang="zh-CN" sz="2000"/>
              <a:t>0000 1101</a:t>
            </a:r>
          </a:p>
          <a:p>
            <a:endParaRPr lang="en-US" altLang="zh-CN" sz="2000"/>
          </a:p>
          <a:p>
            <a:r>
              <a:rPr lang="zh-CN" altLang="en-US" sz="2000"/>
              <a:t>符号</a:t>
            </a:r>
            <a:r>
              <a:rPr lang="en-US" altLang="zh-CN" sz="2000"/>
              <a:t>&amp;</a:t>
            </a:r>
            <a:r>
              <a:rPr lang="zh-CN" altLang="en-US" sz="2000"/>
              <a:t>：按位取与</a:t>
            </a:r>
            <a:r>
              <a:rPr lang="en-US" altLang="zh-CN" sz="2000"/>
              <a:t>	21 &amp; 13  = </a:t>
            </a:r>
            <a:r>
              <a:rPr lang="zh-CN" altLang="en-US" sz="2000"/>
              <a:t>二进制</a:t>
            </a:r>
            <a:r>
              <a:rPr lang="en-US" altLang="zh-CN" sz="2000"/>
              <a:t>  </a:t>
            </a:r>
            <a:r>
              <a:rPr lang="zh-CN" altLang="en-US" sz="2000"/>
              <a:t> </a:t>
            </a:r>
            <a:r>
              <a:rPr lang="en-US" altLang="zh-CN" sz="2000"/>
              <a:t>0000 0101 = </a:t>
            </a:r>
            <a:r>
              <a:rPr lang="zh-CN" altLang="en-US" sz="2000"/>
              <a:t>十进制 </a:t>
            </a:r>
            <a:r>
              <a:rPr lang="en-US" altLang="zh-CN" sz="2000"/>
              <a:t>5</a:t>
            </a:r>
          </a:p>
          <a:p>
            <a:r>
              <a:rPr lang="zh-CN" altLang="en-US" sz="2000"/>
              <a:t>符号</a:t>
            </a:r>
            <a:r>
              <a:rPr lang="en-US" altLang="zh-CN" sz="2000"/>
              <a:t>|</a:t>
            </a:r>
            <a:r>
              <a:rPr lang="zh-CN" altLang="en-US" sz="2000"/>
              <a:t>：按位取或</a:t>
            </a:r>
            <a:r>
              <a:rPr lang="en-US" altLang="zh-CN" sz="2000"/>
              <a:t>	21 | 13  = </a:t>
            </a:r>
            <a:r>
              <a:rPr lang="zh-CN" altLang="en-US" sz="2000"/>
              <a:t>二进制   </a:t>
            </a:r>
            <a:r>
              <a:rPr lang="en-US" altLang="zh-CN" sz="2000"/>
              <a:t>0001 1101 = </a:t>
            </a:r>
            <a:r>
              <a:rPr lang="zh-CN" altLang="en-US" sz="2000"/>
              <a:t>十进制 </a:t>
            </a:r>
            <a:r>
              <a:rPr lang="en-US" altLang="zh-CN" sz="2000"/>
              <a:t>29</a:t>
            </a:r>
          </a:p>
          <a:p>
            <a:r>
              <a:rPr lang="zh-CN" altLang="en-US" sz="2000"/>
              <a:t>符号</a:t>
            </a:r>
            <a:r>
              <a:rPr lang="en-US" altLang="zh-CN" sz="2000"/>
              <a:t>^</a:t>
            </a:r>
            <a:r>
              <a:rPr lang="zh-CN" altLang="en-US" sz="2000"/>
              <a:t>：按位异或</a:t>
            </a:r>
            <a:r>
              <a:rPr lang="en-US" altLang="zh-CN" sz="2000"/>
              <a:t>	21 ^ 13  = </a:t>
            </a:r>
            <a:r>
              <a:rPr lang="zh-CN" altLang="en-US" sz="2000"/>
              <a:t>二进制</a:t>
            </a:r>
            <a:r>
              <a:rPr lang="en-US" altLang="zh-CN" sz="2000"/>
              <a:t>   0001 1000 = </a:t>
            </a:r>
            <a:r>
              <a:rPr lang="zh-CN" altLang="en-US" sz="2000"/>
              <a:t>十进制 </a:t>
            </a:r>
            <a:r>
              <a:rPr lang="en-US" altLang="zh-CN" sz="2000"/>
              <a:t>24</a:t>
            </a:r>
          </a:p>
          <a:p>
            <a:r>
              <a:rPr lang="zh-CN" altLang="en-US" sz="2000"/>
              <a:t>左移运算</a:t>
            </a:r>
            <a:r>
              <a:rPr lang="en-US" altLang="zh-CN" sz="2000"/>
              <a:t>&lt;&lt;</a:t>
            </a:r>
            <a:r>
              <a:rPr lang="zh-CN" altLang="en-US" sz="2000"/>
              <a:t>：二进制表达整体左移</a:t>
            </a:r>
            <a:endParaRPr lang="en-US" altLang="zh-CN" sz="2000"/>
          </a:p>
          <a:p>
            <a:pPr marL="1371400" lvl="5" indent="0">
              <a:buNone/>
            </a:pPr>
            <a:r>
              <a:rPr lang="en-US" altLang="zh-CN" sz="2000"/>
              <a:t>		21 &lt;&lt; 1  = </a:t>
            </a:r>
            <a:r>
              <a:rPr lang="zh-CN" altLang="en-US" sz="2000"/>
              <a:t>二进制</a:t>
            </a:r>
            <a:r>
              <a:rPr lang="en-US" altLang="zh-CN" sz="2000"/>
              <a:t>   0010 1010 = </a:t>
            </a:r>
            <a:r>
              <a:rPr lang="zh-CN" altLang="en-US" sz="2000"/>
              <a:t>十进制 </a:t>
            </a:r>
            <a:r>
              <a:rPr lang="en-US" altLang="zh-CN" sz="2000"/>
              <a:t>42	(</a:t>
            </a:r>
            <a:r>
              <a:rPr lang="zh-CN" altLang="en-US" sz="2000"/>
              <a:t>相当于</a:t>
            </a:r>
            <a:r>
              <a:rPr lang="en-US" altLang="zh-CN" sz="2000"/>
              <a:t>*2)</a:t>
            </a:r>
          </a:p>
          <a:p>
            <a:r>
              <a:rPr lang="zh-CN" altLang="en-US" sz="2000"/>
              <a:t>右移运算</a:t>
            </a:r>
            <a:r>
              <a:rPr lang="en-US" altLang="zh-CN" sz="2000"/>
              <a:t>&gt;&gt;</a:t>
            </a:r>
            <a:r>
              <a:rPr lang="zh-CN" altLang="en-US" sz="2000"/>
              <a:t>：二进制表达整体右移</a:t>
            </a:r>
            <a:endParaRPr lang="en-US" altLang="zh-CN" sz="2000"/>
          </a:p>
          <a:p>
            <a:pPr marL="1371400" lvl="5" indent="0">
              <a:buNone/>
            </a:pPr>
            <a:r>
              <a:rPr lang="en-US" altLang="zh-CN" sz="2000"/>
              <a:t>		21 &gt;&gt; 1  = </a:t>
            </a:r>
            <a:r>
              <a:rPr lang="zh-CN" altLang="en-US" sz="2000"/>
              <a:t>二进制</a:t>
            </a:r>
            <a:r>
              <a:rPr lang="en-US" altLang="zh-CN" sz="2000"/>
              <a:t>   0000 1010 = </a:t>
            </a:r>
            <a:r>
              <a:rPr lang="zh-CN" altLang="en-US" sz="2000"/>
              <a:t>十进制 </a:t>
            </a:r>
            <a:r>
              <a:rPr lang="en-US" altLang="zh-CN" sz="2000"/>
              <a:t>10	(</a:t>
            </a:r>
            <a:r>
              <a:rPr lang="zh-CN" altLang="en-US" sz="2000"/>
              <a:t>相当于</a:t>
            </a:r>
            <a:r>
              <a:rPr lang="en-US" altLang="zh-CN" sz="2000"/>
              <a:t>/2)</a:t>
            </a:r>
          </a:p>
          <a:p>
            <a:pPr marL="1371400" lvl="5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注意溢出和舍去的情况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4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40263-3C6B-4D72-97FF-AB21AF1D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88" y="329085"/>
            <a:ext cx="10058400" cy="1371600"/>
          </a:xfrm>
        </p:spPr>
        <p:txBody>
          <a:bodyPr/>
          <a:lstStyle/>
          <a:p>
            <a:r>
              <a:rPr lang="zh-CN" altLang="en-US"/>
              <a:t>这个问题就转化为两步：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B8A85-DC37-450D-9F62-63E3FB2BF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88" y="1466810"/>
            <a:ext cx="4432663" cy="467749"/>
          </a:xfrm>
        </p:spPr>
        <p:txBody>
          <a:bodyPr>
            <a:no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枚举所有的二进制状态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587529-D2B0-48E0-9479-3D7CC2927851}"/>
              </a:ext>
            </a:extLst>
          </p:cNvPr>
          <p:cNvSpPr txBox="1"/>
          <p:nvPr/>
        </p:nvSpPr>
        <p:spPr>
          <a:xfrm>
            <a:off x="6096000" y="1439074"/>
            <a:ext cx="560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2.</a:t>
            </a:r>
            <a:r>
              <a:rPr lang="zh-CN" altLang="en-US" sz="2800"/>
              <a:t>检验枚举的状态是否符合要求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46D62C-B39C-4694-A667-1CF6FF9D0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88" y="2047193"/>
            <a:ext cx="5134145" cy="44340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DCDCCB-D965-487A-A0C8-58569CC37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28" y="2047192"/>
            <a:ext cx="4919331" cy="439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0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1437</TotalTime>
  <Words>2603</Words>
  <Application>Microsoft Office PowerPoint</Application>
  <PresentationFormat>宽屏</PresentationFormat>
  <Paragraphs>557</Paragraphs>
  <Slides>51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等线</vt:lpstr>
      <vt:lpstr>宋体</vt:lpstr>
      <vt:lpstr>微软雅黑</vt:lpstr>
      <vt:lpstr>Arial</vt:lpstr>
      <vt:lpstr>Century Gothic</vt:lpstr>
      <vt:lpstr>Garamond</vt:lpstr>
      <vt:lpstr>肥皂</vt:lpstr>
      <vt:lpstr>简单搜索 </vt:lpstr>
      <vt:lpstr>PowerPoint 演示文稿</vt:lpstr>
      <vt:lpstr>目录</vt:lpstr>
      <vt:lpstr>状态和状态空间</vt:lpstr>
      <vt:lpstr>如何在状态空间内寻找符合要求的答案？</vt:lpstr>
      <vt:lpstr>先来个简单的——简单枚举</vt:lpstr>
      <vt:lpstr>再来个难一点的——二进制枚举</vt:lpstr>
      <vt:lpstr>回顾一下知识点：整数位运算</vt:lpstr>
      <vt:lpstr>这个问题就转化为两步：</vt:lpstr>
      <vt:lpstr>广度优先搜索(BFS)——概念</vt:lpstr>
      <vt:lpstr>广度优先搜索(BFS )——概念</vt:lpstr>
      <vt:lpstr>广度优先搜索(BFS )——概念</vt:lpstr>
      <vt:lpstr>广度优先搜索(BFS)——应用</vt:lpstr>
      <vt:lpstr>PowerPoint 演示文稿</vt:lpstr>
      <vt:lpstr>广度优先搜索(BFS)——应用</vt:lpstr>
      <vt:lpstr>广度优先搜索(BFS)——应用</vt:lpstr>
      <vt:lpstr>PowerPoint 演示文稿</vt:lpstr>
      <vt:lpstr>PowerPoint 演示文稿</vt:lpstr>
      <vt:lpstr>广度优先搜索(BFS)——应用</vt:lpstr>
      <vt:lpstr>PowerPoint 演示文稿</vt:lpstr>
      <vt:lpstr>PowerPoint 演示文稿</vt:lpstr>
      <vt:lpstr>休息一会(～￣▽￣)～ </vt:lpstr>
      <vt:lpstr>递归——概念</vt:lpstr>
      <vt:lpstr>递归——应用</vt:lpstr>
      <vt:lpstr>递归——应用</vt:lpstr>
      <vt:lpstr>递归——应用</vt:lpstr>
      <vt:lpstr>递归——应用</vt:lpstr>
      <vt:lpstr>PowerPoint 演示文稿</vt:lpstr>
      <vt:lpstr>深度优先搜索(DFS)——概念</vt:lpstr>
      <vt:lpstr>深度优先搜索(DFS)——概念</vt:lpstr>
      <vt:lpstr>深度优先搜索(DFS)——概念</vt:lpstr>
      <vt:lpstr>深度优先搜索(DFS)——应用</vt:lpstr>
      <vt:lpstr>深度优先搜索(DFS)——应用</vt:lpstr>
      <vt:lpstr>PowerPoint 演示文稿</vt:lpstr>
      <vt:lpstr>深度优先搜索(DFS)——应用</vt:lpstr>
      <vt:lpstr>深度优先搜索(DFS)——应用</vt:lpstr>
      <vt:lpstr>杂谈——进一步的应用</vt:lpstr>
      <vt:lpstr>全排列</vt:lpstr>
      <vt:lpstr>PowerPoint 演示文稿</vt:lpstr>
      <vt:lpstr>杂谈——计算器</vt:lpstr>
      <vt:lpstr>PowerPoint 演示文稿</vt:lpstr>
      <vt:lpstr>PowerPoint 演示文稿</vt:lpstr>
      <vt:lpstr>计算器——容易写出来的版本</vt:lpstr>
      <vt:lpstr>计算器——计算后缀表达式</vt:lpstr>
      <vt:lpstr>PowerPoint 演示文稿</vt:lpstr>
      <vt:lpstr>计算器</vt:lpstr>
      <vt:lpstr>计算器——后缀表达式</vt:lpstr>
      <vt:lpstr>PowerPoint 演示文稿</vt:lpstr>
      <vt:lpstr>PowerPoint 演示文稿</vt:lpstr>
      <vt:lpstr>计算器——扩展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简单搜索 </dc:title>
  <dc:creator>莫 晓阳</dc:creator>
  <cp:lastModifiedBy>莫 晓阳</cp:lastModifiedBy>
  <cp:revision>193</cp:revision>
  <dcterms:created xsi:type="dcterms:W3CDTF">2018-10-03T18:01:35Z</dcterms:created>
  <dcterms:modified xsi:type="dcterms:W3CDTF">2018-10-17T18:16:22Z</dcterms:modified>
</cp:coreProperties>
</file>