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57" r:id="rId5"/>
    <p:sldId id="265" r:id="rId6"/>
    <p:sldId id="258" r:id="rId7"/>
    <p:sldId id="259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369" autoAdjust="0"/>
  </p:normalViewPr>
  <p:slideViewPr>
    <p:cSldViewPr>
      <p:cViewPr varScale="1">
        <p:scale>
          <a:sx n="98" d="100"/>
          <a:sy n="98" d="100"/>
        </p:scale>
        <p:origin x="-88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C205-CB76-452B-92F9-29134939D6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59DE-CF22-4DF1-8929-FED489E617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C205-CB76-452B-92F9-29134939D6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59DE-CF22-4DF1-8929-FED489E617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C205-CB76-452B-92F9-29134939D6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59DE-CF22-4DF1-8929-FED489E617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C205-CB76-452B-92F9-29134939D6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59DE-CF22-4DF1-8929-FED489E617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C205-CB76-452B-92F9-29134939D6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59DE-CF22-4DF1-8929-FED489E617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C205-CB76-452B-92F9-29134939D6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59DE-CF22-4DF1-8929-FED489E617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C205-CB76-452B-92F9-29134939D6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59DE-CF22-4DF1-8929-FED489E617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C205-CB76-452B-92F9-29134939D6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59DE-CF22-4DF1-8929-FED489E617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C205-CB76-452B-92F9-29134939D6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59DE-CF22-4DF1-8929-FED489E617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C205-CB76-452B-92F9-29134939D6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59DE-CF22-4DF1-8929-FED489E617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C205-CB76-452B-92F9-29134939D6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59DE-CF22-4DF1-8929-FED489E617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CC205-CB76-452B-92F9-29134939D6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D59DE-CF22-4DF1-8929-FED489E6170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课程及课程设计</a:t>
            </a:r>
            <a:r>
              <a:rPr lang="zh-CN" altLang="en-US" dirty="0" smtClean="0">
                <a:sym typeface="+mn-ea"/>
              </a:rPr>
              <a:t>安排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课程安排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62075"/>
            <a:ext cx="8229600" cy="4764405"/>
          </a:xfrm>
        </p:spPr>
        <p:txBody>
          <a:bodyPr>
            <a:normAutofit lnSpcReduction="10000"/>
          </a:bodyPr>
          <a:p>
            <a:r>
              <a:rPr lang="zh-CN" altLang="en-US"/>
              <a:t>课程设计开题报告：第</a:t>
            </a:r>
            <a:r>
              <a:rPr lang="en-US" altLang="zh-CN"/>
              <a:t>8</a:t>
            </a:r>
            <a:r>
              <a:rPr lang="zh-CN" altLang="en-US"/>
              <a:t>周</a:t>
            </a:r>
            <a:endParaRPr lang="zh-CN" altLang="en-US"/>
          </a:p>
          <a:p>
            <a:r>
              <a:rPr lang="zh-CN" altLang="en-US"/>
              <a:t>课程设计：</a:t>
            </a:r>
            <a:r>
              <a:rPr lang="en-US" altLang="zh-CN"/>
              <a:t>3-16</a:t>
            </a:r>
            <a:r>
              <a:rPr lang="zh-CN" altLang="en-US"/>
              <a:t>周</a:t>
            </a:r>
            <a:endParaRPr lang="zh-CN" altLang="en-US"/>
          </a:p>
          <a:p>
            <a:pPr lvl="2"/>
            <a:r>
              <a:rPr lang="zh-CN" altLang="en-US"/>
              <a:t>组队：</a:t>
            </a:r>
            <a:r>
              <a:rPr lang="en-US" altLang="zh-CN"/>
              <a:t>2-3</a:t>
            </a:r>
            <a:r>
              <a:rPr lang="zh-CN" altLang="en-US"/>
              <a:t>人一组</a:t>
            </a:r>
            <a:endParaRPr lang="zh-CN" altLang="en-US"/>
          </a:p>
          <a:p>
            <a:pPr lvl="2"/>
            <a:r>
              <a:rPr lang="zh-CN" altLang="en-US"/>
              <a:t>选题：</a:t>
            </a:r>
            <a:r>
              <a:rPr lang="en-US" altLang="zh-CN"/>
              <a:t>7</a:t>
            </a:r>
            <a:r>
              <a:rPr lang="zh-CN" altLang="en-US"/>
              <a:t>周前完成</a:t>
            </a:r>
            <a:endParaRPr lang="zh-CN" altLang="en-US"/>
          </a:p>
          <a:p>
            <a:pPr lvl="2"/>
            <a:r>
              <a:rPr lang="zh-CN" altLang="en-US"/>
              <a:t>代码调试：</a:t>
            </a:r>
            <a:r>
              <a:rPr lang="en-US" altLang="zh-CN"/>
              <a:t>14</a:t>
            </a:r>
            <a:r>
              <a:rPr lang="zh-CN" altLang="en-US"/>
              <a:t>周前完成</a:t>
            </a:r>
            <a:endParaRPr lang="zh-CN" altLang="en-US"/>
          </a:p>
          <a:p>
            <a:pPr lvl="2"/>
            <a:r>
              <a:rPr lang="zh-CN" altLang="en-US"/>
              <a:t>答辩：</a:t>
            </a:r>
            <a:r>
              <a:rPr lang="en-US" altLang="zh-CN"/>
              <a:t>15-16</a:t>
            </a:r>
            <a:r>
              <a:rPr lang="zh-CN" altLang="en-US"/>
              <a:t>周，周三下午</a:t>
            </a:r>
            <a:r>
              <a:rPr lang="en-US" altLang="zh-CN"/>
              <a:t>2:00-5:00</a:t>
            </a:r>
            <a:r>
              <a:rPr lang="zh-CN" altLang="en-US"/>
              <a:t>，地点待定</a:t>
            </a:r>
            <a:endParaRPr lang="en-US" altLang="zh-CN"/>
          </a:p>
          <a:p>
            <a:pPr lvl="2"/>
            <a:r>
              <a:rPr lang="zh-CN" altLang="en-US"/>
              <a:t>提交文档、代码：</a:t>
            </a:r>
            <a:r>
              <a:rPr lang="en-US" altLang="zh-CN"/>
              <a:t>16</a:t>
            </a:r>
            <a:r>
              <a:rPr lang="zh-CN" altLang="en-US"/>
              <a:t>周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选题要求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lstStyle/>
          <a:p>
            <a:r>
              <a:rPr lang="zh-CN" altLang="en-US" dirty="0" smtClean="0"/>
              <a:t>(1)  分组进行，每组</a:t>
            </a:r>
            <a:r>
              <a:rPr lang="en-US" altLang="zh-CN" dirty="0" smtClean="0"/>
              <a:t>2</a:t>
            </a:r>
            <a:r>
              <a:rPr lang="zh-CN" altLang="en-US" dirty="0" smtClean="0"/>
              <a:t>-</a:t>
            </a:r>
            <a:r>
              <a:rPr lang="en-US" altLang="zh-CN" dirty="0" smtClean="0"/>
              <a:t>3</a:t>
            </a:r>
            <a:r>
              <a:rPr lang="zh-CN" altLang="en-US" dirty="0" smtClean="0"/>
              <a:t>人，自由组合，并确定组长1名，由组长与成员协商，确定各自的任务（每人至少要负责一个模块的设计与编码工作），并在开题报告中描述清楚分工情况；</a:t>
            </a:r>
            <a:endParaRPr lang="zh-CN" altLang="en-US" dirty="0" smtClean="0"/>
          </a:p>
          <a:p>
            <a:r>
              <a:rPr lang="zh-CN" altLang="en-US" dirty="0" smtClean="0"/>
              <a:t>(2)  各组充分协商、讨论，选择感兴趣的题目（注意组与组之间的题目不雷同），在课外完成查找资料、选题、撰写开题报告。统一组织开题。</a:t>
            </a:r>
            <a:endParaRPr lang="zh-CN" altLang="en-US" dirty="0" smtClean="0"/>
          </a:p>
          <a:p>
            <a:r>
              <a:rPr lang="zh-CN" altLang="en-US" dirty="0" smtClean="0"/>
              <a:t>(3) 体现面向对象程序设计语言的特点,使用类与对象、封装、继承、多态等关键技术；使用多文件编程方法；</a:t>
            </a:r>
            <a:endParaRPr lang="zh-CN" altLang="en-US" dirty="0" smtClean="0"/>
          </a:p>
          <a:p>
            <a:r>
              <a:rPr lang="zh-CN" altLang="en-US" dirty="0" smtClean="0"/>
              <a:t>(4) 程序结构良好，没有明显错误。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开题报告内容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1.</a:t>
            </a:r>
            <a:r>
              <a:rPr lang="zh-CN" altLang="en-US">
                <a:sym typeface="+mn-ea"/>
              </a:rPr>
              <a:t> 调研报告：目前有哪些版本？如何实现的？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.</a:t>
            </a:r>
            <a:r>
              <a:rPr lang="zh-CN" altLang="en-US">
                <a:sym typeface="+mn-ea"/>
              </a:rPr>
              <a:t>工作任务分析：存在哪些问题需要解决？分哪些模块？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. </a:t>
            </a:r>
            <a:r>
              <a:rPr lang="zh-CN" altLang="en-US">
                <a:sym typeface="+mn-ea"/>
              </a:rPr>
              <a:t>分工情况</a:t>
            </a:r>
            <a:endParaRPr lang="zh-CN" altLang="en-US"/>
          </a:p>
          <a:p>
            <a:r>
              <a:rPr lang="zh-CN" altLang="en-US"/>
              <a:t>5. </a:t>
            </a:r>
            <a:r>
              <a:rPr lang="zh-CN" altLang="en-US">
                <a:sym typeface="+mn-ea"/>
              </a:rPr>
              <a:t>方案拟定与分析</a:t>
            </a:r>
            <a:r>
              <a:rPr lang="en-US" altLang="zh-CN">
                <a:sym typeface="+mn-ea"/>
              </a:rPr>
              <a:t>:</a:t>
            </a:r>
            <a:r>
              <a:rPr lang="zh-CN" altLang="zh-CN">
                <a:sym typeface="+mn-ea"/>
              </a:rPr>
              <a:t>采用什么方式实现？类的设计</a:t>
            </a:r>
            <a:endParaRPr lang="zh-CN" altLang="zh-CN">
              <a:sym typeface="+mn-ea"/>
            </a:endParaRPr>
          </a:p>
          <a:p>
            <a:r>
              <a:rPr lang="zh-CN" altLang="en-US"/>
              <a:t>6. </a:t>
            </a:r>
            <a:r>
              <a:rPr lang="zh-CN" altLang="en-US">
                <a:sym typeface="+mn-ea"/>
              </a:rPr>
              <a:t>实施计划：时间进度安排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功能模块示例</a:t>
            </a:r>
            <a:endParaRPr lang="zh-CN" altLang="en-US" dirty="0"/>
          </a:p>
        </p:txBody>
      </p:sp>
      <p:grpSp>
        <p:nvGrpSpPr>
          <p:cNvPr id="1026" name="Group 2"/>
          <p:cNvGrpSpPr/>
          <p:nvPr/>
        </p:nvGrpSpPr>
        <p:grpSpPr bwMode="auto">
          <a:xfrm>
            <a:off x="3357554" y="-428652"/>
            <a:ext cx="2857500" cy="8255000"/>
            <a:chOff x="1418" y="2218"/>
            <a:chExt cx="4500" cy="13000"/>
          </a:xfrm>
          <a:scene3d>
            <a:camera prst="orthographicFront">
              <a:rot lat="0" lon="600000" rev="16200000"/>
            </a:camera>
            <a:lightRig rig="threePt" dir="t"/>
          </a:scene3d>
        </p:grpSpPr>
        <p:grpSp>
          <p:nvGrpSpPr>
            <p:cNvPr id="1027" name="Group 3"/>
            <p:cNvGrpSpPr/>
            <p:nvPr/>
          </p:nvGrpSpPr>
          <p:grpSpPr bwMode="auto">
            <a:xfrm>
              <a:off x="1418" y="2218"/>
              <a:ext cx="4500" cy="10000"/>
              <a:chOff x="1418" y="2818"/>
              <a:chExt cx="4500" cy="10000"/>
            </a:xfrm>
          </p:grpSpPr>
          <p:grpSp>
            <p:nvGrpSpPr>
              <p:cNvPr id="1028" name="Group 4"/>
              <p:cNvGrpSpPr/>
              <p:nvPr/>
            </p:nvGrpSpPr>
            <p:grpSpPr bwMode="auto">
              <a:xfrm>
                <a:off x="1418" y="2818"/>
                <a:ext cx="4500" cy="7000"/>
                <a:chOff x="1418" y="2818"/>
                <a:chExt cx="4500" cy="7000"/>
              </a:xfrm>
            </p:grpSpPr>
            <p:grpSp>
              <p:nvGrpSpPr>
                <p:cNvPr id="1029" name="Group 5"/>
                <p:cNvGrpSpPr/>
                <p:nvPr/>
              </p:nvGrpSpPr>
              <p:grpSpPr bwMode="auto">
                <a:xfrm>
                  <a:off x="1418" y="5450"/>
                  <a:ext cx="4500" cy="4368"/>
                  <a:chOff x="1800" y="4560"/>
                  <a:chExt cx="4500" cy="4368"/>
                </a:xfrm>
              </p:grpSpPr>
              <p:sp>
                <p:nvSpPr>
                  <p:cNvPr id="1030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1800" y="6432"/>
                    <a:ext cx="1620" cy="46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algn="just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kumimoji="0" lang="zh-CN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相册管理模块</a:t>
                    </a:r>
                    <a:endParaRPr kumimoji="0" lang="zh-CN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  <p:sp>
                <p:nvSpPr>
                  <p:cNvPr id="1031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4680" y="4560"/>
                    <a:ext cx="1620" cy="46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algn="just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相册属性模块</a:t>
                    </a:r>
                    <a:endParaRPr kumimoji="0" lang="zh-CN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  <p:sp>
                <p:nvSpPr>
                  <p:cNvPr id="1032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4680" y="6120"/>
                    <a:ext cx="1620" cy="46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algn="just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相片编辑模块</a:t>
                    </a:r>
                    <a:endParaRPr kumimoji="0" lang="zh-CN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  <p:sp>
                <p:nvSpPr>
                  <p:cNvPr id="1033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4680" y="5340"/>
                    <a:ext cx="1620" cy="46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algn="just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相册上传模块</a:t>
                    </a:r>
                    <a:endParaRPr kumimoji="0" lang="zh-CN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  <p:sp>
                <p:nvSpPr>
                  <p:cNvPr id="1034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4680" y="6900"/>
                    <a:ext cx="1620" cy="46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algn="just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彩信功能模块</a:t>
                    </a:r>
                    <a:endParaRPr kumimoji="0" lang="zh-CN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  <p:sp>
                <p:nvSpPr>
                  <p:cNvPr id="1035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4680" y="7680"/>
                    <a:ext cx="1620" cy="46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algn="just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留言管理模块</a:t>
                    </a:r>
                    <a:endParaRPr kumimoji="0" lang="zh-CN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  <p:sp>
                <p:nvSpPr>
                  <p:cNvPr id="1036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4680" y="8460"/>
                    <a:ext cx="1620" cy="46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algn="just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其他功能模块</a:t>
                    </a:r>
                    <a:endParaRPr kumimoji="0" lang="zh-CN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  <p:sp>
                <p:nvSpPr>
                  <p:cNvPr id="1037" name="Line 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20" y="4716"/>
                    <a:ext cx="1260" cy="187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tailEnd type="triangle" w="med" len="med"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8" name="Line 1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20" y="5652"/>
                    <a:ext cx="1260" cy="93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tailEnd type="triangle" w="med" len="med"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9" name="Line 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20" y="6432"/>
                    <a:ext cx="1260" cy="15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tailEnd type="triangle" w="med" len="med"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0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3420" y="6588"/>
                    <a:ext cx="1260" cy="62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tailEnd type="triangle" w="med" len="med"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1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3420" y="6588"/>
                    <a:ext cx="1260" cy="140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tailEnd type="triangle" w="med" len="med"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2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3420" y="6588"/>
                    <a:ext cx="1260" cy="202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tailEnd type="triangle" w="med" len="med"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43" name="Group 19"/>
                <p:cNvGrpSpPr/>
                <p:nvPr/>
              </p:nvGrpSpPr>
              <p:grpSpPr bwMode="auto">
                <a:xfrm>
                  <a:off x="1418" y="2818"/>
                  <a:ext cx="4500" cy="4520"/>
                  <a:chOff x="1418" y="2818"/>
                  <a:chExt cx="4500" cy="4520"/>
                </a:xfrm>
              </p:grpSpPr>
              <p:grpSp>
                <p:nvGrpSpPr>
                  <p:cNvPr id="1044" name="Group 20"/>
                  <p:cNvGrpSpPr/>
                  <p:nvPr/>
                </p:nvGrpSpPr>
                <p:grpSpPr bwMode="auto">
                  <a:xfrm>
                    <a:off x="1418" y="2818"/>
                    <a:ext cx="4500" cy="2184"/>
                    <a:chOff x="1418" y="2818"/>
                    <a:chExt cx="4500" cy="2184"/>
                  </a:xfrm>
                </p:grpSpPr>
                <p:grpSp>
                  <p:nvGrpSpPr>
                    <p:cNvPr id="1045" name="Group 21"/>
                    <p:cNvGrpSpPr/>
                    <p:nvPr/>
                  </p:nvGrpSpPr>
                  <p:grpSpPr bwMode="auto">
                    <a:xfrm>
                      <a:off x="1418" y="2818"/>
                      <a:ext cx="4500" cy="2184"/>
                      <a:chOff x="1418" y="2818"/>
                      <a:chExt cx="4500" cy="2184"/>
                    </a:xfrm>
                  </p:grpSpPr>
                  <p:grpSp>
                    <p:nvGrpSpPr>
                      <p:cNvPr id="1046" name="Group 22"/>
                      <p:cNvGrpSpPr/>
                      <p:nvPr/>
                    </p:nvGrpSpPr>
                    <p:grpSpPr bwMode="auto">
                      <a:xfrm>
                        <a:off x="1418" y="2818"/>
                        <a:ext cx="4500" cy="2184"/>
                        <a:chOff x="1800" y="1908"/>
                        <a:chExt cx="4500" cy="2184"/>
                      </a:xfrm>
                    </p:grpSpPr>
                    <p:sp>
                      <p:nvSpPr>
                        <p:cNvPr id="1047" name="Rectangle 2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800" y="2844"/>
                          <a:ext cx="1800" cy="468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</a:ln>
                      </p:spPr>
                      <p:txBody>
                        <a:bodyPr vert="horz" wrap="square" lIns="91440" tIns="45720" rIns="91440" bIns="45720" numCol="1" anchor="t" anchorCtr="0" compatLnSpc="1"/>
                        <a:lstStyle/>
                        <a:p>
                          <a:pPr marL="0" marR="0" lvl="0" indent="0" algn="just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0" lang="zh-CN" altLang="en-US" sz="1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宋体" panose="02010600030101010101" pitchFamily="2" charset="-122"/>
                            </a:rPr>
                            <a:t>用户登陆模块</a:t>
                          </a:r>
                          <a:endParaRPr kumimoji="0" lang="zh-CN" sz="18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  <a:cs typeface="宋体" panose="02010600030101010101" pitchFamily="2" charset="-122"/>
                          </a:endParaRPr>
                        </a:p>
                      </p:txBody>
                    </p:sp>
                    <p:sp>
                      <p:nvSpPr>
                        <p:cNvPr id="1048" name="Rectangle 2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680" y="1908"/>
                          <a:ext cx="1620" cy="468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</a:ln>
                      </p:spPr>
                      <p:txBody>
                        <a:bodyPr vert="horz" wrap="square" lIns="91440" tIns="45720" rIns="91440" bIns="45720" numCol="1" anchor="t" anchorCtr="0" compatLnSpc="1"/>
                        <a:lstStyle/>
                        <a:p>
                          <a:pPr marL="0" marR="0" lvl="0" indent="0" algn="just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0" lang="zh-CN" altLang="en-US" sz="1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宋体" panose="02010600030101010101" pitchFamily="2" charset="-122"/>
                            </a:rPr>
                            <a:t>用户注册</a:t>
                          </a:r>
                          <a:endParaRPr kumimoji="0" lang="zh-CN" sz="18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  <a:cs typeface="宋体" panose="02010600030101010101" pitchFamily="2" charset="-122"/>
                          </a:endParaRPr>
                        </a:p>
                      </p:txBody>
                    </p:sp>
                    <p:sp>
                      <p:nvSpPr>
                        <p:cNvPr id="1049" name="Rectangle 2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680" y="2688"/>
                          <a:ext cx="1620" cy="468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</a:ln>
                      </p:spPr>
                      <p:txBody>
                        <a:bodyPr vert="horz" wrap="square" lIns="91440" tIns="45720" rIns="91440" bIns="45720" numCol="1" anchor="t" anchorCtr="0" compatLnSpc="1"/>
                        <a:lstStyle/>
                        <a:p>
                          <a:pPr marL="0" marR="0" lvl="0" indent="0" algn="just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0" lang="zh-CN" altLang="en-US" sz="1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宋体" panose="02010600030101010101" pitchFamily="2" charset="-122"/>
                            </a:rPr>
                            <a:t>用户登陆</a:t>
                          </a:r>
                          <a:endParaRPr kumimoji="0" lang="zh-CN" sz="18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  <a:cs typeface="宋体" panose="02010600030101010101" pitchFamily="2" charset="-122"/>
                          </a:endParaRPr>
                        </a:p>
                      </p:txBody>
                    </p:sp>
                    <p:sp>
                      <p:nvSpPr>
                        <p:cNvPr id="1050" name="Rectangle 2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680" y="3624"/>
                          <a:ext cx="1620" cy="468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</a:ln>
                      </p:spPr>
                      <p:txBody>
                        <a:bodyPr vert="horz" wrap="square" lIns="91440" tIns="45720" rIns="91440" bIns="45720" numCol="1" anchor="t" anchorCtr="0" compatLnSpc="1"/>
                        <a:lstStyle/>
                        <a:p>
                          <a:pPr marL="0" marR="0" lvl="0" indent="0" algn="just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0" lang="zh-CN" altLang="en-US" sz="1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宋体" panose="02010600030101010101" pitchFamily="2" charset="-122"/>
                            </a:rPr>
                            <a:t>用户信息修改</a:t>
                          </a:r>
                          <a:endParaRPr kumimoji="0" lang="zh-CN" sz="18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  <a:cs typeface="宋体" panose="02010600030101010101" pitchFamily="2" charset="-122"/>
                          </a:endParaRPr>
                        </a:p>
                      </p:txBody>
                    </p:sp>
                  </p:grpSp>
                  <p:sp>
                    <p:nvSpPr>
                      <p:cNvPr id="1051" name="Line 27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218" y="2974"/>
                        <a:ext cx="1080" cy="93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tailEnd type="triangle" w="med" len="med"/>
                      </a:ln>
                    </p:spPr>
                    <p:txBody>
                      <a:bodyPr vert="horz" wrap="square" lIns="91440" tIns="45720" rIns="91440" bIns="45720" numCol="1" anchor="t" anchorCtr="0" compatLnSpc="1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052" name="Line 2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18" y="3910"/>
                        <a:ext cx="108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tailEnd type="triangle" w="med" len="med"/>
                      </a:ln>
                    </p:spPr>
                    <p:txBody>
                      <a:bodyPr vert="horz" wrap="square" lIns="91440" tIns="45720" rIns="91440" bIns="45720" numCol="1" anchor="t" anchorCtr="0" compatLnSpc="1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1053" name="Line 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18" y="4218"/>
                      <a:ext cx="1080" cy="62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tailEnd type="triangle" w="med" len="med"/>
                    </a:ln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054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2326" y="4218"/>
                    <a:ext cx="0" cy="312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055" name="Group 31"/>
              <p:cNvGrpSpPr/>
              <p:nvPr/>
            </p:nvGrpSpPr>
            <p:grpSpPr bwMode="auto">
              <a:xfrm>
                <a:off x="1418" y="7818"/>
                <a:ext cx="4500" cy="5000"/>
                <a:chOff x="1418" y="7818"/>
                <a:chExt cx="4500" cy="5000"/>
              </a:xfrm>
            </p:grpSpPr>
            <p:grpSp>
              <p:nvGrpSpPr>
                <p:cNvPr id="1056" name="Group 32"/>
                <p:cNvGrpSpPr/>
                <p:nvPr/>
              </p:nvGrpSpPr>
              <p:grpSpPr bwMode="auto">
                <a:xfrm>
                  <a:off x="1418" y="10478"/>
                  <a:ext cx="4500" cy="2340"/>
                  <a:chOff x="1800" y="9552"/>
                  <a:chExt cx="4500" cy="2340"/>
                </a:xfrm>
              </p:grpSpPr>
              <p:sp>
                <p:nvSpPr>
                  <p:cNvPr id="1057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1800" y="10644"/>
                    <a:ext cx="1620" cy="46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algn="just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kumimoji="0" lang="zh-CN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后台管理模块</a:t>
                    </a:r>
                    <a:endParaRPr kumimoji="0" lang="zh-CN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  <p:sp>
                <p:nvSpPr>
                  <p:cNvPr id="1058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4680" y="9552"/>
                    <a:ext cx="1620" cy="46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algn="just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自动备份模块</a:t>
                    </a:r>
                    <a:endParaRPr kumimoji="0" lang="zh-CN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  <p:sp>
                <p:nvSpPr>
                  <p:cNvPr id="1059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4680" y="11424"/>
                    <a:ext cx="1620" cy="46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algn="just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页面自动模块</a:t>
                    </a:r>
                    <a:endParaRPr kumimoji="0" lang="zh-CN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  <p:sp>
                <p:nvSpPr>
                  <p:cNvPr id="1060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4680" y="10488"/>
                    <a:ext cx="1620" cy="46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algn="just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系统审核模块</a:t>
                    </a:r>
                    <a:endParaRPr kumimoji="0" lang="zh-CN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  <p:sp>
                <p:nvSpPr>
                  <p:cNvPr id="1061" name="Line 3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20" y="9708"/>
                    <a:ext cx="1260" cy="124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tailEnd type="triangle" w="med" len="med"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2" name="Line 3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20" y="10800"/>
                    <a:ext cx="1260" cy="15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tailEnd type="triangle" w="med" len="med"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3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3420" y="10956"/>
                    <a:ext cx="1260" cy="62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tailEnd type="triangle" w="med" len="med"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64" name="Line 40"/>
                <p:cNvSpPr>
                  <a:spLocks noChangeShapeType="1"/>
                </p:cNvSpPr>
                <p:nvPr/>
              </p:nvSpPr>
              <p:spPr bwMode="auto">
                <a:xfrm>
                  <a:off x="2318" y="7818"/>
                  <a:ext cx="0" cy="374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65" name="Group 41"/>
            <p:cNvGrpSpPr/>
            <p:nvPr/>
          </p:nvGrpSpPr>
          <p:grpSpPr bwMode="auto">
            <a:xfrm>
              <a:off x="1418" y="11418"/>
              <a:ext cx="4500" cy="3800"/>
              <a:chOff x="1418" y="11418"/>
              <a:chExt cx="4500" cy="3800"/>
            </a:xfrm>
          </p:grpSpPr>
          <p:grpSp>
            <p:nvGrpSpPr>
              <p:cNvPr id="1066" name="Group 42"/>
              <p:cNvGrpSpPr/>
              <p:nvPr/>
            </p:nvGrpSpPr>
            <p:grpSpPr bwMode="auto">
              <a:xfrm>
                <a:off x="1418" y="12410"/>
                <a:ext cx="4500" cy="2808"/>
                <a:chOff x="1800" y="12360"/>
                <a:chExt cx="4500" cy="2808"/>
              </a:xfrm>
            </p:grpSpPr>
            <p:sp>
              <p:nvSpPr>
                <p:cNvPr id="1067" name="Rectangle 43"/>
                <p:cNvSpPr>
                  <a:spLocks noChangeArrowheads="1"/>
                </p:cNvSpPr>
                <p:nvPr/>
              </p:nvSpPr>
              <p:spPr bwMode="auto">
                <a:xfrm>
                  <a:off x="1800" y="13452"/>
                  <a:ext cx="1620" cy="46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just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kumimoji="0" lang="zh-CN" alt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anose="020F0502020204030204" pitchFamily="34" charset="0"/>
                      <a:ea typeface="宋体" panose="02010600030101010101" pitchFamily="2" charset="-122"/>
                      <a:cs typeface="宋体" panose="02010600030101010101" pitchFamily="2" charset="-122"/>
                    </a:rPr>
                    <a:t>用户使用模块</a:t>
                  </a:r>
                  <a:endParaRPr kumimoji="0" lang="zh-CN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  <p:sp>
              <p:nvSpPr>
                <p:cNvPr id="1068" name="Rectangle 44"/>
                <p:cNvSpPr>
                  <a:spLocks noChangeArrowheads="1"/>
                </p:cNvSpPr>
                <p:nvPr/>
              </p:nvSpPr>
              <p:spPr bwMode="auto">
                <a:xfrm>
                  <a:off x="4680" y="12360"/>
                  <a:ext cx="1620" cy="46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just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kumimoji="0" lang="zh-CN" altLang="en-US" sz="1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anose="020F0502020204030204" pitchFamily="34" charset="0"/>
                      <a:ea typeface="宋体" panose="02010600030101010101" pitchFamily="2" charset="-122"/>
                      <a:cs typeface="宋体" panose="02010600030101010101" pitchFamily="2" charset="-122"/>
                    </a:rPr>
                    <a:t>页面浏览模块</a:t>
                  </a:r>
                  <a:endParaRPr kumimoji="0" lang="zh-C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  <p:sp>
              <p:nvSpPr>
                <p:cNvPr id="1069" name="Rectangle 45"/>
                <p:cNvSpPr>
                  <a:spLocks noChangeArrowheads="1"/>
                </p:cNvSpPr>
                <p:nvPr/>
              </p:nvSpPr>
              <p:spPr bwMode="auto">
                <a:xfrm>
                  <a:off x="4680" y="14700"/>
                  <a:ext cx="1620" cy="46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just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kumimoji="0" lang="zh-CN" altLang="en-US" sz="1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anose="020F0502020204030204" pitchFamily="34" charset="0"/>
                      <a:ea typeface="宋体" panose="02010600030101010101" pitchFamily="2" charset="-122"/>
                      <a:cs typeface="宋体" panose="02010600030101010101" pitchFamily="2" charset="-122"/>
                    </a:rPr>
                    <a:t>用户留言模块</a:t>
                  </a:r>
                  <a:endParaRPr kumimoji="0" lang="zh-C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  <p:sp>
              <p:nvSpPr>
                <p:cNvPr id="1070" name="Rectangle 46"/>
                <p:cNvSpPr>
                  <a:spLocks noChangeArrowheads="1"/>
                </p:cNvSpPr>
                <p:nvPr/>
              </p:nvSpPr>
              <p:spPr bwMode="auto">
                <a:xfrm>
                  <a:off x="4680" y="13920"/>
                  <a:ext cx="1620" cy="46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just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kumimoji="0" lang="zh-CN" altLang="en-US" sz="1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anose="020F0502020204030204" pitchFamily="34" charset="0"/>
                      <a:ea typeface="宋体" panose="02010600030101010101" pitchFamily="2" charset="-122"/>
                      <a:cs typeface="宋体" panose="02010600030101010101" pitchFamily="2" charset="-122"/>
                    </a:rPr>
                    <a:t>用户举报模块</a:t>
                  </a:r>
                  <a:endParaRPr kumimoji="0" lang="zh-C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  <p:sp>
              <p:nvSpPr>
                <p:cNvPr id="1071" name="Rectangle 47"/>
                <p:cNvSpPr>
                  <a:spLocks noChangeArrowheads="1"/>
                </p:cNvSpPr>
                <p:nvPr/>
              </p:nvSpPr>
              <p:spPr bwMode="auto">
                <a:xfrm>
                  <a:off x="4680" y="13140"/>
                  <a:ext cx="1620" cy="46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just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kumimoji="0" lang="zh-CN" altLang="en-US" sz="1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anose="020F0502020204030204" pitchFamily="34" charset="0"/>
                      <a:ea typeface="宋体" panose="02010600030101010101" pitchFamily="2" charset="-122"/>
                      <a:cs typeface="宋体" panose="02010600030101010101" pitchFamily="2" charset="-122"/>
                    </a:rPr>
                    <a:t>用户搜索模块</a:t>
                  </a:r>
                  <a:endParaRPr kumimoji="0" lang="zh-C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  <p:sp>
              <p:nvSpPr>
                <p:cNvPr id="1072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3420" y="12672"/>
                  <a:ext cx="1260" cy="9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3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3420" y="13452"/>
                  <a:ext cx="1260" cy="1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4" name="Line 50"/>
                <p:cNvSpPr>
                  <a:spLocks noChangeShapeType="1"/>
                </p:cNvSpPr>
                <p:nvPr/>
              </p:nvSpPr>
              <p:spPr bwMode="auto">
                <a:xfrm>
                  <a:off x="3420" y="13608"/>
                  <a:ext cx="1260" cy="4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5" name="Line 51"/>
                <p:cNvSpPr>
                  <a:spLocks noChangeShapeType="1"/>
                </p:cNvSpPr>
                <p:nvPr/>
              </p:nvSpPr>
              <p:spPr bwMode="auto">
                <a:xfrm>
                  <a:off x="3420" y="13608"/>
                  <a:ext cx="126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sp>
            <p:nvSpPr>
              <p:cNvPr id="1076" name="Line 52"/>
              <p:cNvSpPr>
                <a:spLocks noChangeShapeType="1"/>
              </p:cNvSpPr>
              <p:nvPr/>
            </p:nvSpPr>
            <p:spPr bwMode="auto">
              <a:xfrm>
                <a:off x="2326" y="11418"/>
                <a:ext cx="0" cy="20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55" name="TextBox 54"/>
          <p:cNvSpPr txBox="1"/>
          <p:nvPr/>
        </p:nvSpPr>
        <p:spPr>
          <a:xfrm>
            <a:off x="1285852" y="535782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同学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0" y="535782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主要分工：</a:t>
            </a:r>
            <a:endParaRPr lang="zh-CN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857488" y="535782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同学</a:t>
            </a:r>
            <a:endParaRPr lang="zh-CN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429256" y="535782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同学</a:t>
            </a:r>
            <a:endParaRPr lang="zh-CN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572396" y="535782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</a:t>
            </a:r>
            <a:r>
              <a:rPr lang="zh-CN" altLang="en-US" dirty="0" smtClean="0"/>
              <a:t>同学</a:t>
            </a:r>
            <a:endParaRPr lang="zh-CN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00034" y="1285860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小组负责人：</a:t>
            </a:r>
            <a:r>
              <a:rPr lang="en-US" altLang="zh-CN" dirty="0" smtClean="0"/>
              <a:t>XX</a:t>
            </a:r>
            <a:r>
              <a:rPr lang="zh-CN" altLang="en-US" dirty="0" smtClean="0"/>
              <a:t>同学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系统完成后的答辩报告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报告内容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所设计的系统已完成的主要功能，跟预期目标的差距，存在的主要问题，下一步的主要工作。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已完成的功能模块的详细设计及实现。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小组成员分工及工作评判。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系统测试结果。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提交材料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系统源代码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系统文档：需求分析，详细设计，测试报告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695</Words>
  <Application>WPS 演示</Application>
  <PresentationFormat>全屏显示(4:3)</PresentationFormat>
  <Paragraphs>94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C++(II)课程及课程设计安排</vt:lpstr>
      <vt:lpstr>课程安排</vt:lpstr>
      <vt:lpstr>选题要求</vt:lpstr>
      <vt:lpstr>开题报告内容</vt:lpstr>
      <vt:lpstr>功能模块示例</vt:lpstr>
      <vt:lpstr>系统完成后的答辩报告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课程设计要求</dc:title>
  <dc:creator>hp</dc:creator>
  <cp:lastModifiedBy>嘟宝1418991158</cp:lastModifiedBy>
  <cp:revision>27</cp:revision>
  <dcterms:created xsi:type="dcterms:W3CDTF">2014-04-15T08:20:00Z</dcterms:created>
  <dcterms:modified xsi:type="dcterms:W3CDTF">2019-02-25T03:35:10Z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