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27B592-09F6-44C8-8A5E-5FD1DC978BA2}">
          <p14:sldIdLst>
            <p14:sldId id="256"/>
            <p14:sldId id="261"/>
          </p14:sldIdLst>
        </p14:section>
        <p14:section name="Untitled Section" id="{27D741B5-6E54-4CF2-B524-5B2BC14BA254}">
          <p14:sldIdLst>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4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504F35-FA02-4619-AD28-43AE84CE32C3}" type="datetimeFigureOut">
              <a:rPr lang="en-US" smtClean="0"/>
              <a:pPr/>
              <a:t>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E868D-D08B-42A6-9E93-09D1FCA07D3F}" type="slidenum">
              <a:rPr lang="en-US" smtClean="0"/>
              <a:pPr/>
              <a:t>‹#›</a:t>
            </a:fld>
            <a:endParaRPr lang="en-US"/>
          </a:p>
        </p:txBody>
      </p:sp>
    </p:spTree>
    <p:extLst>
      <p:ext uri="{BB962C8B-B14F-4D97-AF65-F5344CB8AC3E}">
        <p14:creationId xmlns:p14="http://schemas.microsoft.com/office/powerpoint/2010/main" val="325851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30F6AA-FD27-4706-A87B-26E3EF84E9B1}" type="slidenum">
              <a:rPr lang="en-US" smtClean="0"/>
              <a:t>2</a:t>
            </a:fld>
            <a:endParaRPr lang="en-US"/>
          </a:p>
        </p:txBody>
      </p:sp>
    </p:spTree>
    <p:extLst>
      <p:ext uri="{BB962C8B-B14F-4D97-AF65-F5344CB8AC3E}">
        <p14:creationId xmlns:p14="http://schemas.microsoft.com/office/powerpoint/2010/main" val="410791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30F6AA-FD27-4706-A87B-26E3EF84E9B1}" type="slidenum">
              <a:rPr lang="en-US" smtClean="0"/>
              <a:t>3</a:t>
            </a:fld>
            <a:endParaRPr lang="en-US"/>
          </a:p>
        </p:txBody>
      </p:sp>
    </p:spTree>
    <p:extLst>
      <p:ext uri="{BB962C8B-B14F-4D97-AF65-F5344CB8AC3E}">
        <p14:creationId xmlns:p14="http://schemas.microsoft.com/office/powerpoint/2010/main" val="320068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30F6AA-FD27-4706-A87B-26E3EF84E9B1}" type="slidenum">
              <a:rPr lang="en-US" smtClean="0"/>
              <a:t>4</a:t>
            </a:fld>
            <a:endParaRPr lang="en-US"/>
          </a:p>
        </p:txBody>
      </p:sp>
    </p:spTree>
    <p:extLst>
      <p:ext uri="{BB962C8B-B14F-4D97-AF65-F5344CB8AC3E}">
        <p14:creationId xmlns:p14="http://schemas.microsoft.com/office/powerpoint/2010/main" val="251122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30F6AA-FD27-4706-A87B-26E3EF84E9B1}" type="slidenum">
              <a:rPr lang="en-US" smtClean="0"/>
              <a:t>6</a:t>
            </a:fld>
            <a:endParaRPr lang="en-US"/>
          </a:p>
        </p:txBody>
      </p:sp>
    </p:spTree>
    <p:extLst>
      <p:ext uri="{BB962C8B-B14F-4D97-AF65-F5344CB8AC3E}">
        <p14:creationId xmlns:p14="http://schemas.microsoft.com/office/powerpoint/2010/main" val="36636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0F6AA-FD27-4706-A87B-26E3EF84E9B1}" type="slidenum">
              <a:rPr lang="en-US" smtClean="0"/>
              <a:t>22</a:t>
            </a:fld>
            <a:endParaRPr lang="en-US"/>
          </a:p>
        </p:txBody>
      </p:sp>
    </p:spTree>
    <p:extLst>
      <p:ext uri="{BB962C8B-B14F-4D97-AF65-F5344CB8AC3E}">
        <p14:creationId xmlns:p14="http://schemas.microsoft.com/office/powerpoint/2010/main" val="1515170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457200" y="5094577"/>
            <a:ext cx="8229600" cy="925223"/>
          </a:xfrm>
        </p:spPr>
        <p:txBody>
          <a:bodyPr/>
          <a:lstStyle>
            <a:lvl1pPr marL="0" indent="0" algn="ct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5" name="Rectangle 5"/>
          <p:cNvSpPr>
            <a:spLocks noGrp="1"/>
          </p:cNvSpPr>
          <p:nvPr>
            <p:ph type="ctrTitle" hasCustomPrompt="1"/>
          </p:nvPr>
        </p:nvSpPr>
        <p:spPr>
          <a:xfrm>
            <a:off x="457200" y="3606801"/>
            <a:ext cx="8229600" cy="1346200"/>
          </a:xfrm>
        </p:spPr>
        <p:txBody>
          <a:bodyPr anchor="b" anchorCtr="0"/>
          <a:lstStyle>
            <a:lvl1pPr algn="ctr">
              <a:defRPr sz="4000"/>
            </a:lvl1pPr>
          </a:lstStyle>
          <a:p>
            <a:r>
              <a:rPr lang="en-US" dirty="0" smtClean="0"/>
              <a:t>NTRO HPC Training</a:t>
            </a:r>
            <a:endParaRPr lang="en-US" dirty="0"/>
          </a:p>
        </p:txBody>
      </p:sp>
      <p:sp>
        <p:nvSpPr>
          <p:cNvPr id="12" name="Footer Placeholder 11"/>
          <p:cNvSpPr>
            <a:spLocks noGrp="1"/>
          </p:cNvSpPr>
          <p:nvPr>
            <p:ph type="ftr" sz="quarter" idx="12"/>
          </p:nvPr>
        </p:nvSpPr>
        <p:spPr/>
        <p:txBody>
          <a:bodyPr/>
          <a:lstStyle>
            <a:lvl1pPr>
              <a:defRPr/>
            </a:lvl1pPr>
          </a:lstStyle>
          <a:p>
            <a:r>
              <a:rPr lang="en-US" dirty="0" smtClean="0"/>
              <a:t>Footer</a:t>
            </a:r>
            <a:endParaRPr lang="en-US" dirty="0"/>
          </a:p>
        </p:txBody>
      </p:sp>
      <p:pic>
        <p:nvPicPr>
          <p:cNvPr id="13" name="Picture 12" descr="cdac-logo.png"/>
          <p:cNvPicPr>
            <a:picLocks noChangeAspect="1"/>
          </p:cNvPicPr>
          <p:nvPr userDrawn="1"/>
        </p:nvPicPr>
        <p:blipFill>
          <a:blip r:embed="rId6" cstate="print"/>
          <a:stretch>
            <a:fillRect/>
          </a:stretch>
        </p:blipFill>
        <p:spPr>
          <a:xfrm>
            <a:off x="7886700" y="295275"/>
            <a:ext cx="952500" cy="619125"/>
          </a:xfrm>
          <a:prstGeom prst="rect">
            <a:avLst/>
          </a:prstGeom>
        </p:spPr>
      </p:pic>
      <p:pic>
        <p:nvPicPr>
          <p:cNvPr id="11" name="Picture 10" descr="npsf-logo1.png"/>
          <p:cNvPicPr>
            <a:picLocks noChangeAspect="1"/>
          </p:cNvPicPr>
          <p:nvPr userDrawn="1"/>
        </p:nvPicPr>
        <p:blipFill>
          <a:blip r:embed="rId7" cstate="print"/>
          <a:stretch>
            <a:fillRect/>
          </a:stretch>
        </p:blipFill>
        <p:spPr>
          <a:xfrm>
            <a:off x="228600" y="304801"/>
            <a:ext cx="1373746" cy="60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a:xfrm>
            <a:off x="457200" y="6245225"/>
            <a:ext cx="2133600" cy="476250"/>
          </a:xfrm>
          <a:prstGeom prst="rect">
            <a:avLst/>
          </a:prstGeom>
        </p:spPr>
        <p:txBody>
          <a:bodyPr/>
          <a:lstStyle/>
          <a:p>
            <a:endParaRPr lang="en-US"/>
          </a:p>
        </p:txBody>
      </p:sp>
      <p:sp>
        <p:nvSpPr>
          <p:cNvPr id="10" name="Slide Number Placeholder 9"/>
          <p:cNvSpPr>
            <a:spLocks noGrp="1"/>
          </p:cNvSpPr>
          <p:nvPr>
            <p:ph type="sldNum" sz="quarter" idx="11"/>
          </p:nvPr>
        </p:nvSpPr>
        <p:spPr/>
        <p:txBody>
          <a:bodyPr/>
          <a:lstStyle/>
          <a:p>
            <a:fld id="{D44B4120-503B-4BA3-A26C-105920AAC0DF}" type="slidenum">
              <a:rPr lang="en-US" smtClean="0"/>
              <a:pPr/>
              <a:t>‹#›</a:t>
            </a:fld>
            <a:endParaRPr lang="en-US"/>
          </a:p>
        </p:txBody>
      </p:sp>
      <p:sp>
        <p:nvSpPr>
          <p:cNvPr id="11" name="Footer Placeholder 10"/>
          <p:cNvSpPr>
            <a:spLocks noGrp="1"/>
          </p:cNvSpPr>
          <p:nvPr>
            <p:ph type="ftr" sz="quarter" idx="12"/>
          </p:nvPr>
        </p:nvSpPr>
        <p:spPr/>
        <p:txBody>
          <a:bodyPr/>
          <a:lstStyle/>
          <a:p>
            <a:r>
              <a:rPr lang="en-US" smtClean="0"/>
              <a:t>Footer</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p>
            <a:endParaRPr lang="en-US"/>
          </a:p>
        </p:txBody>
      </p:sp>
      <p:sp>
        <p:nvSpPr>
          <p:cNvPr id="8" name="Slide Number Placeholder 7"/>
          <p:cNvSpPr>
            <a:spLocks noGrp="1"/>
          </p:cNvSpPr>
          <p:nvPr>
            <p:ph type="sldNum" sz="quarter" idx="11"/>
          </p:nvPr>
        </p:nvSpPr>
        <p:spPr/>
        <p:txBody>
          <a:bodyPr/>
          <a:lstStyle/>
          <a:p>
            <a:fld id="{D44B4120-503B-4BA3-A26C-105920AAC0DF}"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Footer</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57200" y="6245225"/>
            <a:ext cx="2133600" cy="476250"/>
          </a:xfrm>
          <a:prstGeom prst="rect">
            <a:avLst/>
          </a:prstGeom>
        </p:spPr>
        <p:txBody>
          <a:bodyPr/>
          <a:lstStyle/>
          <a:p>
            <a:endParaRPr lang="en-US"/>
          </a:p>
        </p:txBody>
      </p:sp>
      <p:sp>
        <p:nvSpPr>
          <p:cNvPr id="6" name="Slide Number Placeholder 5"/>
          <p:cNvSpPr>
            <a:spLocks noGrp="1"/>
          </p:cNvSpPr>
          <p:nvPr>
            <p:ph type="sldNum" sz="quarter" idx="11"/>
          </p:nvPr>
        </p:nvSpPr>
        <p:spPr/>
        <p:txBody>
          <a:bodyPr/>
          <a:lstStyle/>
          <a:p>
            <a:fld id="{D44B4120-503B-4BA3-A26C-105920AAC0DF}"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Footer</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0" name="Date Placeholder 9"/>
          <p:cNvSpPr>
            <a:spLocks noGrp="1"/>
          </p:cNvSpPr>
          <p:nvPr>
            <p:ph type="dt" sz="half" idx="10"/>
          </p:nvPr>
        </p:nvSpPr>
        <p:spPr>
          <a:xfrm>
            <a:off x="457200" y="6245225"/>
            <a:ext cx="2133600" cy="476250"/>
          </a:xfrm>
          <a:prstGeom prst="rect">
            <a:avLst/>
          </a:prstGeom>
        </p:spPr>
        <p:txBody>
          <a:bodyPr/>
          <a:lstStyle/>
          <a:p>
            <a:endParaRPr lang="en-US"/>
          </a:p>
        </p:txBody>
      </p:sp>
      <p:sp>
        <p:nvSpPr>
          <p:cNvPr id="12" name="Slide Number Placeholder 11"/>
          <p:cNvSpPr>
            <a:spLocks noGrp="1"/>
          </p:cNvSpPr>
          <p:nvPr>
            <p:ph type="sldNum" sz="quarter" idx="11"/>
          </p:nvPr>
        </p:nvSpPr>
        <p:spPr/>
        <p:txBody>
          <a:bodyPr/>
          <a:lstStyle/>
          <a:p>
            <a:fld id="{D44B4120-503B-4BA3-A26C-105920AAC0DF}" type="slidenum">
              <a:rPr lang="en-US" smtClean="0"/>
              <a:pPr/>
              <a:t>‹#›</a:t>
            </a:fld>
            <a:endParaRPr lang="en-US"/>
          </a:p>
        </p:txBody>
      </p:sp>
      <p:sp>
        <p:nvSpPr>
          <p:cNvPr id="13" name="Footer Placeholder 12"/>
          <p:cNvSpPr>
            <a:spLocks noGrp="1"/>
          </p:cNvSpPr>
          <p:nvPr>
            <p:ph type="ftr" sz="quarter" idx="12"/>
          </p:nvPr>
        </p:nvSpPr>
        <p:spPr/>
        <p:txBody>
          <a:bodyPr/>
          <a:lstStyle/>
          <a:p>
            <a:r>
              <a:rPr lang="en-US" smtClean="0"/>
              <a:t>Footer</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a:xfrm>
            <a:off x="457200" y="6245225"/>
            <a:ext cx="2133600" cy="476250"/>
          </a:xfrm>
          <a:prstGeom prst="rect">
            <a:avLst/>
          </a:prstGeom>
        </p:spPr>
        <p:txBody>
          <a:bodyPr/>
          <a:lstStyle/>
          <a:p>
            <a:endParaRPr lang="en-US"/>
          </a:p>
        </p:txBody>
      </p:sp>
      <p:sp>
        <p:nvSpPr>
          <p:cNvPr id="9" name="Slide Number Placeholder 8"/>
          <p:cNvSpPr>
            <a:spLocks noGrp="1"/>
          </p:cNvSpPr>
          <p:nvPr>
            <p:ph type="sldNum" sz="quarter" idx="11"/>
          </p:nvPr>
        </p:nvSpPr>
        <p:spPr/>
        <p:txBody>
          <a:bodyPr/>
          <a:lstStyle/>
          <a:p>
            <a:fld id="{D44B4120-503B-4BA3-A26C-105920AAC0DF}"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Footer</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17"/>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9" name="Date Placeholder 8"/>
          <p:cNvSpPr>
            <a:spLocks noGrp="1"/>
          </p:cNvSpPr>
          <p:nvPr>
            <p:ph type="dt" sz="half" idx="10"/>
          </p:nvPr>
        </p:nvSpPr>
        <p:spPr>
          <a:xfrm>
            <a:off x="457200" y="6245225"/>
            <a:ext cx="2133600" cy="476250"/>
          </a:xfrm>
          <a:prstGeom prst="rect">
            <a:avLst/>
          </a:prstGeom>
        </p:spPr>
        <p:txBody>
          <a:bodyPr/>
          <a:lstStyle/>
          <a:p>
            <a:endParaRPr lang="en-US"/>
          </a:p>
        </p:txBody>
      </p:sp>
      <p:sp>
        <p:nvSpPr>
          <p:cNvPr id="10" name="Slide Number Placeholder 9"/>
          <p:cNvSpPr>
            <a:spLocks noGrp="1"/>
          </p:cNvSpPr>
          <p:nvPr>
            <p:ph type="sldNum" sz="quarter" idx="11"/>
          </p:nvPr>
        </p:nvSpPr>
        <p:spPr/>
        <p:txBody>
          <a:bodyPr/>
          <a:lstStyle/>
          <a:p>
            <a:fld id="{D44B4120-503B-4BA3-A26C-105920AAC0DF}" type="slidenum">
              <a:rPr lang="en-US" smtClean="0"/>
              <a:pPr/>
              <a:t>‹#›</a:t>
            </a:fld>
            <a:endParaRPr lang="en-US"/>
          </a:p>
        </p:txBody>
      </p:sp>
      <p:sp>
        <p:nvSpPr>
          <p:cNvPr id="11" name="Footer Placeholder 10"/>
          <p:cNvSpPr>
            <a:spLocks noGrp="1"/>
          </p:cNvSpPr>
          <p:nvPr>
            <p:ph type="ftr" sz="quarter" idx="12"/>
          </p:nvPr>
        </p:nvSpPr>
        <p:spPr/>
        <p:txBody>
          <a:bodyPr/>
          <a:lstStyle/>
          <a:p>
            <a:r>
              <a:rPr lang="en-US" smtClean="0"/>
              <a:t>Footer</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11" name="Picture 10" descr="cdac-logo.png"/>
          <p:cNvPicPr>
            <a:picLocks noChangeAspect="1"/>
          </p:cNvPicPr>
          <p:nvPr userDrawn="1"/>
        </p:nvPicPr>
        <p:blipFill>
          <a:blip r:embed="rId9" cstate="print"/>
          <a:stretch>
            <a:fillRect/>
          </a:stretch>
        </p:blipFill>
        <p:spPr>
          <a:xfrm>
            <a:off x="8077200" y="76201"/>
            <a:ext cx="838200" cy="544830"/>
          </a:xfrm>
          <a:prstGeom prst="rect">
            <a:avLst/>
          </a:prstGeom>
        </p:spPr>
      </p:pic>
      <p:pic>
        <p:nvPicPr>
          <p:cNvPr id="8" name="image5.png"/>
          <p:cNvPicPr>
            <a:picLocks noChangeAspect="1"/>
          </p:cNvPicPr>
          <p:nvPr/>
        </p:nvPicPr>
        <p:blipFill>
          <a:blip r:embed="rId10"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1" cstate="print"/>
          <a:stretch>
            <a:fillRect/>
          </a:stretch>
        </p:blipFill>
        <p:spPr>
          <a:xfrm>
            <a:off x="0" y="76201"/>
            <a:ext cx="9142858" cy="6857143"/>
          </a:xfrm>
          <a:prstGeom prst="rect">
            <a:avLst/>
          </a:prstGeom>
          <a:noFill/>
          <a:ln>
            <a:noFill/>
          </a:ln>
        </p:spPr>
      </p:pic>
      <p:sp>
        <p:nvSpPr>
          <p:cNvPr id="30" name="Rectangle 30"/>
          <p:cNvSpPr>
            <a:spLocks noGrp="1"/>
          </p:cNvSpPr>
          <p:nvPr>
            <p:ph type="title"/>
          </p:nvPr>
        </p:nvSpPr>
        <p:spPr>
          <a:xfrm>
            <a:off x="457200" y="218047"/>
            <a:ext cx="8229600" cy="1164535"/>
          </a:xfrm>
          <a:prstGeom prst="rect">
            <a:avLst/>
          </a:prstGeom>
        </p:spPr>
        <p:txBody>
          <a:bodyPr anchor="b" anchorCtr="0">
            <a:normAutofit/>
          </a:bodyPr>
          <a:lstStyle/>
          <a:p>
            <a:pPr algn="l"/>
            <a:r>
              <a:rPr lang="en-US" dirty="0" smtClean="0"/>
              <a:t>Click to edit Master title style</a:t>
            </a:r>
            <a:endParaRPr lang="en-US" dirty="0"/>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0" name="Rectangle 20"/>
          <p:cNvSpPr>
            <a:spLocks noGrp="1"/>
          </p:cNvSpPr>
          <p:nvPr>
            <p:ph type="ftr" sz="quarter" idx="3"/>
          </p:nvPr>
        </p:nvSpPr>
        <p:spPr>
          <a:xfrm>
            <a:off x="457200" y="6245225"/>
            <a:ext cx="5562600" cy="476250"/>
          </a:xfrm>
          <a:prstGeom prst="rect">
            <a:avLst/>
          </a:prstGeom>
        </p:spPr>
        <p:txBody>
          <a:bodyPr/>
          <a:lstStyle>
            <a:lvl1pPr algn="l">
              <a:defRPr sz="1000">
                <a:latin typeface="+mn-lt"/>
              </a:defRPr>
            </a:lvl1pPr>
          </a:lstStyle>
          <a:p>
            <a:r>
              <a:rPr lang="en-US" dirty="0" smtClean="0"/>
              <a:t>Footer</a:t>
            </a:r>
            <a:endParaRPr lang="en-US" dirty="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lgn="r">
              <a:defRPr sz="1000">
                <a:latin typeface="+mn-lt"/>
              </a:defRPr>
            </a:lvl1pPr>
          </a:lstStyle>
          <a:p>
            <a:r>
              <a:rPr lang="en-US" dirty="0" smtClean="0"/>
              <a:t>1</a:t>
            </a:r>
            <a:endParaRPr lang="en-US" dirty="0"/>
          </a:p>
        </p:txBody>
      </p:sp>
      <p:pic>
        <p:nvPicPr>
          <p:cNvPr id="13" name="Picture 12" descr="npsf-logo1.png"/>
          <p:cNvPicPr>
            <a:picLocks noChangeAspect="1"/>
          </p:cNvPicPr>
          <p:nvPr userDrawn="1"/>
        </p:nvPicPr>
        <p:blipFill>
          <a:blip r:embed="rId12" cstate="print"/>
          <a:stretch>
            <a:fillRect/>
          </a:stretch>
        </p:blipFill>
        <p:spPr>
          <a:xfrm>
            <a:off x="152400" y="110015"/>
            <a:ext cx="1143000" cy="5072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000" dirty="0" smtClean="0"/>
              <a:t>National PARAM Supercomputing Facility (NPSF).</a:t>
            </a:r>
            <a:endParaRPr lang="en-US" sz="2000" dirty="0"/>
          </a:p>
        </p:txBody>
      </p:sp>
      <p:sp>
        <p:nvSpPr>
          <p:cNvPr id="2" name="Title 1"/>
          <p:cNvSpPr>
            <a:spLocks noGrp="1"/>
          </p:cNvSpPr>
          <p:nvPr>
            <p:ph type="ctrTitle"/>
          </p:nvPr>
        </p:nvSpPr>
        <p:spPr>
          <a:xfrm>
            <a:off x="457200" y="3962399"/>
            <a:ext cx="8229600" cy="990601"/>
          </a:xfrm>
        </p:spPr>
        <p:txBody>
          <a:bodyPr/>
          <a:lstStyle/>
          <a:p>
            <a:r>
              <a:rPr lang="en-US" dirty="0" smtClean="0"/>
              <a:t>NTRO HPC Training</a:t>
            </a:r>
            <a:endParaRPr lang="en-US" dirty="0"/>
          </a:p>
        </p:txBody>
      </p:sp>
      <p:sp>
        <p:nvSpPr>
          <p:cNvPr id="4" name="Footer Placeholder 3"/>
          <p:cNvSpPr>
            <a:spLocks noGrp="1"/>
          </p:cNvSpPr>
          <p:nvPr>
            <p:ph type="ftr" sz="quarter" idx="12"/>
          </p:nvPr>
        </p:nvSpPr>
        <p:spPr/>
        <p:txBody>
          <a:bodyPr/>
          <a:lstStyle/>
          <a:p>
            <a:r>
              <a:rPr lang="en-US" dirty="0" smtClean="0"/>
              <a:t>Footer</a:t>
            </a:r>
            <a:endParaRPr lang="en-US" dirty="0"/>
          </a:p>
        </p:txBody>
      </p:sp>
      <p:pic>
        <p:nvPicPr>
          <p:cNvPr id="5" name="Picture 4" descr="Param Yuva -2 photo.png"/>
          <p:cNvPicPr>
            <a:picLocks noChangeAspect="1"/>
          </p:cNvPicPr>
          <p:nvPr/>
        </p:nvPicPr>
        <p:blipFill>
          <a:blip r:embed="rId2" cstate="print"/>
          <a:stretch>
            <a:fillRect/>
          </a:stretch>
        </p:blipFill>
        <p:spPr>
          <a:xfrm>
            <a:off x="1981200" y="1194676"/>
            <a:ext cx="5334000" cy="29201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Rectangle 12"/>
          <p:cNvSpPr>
            <a:spLocks noGrp="1" noChangeArrowheads="1"/>
          </p:cNvSpPr>
          <p:nvPr>
            <p:ph type="title"/>
          </p:nvPr>
        </p:nvSpPr>
        <p:spPr/>
        <p:txBody>
          <a:bodyPr/>
          <a:lstStyle/>
          <a:p>
            <a:pPr eaLnBrk="1" hangingPunct="1">
              <a:defRPr/>
            </a:pPr>
            <a:r>
              <a:rPr lang="en-US" altLang="zh-CN" sz="4000" smtClean="0">
                <a:ea typeface="SimSun" pitchFamily="2" charset="-122"/>
              </a:rPr>
              <a:t>Restoring from Differential Backup</a:t>
            </a:r>
            <a:endParaRPr lang="en-US" sz="4000" smtClean="0">
              <a:ea typeface="SimSun" pitchFamily="2" charset="-122"/>
            </a:endParaRPr>
          </a:p>
        </p:txBody>
      </p:sp>
      <p:grpSp>
        <p:nvGrpSpPr>
          <p:cNvPr id="2" name="Group 4"/>
          <p:cNvGrpSpPr>
            <a:grpSpLocks/>
          </p:cNvGrpSpPr>
          <p:nvPr/>
        </p:nvGrpSpPr>
        <p:grpSpPr bwMode="auto">
          <a:xfrm>
            <a:off x="381000" y="2590800"/>
            <a:ext cx="1223963" cy="2273300"/>
            <a:chOff x="271" y="704"/>
            <a:chExt cx="771" cy="1432"/>
          </a:xfrm>
        </p:grpSpPr>
        <p:sp>
          <p:nvSpPr>
            <p:cNvPr id="10287" name="AutoShape 5"/>
            <p:cNvSpPr>
              <a:spLocks noChangeArrowheads="1"/>
            </p:cNvSpPr>
            <p:nvPr/>
          </p:nvSpPr>
          <p:spPr bwMode="auto">
            <a:xfrm>
              <a:off x="516"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88" name="AutoShape 6"/>
            <p:cNvSpPr>
              <a:spLocks noChangeArrowheads="1"/>
            </p:cNvSpPr>
            <p:nvPr/>
          </p:nvSpPr>
          <p:spPr bwMode="auto">
            <a:xfrm>
              <a:off x="441"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89" name="AutoShape 7"/>
            <p:cNvSpPr>
              <a:spLocks noChangeArrowheads="1"/>
            </p:cNvSpPr>
            <p:nvPr/>
          </p:nvSpPr>
          <p:spPr bwMode="auto">
            <a:xfrm>
              <a:off x="365"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584" name="Rectangle 8"/>
            <p:cNvSpPr>
              <a:spLocks noChangeArrowheads="1"/>
            </p:cNvSpPr>
            <p:nvPr/>
          </p:nvSpPr>
          <p:spPr bwMode="auto">
            <a:xfrm>
              <a:off x="271" y="1430"/>
              <a:ext cx="699" cy="147"/>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Files 1, 2, 3</a:t>
              </a:r>
            </a:p>
          </p:txBody>
        </p:sp>
        <p:sp>
          <p:nvSpPr>
            <p:cNvPr id="24585" name="Rectangle 9"/>
            <p:cNvSpPr>
              <a:spLocks noChangeArrowheads="1"/>
            </p:cNvSpPr>
            <p:nvPr/>
          </p:nvSpPr>
          <p:spPr bwMode="auto">
            <a:xfrm>
              <a:off x="419" y="704"/>
              <a:ext cx="570" cy="156"/>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Monday</a:t>
              </a:r>
            </a:p>
          </p:txBody>
        </p:sp>
        <p:sp>
          <p:nvSpPr>
            <p:cNvPr id="10292" name="AutoShape 10"/>
            <p:cNvSpPr>
              <a:spLocks noChangeArrowheads="1"/>
            </p:cNvSpPr>
            <p:nvPr/>
          </p:nvSpPr>
          <p:spPr bwMode="auto">
            <a:xfrm>
              <a:off x="365" y="1635"/>
              <a:ext cx="677" cy="501"/>
            </a:xfrm>
            <a:prstGeom prst="can">
              <a:avLst>
                <a:gd name="adj" fmla="val 31130"/>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587" name="Rectangle 11"/>
            <p:cNvSpPr>
              <a:spLocks noChangeArrowheads="1"/>
            </p:cNvSpPr>
            <p:nvPr/>
          </p:nvSpPr>
          <p:spPr bwMode="auto">
            <a:xfrm>
              <a:off x="341" y="1856"/>
              <a:ext cx="685" cy="163"/>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Full Backup</a:t>
              </a:r>
            </a:p>
          </p:txBody>
        </p:sp>
      </p:grpSp>
      <p:grpSp>
        <p:nvGrpSpPr>
          <p:cNvPr id="3" name="Group 13"/>
          <p:cNvGrpSpPr>
            <a:grpSpLocks/>
          </p:cNvGrpSpPr>
          <p:nvPr/>
        </p:nvGrpSpPr>
        <p:grpSpPr bwMode="auto">
          <a:xfrm>
            <a:off x="1905000" y="2667000"/>
            <a:ext cx="1287463" cy="2178050"/>
            <a:chOff x="1182" y="704"/>
            <a:chExt cx="811" cy="1372"/>
          </a:xfrm>
        </p:grpSpPr>
        <p:sp>
          <p:nvSpPr>
            <p:cNvPr id="10281" name="Line 14"/>
            <p:cNvSpPr>
              <a:spLocks noChangeShapeType="1"/>
            </p:cNvSpPr>
            <p:nvPr/>
          </p:nvSpPr>
          <p:spPr bwMode="auto">
            <a:xfrm flipV="1">
              <a:off x="1182"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0282" name="AutoShape 15"/>
            <p:cNvSpPr>
              <a:spLocks noChangeArrowheads="1"/>
            </p:cNvSpPr>
            <p:nvPr/>
          </p:nvSpPr>
          <p:spPr bwMode="auto">
            <a:xfrm>
              <a:off x="1326" y="1687"/>
              <a:ext cx="664" cy="375"/>
            </a:xfrm>
            <a:prstGeom prst="can">
              <a:avLst>
                <a:gd name="adj" fmla="val 42398"/>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592" name="Rectangle 16"/>
            <p:cNvSpPr>
              <a:spLocks noChangeArrowheads="1"/>
            </p:cNvSpPr>
            <p:nvPr/>
          </p:nvSpPr>
          <p:spPr bwMode="auto">
            <a:xfrm>
              <a:off x="1327" y="1856"/>
              <a:ext cx="666" cy="163"/>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Cumulative</a:t>
              </a:r>
            </a:p>
          </p:txBody>
        </p:sp>
        <p:sp>
          <p:nvSpPr>
            <p:cNvPr id="10284" name="AutoShape 17"/>
            <p:cNvSpPr>
              <a:spLocks noChangeArrowheads="1"/>
            </p:cNvSpPr>
            <p:nvPr/>
          </p:nvSpPr>
          <p:spPr bwMode="auto">
            <a:xfrm>
              <a:off x="1397"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594" name="Rectangle 18"/>
            <p:cNvSpPr>
              <a:spLocks noChangeArrowheads="1"/>
            </p:cNvSpPr>
            <p:nvPr/>
          </p:nvSpPr>
          <p:spPr bwMode="auto">
            <a:xfrm>
              <a:off x="1359" y="704"/>
              <a:ext cx="600" cy="156"/>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Tuesday</a:t>
              </a:r>
            </a:p>
          </p:txBody>
        </p:sp>
        <p:sp>
          <p:nvSpPr>
            <p:cNvPr id="24595" name="Rectangle 19"/>
            <p:cNvSpPr>
              <a:spLocks noChangeArrowheads="1"/>
            </p:cNvSpPr>
            <p:nvPr/>
          </p:nvSpPr>
          <p:spPr bwMode="auto">
            <a:xfrm>
              <a:off x="1498" y="1430"/>
              <a:ext cx="322" cy="147"/>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 4</a:t>
              </a:r>
            </a:p>
          </p:txBody>
        </p:sp>
      </p:grpSp>
      <p:grpSp>
        <p:nvGrpSpPr>
          <p:cNvPr id="4" name="Group 20"/>
          <p:cNvGrpSpPr>
            <a:grpSpLocks/>
          </p:cNvGrpSpPr>
          <p:nvPr/>
        </p:nvGrpSpPr>
        <p:grpSpPr bwMode="auto">
          <a:xfrm>
            <a:off x="3429000" y="2667000"/>
            <a:ext cx="1458913" cy="2178050"/>
            <a:chOff x="2134" y="704"/>
            <a:chExt cx="919" cy="1388"/>
          </a:xfrm>
        </p:grpSpPr>
        <p:sp>
          <p:nvSpPr>
            <p:cNvPr id="10273" name="Line 21"/>
            <p:cNvSpPr>
              <a:spLocks noChangeShapeType="1"/>
            </p:cNvSpPr>
            <p:nvPr/>
          </p:nvSpPr>
          <p:spPr bwMode="auto">
            <a:xfrm flipV="1">
              <a:off x="2134"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0274" name="AutoShape 22"/>
            <p:cNvSpPr>
              <a:spLocks noChangeArrowheads="1"/>
            </p:cNvSpPr>
            <p:nvPr/>
          </p:nvSpPr>
          <p:spPr bwMode="auto">
            <a:xfrm>
              <a:off x="2300" y="1680"/>
              <a:ext cx="664" cy="412"/>
            </a:xfrm>
            <a:prstGeom prst="can">
              <a:avLst>
                <a:gd name="adj" fmla="val 39565"/>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599" name="Rectangle 23"/>
            <p:cNvSpPr>
              <a:spLocks noChangeArrowheads="1"/>
            </p:cNvSpPr>
            <p:nvPr/>
          </p:nvSpPr>
          <p:spPr bwMode="auto">
            <a:xfrm>
              <a:off x="2299" y="1856"/>
              <a:ext cx="666" cy="165"/>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Cumulative</a:t>
              </a:r>
            </a:p>
          </p:txBody>
        </p:sp>
        <p:sp>
          <p:nvSpPr>
            <p:cNvPr id="24600" name="Rectangle 24"/>
            <p:cNvSpPr>
              <a:spLocks noChangeArrowheads="1"/>
            </p:cNvSpPr>
            <p:nvPr/>
          </p:nvSpPr>
          <p:spPr bwMode="auto">
            <a:xfrm>
              <a:off x="2216" y="704"/>
              <a:ext cx="837" cy="158"/>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Wednesday</a:t>
              </a:r>
            </a:p>
          </p:txBody>
        </p:sp>
        <p:sp>
          <p:nvSpPr>
            <p:cNvPr id="24601" name="Rectangle 25"/>
            <p:cNvSpPr>
              <a:spLocks noChangeArrowheads="1"/>
            </p:cNvSpPr>
            <p:nvPr/>
          </p:nvSpPr>
          <p:spPr bwMode="auto">
            <a:xfrm>
              <a:off x="2363" y="1430"/>
              <a:ext cx="541" cy="149"/>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Files 4, 5</a:t>
              </a:r>
            </a:p>
          </p:txBody>
        </p:sp>
        <p:grpSp>
          <p:nvGrpSpPr>
            <p:cNvPr id="10278" name="Group 26"/>
            <p:cNvGrpSpPr>
              <a:grpSpLocks/>
            </p:cNvGrpSpPr>
            <p:nvPr/>
          </p:nvGrpSpPr>
          <p:grpSpPr bwMode="auto">
            <a:xfrm>
              <a:off x="2335" y="924"/>
              <a:ext cx="597" cy="411"/>
              <a:chOff x="2343" y="924"/>
              <a:chExt cx="597" cy="411"/>
            </a:xfrm>
          </p:grpSpPr>
          <p:sp>
            <p:nvSpPr>
              <p:cNvPr id="10279" name="AutoShape 27"/>
              <p:cNvSpPr>
                <a:spLocks noChangeArrowheads="1"/>
              </p:cNvSpPr>
              <p:nvPr/>
            </p:nvSpPr>
            <p:spPr bwMode="auto">
              <a:xfrm>
                <a:off x="2418"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80" name="AutoShape 28"/>
              <p:cNvSpPr>
                <a:spLocks noChangeArrowheads="1"/>
              </p:cNvSpPr>
              <p:nvPr/>
            </p:nvSpPr>
            <p:spPr bwMode="auto">
              <a:xfrm>
                <a:off x="2343" y="992"/>
                <a:ext cx="522" cy="343"/>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grpSp>
      <p:grpSp>
        <p:nvGrpSpPr>
          <p:cNvPr id="6" name="Group 29"/>
          <p:cNvGrpSpPr>
            <a:grpSpLocks/>
          </p:cNvGrpSpPr>
          <p:nvPr/>
        </p:nvGrpSpPr>
        <p:grpSpPr bwMode="auto">
          <a:xfrm>
            <a:off x="5181600" y="2667000"/>
            <a:ext cx="1314450" cy="2209800"/>
            <a:chOff x="3133" y="704"/>
            <a:chExt cx="828" cy="1412"/>
          </a:xfrm>
        </p:grpSpPr>
        <p:sp>
          <p:nvSpPr>
            <p:cNvPr id="10264" name="Line 30"/>
            <p:cNvSpPr>
              <a:spLocks noChangeShapeType="1"/>
            </p:cNvSpPr>
            <p:nvPr/>
          </p:nvSpPr>
          <p:spPr bwMode="auto">
            <a:xfrm flipV="1">
              <a:off x="3133"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0265" name="AutoShape 31"/>
            <p:cNvSpPr>
              <a:spLocks noChangeArrowheads="1"/>
            </p:cNvSpPr>
            <p:nvPr/>
          </p:nvSpPr>
          <p:spPr bwMode="auto">
            <a:xfrm>
              <a:off x="3277" y="1656"/>
              <a:ext cx="664" cy="460"/>
            </a:xfrm>
            <a:prstGeom prst="can">
              <a:avLst>
                <a:gd name="adj" fmla="val 34565"/>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608" name="Rectangle 32"/>
            <p:cNvSpPr>
              <a:spLocks noChangeArrowheads="1"/>
            </p:cNvSpPr>
            <p:nvPr/>
          </p:nvSpPr>
          <p:spPr bwMode="auto">
            <a:xfrm>
              <a:off x="3276" y="1857"/>
              <a:ext cx="666" cy="162"/>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Cumulative</a:t>
              </a:r>
            </a:p>
          </p:txBody>
        </p:sp>
        <p:sp>
          <p:nvSpPr>
            <p:cNvPr id="24609" name="Rectangle 33"/>
            <p:cNvSpPr>
              <a:spLocks noChangeArrowheads="1"/>
            </p:cNvSpPr>
            <p:nvPr/>
          </p:nvSpPr>
          <p:spPr bwMode="auto">
            <a:xfrm>
              <a:off x="3276" y="704"/>
              <a:ext cx="668" cy="158"/>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Thursday</a:t>
              </a:r>
            </a:p>
          </p:txBody>
        </p:sp>
        <p:sp>
          <p:nvSpPr>
            <p:cNvPr id="24610" name="Rectangle 34"/>
            <p:cNvSpPr>
              <a:spLocks noChangeArrowheads="1"/>
            </p:cNvSpPr>
            <p:nvPr/>
          </p:nvSpPr>
          <p:spPr bwMode="auto">
            <a:xfrm>
              <a:off x="3262" y="1430"/>
              <a:ext cx="699" cy="149"/>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Files 4, 5, 6</a:t>
              </a:r>
            </a:p>
          </p:txBody>
        </p:sp>
        <p:grpSp>
          <p:nvGrpSpPr>
            <p:cNvPr id="10269" name="Group 35"/>
            <p:cNvGrpSpPr>
              <a:grpSpLocks/>
            </p:cNvGrpSpPr>
            <p:nvPr/>
          </p:nvGrpSpPr>
          <p:grpSpPr bwMode="auto">
            <a:xfrm>
              <a:off x="3273" y="924"/>
              <a:ext cx="673" cy="480"/>
              <a:chOff x="3287" y="924"/>
              <a:chExt cx="673" cy="480"/>
            </a:xfrm>
          </p:grpSpPr>
          <p:sp>
            <p:nvSpPr>
              <p:cNvPr id="10270" name="AutoShape 36"/>
              <p:cNvSpPr>
                <a:spLocks noChangeArrowheads="1"/>
              </p:cNvSpPr>
              <p:nvPr/>
            </p:nvSpPr>
            <p:spPr bwMode="auto">
              <a:xfrm>
                <a:off x="3438"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71" name="AutoShape 37"/>
              <p:cNvSpPr>
                <a:spLocks noChangeArrowheads="1"/>
              </p:cNvSpPr>
              <p:nvPr/>
            </p:nvSpPr>
            <p:spPr bwMode="auto">
              <a:xfrm>
                <a:off x="336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72" name="AutoShape 38"/>
              <p:cNvSpPr>
                <a:spLocks noChangeArrowheads="1"/>
              </p:cNvSpPr>
              <p:nvPr/>
            </p:nvSpPr>
            <p:spPr bwMode="auto">
              <a:xfrm>
                <a:off x="3287"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grpSp>
      <p:grpSp>
        <p:nvGrpSpPr>
          <p:cNvPr id="8" name="Group 39"/>
          <p:cNvGrpSpPr>
            <a:grpSpLocks/>
          </p:cNvGrpSpPr>
          <p:nvPr/>
        </p:nvGrpSpPr>
        <p:grpSpPr bwMode="auto">
          <a:xfrm>
            <a:off x="762000" y="2590800"/>
            <a:ext cx="8382000" cy="3124200"/>
            <a:chOff x="652" y="704"/>
            <a:chExt cx="4898" cy="1828"/>
          </a:xfrm>
        </p:grpSpPr>
        <p:sp>
          <p:nvSpPr>
            <p:cNvPr id="10251" name="Line 40"/>
            <p:cNvSpPr>
              <a:spLocks noChangeShapeType="1"/>
            </p:cNvSpPr>
            <p:nvPr/>
          </p:nvSpPr>
          <p:spPr bwMode="auto">
            <a:xfrm flipV="1">
              <a:off x="4086"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0252" name="AutoShape 41"/>
            <p:cNvSpPr>
              <a:spLocks noChangeArrowheads="1"/>
            </p:cNvSpPr>
            <p:nvPr/>
          </p:nvSpPr>
          <p:spPr bwMode="auto">
            <a:xfrm>
              <a:off x="654" y="2340"/>
              <a:ext cx="3864" cy="192"/>
            </a:xfrm>
            <a:prstGeom prst="rightArrow">
              <a:avLst>
                <a:gd name="adj1" fmla="val 65620"/>
                <a:gd name="adj2" fmla="val 112458"/>
              </a:avLst>
            </a:prstGeom>
            <a:gradFill rotWithShape="1">
              <a:gsLst>
                <a:gs pos="0">
                  <a:srgbClr val="33CCCC"/>
                </a:gs>
                <a:gs pos="100000">
                  <a:srgbClr val="DC83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53" name="Rectangle 42"/>
            <p:cNvSpPr>
              <a:spLocks noChangeArrowheads="1"/>
            </p:cNvSpPr>
            <p:nvPr/>
          </p:nvSpPr>
          <p:spPr bwMode="auto">
            <a:xfrm rot="5400000">
              <a:off x="501" y="2239"/>
              <a:ext cx="410" cy="108"/>
            </a:xfrm>
            <a:prstGeom prst="rect">
              <a:avLst/>
            </a:prstGeom>
            <a:solidFill>
              <a:srgbClr val="33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54" name="AutoShape 43"/>
            <p:cNvSpPr>
              <a:spLocks noChangeArrowheads="1"/>
            </p:cNvSpPr>
            <p:nvPr/>
          </p:nvSpPr>
          <p:spPr bwMode="auto">
            <a:xfrm>
              <a:off x="4535" y="2026"/>
              <a:ext cx="677" cy="501"/>
            </a:xfrm>
            <a:prstGeom prst="can">
              <a:avLst>
                <a:gd name="adj" fmla="val 31130"/>
              </a:avLst>
            </a:prstGeom>
            <a:gradFill rotWithShape="1">
              <a:gsLst>
                <a:gs pos="0">
                  <a:srgbClr val="663D00"/>
                </a:gs>
                <a:gs pos="50000">
                  <a:srgbClr val="DC8300"/>
                </a:gs>
                <a:gs pos="100000">
                  <a:srgbClr val="663D00"/>
                </a:gs>
              </a:gsLst>
              <a:lin ang="0" scaled="1"/>
            </a:gradFill>
            <a:ln w="9525">
              <a:solidFill>
                <a:srgbClr val="00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620" name="Rectangle 44"/>
            <p:cNvSpPr>
              <a:spLocks noChangeArrowheads="1"/>
            </p:cNvSpPr>
            <p:nvPr/>
          </p:nvSpPr>
          <p:spPr bwMode="auto">
            <a:xfrm>
              <a:off x="4303" y="1430"/>
              <a:ext cx="942" cy="137"/>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Files 1, 2, 3, 4, 5</a:t>
              </a:r>
            </a:p>
          </p:txBody>
        </p:sp>
        <p:sp>
          <p:nvSpPr>
            <p:cNvPr id="10256" name="AutoShape 45"/>
            <p:cNvSpPr>
              <a:spLocks noChangeArrowheads="1"/>
            </p:cNvSpPr>
            <p:nvPr/>
          </p:nvSpPr>
          <p:spPr bwMode="auto">
            <a:xfrm>
              <a:off x="4320"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57" name="AutoShape 46"/>
            <p:cNvSpPr>
              <a:spLocks noChangeArrowheads="1"/>
            </p:cNvSpPr>
            <p:nvPr/>
          </p:nvSpPr>
          <p:spPr bwMode="auto">
            <a:xfrm>
              <a:off x="4245"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58" name="AutoShape 47"/>
            <p:cNvSpPr>
              <a:spLocks noChangeArrowheads="1"/>
            </p:cNvSpPr>
            <p:nvPr/>
          </p:nvSpPr>
          <p:spPr bwMode="auto">
            <a:xfrm>
              <a:off x="4169" y="1062"/>
              <a:ext cx="522" cy="343"/>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59" name="AutoShape 48"/>
            <p:cNvSpPr>
              <a:spLocks noChangeArrowheads="1"/>
            </p:cNvSpPr>
            <p:nvPr/>
          </p:nvSpPr>
          <p:spPr bwMode="auto">
            <a:xfrm>
              <a:off x="5028"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60" name="AutoShape 49"/>
            <p:cNvSpPr>
              <a:spLocks noChangeArrowheads="1"/>
            </p:cNvSpPr>
            <p:nvPr/>
          </p:nvSpPr>
          <p:spPr bwMode="auto">
            <a:xfrm>
              <a:off x="495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61" name="AutoShape 50"/>
            <p:cNvSpPr>
              <a:spLocks noChangeArrowheads="1"/>
            </p:cNvSpPr>
            <p:nvPr/>
          </p:nvSpPr>
          <p:spPr bwMode="auto">
            <a:xfrm>
              <a:off x="4877" y="1062"/>
              <a:ext cx="521" cy="343"/>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627" name="Rectangle 51"/>
            <p:cNvSpPr>
              <a:spLocks noChangeArrowheads="1"/>
            </p:cNvSpPr>
            <p:nvPr/>
          </p:nvSpPr>
          <p:spPr bwMode="auto">
            <a:xfrm>
              <a:off x="4577" y="2270"/>
              <a:ext cx="592" cy="150"/>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Production</a:t>
              </a:r>
            </a:p>
          </p:txBody>
        </p:sp>
        <p:sp>
          <p:nvSpPr>
            <p:cNvPr id="24628" name="Rectangle 52"/>
            <p:cNvSpPr>
              <a:spLocks noChangeArrowheads="1"/>
            </p:cNvSpPr>
            <p:nvPr/>
          </p:nvSpPr>
          <p:spPr bwMode="auto">
            <a:xfrm>
              <a:off x="4726" y="704"/>
              <a:ext cx="384" cy="290"/>
            </a:xfrm>
            <a:prstGeom prst="rect">
              <a:avLst/>
            </a:prstGeom>
            <a:noFill/>
            <a:ln>
              <a:noFill/>
            </a:ln>
            <a:effectLst/>
            <a:extLst/>
          </p:spPr>
          <p:txBody>
            <a:bodyPr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Friday</a:t>
              </a:r>
            </a:p>
          </p:txBody>
        </p:sp>
      </p:grpSp>
      <p:grpSp>
        <p:nvGrpSpPr>
          <p:cNvPr id="9" name="Group 53"/>
          <p:cNvGrpSpPr>
            <a:grpSpLocks/>
          </p:cNvGrpSpPr>
          <p:nvPr/>
        </p:nvGrpSpPr>
        <p:grpSpPr bwMode="auto">
          <a:xfrm>
            <a:off x="5943600" y="4953000"/>
            <a:ext cx="1412875" cy="336550"/>
            <a:chOff x="1612" y="1980"/>
            <a:chExt cx="2906" cy="356"/>
          </a:xfrm>
        </p:grpSpPr>
        <p:sp>
          <p:nvSpPr>
            <p:cNvPr id="10249" name="Rectangle 54"/>
            <p:cNvSpPr>
              <a:spLocks noChangeArrowheads="1"/>
            </p:cNvSpPr>
            <p:nvPr/>
          </p:nvSpPr>
          <p:spPr bwMode="auto">
            <a:xfrm rot="5400000">
              <a:off x="1497" y="2095"/>
              <a:ext cx="338" cy="108"/>
            </a:xfrm>
            <a:prstGeom prst="rect">
              <a:avLst/>
            </a:prstGeom>
            <a:solidFill>
              <a:srgbClr val="33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250" name="AutoShape 55"/>
            <p:cNvSpPr>
              <a:spLocks noChangeArrowheads="1"/>
            </p:cNvSpPr>
            <p:nvPr/>
          </p:nvSpPr>
          <p:spPr bwMode="auto">
            <a:xfrm>
              <a:off x="1620" y="2260"/>
              <a:ext cx="2898" cy="76"/>
            </a:xfrm>
            <a:prstGeom prst="rightArrow">
              <a:avLst>
                <a:gd name="adj1" fmla="val 53120"/>
                <a:gd name="adj2" fmla="val 278925"/>
              </a:avLst>
            </a:prstGeom>
            <a:gradFill rotWithShape="1">
              <a:gsLst>
                <a:gs pos="0">
                  <a:srgbClr val="33CCCC"/>
                </a:gs>
                <a:gs pos="100000">
                  <a:srgbClr val="DC83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810696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defRPr/>
            </a:pPr>
            <a:r>
              <a:rPr lang="en-US" altLang="zh-CN" sz="4000" dirty="0" smtClean="0">
                <a:ea typeface="SimSun" pitchFamily="2" charset="-122"/>
              </a:rPr>
              <a:t>Key Features </a:t>
            </a:r>
            <a:r>
              <a:rPr lang="en-US" altLang="zh-CN" sz="4000" smtClean="0">
                <a:ea typeface="SimSun" pitchFamily="2" charset="-122"/>
              </a:rPr>
              <a:t>of Differential </a:t>
            </a:r>
            <a:r>
              <a:rPr lang="en-US" altLang="zh-CN" sz="4000" dirty="0" smtClean="0">
                <a:ea typeface="SimSun" pitchFamily="2" charset="-122"/>
              </a:rPr>
              <a:t>backups</a:t>
            </a:r>
            <a:br>
              <a:rPr lang="en-US" altLang="zh-CN" sz="4000" dirty="0" smtClean="0">
                <a:ea typeface="SimSun" pitchFamily="2" charset="-122"/>
              </a:rPr>
            </a:br>
            <a:endParaRPr lang="en-US" sz="4000" dirty="0" smtClean="0">
              <a:ea typeface="SimSun" pitchFamily="2" charset="-122"/>
            </a:endParaRPr>
          </a:p>
        </p:txBody>
      </p:sp>
      <p:sp>
        <p:nvSpPr>
          <p:cNvPr id="31747" name="Rectangle 3"/>
          <p:cNvSpPr>
            <a:spLocks noGrp="1" noChangeArrowheads="1"/>
          </p:cNvSpPr>
          <p:nvPr>
            <p:ph type="body" idx="1"/>
          </p:nvPr>
        </p:nvSpPr>
        <p:spPr/>
        <p:txBody>
          <a:bodyPr/>
          <a:lstStyle/>
          <a:p>
            <a:pPr lvl="1" eaLnBrk="1" hangingPunct="1">
              <a:defRPr/>
            </a:pPr>
            <a:r>
              <a:rPr lang="en-US" altLang="zh-CN" dirty="0" smtClean="0">
                <a:ea typeface="SimSun" pitchFamily="2" charset="-122"/>
              </a:rPr>
              <a:t>More files to be backed up, therefore it takes more time to backup and uses more storage space</a:t>
            </a:r>
          </a:p>
          <a:p>
            <a:pPr lvl="1" eaLnBrk="1" hangingPunct="1">
              <a:defRPr/>
            </a:pPr>
            <a:r>
              <a:rPr lang="en-US" altLang="zh-CN" dirty="0" smtClean="0">
                <a:ea typeface="SimSun" pitchFamily="2" charset="-122"/>
              </a:rPr>
              <a:t>Much faster restore because only the last full and the last cumulative backup must be applied</a:t>
            </a:r>
          </a:p>
          <a:p>
            <a:pPr eaLnBrk="1" hangingPunct="1">
              <a:defRPr/>
            </a:pPr>
            <a:endParaRPr lang="zh-CN" altLang="en-US" dirty="0" smtClean="0">
              <a:ea typeface="SimSun" pitchFamily="2" charset="-122"/>
            </a:endParaRPr>
          </a:p>
          <a:p>
            <a:pPr eaLnBrk="1" hangingPunct="1">
              <a:defRPr/>
            </a:pPr>
            <a:endParaRPr lang="en-US" dirty="0" smtClean="0"/>
          </a:p>
        </p:txBody>
      </p:sp>
    </p:spTree>
    <p:extLst>
      <p:ext uri="{BB962C8B-B14F-4D97-AF65-F5344CB8AC3E}">
        <p14:creationId xmlns:p14="http://schemas.microsoft.com/office/powerpoint/2010/main" val="1779969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defRPr/>
            </a:pPr>
            <a:r>
              <a:rPr lang="en-US" sz="4000" smtClean="0"/>
              <a:t>Incremental backups</a:t>
            </a:r>
            <a:br>
              <a:rPr lang="en-US" sz="4000" smtClean="0"/>
            </a:br>
            <a:endParaRPr lang="en-US" sz="4000" smtClean="0"/>
          </a:p>
        </p:txBody>
      </p:sp>
      <p:sp>
        <p:nvSpPr>
          <p:cNvPr id="20483" name="Rectangle 3"/>
          <p:cNvSpPr>
            <a:spLocks noGrp="1" noChangeArrowheads="1"/>
          </p:cNvSpPr>
          <p:nvPr>
            <p:ph type="body" idx="1"/>
          </p:nvPr>
        </p:nvSpPr>
        <p:spPr/>
        <p:txBody>
          <a:bodyPr/>
          <a:lstStyle/>
          <a:p>
            <a:pPr eaLnBrk="1" hangingPunct="1">
              <a:defRPr/>
            </a:pPr>
            <a:r>
              <a:rPr lang="en-US" dirty="0"/>
              <a:t>O</a:t>
            </a:r>
            <a:r>
              <a:rPr lang="en-US" dirty="0" smtClean="0"/>
              <a:t>nly archives data that have been modified that day</a:t>
            </a:r>
          </a:p>
        </p:txBody>
      </p:sp>
      <p:grpSp>
        <p:nvGrpSpPr>
          <p:cNvPr id="2" name="Group 4"/>
          <p:cNvGrpSpPr>
            <a:grpSpLocks/>
          </p:cNvGrpSpPr>
          <p:nvPr/>
        </p:nvGrpSpPr>
        <p:grpSpPr bwMode="auto">
          <a:xfrm>
            <a:off x="304800" y="2819400"/>
            <a:ext cx="8485188" cy="2371725"/>
            <a:chOff x="197" y="2513"/>
            <a:chExt cx="5345" cy="630"/>
          </a:xfrm>
        </p:grpSpPr>
        <p:sp>
          <p:nvSpPr>
            <p:cNvPr id="12293" name="Freeform 5"/>
            <p:cNvSpPr>
              <a:spLocks/>
            </p:cNvSpPr>
            <p:nvPr/>
          </p:nvSpPr>
          <p:spPr bwMode="auto">
            <a:xfrm>
              <a:off x="401" y="2687"/>
              <a:ext cx="4915" cy="397"/>
            </a:xfrm>
            <a:custGeom>
              <a:avLst/>
              <a:gdLst>
                <a:gd name="T0" fmla="*/ 471 w 8453"/>
                <a:gd name="T1" fmla="*/ 14 h 794"/>
                <a:gd name="T2" fmla="*/ 497 w 8453"/>
                <a:gd name="T3" fmla="*/ 14 h 794"/>
                <a:gd name="T4" fmla="*/ 497 w 8453"/>
                <a:gd name="T5" fmla="*/ 50 h 794"/>
                <a:gd name="T6" fmla="*/ 719 w 8453"/>
                <a:gd name="T7" fmla="*/ 50 h 794"/>
                <a:gd name="T8" fmla="*/ 719 w 8453"/>
                <a:gd name="T9" fmla="*/ 7 h 794"/>
                <a:gd name="T10" fmla="*/ 745 w 8453"/>
                <a:gd name="T11" fmla="*/ 7 h 794"/>
                <a:gd name="T12" fmla="*/ 745 w 8453"/>
                <a:gd name="T13" fmla="*/ 50 h 794"/>
                <a:gd name="T14" fmla="*/ 966 w 8453"/>
                <a:gd name="T15" fmla="*/ 50 h 794"/>
                <a:gd name="T16" fmla="*/ 966 w 8453"/>
                <a:gd name="T17" fmla="*/ 0 h 794"/>
                <a:gd name="T18" fmla="*/ 0 w 8453"/>
                <a:gd name="T19" fmla="*/ 0 h 794"/>
                <a:gd name="T20" fmla="*/ 0 w 8453"/>
                <a:gd name="T21" fmla="*/ 50 h 794"/>
                <a:gd name="T22" fmla="*/ 9 w 8453"/>
                <a:gd name="T23" fmla="*/ 50 h 794"/>
                <a:gd name="T24" fmla="*/ 9 w 8453"/>
                <a:gd name="T25" fmla="*/ 36 h 794"/>
                <a:gd name="T26" fmla="*/ 36 w 8453"/>
                <a:gd name="T27" fmla="*/ 36 h 794"/>
                <a:gd name="T28" fmla="*/ 36 w 8453"/>
                <a:gd name="T29" fmla="*/ 50 h 794"/>
                <a:gd name="T30" fmla="*/ 45 w 8453"/>
                <a:gd name="T31" fmla="*/ 50 h 794"/>
                <a:gd name="T32" fmla="*/ 45 w 8453"/>
                <a:gd name="T33" fmla="*/ 36 h 794"/>
                <a:gd name="T34" fmla="*/ 72 w 8453"/>
                <a:gd name="T35" fmla="*/ 36 h 794"/>
                <a:gd name="T36" fmla="*/ 72 w 8453"/>
                <a:gd name="T37" fmla="*/ 50 h 794"/>
                <a:gd name="T38" fmla="*/ 81 w 8453"/>
                <a:gd name="T39" fmla="*/ 50 h 794"/>
                <a:gd name="T40" fmla="*/ 81 w 8453"/>
                <a:gd name="T41" fmla="*/ 36 h 794"/>
                <a:gd name="T42" fmla="*/ 107 w 8453"/>
                <a:gd name="T43" fmla="*/ 36 h 794"/>
                <a:gd name="T44" fmla="*/ 107 w 8453"/>
                <a:gd name="T45" fmla="*/ 50 h 794"/>
                <a:gd name="T46" fmla="*/ 117 w 8453"/>
                <a:gd name="T47" fmla="*/ 50 h 794"/>
                <a:gd name="T48" fmla="*/ 117 w 8453"/>
                <a:gd name="T49" fmla="*/ 36 h 794"/>
                <a:gd name="T50" fmla="*/ 143 w 8453"/>
                <a:gd name="T51" fmla="*/ 36 h 794"/>
                <a:gd name="T52" fmla="*/ 143 w 8453"/>
                <a:gd name="T53" fmla="*/ 50 h 794"/>
                <a:gd name="T54" fmla="*/ 223 w 8453"/>
                <a:gd name="T55" fmla="*/ 50 h 794"/>
                <a:gd name="T56" fmla="*/ 223 w 8453"/>
                <a:gd name="T57" fmla="*/ 23 h 794"/>
                <a:gd name="T58" fmla="*/ 248 w 8453"/>
                <a:gd name="T59" fmla="*/ 23 h 794"/>
                <a:gd name="T60" fmla="*/ 248 w 8453"/>
                <a:gd name="T61" fmla="*/ 50 h 794"/>
                <a:gd name="T62" fmla="*/ 471 w 8453"/>
                <a:gd name="T63" fmla="*/ 50 h 794"/>
                <a:gd name="T64" fmla="*/ 471 w 8453"/>
                <a:gd name="T65" fmla="*/ 14 h 7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53"/>
                <a:gd name="T100" fmla="*/ 0 h 794"/>
                <a:gd name="T101" fmla="*/ 8453 w 8453"/>
                <a:gd name="T102" fmla="*/ 794 h 7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53" h="794">
                  <a:moveTo>
                    <a:pt x="4120" y="216"/>
                  </a:moveTo>
                  <a:lnTo>
                    <a:pt x="4348" y="216"/>
                  </a:lnTo>
                  <a:lnTo>
                    <a:pt x="4348" y="794"/>
                  </a:lnTo>
                  <a:lnTo>
                    <a:pt x="6294" y="794"/>
                  </a:lnTo>
                  <a:lnTo>
                    <a:pt x="6294" y="101"/>
                  </a:lnTo>
                  <a:lnTo>
                    <a:pt x="6522" y="101"/>
                  </a:lnTo>
                  <a:lnTo>
                    <a:pt x="6522" y="794"/>
                  </a:lnTo>
                  <a:lnTo>
                    <a:pt x="8453" y="794"/>
                  </a:lnTo>
                  <a:lnTo>
                    <a:pt x="8453" y="0"/>
                  </a:lnTo>
                  <a:lnTo>
                    <a:pt x="0" y="0"/>
                  </a:lnTo>
                  <a:lnTo>
                    <a:pt x="0" y="794"/>
                  </a:lnTo>
                  <a:lnTo>
                    <a:pt x="85" y="794"/>
                  </a:lnTo>
                  <a:lnTo>
                    <a:pt x="85" y="573"/>
                  </a:lnTo>
                  <a:lnTo>
                    <a:pt x="313" y="573"/>
                  </a:lnTo>
                  <a:lnTo>
                    <a:pt x="313" y="794"/>
                  </a:lnTo>
                  <a:lnTo>
                    <a:pt x="398" y="794"/>
                  </a:lnTo>
                  <a:lnTo>
                    <a:pt x="398" y="573"/>
                  </a:lnTo>
                  <a:lnTo>
                    <a:pt x="625" y="573"/>
                  </a:lnTo>
                  <a:lnTo>
                    <a:pt x="625" y="794"/>
                  </a:lnTo>
                  <a:lnTo>
                    <a:pt x="711" y="794"/>
                  </a:lnTo>
                  <a:lnTo>
                    <a:pt x="711" y="573"/>
                  </a:lnTo>
                  <a:lnTo>
                    <a:pt x="938" y="573"/>
                  </a:lnTo>
                  <a:lnTo>
                    <a:pt x="938" y="794"/>
                  </a:lnTo>
                  <a:lnTo>
                    <a:pt x="1024" y="794"/>
                  </a:lnTo>
                  <a:lnTo>
                    <a:pt x="1024" y="573"/>
                  </a:lnTo>
                  <a:lnTo>
                    <a:pt x="1251" y="573"/>
                  </a:lnTo>
                  <a:lnTo>
                    <a:pt x="1251" y="794"/>
                  </a:lnTo>
                  <a:lnTo>
                    <a:pt x="1946" y="794"/>
                  </a:lnTo>
                  <a:lnTo>
                    <a:pt x="1946" y="361"/>
                  </a:lnTo>
                  <a:lnTo>
                    <a:pt x="2174" y="361"/>
                  </a:lnTo>
                  <a:lnTo>
                    <a:pt x="2174" y="794"/>
                  </a:lnTo>
                  <a:lnTo>
                    <a:pt x="4120" y="794"/>
                  </a:lnTo>
                  <a:lnTo>
                    <a:pt x="4120" y="216"/>
                  </a:lnTo>
                  <a:close/>
                </a:path>
              </a:pathLst>
            </a:custGeom>
            <a:solidFill>
              <a:srgbClr val="CCCCCC"/>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2294" name="Rectangle 6"/>
            <p:cNvSpPr>
              <a:spLocks noChangeArrowheads="1"/>
            </p:cNvSpPr>
            <p:nvPr/>
          </p:nvSpPr>
          <p:spPr bwMode="auto">
            <a:xfrm>
              <a:off x="4061" y="2688"/>
              <a:ext cx="132"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295" name="Rectangle 7"/>
            <p:cNvSpPr>
              <a:spLocks noChangeArrowheads="1"/>
            </p:cNvSpPr>
            <p:nvPr/>
          </p:nvSpPr>
          <p:spPr bwMode="auto">
            <a:xfrm>
              <a:off x="5309" y="2690"/>
              <a:ext cx="141"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296" name="Rectangle 8"/>
            <p:cNvSpPr>
              <a:spLocks noChangeArrowheads="1"/>
            </p:cNvSpPr>
            <p:nvPr/>
          </p:nvSpPr>
          <p:spPr bwMode="auto">
            <a:xfrm>
              <a:off x="267" y="2687"/>
              <a:ext cx="135"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297" name="Rectangle 9"/>
            <p:cNvSpPr>
              <a:spLocks noChangeArrowheads="1"/>
            </p:cNvSpPr>
            <p:nvPr/>
          </p:nvSpPr>
          <p:spPr bwMode="auto">
            <a:xfrm>
              <a:off x="1531" y="2687"/>
              <a:ext cx="139"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298" name="Rectangle 10"/>
            <p:cNvSpPr>
              <a:spLocks noChangeArrowheads="1"/>
            </p:cNvSpPr>
            <p:nvPr/>
          </p:nvSpPr>
          <p:spPr bwMode="auto">
            <a:xfrm>
              <a:off x="2796" y="2689"/>
              <a:ext cx="133"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299" name="Rectangle 11"/>
            <p:cNvSpPr>
              <a:spLocks noChangeArrowheads="1"/>
            </p:cNvSpPr>
            <p:nvPr/>
          </p:nvSpPr>
          <p:spPr bwMode="auto">
            <a:xfrm>
              <a:off x="632" y="2978"/>
              <a:ext cx="133" cy="11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0" name="Rectangle 12"/>
            <p:cNvSpPr>
              <a:spLocks noChangeArrowheads="1"/>
            </p:cNvSpPr>
            <p:nvPr/>
          </p:nvSpPr>
          <p:spPr bwMode="auto">
            <a:xfrm>
              <a:off x="996" y="2978"/>
              <a:ext cx="133" cy="11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1" name="Rectangle 13"/>
            <p:cNvSpPr>
              <a:spLocks noChangeArrowheads="1"/>
            </p:cNvSpPr>
            <p:nvPr/>
          </p:nvSpPr>
          <p:spPr bwMode="auto">
            <a:xfrm>
              <a:off x="815" y="2978"/>
              <a:ext cx="132" cy="11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2" name="Rectangle 14"/>
            <p:cNvSpPr>
              <a:spLocks noChangeArrowheads="1"/>
            </p:cNvSpPr>
            <p:nvPr/>
          </p:nvSpPr>
          <p:spPr bwMode="auto">
            <a:xfrm>
              <a:off x="5449" y="2692"/>
              <a:ext cx="93" cy="3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3" name="Rectangle 15"/>
            <p:cNvSpPr>
              <a:spLocks noChangeArrowheads="1"/>
            </p:cNvSpPr>
            <p:nvPr/>
          </p:nvSpPr>
          <p:spPr bwMode="auto">
            <a:xfrm>
              <a:off x="197" y="2692"/>
              <a:ext cx="72" cy="3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4" name="Rectangle 16"/>
            <p:cNvSpPr>
              <a:spLocks noChangeArrowheads="1"/>
            </p:cNvSpPr>
            <p:nvPr/>
          </p:nvSpPr>
          <p:spPr bwMode="auto">
            <a:xfrm>
              <a:off x="4613" y="2848"/>
              <a:ext cx="114" cy="238"/>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5" name="Rectangle 17"/>
            <p:cNvSpPr>
              <a:spLocks noChangeArrowheads="1"/>
            </p:cNvSpPr>
            <p:nvPr/>
          </p:nvSpPr>
          <p:spPr bwMode="auto">
            <a:xfrm>
              <a:off x="4424" y="2954"/>
              <a:ext cx="121" cy="13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6" name="Rectangle 18"/>
            <p:cNvSpPr>
              <a:spLocks noChangeArrowheads="1"/>
            </p:cNvSpPr>
            <p:nvPr/>
          </p:nvSpPr>
          <p:spPr bwMode="auto">
            <a:xfrm>
              <a:off x="4970" y="3009"/>
              <a:ext cx="114" cy="7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7" name="Rectangle 19"/>
            <p:cNvSpPr>
              <a:spLocks noChangeArrowheads="1"/>
            </p:cNvSpPr>
            <p:nvPr/>
          </p:nvSpPr>
          <p:spPr bwMode="auto">
            <a:xfrm>
              <a:off x="4242" y="2889"/>
              <a:ext cx="121" cy="19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8" name="Rectangle 20"/>
            <p:cNvSpPr>
              <a:spLocks noChangeArrowheads="1"/>
            </p:cNvSpPr>
            <p:nvPr/>
          </p:nvSpPr>
          <p:spPr bwMode="auto">
            <a:xfrm>
              <a:off x="5144" y="2889"/>
              <a:ext cx="127" cy="19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09" name="Rectangle 21"/>
            <p:cNvSpPr>
              <a:spLocks noChangeArrowheads="1"/>
            </p:cNvSpPr>
            <p:nvPr/>
          </p:nvSpPr>
          <p:spPr bwMode="auto">
            <a:xfrm>
              <a:off x="4792" y="2790"/>
              <a:ext cx="114" cy="2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0" name="Rectangle 22"/>
            <p:cNvSpPr>
              <a:spLocks noChangeArrowheads="1"/>
            </p:cNvSpPr>
            <p:nvPr/>
          </p:nvSpPr>
          <p:spPr bwMode="auto">
            <a:xfrm>
              <a:off x="2980" y="2790"/>
              <a:ext cx="116" cy="2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1" name="Rectangle 23"/>
            <p:cNvSpPr>
              <a:spLocks noChangeArrowheads="1"/>
            </p:cNvSpPr>
            <p:nvPr/>
          </p:nvSpPr>
          <p:spPr bwMode="auto">
            <a:xfrm>
              <a:off x="3354" y="2848"/>
              <a:ext cx="123" cy="238"/>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2" name="Rectangle 24"/>
            <p:cNvSpPr>
              <a:spLocks noChangeArrowheads="1"/>
            </p:cNvSpPr>
            <p:nvPr/>
          </p:nvSpPr>
          <p:spPr bwMode="auto">
            <a:xfrm>
              <a:off x="3165" y="2954"/>
              <a:ext cx="116" cy="13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3" name="Rectangle 25"/>
            <p:cNvSpPr>
              <a:spLocks noChangeArrowheads="1"/>
            </p:cNvSpPr>
            <p:nvPr/>
          </p:nvSpPr>
          <p:spPr bwMode="auto">
            <a:xfrm>
              <a:off x="3710" y="3009"/>
              <a:ext cx="123" cy="7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4" name="Rectangle 26"/>
            <p:cNvSpPr>
              <a:spLocks noChangeArrowheads="1"/>
            </p:cNvSpPr>
            <p:nvPr/>
          </p:nvSpPr>
          <p:spPr bwMode="auto">
            <a:xfrm>
              <a:off x="3529" y="2889"/>
              <a:ext cx="116" cy="19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5" name="Rectangle 27"/>
            <p:cNvSpPr>
              <a:spLocks noChangeArrowheads="1"/>
            </p:cNvSpPr>
            <p:nvPr/>
          </p:nvSpPr>
          <p:spPr bwMode="auto">
            <a:xfrm>
              <a:off x="3886" y="2889"/>
              <a:ext cx="116" cy="19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6" name="Rectangle 28"/>
            <p:cNvSpPr>
              <a:spLocks noChangeArrowheads="1"/>
            </p:cNvSpPr>
            <p:nvPr/>
          </p:nvSpPr>
          <p:spPr bwMode="auto">
            <a:xfrm>
              <a:off x="2259" y="2763"/>
              <a:ext cx="120" cy="323"/>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7" name="Rectangle 29"/>
            <p:cNvSpPr>
              <a:spLocks noChangeArrowheads="1"/>
            </p:cNvSpPr>
            <p:nvPr/>
          </p:nvSpPr>
          <p:spPr bwMode="auto">
            <a:xfrm>
              <a:off x="1710" y="2790"/>
              <a:ext cx="120" cy="2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8" name="Rectangle 30"/>
            <p:cNvSpPr>
              <a:spLocks noChangeArrowheads="1"/>
            </p:cNvSpPr>
            <p:nvPr/>
          </p:nvSpPr>
          <p:spPr bwMode="auto">
            <a:xfrm>
              <a:off x="2084" y="2848"/>
              <a:ext cx="127" cy="238"/>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19" name="Rectangle 31"/>
            <p:cNvSpPr>
              <a:spLocks noChangeArrowheads="1"/>
            </p:cNvSpPr>
            <p:nvPr/>
          </p:nvSpPr>
          <p:spPr bwMode="auto">
            <a:xfrm>
              <a:off x="1895" y="2954"/>
              <a:ext cx="120" cy="13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0" name="Rectangle 32"/>
            <p:cNvSpPr>
              <a:spLocks noChangeArrowheads="1"/>
            </p:cNvSpPr>
            <p:nvPr/>
          </p:nvSpPr>
          <p:spPr bwMode="auto">
            <a:xfrm>
              <a:off x="2440" y="3009"/>
              <a:ext cx="134" cy="7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1" name="Rectangle 33"/>
            <p:cNvSpPr>
              <a:spLocks noChangeArrowheads="1"/>
            </p:cNvSpPr>
            <p:nvPr/>
          </p:nvSpPr>
          <p:spPr bwMode="auto">
            <a:xfrm>
              <a:off x="2619" y="2889"/>
              <a:ext cx="127" cy="19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2" name="Rectangle 34"/>
            <p:cNvSpPr>
              <a:spLocks noChangeArrowheads="1"/>
            </p:cNvSpPr>
            <p:nvPr/>
          </p:nvSpPr>
          <p:spPr bwMode="auto">
            <a:xfrm>
              <a:off x="447" y="2790"/>
              <a:ext cx="136" cy="2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3" name="Rectangle 35"/>
            <p:cNvSpPr>
              <a:spLocks noChangeArrowheads="1"/>
            </p:cNvSpPr>
            <p:nvPr/>
          </p:nvSpPr>
          <p:spPr bwMode="auto">
            <a:xfrm>
              <a:off x="996" y="2848"/>
              <a:ext cx="132" cy="238"/>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4" name="Rectangle 36"/>
            <p:cNvSpPr>
              <a:spLocks noChangeArrowheads="1"/>
            </p:cNvSpPr>
            <p:nvPr/>
          </p:nvSpPr>
          <p:spPr bwMode="auto">
            <a:xfrm>
              <a:off x="815" y="2889"/>
              <a:ext cx="131" cy="19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5" name="Rectangle 37"/>
            <p:cNvSpPr>
              <a:spLocks noChangeArrowheads="1"/>
            </p:cNvSpPr>
            <p:nvPr/>
          </p:nvSpPr>
          <p:spPr bwMode="auto">
            <a:xfrm>
              <a:off x="632" y="2954"/>
              <a:ext cx="145" cy="13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6" name="Rectangle 38"/>
            <p:cNvSpPr>
              <a:spLocks noChangeArrowheads="1"/>
            </p:cNvSpPr>
            <p:nvPr/>
          </p:nvSpPr>
          <p:spPr bwMode="auto">
            <a:xfrm>
              <a:off x="1179" y="3009"/>
              <a:ext cx="129" cy="7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7" name="Rectangle 39"/>
            <p:cNvSpPr>
              <a:spLocks noChangeArrowheads="1"/>
            </p:cNvSpPr>
            <p:nvPr/>
          </p:nvSpPr>
          <p:spPr bwMode="auto">
            <a:xfrm>
              <a:off x="1353" y="3009"/>
              <a:ext cx="129" cy="77"/>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328" name="Line 40"/>
            <p:cNvSpPr>
              <a:spLocks noChangeShapeType="1"/>
            </p:cNvSpPr>
            <p:nvPr/>
          </p:nvSpPr>
          <p:spPr bwMode="auto">
            <a:xfrm flipH="1">
              <a:off x="197" y="2692"/>
              <a:ext cx="534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41"/>
            <p:cNvSpPr>
              <a:spLocks noChangeShapeType="1"/>
            </p:cNvSpPr>
            <p:nvPr/>
          </p:nvSpPr>
          <p:spPr bwMode="auto">
            <a:xfrm>
              <a:off x="197" y="3089"/>
              <a:ext cx="534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Rectangle 42"/>
            <p:cNvSpPr>
              <a:spLocks noChangeArrowheads="1"/>
            </p:cNvSpPr>
            <p:nvPr/>
          </p:nvSpPr>
          <p:spPr bwMode="auto">
            <a:xfrm>
              <a:off x="1008" y="2513"/>
              <a:ext cx="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endParaRPr lang="en-US" altLang="zh-CN" sz="2600">
                <a:solidFill>
                  <a:srgbClr val="003580"/>
                </a:solidFill>
                <a:latin typeface="Arial" panose="020B0604020202020204" pitchFamily="34" charset="0"/>
                <a:ea typeface="SimSun" panose="02010600030101010101" pitchFamily="2" charset="-122"/>
              </a:endParaRPr>
            </a:p>
          </p:txBody>
        </p:sp>
        <p:sp>
          <p:nvSpPr>
            <p:cNvPr id="12331" name="Rectangle 43"/>
            <p:cNvSpPr>
              <a:spLocks noChangeArrowheads="1"/>
            </p:cNvSpPr>
            <p:nvPr/>
          </p:nvSpPr>
          <p:spPr bwMode="auto">
            <a:xfrm>
              <a:off x="293" y="3088"/>
              <a:ext cx="13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2" name="Rectangle 44"/>
            <p:cNvSpPr>
              <a:spLocks noChangeArrowheads="1"/>
            </p:cNvSpPr>
            <p:nvPr/>
          </p:nvSpPr>
          <p:spPr bwMode="auto">
            <a:xfrm>
              <a:off x="1552" y="3088"/>
              <a:ext cx="13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3" name="Rectangle 45"/>
            <p:cNvSpPr>
              <a:spLocks noChangeArrowheads="1"/>
            </p:cNvSpPr>
            <p:nvPr/>
          </p:nvSpPr>
          <p:spPr bwMode="auto">
            <a:xfrm>
              <a:off x="2818" y="3089"/>
              <a:ext cx="13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4" name="Rectangle 46"/>
            <p:cNvSpPr>
              <a:spLocks noChangeArrowheads="1"/>
            </p:cNvSpPr>
            <p:nvPr/>
          </p:nvSpPr>
          <p:spPr bwMode="auto">
            <a:xfrm>
              <a:off x="4091" y="3088"/>
              <a:ext cx="136"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5" name="Rectangle 47"/>
            <p:cNvSpPr>
              <a:spLocks noChangeArrowheads="1"/>
            </p:cNvSpPr>
            <p:nvPr/>
          </p:nvSpPr>
          <p:spPr bwMode="auto">
            <a:xfrm>
              <a:off x="5344" y="3088"/>
              <a:ext cx="136"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6" name="Rectangle 48"/>
            <p:cNvSpPr>
              <a:spLocks noChangeArrowheads="1"/>
            </p:cNvSpPr>
            <p:nvPr/>
          </p:nvSpPr>
          <p:spPr bwMode="auto">
            <a:xfrm>
              <a:off x="497" y="3094"/>
              <a:ext cx="91"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7" name="Rectangle 49"/>
            <p:cNvSpPr>
              <a:spLocks noChangeArrowheads="1"/>
            </p:cNvSpPr>
            <p:nvPr/>
          </p:nvSpPr>
          <p:spPr bwMode="auto">
            <a:xfrm>
              <a:off x="692"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8" name="Rectangle 50"/>
            <p:cNvSpPr>
              <a:spLocks noChangeArrowheads="1"/>
            </p:cNvSpPr>
            <p:nvPr/>
          </p:nvSpPr>
          <p:spPr bwMode="auto">
            <a:xfrm>
              <a:off x="1056"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39" name="Rectangle 51"/>
            <p:cNvSpPr>
              <a:spLocks noChangeArrowheads="1"/>
            </p:cNvSpPr>
            <p:nvPr/>
          </p:nvSpPr>
          <p:spPr bwMode="auto">
            <a:xfrm>
              <a:off x="849" y="3094"/>
              <a:ext cx="10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0" name="Rectangle 52"/>
            <p:cNvSpPr>
              <a:spLocks noChangeArrowheads="1"/>
            </p:cNvSpPr>
            <p:nvPr/>
          </p:nvSpPr>
          <p:spPr bwMode="auto">
            <a:xfrm>
              <a:off x="1230" y="3094"/>
              <a:ext cx="62"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1" name="Rectangle 53"/>
            <p:cNvSpPr>
              <a:spLocks noChangeArrowheads="1"/>
            </p:cNvSpPr>
            <p:nvPr/>
          </p:nvSpPr>
          <p:spPr bwMode="auto">
            <a:xfrm>
              <a:off x="1412" y="3094"/>
              <a:ext cx="6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2" name="Rectangle 54"/>
            <p:cNvSpPr>
              <a:spLocks noChangeArrowheads="1"/>
            </p:cNvSpPr>
            <p:nvPr/>
          </p:nvSpPr>
          <p:spPr bwMode="auto">
            <a:xfrm>
              <a:off x="1764" y="3094"/>
              <a:ext cx="91"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3" name="Rectangle 55"/>
            <p:cNvSpPr>
              <a:spLocks noChangeArrowheads="1"/>
            </p:cNvSpPr>
            <p:nvPr/>
          </p:nvSpPr>
          <p:spPr bwMode="auto">
            <a:xfrm>
              <a:off x="1958"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4" name="Rectangle 56"/>
            <p:cNvSpPr>
              <a:spLocks noChangeArrowheads="1"/>
            </p:cNvSpPr>
            <p:nvPr/>
          </p:nvSpPr>
          <p:spPr bwMode="auto">
            <a:xfrm>
              <a:off x="2321"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5" name="Rectangle 57"/>
            <p:cNvSpPr>
              <a:spLocks noChangeArrowheads="1"/>
            </p:cNvSpPr>
            <p:nvPr/>
          </p:nvSpPr>
          <p:spPr bwMode="auto">
            <a:xfrm>
              <a:off x="2123" y="3094"/>
              <a:ext cx="10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6" name="Rectangle 58"/>
            <p:cNvSpPr>
              <a:spLocks noChangeArrowheads="1"/>
            </p:cNvSpPr>
            <p:nvPr/>
          </p:nvSpPr>
          <p:spPr bwMode="auto">
            <a:xfrm>
              <a:off x="2497" y="3094"/>
              <a:ext cx="62"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7" name="Rectangle 59"/>
            <p:cNvSpPr>
              <a:spLocks noChangeArrowheads="1"/>
            </p:cNvSpPr>
            <p:nvPr/>
          </p:nvSpPr>
          <p:spPr bwMode="auto">
            <a:xfrm>
              <a:off x="2678" y="3094"/>
              <a:ext cx="6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8" name="Rectangle 60"/>
            <p:cNvSpPr>
              <a:spLocks noChangeArrowheads="1"/>
            </p:cNvSpPr>
            <p:nvPr/>
          </p:nvSpPr>
          <p:spPr bwMode="auto">
            <a:xfrm>
              <a:off x="3030" y="3094"/>
              <a:ext cx="91"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12349" name="Rectangle 61"/>
            <p:cNvSpPr>
              <a:spLocks noChangeArrowheads="1"/>
            </p:cNvSpPr>
            <p:nvPr/>
          </p:nvSpPr>
          <p:spPr bwMode="auto">
            <a:xfrm>
              <a:off x="3223"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0" name="Rectangle 62"/>
            <p:cNvSpPr>
              <a:spLocks noChangeArrowheads="1"/>
            </p:cNvSpPr>
            <p:nvPr/>
          </p:nvSpPr>
          <p:spPr bwMode="auto">
            <a:xfrm>
              <a:off x="3587"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1" name="Rectangle 63"/>
            <p:cNvSpPr>
              <a:spLocks noChangeArrowheads="1"/>
            </p:cNvSpPr>
            <p:nvPr/>
          </p:nvSpPr>
          <p:spPr bwMode="auto">
            <a:xfrm>
              <a:off x="3391" y="3094"/>
              <a:ext cx="10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2" name="Rectangle 64"/>
            <p:cNvSpPr>
              <a:spLocks noChangeArrowheads="1"/>
            </p:cNvSpPr>
            <p:nvPr/>
          </p:nvSpPr>
          <p:spPr bwMode="auto">
            <a:xfrm>
              <a:off x="3763" y="3094"/>
              <a:ext cx="62"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3" name="Rectangle 65"/>
            <p:cNvSpPr>
              <a:spLocks noChangeArrowheads="1"/>
            </p:cNvSpPr>
            <p:nvPr/>
          </p:nvSpPr>
          <p:spPr bwMode="auto">
            <a:xfrm>
              <a:off x="3945" y="3094"/>
              <a:ext cx="6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4" name="Rectangle 66"/>
            <p:cNvSpPr>
              <a:spLocks noChangeArrowheads="1"/>
            </p:cNvSpPr>
            <p:nvPr/>
          </p:nvSpPr>
          <p:spPr bwMode="auto">
            <a:xfrm>
              <a:off x="4289" y="3094"/>
              <a:ext cx="91"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5" name="Rectangle 67"/>
            <p:cNvSpPr>
              <a:spLocks noChangeArrowheads="1"/>
            </p:cNvSpPr>
            <p:nvPr/>
          </p:nvSpPr>
          <p:spPr bwMode="auto">
            <a:xfrm>
              <a:off x="4483"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6" name="Rectangle 68"/>
            <p:cNvSpPr>
              <a:spLocks noChangeArrowheads="1"/>
            </p:cNvSpPr>
            <p:nvPr/>
          </p:nvSpPr>
          <p:spPr bwMode="auto">
            <a:xfrm>
              <a:off x="4847" y="3094"/>
              <a:ext cx="6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7" name="Rectangle 69"/>
            <p:cNvSpPr>
              <a:spLocks noChangeArrowheads="1"/>
            </p:cNvSpPr>
            <p:nvPr/>
          </p:nvSpPr>
          <p:spPr bwMode="auto">
            <a:xfrm>
              <a:off x="4655" y="3094"/>
              <a:ext cx="10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8" name="Rectangle 70"/>
            <p:cNvSpPr>
              <a:spLocks noChangeArrowheads="1"/>
            </p:cNvSpPr>
            <p:nvPr/>
          </p:nvSpPr>
          <p:spPr bwMode="auto">
            <a:xfrm>
              <a:off x="5021" y="3094"/>
              <a:ext cx="62"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12359" name="Rectangle 71"/>
            <p:cNvSpPr>
              <a:spLocks noChangeArrowheads="1"/>
            </p:cNvSpPr>
            <p:nvPr/>
          </p:nvSpPr>
          <p:spPr bwMode="auto">
            <a:xfrm>
              <a:off x="5204" y="3094"/>
              <a:ext cx="6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grpSp>
    </p:spTree>
    <p:extLst>
      <p:ext uri="{BB962C8B-B14F-4D97-AF65-F5344CB8AC3E}">
        <p14:creationId xmlns:p14="http://schemas.microsoft.com/office/powerpoint/2010/main" val="457683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pPr eaLnBrk="1" hangingPunct="1">
              <a:defRPr/>
            </a:pPr>
            <a:r>
              <a:rPr lang="en-US" smtClean="0"/>
              <a:t>Incremental backup</a:t>
            </a:r>
          </a:p>
        </p:txBody>
      </p:sp>
      <p:grpSp>
        <p:nvGrpSpPr>
          <p:cNvPr id="2" name="Group 13"/>
          <p:cNvGrpSpPr>
            <a:grpSpLocks/>
          </p:cNvGrpSpPr>
          <p:nvPr/>
        </p:nvGrpSpPr>
        <p:grpSpPr bwMode="auto">
          <a:xfrm>
            <a:off x="39688" y="2286000"/>
            <a:ext cx="1484312" cy="2332038"/>
            <a:chOff x="357" y="704"/>
            <a:chExt cx="702" cy="1421"/>
          </a:xfrm>
        </p:grpSpPr>
        <p:sp>
          <p:nvSpPr>
            <p:cNvPr id="28686" name="Rectangle 14"/>
            <p:cNvSpPr>
              <a:spLocks noChangeArrowheads="1"/>
            </p:cNvSpPr>
            <p:nvPr/>
          </p:nvSpPr>
          <p:spPr bwMode="auto">
            <a:xfrm>
              <a:off x="358" y="1430"/>
              <a:ext cx="526" cy="139"/>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Files 1, 2, 3</a:t>
              </a:r>
            </a:p>
          </p:txBody>
        </p:sp>
        <p:sp>
          <p:nvSpPr>
            <p:cNvPr id="13361" name="AutoShape 15"/>
            <p:cNvSpPr>
              <a:spLocks noChangeArrowheads="1"/>
            </p:cNvSpPr>
            <p:nvPr/>
          </p:nvSpPr>
          <p:spPr bwMode="auto">
            <a:xfrm>
              <a:off x="516"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62" name="AutoShape 16"/>
            <p:cNvSpPr>
              <a:spLocks noChangeArrowheads="1"/>
            </p:cNvSpPr>
            <p:nvPr/>
          </p:nvSpPr>
          <p:spPr bwMode="auto">
            <a:xfrm>
              <a:off x="441" y="993"/>
              <a:ext cx="522" cy="341"/>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63" name="AutoShape 17"/>
            <p:cNvSpPr>
              <a:spLocks noChangeArrowheads="1"/>
            </p:cNvSpPr>
            <p:nvPr/>
          </p:nvSpPr>
          <p:spPr bwMode="auto">
            <a:xfrm>
              <a:off x="365"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690" name="Rectangle 18"/>
            <p:cNvSpPr>
              <a:spLocks noChangeArrowheads="1"/>
            </p:cNvSpPr>
            <p:nvPr/>
          </p:nvSpPr>
          <p:spPr bwMode="auto">
            <a:xfrm>
              <a:off x="462" y="704"/>
              <a:ext cx="483" cy="151"/>
            </a:xfrm>
            <a:prstGeom prst="rect">
              <a:avLst/>
            </a:prstGeom>
            <a:noFill/>
            <a:ln>
              <a:noFill/>
            </a:ln>
            <a:effectLst/>
            <a:extLst/>
          </p:spPr>
          <p:txBody>
            <a:bodyPr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Monday</a:t>
              </a:r>
            </a:p>
          </p:txBody>
        </p:sp>
        <p:sp>
          <p:nvSpPr>
            <p:cNvPr id="13365" name="AutoShape 19"/>
            <p:cNvSpPr>
              <a:spLocks noChangeArrowheads="1"/>
            </p:cNvSpPr>
            <p:nvPr/>
          </p:nvSpPr>
          <p:spPr bwMode="auto">
            <a:xfrm>
              <a:off x="357" y="1624"/>
              <a:ext cx="677" cy="501"/>
            </a:xfrm>
            <a:prstGeom prst="can">
              <a:avLst>
                <a:gd name="adj" fmla="val 31130"/>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endParaRPr lang="zh-CN" altLang="en-US" sz="2600">
                <a:solidFill>
                  <a:srgbClr val="003580"/>
                </a:solidFill>
                <a:latin typeface="Arial" panose="020B0604020202020204" pitchFamily="34" charset="0"/>
                <a:ea typeface="SimSun" panose="02010600030101010101" pitchFamily="2" charset="-122"/>
              </a:endParaRPr>
            </a:p>
          </p:txBody>
        </p:sp>
        <p:sp>
          <p:nvSpPr>
            <p:cNvPr id="13366" name="Text Box 20"/>
            <p:cNvSpPr txBox="1">
              <a:spLocks noChangeArrowheads="1"/>
            </p:cNvSpPr>
            <p:nvPr/>
          </p:nvSpPr>
          <p:spPr bwMode="auto">
            <a:xfrm>
              <a:off x="361" y="1866"/>
              <a:ext cx="69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400">
                  <a:solidFill>
                    <a:schemeClr val="bg1"/>
                  </a:solidFill>
                  <a:latin typeface="Arial" panose="020B0604020202020204" pitchFamily="34" charset="0"/>
                  <a:ea typeface="SimSun" panose="02010600030101010101" pitchFamily="2" charset="-122"/>
                </a:rPr>
                <a:t>Full Backup</a:t>
              </a:r>
            </a:p>
          </p:txBody>
        </p:sp>
      </p:grpSp>
      <p:grpSp>
        <p:nvGrpSpPr>
          <p:cNvPr id="3" name="Group 21"/>
          <p:cNvGrpSpPr>
            <a:grpSpLocks/>
          </p:cNvGrpSpPr>
          <p:nvPr/>
        </p:nvGrpSpPr>
        <p:grpSpPr bwMode="auto">
          <a:xfrm>
            <a:off x="1676400" y="2362200"/>
            <a:ext cx="1524000" cy="2181225"/>
            <a:chOff x="1182" y="704"/>
            <a:chExt cx="808" cy="1372"/>
          </a:xfrm>
        </p:grpSpPr>
        <p:sp>
          <p:nvSpPr>
            <p:cNvPr id="13354" name="Line 22"/>
            <p:cNvSpPr>
              <a:spLocks noChangeShapeType="1"/>
            </p:cNvSpPr>
            <p:nvPr/>
          </p:nvSpPr>
          <p:spPr bwMode="auto">
            <a:xfrm flipV="1">
              <a:off x="1182"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3355" name="AutoShape 23"/>
            <p:cNvSpPr>
              <a:spLocks noChangeArrowheads="1"/>
            </p:cNvSpPr>
            <p:nvPr/>
          </p:nvSpPr>
          <p:spPr bwMode="auto">
            <a:xfrm>
              <a:off x="1326" y="1687"/>
              <a:ext cx="664" cy="375"/>
            </a:xfrm>
            <a:prstGeom prst="can">
              <a:avLst>
                <a:gd name="adj" fmla="val 42398"/>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696" name="Rectangle 24"/>
            <p:cNvSpPr>
              <a:spLocks noChangeArrowheads="1"/>
            </p:cNvSpPr>
            <p:nvPr/>
          </p:nvSpPr>
          <p:spPr bwMode="auto">
            <a:xfrm>
              <a:off x="1355" y="1856"/>
              <a:ext cx="606" cy="163"/>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dirty="0">
                  <a:solidFill>
                    <a:schemeClr val="bg1"/>
                  </a:solidFill>
                  <a:effectLst>
                    <a:outerShdw blurRad="38100" dist="38100" dir="2700000" algn="tl">
                      <a:srgbClr val="000000"/>
                    </a:outerShdw>
                  </a:effectLst>
                  <a:ea typeface="SimSun" pitchFamily="2" charset="-122"/>
                  <a:cs typeface="Arial" charset="0"/>
                </a:rPr>
                <a:t>Incremental</a:t>
              </a:r>
            </a:p>
          </p:txBody>
        </p:sp>
        <p:sp>
          <p:nvSpPr>
            <p:cNvPr id="13357" name="AutoShape 25"/>
            <p:cNvSpPr>
              <a:spLocks noChangeArrowheads="1"/>
            </p:cNvSpPr>
            <p:nvPr/>
          </p:nvSpPr>
          <p:spPr bwMode="auto">
            <a:xfrm>
              <a:off x="1397" y="993"/>
              <a:ext cx="523" cy="343"/>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698" name="Rectangle 26"/>
            <p:cNvSpPr>
              <a:spLocks noChangeArrowheads="1"/>
            </p:cNvSpPr>
            <p:nvPr/>
          </p:nvSpPr>
          <p:spPr bwMode="auto">
            <a:xfrm>
              <a:off x="1400" y="704"/>
              <a:ext cx="518" cy="156"/>
            </a:xfrm>
            <a:prstGeom prst="rect">
              <a:avLst/>
            </a:prstGeom>
            <a:noFill/>
            <a:ln>
              <a:noFill/>
            </a:ln>
            <a:effectLst/>
            <a:extLst/>
          </p:spPr>
          <p:txBody>
            <a:bodyPr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Tuesday</a:t>
              </a:r>
            </a:p>
          </p:txBody>
        </p:sp>
        <p:sp>
          <p:nvSpPr>
            <p:cNvPr id="28699" name="Rectangle 27"/>
            <p:cNvSpPr>
              <a:spLocks noChangeArrowheads="1"/>
            </p:cNvSpPr>
            <p:nvPr/>
          </p:nvSpPr>
          <p:spPr bwMode="auto">
            <a:xfrm>
              <a:off x="1523" y="1430"/>
              <a:ext cx="271" cy="147"/>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 4</a:t>
              </a:r>
            </a:p>
          </p:txBody>
        </p:sp>
      </p:grpSp>
      <p:grpSp>
        <p:nvGrpSpPr>
          <p:cNvPr id="4" name="Group 28"/>
          <p:cNvGrpSpPr>
            <a:grpSpLocks/>
          </p:cNvGrpSpPr>
          <p:nvPr/>
        </p:nvGrpSpPr>
        <p:grpSpPr bwMode="auto">
          <a:xfrm>
            <a:off x="3429000" y="2362200"/>
            <a:ext cx="1482725" cy="2178050"/>
            <a:chOff x="2134" y="704"/>
            <a:chExt cx="934" cy="1372"/>
          </a:xfrm>
        </p:grpSpPr>
        <p:sp>
          <p:nvSpPr>
            <p:cNvPr id="13348" name="Line 29"/>
            <p:cNvSpPr>
              <a:spLocks noChangeShapeType="1"/>
            </p:cNvSpPr>
            <p:nvPr/>
          </p:nvSpPr>
          <p:spPr bwMode="auto">
            <a:xfrm flipV="1">
              <a:off x="2134"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3349" name="AutoShape 30"/>
            <p:cNvSpPr>
              <a:spLocks noChangeArrowheads="1"/>
            </p:cNvSpPr>
            <p:nvPr/>
          </p:nvSpPr>
          <p:spPr bwMode="auto">
            <a:xfrm>
              <a:off x="2300" y="1767"/>
              <a:ext cx="664" cy="295"/>
            </a:xfrm>
            <a:prstGeom prst="can">
              <a:avLst>
                <a:gd name="adj" fmla="val 42398"/>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703" name="Rectangle 31"/>
            <p:cNvSpPr>
              <a:spLocks noChangeArrowheads="1"/>
            </p:cNvSpPr>
            <p:nvPr/>
          </p:nvSpPr>
          <p:spPr bwMode="auto">
            <a:xfrm>
              <a:off x="2272" y="1880"/>
              <a:ext cx="720" cy="163"/>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Incremental</a:t>
              </a:r>
            </a:p>
          </p:txBody>
        </p:sp>
        <p:sp>
          <p:nvSpPr>
            <p:cNvPr id="13351" name="AutoShape 32"/>
            <p:cNvSpPr>
              <a:spLocks noChangeArrowheads="1"/>
            </p:cNvSpPr>
            <p:nvPr/>
          </p:nvSpPr>
          <p:spPr bwMode="auto">
            <a:xfrm>
              <a:off x="2371"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705" name="Rectangle 33"/>
            <p:cNvSpPr>
              <a:spLocks noChangeArrowheads="1"/>
            </p:cNvSpPr>
            <p:nvPr/>
          </p:nvSpPr>
          <p:spPr bwMode="auto">
            <a:xfrm>
              <a:off x="2216" y="704"/>
              <a:ext cx="837" cy="156"/>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Wednesday</a:t>
              </a:r>
            </a:p>
          </p:txBody>
        </p:sp>
        <p:sp>
          <p:nvSpPr>
            <p:cNvPr id="28706" name="Rectangle 34"/>
            <p:cNvSpPr>
              <a:spLocks noChangeArrowheads="1"/>
            </p:cNvSpPr>
            <p:nvPr/>
          </p:nvSpPr>
          <p:spPr bwMode="auto">
            <a:xfrm>
              <a:off x="2201" y="1430"/>
              <a:ext cx="867" cy="147"/>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Updated File 3</a:t>
              </a:r>
            </a:p>
          </p:txBody>
        </p:sp>
      </p:grpSp>
      <p:grpSp>
        <p:nvGrpSpPr>
          <p:cNvPr id="5" name="Group 35"/>
          <p:cNvGrpSpPr>
            <a:grpSpLocks/>
          </p:cNvGrpSpPr>
          <p:nvPr/>
        </p:nvGrpSpPr>
        <p:grpSpPr bwMode="auto">
          <a:xfrm>
            <a:off x="5029200" y="2362200"/>
            <a:ext cx="1338263" cy="2152650"/>
            <a:chOff x="3133" y="704"/>
            <a:chExt cx="830" cy="1372"/>
          </a:xfrm>
        </p:grpSpPr>
        <p:sp>
          <p:nvSpPr>
            <p:cNvPr id="13342" name="Line 36"/>
            <p:cNvSpPr>
              <a:spLocks noChangeShapeType="1"/>
            </p:cNvSpPr>
            <p:nvPr/>
          </p:nvSpPr>
          <p:spPr bwMode="auto">
            <a:xfrm flipV="1">
              <a:off x="3133"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3343" name="AutoShape 37"/>
            <p:cNvSpPr>
              <a:spLocks noChangeArrowheads="1"/>
            </p:cNvSpPr>
            <p:nvPr/>
          </p:nvSpPr>
          <p:spPr bwMode="auto">
            <a:xfrm>
              <a:off x="3277" y="1614"/>
              <a:ext cx="664" cy="448"/>
            </a:xfrm>
            <a:prstGeom prst="can">
              <a:avLst>
                <a:gd name="adj" fmla="val 42398"/>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710" name="Rectangle 38"/>
            <p:cNvSpPr>
              <a:spLocks noChangeArrowheads="1"/>
            </p:cNvSpPr>
            <p:nvPr/>
          </p:nvSpPr>
          <p:spPr bwMode="auto">
            <a:xfrm>
              <a:off x="3254" y="1838"/>
              <a:ext cx="709" cy="165"/>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Incremental</a:t>
              </a:r>
            </a:p>
          </p:txBody>
        </p:sp>
        <p:sp>
          <p:nvSpPr>
            <p:cNvPr id="13345" name="AutoShape 39"/>
            <p:cNvSpPr>
              <a:spLocks noChangeArrowheads="1"/>
            </p:cNvSpPr>
            <p:nvPr/>
          </p:nvSpPr>
          <p:spPr bwMode="auto">
            <a:xfrm>
              <a:off x="3348" y="993"/>
              <a:ext cx="523"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712" name="Rectangle 40"/>
            <p:cNvSpPr>
              <a:spLocks noChangeArrowheads="1"/>
            </p:cNvSpPr>
            <p:nvPr/>
          </p:nvSpPr>
          <p:spPr bwMode="auto">
            <a:xfrm>
              <a:off x="3281" y="704"/>
              <a:ext cx="661" cy="158"/>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Thursday</a:t>
              </a:r>
            </a:p>
          </p:txBody>
        </p:sp>
        <p:sp>
          <p:nvSpPr>
            <p:cNvPr id="28713" name="Rectangle 41"/>
            <p:cNvSpPr>
              <a:spLocks noChangeArrowheads="1"/>
            </p:cNvSpPr>
            <p:nvPr/>
          </p:nvSpPr>
          <p:spPr bwMode="auto">
            <a:xfrm>
              <a:off x="3451" y="1430"/>
              <a:ext cx="317" cy="149"/>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 5</a:t>
              </a:r>
            </a:p>
          </p:txBody>
        </p:sp>
      </p:grpSp>
      <p:grpSp>
        <p:nvGrpSpPr>
          <p:cNvPr id="6" name="Group 42"/>
          <p:cNvGrpSpPr>
            <a:grpSpLocks/>
          </p:cNvGrpSpPr>
          <p:nvPr/>
        </p:nvGrpSpPr>
        <p:grpSpPr bwMode="auto">
          <a:xfrm>
            <a:off x="914400" y="2362200"/>
            <a:ext cx="8080375" cy="2971800"/>
            <a:chOff x="652" y="704"/>
            <a:chExt cx="4898" cy="1828"/>
          </a:xfrm>
        </p:grpSpPr>
        <p:sp>
          <p:nvSpPr>
            <p:cNvPr id="13329" name="Line 43"/>
            <p:cNvSpPr>
              <a:spLocks noChangeShapeType="1"/>
            </p:cNvSpPr>
            <p:nvPr/>
          </p:nvSpPr>
          <p:spPr bwMode="auto">
            <a:xfrm flipV="1">
              <a:off x="4086" y="708"/>
              <a:ext cx="0" cy="1368"/>
            </a:xfrm>
            <a:prstGeom prst="line">
              <a:avLst/>
            </a:prstGeom>
            <a:noFill/>
            <a:ln w="28575" cap="rnd">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3330" name="AutoShape 44"/>
            <p:cNvSpPr>
              <a:spLocks noChangeArrowheads="1"/>
            </p:cNvSpPr>
            <p:nvPr/>
          </p:nvSpPr>
          <p:spPr bwMode="auto">
            <a:xfrm>
              <a:off x="654" y="2340"/>
              <a:ext cx="3864" cy="192"/>
            </a:xfrm>
            <a:prstGeom prst="rightArrow">
              <a:avLst>
                <a:gd name="adj1" fmla="val 65620"/>
                <a:gd name="adj2" fmla="val 112458"/>
              </a:avLst>
            </a:prstGeom>
            <a:gradFill rotWithShape="1">
              <a:gsLst>
                <a:gs pos="0">
                  <a:srgbClr val="33CCCC"/>
                </a:gs>
                <a:gs pos="100000">
                  <a:srgbClr val="DC83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1" name="Rectangle 45"/>
            <p:cNvSpPr>
              <a:spLocks noChangeArrowheads="1"/>
            </p:cNvSpPr>
            <p:nvPr/>
          </p:nvSpPr>
          <p:spPr bwMode="auto">
            <a:xfrm rot="5400000">
              <a:off x="501" y="2239"/>
              <a:ext cx="410" cy="108"/>
            </a:xfrm>
            <a:prstGeom prst="rect">
              <a:avLst/>
            </a:prstGeom>
            <a:solidFill>
              <a:srgbClr val="33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2" name="AutoShape 46"/>
            <p:cNvSpPr>
              <a:spLocks noChangeArrowheads="1"/>
            </p:cNvSpPr>
            <p:nvPr/>
          </p:nvSpPr>
          <p:spPr bwMode="auto">
            <a:xfrm>
              <a:off x="4535" y="2026"/>
              <a:ext cx="677" cy="501"/>
            </a:xfrm>
            <a:prstGeom prst="can">
              <a:avLst>
                <a:gd name="adj" fmla="val 31130"/>
              </a:avLst>
            </a:prstGeom>
            <a:gradFill rotWithShape="1">
              <a:gsLst>
                <a:gs pos="0">
                  <a:srgbClr val="663D00"/>
                </a:gs>
                <a:gs pos="50000">
                  <a:srgbClr val="DC8300"/>
                </a:gs>
                <a:gs pos="100000">
                  <a:srgbClr val="663D00"/>
                </a:gs>
              </a:gsLst>
              <a:lin ang="0" scaled="1"/>
            </a:gradFill>
            <a:ln w="9525">
              <a:solidFill>
                <a:srgbClr val="00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719" name="Rectangle 47"/>
            <p:cNvSpPr>
              <a:spLocks noChangeArrowheads="1"/>
            </p:cNvSpPr>
            <p:nvPr/>
          </p:nvSpPr>
          <p:spPr bwMode="auto">
            <a:xfrm>
              <a:off x="4286" y="1430"/>
              <a:ext cx="980" cy="145"/>
            </a:xfrm>
            <a:prstGeom prst="rect">
              <a:avLst/>
            </a:prstGeom>
            <a:noFill/>
            <a:ln>
              <a:noFill/>
            </a:ln>
            <a:effectLst/>
            <a:extLst/>
          </p:spPr>
          <p:txBody>
            <a:bodyPr wrap="none" lIns="0" tIns="0" rIns="0" bIns="0">
              <a:spAutoFit/>
            </a:bodyPr>
            <a:lstStyle/>
            <a:p>
              <a:pPr algn="ctr" eaLnBrk="1" hangingPunct="1">
                <a:lnSpc>
                  <a:spcPct val="90000"/>
                </a:lnSpc>
                <a:spcBef>
                  <a:spcPct val="20000"/>
                </a:spcBef>
                <a:buClr>
                  <a:schemeClr val="hlink"/>
                </a:buClr>
                <a:buSzPct val="120000"/>
                <a:defRPr/>
              </a:pPr>
              <a:r>
                <a:rPr lang="en-US" altLang="zh-CN" sz="1700">
                  <a:solidFill>
                    <a:srgbClr val="000000"/>
                  </a:solidFill>
                  <a:effectLst>
                    <a:outerShdw blurRad="38100" dist="38100" dir="2700000" algn="tl">
                      <a:srgbClr val="FFFFFF"/>
                    </a:outerShdw>
                  </a:effectLst>
                  <a:ea typeface="SimSun" pitchFamily="2" charset="-122"/>
                  <a:cs typeface="Arial" charset="0"/>
                </a:rPr>
                <a:t>Files 1, 2, 3, 4, 5</a:t>
              </a:r>
            </a:p>
          </p:txBody>
        </p:sp>
        <p:sp>
          <p:nvSpPr>
            <p:cNvPr id="13334" name="AutoShape 48"/>
            <p:cNvSpPr>
              <a:spLocks noChangeArrowheads="1"/>
            </p:cNvSpPr>
            <p:nvPr/>
          </p:nvSpPr>
          <p:spPr bwMode="auto">
            <a:xfrm>
              <a:off x="4320"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5" name="AutoShape 49"/>
            <p:cNvSpPr>
              <a:spLocks noChangeArrowheads="1"/>
            </p:cNvSpPr>
            <p:nvPr/>
          </p:nvSpPr>
          <p:spPr bwMode="auto">
            <a:xfrm>
              <a:off x="4245"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6" name="AutoShape 50"/>
            <p:cNvSpPr>
              <a:spLocks noChangeArrowheads="1"/>
            </p:cNvSpPr>
            <p:nvPr/>
          </p:nvSpPr>
          <p:spPr bwMode="auto">
            <a:xfrm>
              <a:off x="4169"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7" name="AutoShape 51"/>
            <p:cNvSpPr>
              <a:spLocks noChangeArrowheads="1"/>
            </p:cNvSpPr>
            <p:nvPr/>
          </p:nvSpPr>
          <p:spPr bwMode="auto">
            <a:xfrm>
              <a:off x="5028" y="924"/>
              <a:ext cx="522" cy="342"/>
            </a:xfrm>
            <a:prstGeom prst="flowChartDocument">
              <a:avLst/>
            </a:prstGeom>
            <a:solidFill>
              <a:srgbClr val="C0C0C0"/>
            </a:solidFill>
            <a:ln w="12700" algn="ctr">
              <a:solidFill>
                <a:srgbClr val="000000"/>
              </a:solidFill>
              <a:miter lim="800000"/>
              <a:headEnd/>
              <a:tailEnd/>
            </a:ln>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8" name="AutoShape 52"/>
            <p:cNvSpPr>
              <a:spLocks noChangeArrowheads="1"/>
            </p:cNvSpPr>
            <p:nvPr/>
          </p:nvSpPr>
          <p:spPr bwMode="auto">
            <a:xfrm>
              <a:off x="495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39" name="AutoShape 53"/>
            <p:cNvSpPr>
              <a:spLocks noChangeArrowheads="1"/>
            </p:cNvSpPr>
            <p:nvPr/>
          </p:nvSpPr>
          <p:spPr bwMode="auto">
            <a:xfrm>
              <a:off x="4877"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726" name="Rectangle 54"/>
            <p:cNvSpPr>
              <a:spLocks noChangeArrowheads="1"/>
            </p:cNvSpPr>
            <p:nvPr/>
          </p:nvSpPr>
          <p:spPr bwMode="auto">
            <a:xfrm>
              <a:off x="4566" y="2270"/>
              <a:ext cx="614" cy="159"/>
            </a:xfrm>
            <a:prstGeom prst="rect">
              <a:avLst/>
            </a:prstGeom>
            <a:noFill/>
            <a:ln>
              <a:noFill/>
            </a:ln>
            <a:effectLst>
              <a:outerShdw dist="17961" dir="2700000" algn="ctr" rotWithShape="0">
                <a:srgbClr val="000000"/>
              </a:outerShdw>
            </a:effectLst>
            <a:extLst/>
          </p:spPr>
          <p:txBody>
            <a:bodyPr wrap="none" lIns="0" tIns="0" rIns="0" bIns="0">
              <a:spAutoFit/>
            </a:bodyPr>
            <a:lstStyle/>
            <a:p>
              <a:pPr algn="ctr" eaLnBrk="1" hangingPunct="1">
                <a:spcBef>
                  <a:spcPct val="20000"/>
                </a:spcBef>
                <a:buClr>
                  <a:schemeClr val="hlink"/>
                </a:buClr>
                <a:buSzPct val="120000"/>
                <a:defRPr/>
              </a:pPr>
              <a:r>
                <a:rPr lang="en-US" altLang="zh-CN" sz="1700">
                  <a:solidFill>
                    <a:schemeClr val="bg1"/>
                  </a:solidFill>
                  <a:effectLst>
                    <a:outerShdw blurRad="38100" dist="38100" dir="2700000" algn="tl">
                      <a:srgbClr val="000000"/>
                    </a:outerShdw>
                  </a:effectLst>
                  <a:ea typeface="SimSun" pitchFamily="2" charset="-122"/>
                  <a:cs typeface="Arial" charset="0"/>
                </a:rPr>
                <a:t>Production</a:t>
              </a:r>
            </a:p>
          </p:txBody>
        </p:sp>
        <p:sp>
          <p:nvSpPr>
            <p:cNvPr id="28727" name="Rectangle 55"/>
            <p:cNvSpPr>
              <a:spLocks noChangeArrowheads="1"/>
            </p:cNvSpPr>
            <p:nvPr/>
          </p:nvSpPr>
          <p:spPr bwMode="auto">
            <a:xfrm>
              <a:off x="4726" y="704"/>
              <a:ext cx="384" cy="305"/>
            </a:xfrm>
            <a:prstGeom prst="rect">
              <a:avLst/>
            </a:prstGeom>
            <a:noFill/>
            <a:ln>
              <a:noFill/>
            </a:ln>
            <a:effectLst/>
            <a:extLst/>
          </p:spPr>
          <p:txBody>
            <a:bodyPr lIns="0" tIns="0" rIns="0" bIns="0">
              <a:spAutoFit/>
            </a:bodyPr>
            <a:lstStyle/>
            <a:p>
              <a:pPr algn="ctr" eaLnBrk="1" hangingPunct="1">
                <a:lnSpc>
                  <a:spcPct val="90000"/>
                </a:lnSpc>
                <a:spcBef>
                  <a:spcPct val="20000"/>
                </a:spcBef>
                <a:buClr>
                  <a:schemeClr val="hlink"/>
                </a:buClr>
                <a:buSzPct val="120000"/>
                <a:defRPr/>
              </a:pPr>
              <a:r>
                <a:rPr lang="en-US" altLang="zh-CN" sz="1800" b="1">
                  <a:solidFill>
                    <a:srgbClr val="000000"/>
                  </a:solidFill>
                  <a:effectLst>
                    <a:outerShdw blurRad="38100" dist="38100" dir="2700000" algn="tl">
                      <a:srgbClr val="FFFFFF"/>
                    </a:outerShdw>
                  </a:effectLst>
                  <a:ea typeface="SimSun" pitchFamily="2" charset="-122"/>
                  <a:cs typeface="Arial" charset="0"/>
                </a:rPr>
                <a:t>Friday</a:t>
              </a:r>
            </a:p>
          </p:txBody>
        </p:sp>
      </p:grpSp>
      <p:grpSp>
        <p:nvGrpSpPr>
          <p:cNvPr id="7" name="Group 56"/>
          <p:cNvGrpSpPr>
            <a:grpSpLocks/>
          </p:cNvGrpSpPr>
          <p:nvPr/>
        </p:nvGrpSpPr>
        <p:grpSpPr bwMode="auto">
          <a:xfrm>
            <a:off x="2590800" y="4495800"/>
            <a:ext cx="4613275" cy="565150"/>
            <a:chOff x="1612" y="1980"/>
            <a:chExt cx="2906" cy="356"/>
          </a:xfrm>
        </p:grpSpPr>
        <p:sp>
          <p:nvSpPr>
            <p:cNvPr id="13327" name="Rectangle 57"/>
            <p:cNvSpPr>
              <a:spLocks noChangeArrowheads="1"/>
            </p:cNvSpPr>
            <p:nvPr/>
          </p:nvSpPr>
          <p:spPr bwMode="auto">
            <a:xfrm rot="5400000">
              <a:off x="1497" y="2095"/>
              <a:ext cx="338" cy="108"/>
            </a:xfrm>
            <a:prstGeom prst="rect">
              <a:avLst/>
            </a:prstGeom>
            <a:solidFill>
              <a:srgbClr val="33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28" name="AutoShape 58"/>
            <p:cNvSpPr>
              <a:spLocks noChangeArrowheads="1"/>
            </p:cNvSpPr>
            <p:nvPr/>
          </p:nvSpPr>
          <p:spPr bwMode="auto">
            <a:xfrm>
              <a:off x="1620" y="2260"/>
              <a:ext cx="2898" cy="76"/>
            </a:xfrm>
            <a:prstGeom prst="rightArrow">
              <a:avLst>
                <a:gd name="adj1" fmla="val 53120"/>
                <a:gd name="adj2" fmla="val 278925"/>
              </a:avLst>
            </a:prstGeom>
            <a:gradFill rotWithShape="1">
              <a:gsLst>
                <a:gs pos="0">
                  <a:srgbClr val="33CCCC"/>
                </a:gs>
                <a:gs pos="100000">
                  <a:srgbClr val="DC83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grpSp>
        <p:nvGrpSpPr>
          <p:cNvPr id="8" name="Group 66"/>
          <p:cNvGrpSpPr>
            <a:grpSpLocks/>
          </p:cNvGrpSpPr>
          <p:nvPr/>
        </p:nvGrpSpPr>
        <p:grpSpPr bwMode="auto">
          <a:xfrm>
            <a:off x="4038600" y="4495800"/>
            <a:ext cx="3200400" cy="381000"/>
            <a:chOff x="1612" y="1980"/>
            <a:chExt cx="2906" cy="356"/>
          </a:xfrm>
        </p:grpSpPr>
        <p:sp>
          <p:nvSpPr>
            <p:cNvPr id="13325" name="Rectangle 67"/>
            <p:cNvSpPr>
              <a:spLocks noChangeArrowheads="1"/>
            </p:cNvSpPr>
            <p:nvPr/>
          </p:nvSpPr>
          <p:spPr bwMode="auto">
            <a:xfrm rot="5400000">
              <a:off x="1497" y="2095"/>
              <a:ext cx="338" cy="108"/>
            </a:xfrm>
            <a:prstGeom prst="rect">
              <a:avLst/>
            </a:prstGeom>
            <a:solidFill>
              <a:srgbClr val="33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26" name="AutoShape 68"/>
            <p:cNvSpPr>
              <a:spLocks noChangeArrowheads="1"/>
            </p:cNvSpPr>
            <p:nvPr/>
          </p:nvSpPr>
          <p:spPr bwMode="auto">
            <a:xfrm>
              <a:off x="1620" y="2260"/>
              <a:ext cx="2898" cy="76"/>
            </a:xfrm>
            <a:prstGeom prst="rightArrow">
              <a:avLst>
                <a:gd name="adj1" fmla="val 53120"/>
                <a:gd name="adj2" fmla="val 278925"/>
              </a:avLst>
            </a:prstGeom>
            <a:gradFill rotWithShape="1">
              <a:gsLst>
                <a:gs pos="0">
                  <a:srgbClr val="33CCCC"/>
                </a:gs>
                <a:gs pos="100000">
                  <a:srgbClr val="DC83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grpSp>
        <p:nvGrpSpPr>
          <p:cNvPr id="9" name="Group 69"/>
          <p:cNvGrpSpPr>
            <a:grpSpLocks/>
          </p:cNvGrpSpPr>
          <p:nvPr/>
        </p:nvGrpSpPr>
        <p:grpSpPr bwMode="auto">
          <a:xfrm>
            <a:off x="5638800" y="4495800"/>
            <a:ext cx="1524000" cy="260350"/>
            <a:chOff x="1612" y="1980"/>
            <a:chExt cx="2906" cy="356"/>
          </a:xfrm>
        </p:grpSpPr>
        <p:sp>
          <p:nvSpPr>
            <p:cNvPr id="13323" name="Rectangle 70"/>
            <p:cNvSpPr>
              <a:spLocks noChangeArrowheads="1"/>
            </p:cNvSpPr>
            <p:nvPr/>
          </p:nvSpPr>
          <p:spPr bwMode="auto">
            <a:xfrm rot="5400000">
              <a:off x="1497" y="2095"/>
              <a:ext cx="338" cy="108"/>
            </a:xfrm>
            <a:prstGeom prst="rect">
              <a:avLst/>
            </a:prstGeom>
            <a:solidFill>
              <a:srgbClr val="33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324" name="AutoShape 71"/>
            <p:cNvSpPr>
              <a:spLocks noChangeArrowheads="1"/>
            </p:cNvSpPr>
            <p:nvPr/>
          </p:nvSpPr>
          <p:spPr bwMode="auto">
            <a:xfrm>
              <a:off x="1620" y="2260"/>
              <a:ext cx="2898" cy="76"/>
            </a:xfrm>
            <a:prstGeom prst="rightArrow">
              <a:avLst>
                <a:gd name="adj1" fmla="val 53120"/>
                <a:gd name="adj2" fmla="val 278925"/>
              </a:avLst>
            </a:prstGeom>
            <a:gradFill rotWithShape="1">
              <a:gsLst>
                <a:gs pos="0">
                  <a:srgbClr val="33CCCC"/>
                </a:gs>
                <a:gs pos="100000">
                  <a:srgbClr val="DC83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53982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20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10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defRPr/>
            </a:pPr>
            <a:r>
              <a:rPr lang="en-US" altLang="zh-CN" sz="4000" smtClean="0">
                <a:ea typeface="SimSun" pitchFamily="2" charset="-122"/>
              </a:rPr>
              <a:t>Key Features of Incremental backups</a:t>
            </a:r>
            <a:br>
              <a:rPr lang="en-US" altLang="zh-CN" sz="4000" smtClean="0">
                <a:ea typeface="SimSun" pitchFamily="2" charset="-122"/>
              </a:rPr>
            </a:br>
            <a:endParaRPr lang="en-US" sz="4000" smtClean="0">
              <a:ea typeface="SimSun" pitchFamily="2" charset="-122"/>
            </a:endParaRPr>
          </a:p>
        </p:txBody>
      </p:sp>
      <p:sp>
        <p:nvSpPr>
          <p:cNvPr id="25603" name="Rectangle 3"/>
          <p:cNvSpPr>
            <a:spLocks noGrp="1" noChangeArrowheads="1"/>
          </p:cNvSpPr>
          <p:nvPr>
            <p:ph type="body" idx="1"/>
          </p:nvPr>
        </p:nvSpPr>
        <p:spPr/>
        <p:txBody>
          <a:bodyPr/>
          <a:lstStyle/>
          <a:p>
            <a:pPr eaLnBrk="1" hangingPunct="1">
              <a:defRPr/>
            </a:pPr>
            <a:endParaRPr lang="en-US" altLang="zh-CN" dirty="0" smtClean="0">
              <a:ea typeface="SimSun" pitchFamily="2" charset="-122"/>
            </a:endParaRPr>
          </a:p>
          <a:p>
            <a:pPr lvl="1" eaLnBrk="1" hangingPunct="1">
              <a:defRPr/>
            </a:pPr>
            <a:r>
              <a:rPr lang="en-US" altLang="zh-CN" dirty="0" smtClean="0">
                <a:ea typeface="SimSun" pitchFamily="2" charset="-122"/>
              </a:rPr>
              <a:t>Files that have changed since the last Full backup or incremental backup are backed up</a:t>
            </a:r>
          </a:p>
          <a:p>
            <a:pPr lvl="1" eaLnBrk="1" hangingPunct="1">
              <a:defRPr/>
            </a:pPr>
            <a:r>
              <a:rPr lang="en-US" altLang="zh-CN" dirty="0" smtClean="0">
                <a:ea typeface="SimSun" pitchFamily="2" charset="-122"/>
              </a:rPr>
              <a:t>Fewest amount of files to be backed up, therefore faster backup and less storage required</a:t>
            </a:r>
            <a:endParaRPr lang="en-US" dirty="0" smtClean="0">
              <a:ea typeface="SimSun" pitchFamily="2" charset="-122"/>
            </a:endParaRPr>
          </a:p>
        </p:txBody>
      </p:sp>
    </p:spTree>
    <p:extLst>
      <p:ext uri="{BB962C8B-B14F-4D97-AF65-F5344CB8AC3E}">
        <p14:creationId xmlns:p14="http://schemas.microsoft.com/office/powerpoint/2010/main" val="365410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backup types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118800739"/>
              </p:ext>
            </p:extLst>
          </p:nvPr>
        </p:nvGraphicFramePr>
        <p:xfrm>
          <a:off x="381001" y="-701040"/>
          <a:ext cx="6553199" cy="7559040"/>
        </p:xfrm>
        <a:graphic>
          <a:graphicData uri="http://schemas.openxmlformats.org/drawingml/2006/table">
            <a:tbl>
              <a:tblPr firstRow="1" bandRow="1">
                <a:tableStyleId>{5C22544A-7EE6-4342-B048-85BDC9FD1C3A}</a:tableStyleId>
              </a:tblPr>
              <a:tblGrid>
                <a:gridCol w="1548938"/>
                <a:gridCol w="986527"/>
                <a:gridCol w="1267732"/>
                <a:gridCol w="2750002"/>
              </a:tblGrid>
              <a:tr h="703385">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Full Backup</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Incremental Backup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Differential Backup</a:t>
                      </a:r>
                    </a:p>
                    <a:p>
                      <a:endParaRPr lang="en-US" dirty="0"/>
                    </a:p>
                  </a:txBody>
                  <a:tcPr/>
                </a:tc>
              </a:tr>
              <a:tr h="890954">
                <a:tc>
                  <a:txBody>
                    <a:bodyPr/>
                    <a:lstStyle/>
                    <a:p>
                      <a:r>
                        <a:rPr lang="en-US" b="1" dirty="0" smtClean="0"/>
                        <a:t>What is it</a:t>
                      </a:r>
                      <a:endParaRPr lang="en-US" dirty="0"/>
                    </a:p>
                  </a:txBody>
                  <a:tcPr/>
                </a:tc>
                <a:tc>
                  <a:txBody>
                    <a:bodyPr/>
                    <a:lstStyle/>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A backup of all files in a specified backup set or job</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A backup of all changed and new files since the last backup</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A backup of all changed and new files since the last full backup</a:t>
                      </a:r>
                      <a:endParaRPr lang="en-US" sz="1400" kern="1200" dirty="0">
                        <a:solidFill>
                          <a:schemeClr val="dk1"/>
                        </a:solidFill>
                        <a:latin typeface="+mn-lt"/>
                        <a:ea typeface="+mn-ea"/>
                        <a:cs typeface="+mn-cs"/>
                      </a:endParaRPr>
                    </a:p>
                  </a:txBody>
                  <a:tcPr/>
                </a:tc>
              </a:tr>
              <a:tr h="234462">
                <a:tc>
                  <a:txBody>
                    <a:bodyPr/>
                    <a:lstStyle/>
                    <a:p>
                      <a:r>
                        <a:rPr lang="en-US" b="1" dirty="0"/>
                        <a:t>Backup Speed</a:t>
                      </a:r>
                      <a:endParaRPr lang="en-US" dirty="0"/>
                    </a:p>
                  </a:txBody>
                  <a:tcPr marL="0" marR="0" marT="0" marB="0"/>
                </a:tc>
                <a:tc>
                  <a:txBody>
                    <a:bodyPr/>
                    <a:lstStyle/>
                    <a:p>
                      <a:pPr algn="l"/>
                      <a:r>
                        <a:rPr lang="en-US" sz="1400" dirty="0" smtClean="0"/>
                        <a:t>Slowest</a:t>
                      </a:r>
                      <a:endParaRPr lang="en-US" sz="1400" dirty="0"/>
                    </a:p>
                  </a:txBody>
                  <a:tcPr marL="0" marR="0" marT="0" marB="0"/>
                </a:tc>
                <a:tc>
                  <a:txBody>
                    <a:bodyPr/>
                    <a:lstStyle/>
                    <a:p>
                      <a:pPr algn="l"/>
                      <a:r>
                        <a:rPr lang="en-US" sz="1400" dirty="0" smtClean="0"/>
                        <a:t>Fastest</a:t>
                      </a:r>
                      <a:endParaRPr lang="en-US" sz="1400" dirty="0"/>
                    </a:p>
                  </a:txBody>
                  <a:tcPr/>
                </a:tc>
                <a:tc>
                  <a:txBody>
                    <a:bodyPr/>
                    <a:lstStyle/>
                    <a:p>
                      <a:pPr algn="l"/>
                      <a:r>
                        <a:rPr lang="en-US" sz="1400" dirty="0" smtClean="0"/>
                        <a:t>Faster</a:t>
                      </a:r>
                      <a:endParaRPr lang="en-US" sz="1400" dirty="0"/>
                    </a:p>
                  </a:txBody>
                  <a:tcPr/>
                </a:tc>
              </a:tr>
              <a:tr h="234462">
                <a:tc>
                  <a:txBody>
                    <a:bodyPr/>
                    <a:lstStyle/>
                    <a:p>
                      <a:r>
                        <a:rPr lang="en-US" b="1" dirty="0"/>
                        <a:t>Restore Speed</a:t>
                      </a:r>
                      <a:endParaRPr lang="en-US" dirty="0"/>
                    </a:p>
                  </a:txBody>
                  <a:tcPr marL="0" marR="0" marT="0" marB="0"/>
                </a:tc>
                <a:tc>
                  <a:txBody>
                    <a:bodyPr/>
                    <a:lstStyle/>
                    <a:p>
                      <a:pPr algn="l"/>
                      <a:r>
                        <a:rPr lang="en-US" sz="1400" dirty="0" smtClean="0"/>
                        <a:t>Fastest</a:t>
                      </a:r>
                      <a:endParaRPr lang="en-US" sz="1400" dirty="0"/>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Slowest</a:t>
                      </a:r>
                      <a:endParaRPr lang="en-US" sz="1400" dirty="0"/>
                    </a:p>
                  </a:txBody>
                  <a:tcPr/>
                </a:tc>
                <a:tc>
                  <a:txBody>
                    <a:bodyPr/>
                    <a:lstStyle/>
                    <a:p>
                      <a:pPr algn="l"/>
                      <a:r>
                        <a:rPr lang="en-US" sz="1400" dirty="0" smtClean="0"/>
                        <a:t>Faster</a:t>
                      </a:r>
                      <a:endParaRPr lang="en-US" sz="1400" dirty="0"/>
                    </a:p>
                  </a:txBody>
                  <a:tcPr/>
                </a:tc>
              </a:tr>
              <a:tr h="492369">
                <a:tc>
                  <a:txBody>
                    <a:bodyPr/>
                    <a:lstStyle/>
                    <a:p>
                      <a:r>
                        <a:rPr lang="en-US" b="1" dirty="0" smtClean="0"/>
                        <a:t>Storage Needed</a:t>
                      </a:r>
                      <a:endParaRPr lang="en-US" dirty="0"/>
                    </a:p>
                  </a:txBody>
                  <a:tcPr/>
                </a:tc>
                <a:tc>
                  <a:txBody>
                    <a:bodyPr/>
                    <a:lstStyle/>
                    <a:p>
                      <a:pPr algn="l"/>
                      <a:r>
                        <a:rPr lang="en-US" sz="1400" dirty="0" smtClean="0"/>
                        <a:t>Most</a:t>
                      </a:r>
                      <a:endParaRPr lang="en-US" sz="1400" dirty="0"/>
                    </a:p>
                  </a:txBody>
                  <a:tcPr/>
                </a:tc>
                <a:tc>
                  <a:txBody>
                    <a:bodyPr/>
                    <a:lstStyle/>
                    <a:p>
                      <a:pPr algn="l"/>
                      <a:r>
                        <a:rPr lang="en-US" sz="1400" dirty="0" smtClean="0"/>
                        <a:t>Least</a:t>
                      </a:r>
                      <a:endParaRPr lang="en-US" sz="1400" dirty="0"/>
                    </a:p>
                  </a:txBody>
                  <a:tcPr/>
                </a:tc>
                <a:tc>
                  <a:txBody>
                    <a:bodyPr/>
                    <a:lstStyle/>
                    <a:p>
                      <a:pPr algn="l"/>
                      <a:r>
                        <a:rPr lang="en-US" sz="1400" dirty="0" smtClean="0"/>
                        <a:t>More</a:t>
                      </a:r>
                      <a:endParaRPr lang="en-US" sz="1400" dirty="0"/>
                    </a:p>
                  </a:txBody>
                  <a:tcPr/>
                </a:tc>
              </a:tr>
              <a:tr h="1219200">
                <a:tc>
                  <a:txBody>
                    <a:bodyPr/>
                    <a:lstStyle/>
                    <a:p>
                      <a:r>
                        <a:rPr lang="en-US" b="1" dirty="0" smtClean="0"/>
                        <a:t>Advantages</a:t>
                      </a:r>
                      <a:endParaRPr lang="en-US" dirty="0"/>
                    </a:p>
                  </a:txBody>
                  <a:tcPr/>
                </a:tc>
                <a:tc>
                  <a:txBody>
                    <a:bodyPr/>
                    <a:lstStyle/>
                    <a:p>
                      <a:pPr>
                        <a:buFont typeface="Arial" pitchFamily="34" charset="0"/>
                        <a:buChar char="•"/>
                      </a:pPr>
                      <a:r>
                        <a:rPr lang="en-US" sz="1400" dirty="0" smtClean="0"/>
                        <a:t>Fastest restore</a:t>
                      </a:r>
                    </a:p>
                    <a:p>
                      <a:pPr>
                        <a:buFont typeface="Arial" pitchFamily="34" charset="0"/>
                        <a:buChar char="•"/>
                      </a:pPr>
                      <a:r>
                        <a:rPr lang="en-US" sz="1400" dirty="0" smtClean="0"/>
                        <a:t>Only needs the last full backup set to restore</a:t>
                      </a:r>
                    </a:p>
                    <a:p>
                      <a:endParaRPr lang="en-US" sz="1400" dirty="0"/>
                    </a:p>
                  </a:txBody>
                  <a:tcPr/>
                </a:tc>
                <a:tc>
                  <a:txBody>
                    <a:bodyPr/>
                    <a:lstStyle/>
                    <a:p>
                      <a:pPr>
                        <a:buFont typeface="Arial" pitchFamily="34" charset="0"/>
                        <a:buChar char="•"/>
                      </a:pPr>
                      <a:r>
                        <a:rPr lang="en-US" sz="1400" dirty="0" smtClean="0"/>
                        <a:t>Faster backups</a:t>
                      </a:r>
                    </a:p>
                    <a:p>
                      <a:pPr>
                        <a:buFont typeface="Arial" pitchFamily="34" charset="0"/>
                        <a:buChar char="•"/>
                      </a:pPr>
                      <a:r>
                        <a:rPr lang="en-US" sz="1400" dirty="0" smtClean="0"/>
                        <a:t>Less storage space used.</a:t>
                      </a:r>
                    </a:p>
                    <a:p>
                      <a:pPr>
                        <a:buFont typeface="Arial" pitchFamily="34" charset="0"/>
                        <a:buChar char="•"/>
                      </a:pPr>
                      <a:r>
                        <a:rPr lang="en-US" sz="1400" dirty="0" smtClean="0"/>
                        <a:t>No duplicate files</a:t>
                      </a:r>
                    </a:p>
                    <a:p>
                      <a:endParaRPr lang="en-US" sz="1400" dirty="0"/>
                    </a:p>
                  </a:txBody>
                  <a:tcPr/>
                </a:tc>
                <a:tc>
                  <a:txBody>
                    <a:bodyPr/>
                    <a:lstStyle/>
                    <a:p>
                      <a:pPr>
                        <a:buFont typeface="Arial" pitchFamily="34" charset="0"/>
                        <a:buChar char="•"/>
                      </a:pPr>
                      <a:r>
                        <a:rPr lang="en-US" sz="1400" dirty="0" smtClean="0"/>
                        <a:t>Faster &amp; simpler restores then incremental backup</a:t>
                      </a:r>
                    </a:p>
                    <a:p>
                      <a:pPr>
                        <a:buFont typeface="Arial" pitchFamily="34" charset="0"/>
                        <a:buChar char="•"/>
                      </a:pPr>
                      <a:r>
                        <a:rPr lang="en-US" sz="1400" dirty="0" smtClean="0"/>
                        <a:t>Only needs the first full backup and last differential backup to restore</a:t>
                      </a:r>
                      <a:endParaRPr lang="en-US" sz="1400" dirty="0"/>
                    </a:p>
                  </a:txBody>
                  <a:tcPr/>
                </a:tc>
              </a:tr>
              <a:tr h="1711569">
                <a:tc>
                  <a:txBody>
                    <a:bodyPr/>
                    <a:lstStyle/>
                    <a:p>
                      <a:r>
                        <a:rPr lang="en-US" b="1" dirty="0" smtClean="0"/>
                        <a:t>Disadvantages</a:t>
                      </a:r>
                      <a:endParaRPr lang="en-US" dirty="0"/>
                    </a:p>
                  </a:txBody>
                  <a:tcPr/>
                </a:tc>
                <a:tc>
                  <a:txBody>
                    <a:bodyPr/>
                    <a:lstStyle/>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Needs the most storage space</a:t>
                      </a:r>
                    </a:p>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Inefficient storage with a lots of duplicates stored</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Slowest restores</a:t>
                      </a:r>
                    </a:p>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Needs all backup sets full + all increments to restores</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Slower backups</a:t>
                      </a:r>
                    </a:p>
                    <a:p>
                      <a:pPr marL="0" algn="l" defTabSz="914400" rtl="0" eaLnBrk="1" latinLnBrk="0" hangingPunct="1">
                        <a:buFont typeface="Arial" pitchFamily="34" charset="0"/>
                        <a:buChar char="•"/>
                      </a:pPr>
                      <a:r>
                        <a:rPr lang="en-US" sz="1400" kern="1200" dirty="0" smtClean="0">
                          <a:solidFill>
                            <a:schemeClr val="dk1"/>
                          </a:solidFill>
                          <a:latin typeface="+mn-lt"/>
                          <a:ea typeface="+mn-ea"/>
                          <a:cs typeface="+mn-cs"/>
                        </a:rPr>
                        <a:t>Still stores a lot of duplicate files</a:t>
                      </a:r>
                    </a:p>
                    <a:p>
                      <a:pPr marL="0" algn="l" defTabSz="914400" rtl="0" eaLnBrk="1" latinLnBrk="0" hangingPunct="1">
                        <a:buFont typeface="Arial" pitchFamily="34" charset="0"/>
                        <a:buChar char="•"/>
                      </a:pPr>
                      <a:endParaRPr lang="en-US" sz="14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306746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eaLnBrk="1" hangingPunct="1">
              <a:lnSpc>
                <a:spcPct val="90000"/>
              </a:lnSpc>
              <a:defRPr/>
            </a:pPr>
            <a:r>
              <a:rPr lang="en-US" altLang="zh-CN" dirty="0" smtClean="0">
                <a:ea typeface="SimSun" pitchFamily="2" charset="-122"/>
              </a:rPr>
              <a:t>Backup client</a:t>
            </a:r>
          </a:p>
          <a:p>
            <a:pPr lvl="1" eaLnBrk="1" hangingPunct="1">
              <a:lnSpc>
                <a:spcPct val="90000"/>
              </a:lnSpc>
              <a:defRPr/>
            </a:pPr>
            <a:r>
              <a:rPr lang="en-US" altLang="zh-CN" dirty="0" smtClean="0">
                <a:ea typeface="SimSun" pitchFamily="2" charset="-122"/>
              </a:rPr>
              <a:t>Sends backup data to backup server or storage node</a:t>
            </a:r>
          </a:p>
          <a:p>
            <a:pPr eaLnBrk="1" hangingPunct="1">
              <a:lnSpc>
                <a:spcPct val="90000"/>
              </a:lnSpc>
              <a:defRPr/>
            </a:pPr>
            <a:r>
              <a:rPr lang="en-US" altLang="zh-CN" dirty="0" smtClean="0">
                <a:ea typeface="SimSun" pitchFamily="2" charset="-122"/>
              </a:rPr>
              <a:t>Backup server</a:t>
            </a:r>
          </a:p>
          <a:p>
            <a:pPr lvl="1" eaLnBrk="1" hangingPunct="1">
              <a:lnSpc>
                <a:spcPct val="90000"/>
              </a:lnSpc>
              <a:defRPr/>
            </a:pPr>
            <a:r>
              <a:rPr lang="en-US" altLang="zh-CN" dirty="0" smtClean="0">
                <a:ea typeface="SimSun" pitchFamily="2" charset="-122"/>
              </a:rPr>
              <a:t>Manages backup operations and maintains backup catalog</a:t>
            </a:r>
          </a:p>
          <a:p>
            <a:pPr eaLnBrk="1" hangingPunct="1">
              <a:lnSpc>
                <a:spcPct val="90000"/>
              </a:lnSpc>
              <a:defRPr/>
            </a:pPr>
            <a:r>
              <a:rPr lang="en-US" altLang="zh-CN" dirty="0" smtClean="0">
                <a:ea typeface="SimSun" pitchFamily="2" charset="-122"/>
              </a:rPr>
              <a:t>Storage node</a:t>
            </a:r>
          </a:p>
          <a:p>
            <a:pPr lvl="1" eaLnBrk="1" hangingPunct="1">
              <a:lnSpc>
                <a:spcPct val="90000"/>
              </a:lnSpc>
              <a:defRPr/>
            </a:pPr>
            <a:r>
              <a:rPr lang="en-US" altLang="zh-CN" dirty="0" smtClean="0">
                <a:ea typeface="SimSun" pitchFamily="2" charset="-122"/>
              </a:rPr>
              <a:t>Responsible for writing data to backup device</a:t>
            </a:r>
          </a:p>
          <a:p>
            <a:pPr eaLnBrk="1" hangingPunct="1">
              <a:lnSpc>
                <a:spcPct val="90000"/>
              </a:lnSpc>
              <a:buFontTx/>
              <a:buNone/>
              <a:defRPr/>
            </a:pPr>
            <a:endParaRPr lang="en-US" dirty="0" smtClean="0"/>
          </a:p>
        </p:txBody>
      </p:sp>
      <p:sp>
        <p:nvSpPr>
          <p:cNvPr id="32773" name="Rectangle 5"/>
          <p:cNvSpPr>
            <a:spLocks noGrp="1" noChangeArrowheads="1"/>
          </p:cNvSpPr>
          <p:nvPr>
            <p:ph type="title"/>
          </p:nvPr>
        </p:nvSpPr>
        <p:spPr/>
        <p:txBody>
          <a:bodyPr/>
          <a:lstStyle/>
          <a:p>
            <a:pPr eaLnBrk="1" hangingPunct="1">
              <a:defRPr/>
            </a:pPr>
            <a:r>
              <a:rPr lang="en-US" altLang="zh-CN" dirty="0" smtClean="0">
                <a:ea typeface="SimSun" pitchFamily="2" charset="-122"/>
              </a:rPr>
              <a:t>Backup Architecture and Process</a:t>
            </a:r>
            <a:endParaRPr lang="en-US" dirty="0" smtClean="0">
              <a:ea typeface="SimSun" pitchFamily="2" charset="-122"/>
            </a:endParaRPr>
          </a:p>
        </p:txBody>
      </p:sp>
    </p:spTree>
    <p:extLst>
      <p:ext uri="{BB962C8B-B14F-4D97-AF65-F5344CB8AC3E}">
        <p14:creationId xmlns:p14="http://schemas.microsoft.com/office/powerpoint/2010/main" val="174383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pPr eaLnBrk="1" hangingPunct="1">
              <a:defRPr/>
            </a:pPr>
            <a:r>
              <a:rPr lang="en-US" altLang="zh-CN" smtClean="0">
                <a:ea typeface="SimSun" pitchFamily="2" charset="-122"/>
              </a:rPr>
              <a:t>Backup Architecture and Process</a:t>
            </a:r>
            <a:endParaRPr lang="en-US" smtClean="0">
              <a:ea typeface="SimSun" pitchFamily="2" charset="-122"/>
            </a:endParaRPr>
          </a:p>
        </p:txBody>
      </p:sp>
      <p:pic>
        <p:nvPicPr>
          <p:cNvPr id="19459" name="Picture 5" descr="host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86050"/>
            <a:ext cx="8001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6"/>
          <p:cNvSpPr>
            <a:spLocks noChangeArrowheads="1"/>
          </p:cNvSpPr>
          <p:nvPr/>
        </p:nvSpPr>
        <p:spPr bwMode="auto">
          <a:xfrm>
            <a:off x="1257300" y="4800601"/>
            <a:ext cx="160020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zh-CN" sz="1350">
                <a:solidFill>
                  <a:srgbClr val="001636"/>
                </a:solidFill>
                <a:ea typeface="SimSun" panose="02010600030101010101" pitchFamily="2" charset="-122"/>
              </a:rPr>
              <a:t>Application Server/</a:t>
            </a:r>
          </a:p>
          <a:p>
            <a:pPr eaLnBrk="1" hangingPunct="1"/>
            <a:r>
              <a:rPr lang="en-US" altLang="zh-CN" sz="1350">
                <a:solidFill>
                  <a:srgbClr val="001636"/>
                </a:solidFill>
                <a:ea typeface="SimSun" panose="02010600030101010101" pitchFamily="2" charset="-122"/>
              </a:rPr>
              <a:t>Backup Client</a:t>
            </a:r>
            <a:endParaRPr lang="en-US" altLang="en-US" sz="1350">
              <a:solidFill>
                <a:srgbClr val="001636"/>
              </a:solidFill>
            </a:endParaRPr>
          </a:p>
        </p:txBody>
      </p:sp>
      <p:sp>
        <p:nvSpPr>
          <p:cNvPr id="19461" name="Line 7"/>
          <p:cNvSpPr>
            <a:spLocks noChangeShapeType="1"/>
          </p:cNvSpPr>
          <p:nvPr/>
        </p:nvSpPr>
        <p:spPr bwMode="auto">
          <a:xfrm>
            <a:off x="2343151" y="3314700"/>
            <a:ext cx="937022" cy="0"/>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wrap="none" lIns="0" tIns="0" rIns="0" bIns="0" anchor="ctr"/>
          <a:lstStyle/>
          <a:p>
            <a:endParaRPr lang="en-US" sz="1350"/>
          </a:p>
        </p:txBody>
      </p:sp>
      <p:sp>
        <p:nvSpPr>
          <p:cNvPr id="19462" name="Rectangle 8"/>
          <p:cNvSpPr>
            <a:spLocks noChangeArrowheads="1"/>
          </p:cNvSpPr>
          <p:nvPr/>
        </p:nvSpPr>
        <p:spPr bwMode="auto">
          <a:xfrm>
            <a:off x="2400301" y="2686051"/>
            <a:ext cx="114730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zh-CN" sz="1350">
                <a:solidFill>
                  <a:srgbClr val="000000"/>
                </a:solidFill>
                <a:ea typeface="SimSun" panose="02010600030101010101" pitchFamily="2" charset="-122"/>
              </a:rPr>
              <a:t>Backup</a:t>
            </a:r>
            <a:r>
              <a:rPr lang="en-US" altLang="zh-CN" sz="1350" b="1">
                <a:solidFill>
                  <a:srgbClr val="000000"/>
                </a:solidFill>
                <a:ea typeface="SimSun" panose="02010600030101010101" pitchFamily="2" charset="-122"/>
              </a:rPr>
              <a:t> </a:t>
            </a:r>
            <a:r>
              <a:rPr lang="en-US" altLang="zh-CN" sz="1350">
                <a:solidFill>
                  <a:srgbClr val="000000"/>
                </a:solidFill>
                <a:ea typeface="SimSun" panose="02010600030101010101" pitchFamily="2" charset="-122"/>
              </a:rPr>
              <a:t>Data</a:t>
            </a:r>
            <a:endParaRPr lang="en-US" altLang="en-US" sz="1350">
              <a:solidFill>
                <a:srgbClr val="000000"/>
              </a:solidFill>
            </a:endParaRPr>
          </a:p>
        </p:txBody>
      </p:sp>
      <p:pic>
        <p:nvPicPr>
          <p:cNvPr id="19463" name="Picture 9" descr="hos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4700" y="2857500"/>
            <a:ext cx="84296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10"/>
          <p:cNvSpPr>
            <a:spLocks noChangeArrowheads="1"/>
          </p:cNvSpPr>
          <p:nvPr/>
        </p:nvSpPr>
        <p:spPr bwMode="auto">
          <a:xfrm>
            <a:off x="3143250" y="4800601"/>
            <a:ext cx="131445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zh-CN" sz="1350">
                <a:solidFill>
                  <a:srgbClr val="001636"/>
                </a:solidFill>
                <a:ea typeface="SimSun" panose="02010600030101010101" pitchFamily="2" charset="-122"/>
              </a:rPr>
              <a:t>Backup Server/ </a:t>
            </a:r>
          </a:p>
          <a:p>
            <a:pPr eaLnBrk="1" hangingPunct="1"/>
            <a:r>
              <a:rPr lang="en-US" altLang="zh-CN" sz="1350">
                <a:solidFill>
                  <a:srgbClr val="001636"/>
                </a:solidFill>
                <a:ea typeface="SimSun" panose="02010600030101010101" pitchFamily="2" charset="-122"/>
              </a:rPr>
              <a:t>Storage Node</a:t>
            </a:r>
            <a:endParaRPr lang="en-US" altLang="en-US" sz="1350">
              <a:solidFill>
                <a:srgbClr val="001636"/>
              </a:solidFill>
            </a:endParaRPr>
          </a:p>
        </p:txBody>
      </p:sp>
      <p:sp>
        <p:nvSpPr>
          <p:cNvPr id="19465" name="Line 11"/>
          <p:cNvSpPr>
            <a:spLocks noChangeShapeType="1"/>
          </p:cNvSpPr>
          <p:nvPr/>
        </p:nvSpPr>
        <p:spPr bwMode="auto">
          <a:xfrm flipV="1">
            <a:off x="4000500" y="2400300"/>
            <a:ext cx="1328738" cy="628650"/>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wrap="none" lIns="0" tIns="0" rIns="0" bIns="0" anchor="ctr"/>
          <a:lstStyle/>
          <a:p>
            <a:endParaRPr lang="en-US" sz="1350"/>
          </a:p>
        </p:txBody>
      </p:sp>
      <p:sp>
        <p:nvSpPr>
          <p:cNvPr id="19466" name="Line 13"/>
          <p:cNvSpPr>
            <a:spLocks noChangeShapeType="1"/>
          </p:cNvSpPr>
          <p:nvPr/>
        </p:nvSpPr>
        <p:spPr bwMode="auto">
          <a:xfrm>
            <a:off x="4000500" y="3257550"/>
            <a:ext cx="1485900" cy="914400"/>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wrap="none" lIns="0" tIns="0" rIns="0" bIns="0" anchor="ctr"/>
          <a:lstStyle/>
          <a:p>
            <a:endParaRPr lang="en-US" sz="1350"/>
          </a:p>
        </p:txBody>
      </p:sp>
      <p:pic>
        <p:nvPicPr>
          <p:cNvPr id="19467" name="Picture 14" descr="storagearray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4951" y="2171700"/>
            <a:ext cx="1003697"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5" descr="tapelibrar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8528" y="3600450"/>
            <a:ext cx="84296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Rectangle 16"/>
          <p:cNvSpPr>
            <a:spLocks noChangeArrowheads="1"/>
          </p:cNvSpPr>
          <p:nvPr/>
        </p:nvSpPr>
        <p:spPr bwMode="auto">
          <a:xfrm>
            <a:off x="5372101" y="4800601"/>
            <a:ext cx="112274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zh-CN" sz="1350">
                <a:solidFill>
                  <a:srgbClr val="001636"/>
                </a:solidFill>
                <a:ea typeface="SimSun" panose="02010600030101010101" pitchFamily="2" charset="-122"/>
              </a:rPr>
              <a:t>Tape Library</a:t>
            </a:r>
            <a:endParaRPr lang="en-US" altLang="en-US" sz="1350">
              <a:solidFill>
                <a:srgbClr val="001636"/>
              </a:solidFill>
            </a:endParaRPr>
          </a:p>
        </p:txBody>
      </p:sp>
      <p:sp>
        <p:nvSpPr>
          <p:cNvPr id="19470" name="Rectangle 17"/>
          <p:cNvSpPr>
            <a:spLocks noChangeArrowheads="1"/>
          </p:cNvSpPr>
          <p:nvPr/>
        </p:nvSpPr>
        <p:spPr bwMode="auto">
          <a:xfrm rot="1755694">
            <a:off x="4025503" y="3141153"/>
            <a:ext cx="111799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zh-CN" sz="1350">
                <a:solidFill>
                  <a:srgbClr val="000000"/>
                </a:solidFill>
                <a:ea typeface="SimSun" panose="02010600030101010101" pitchFamily="2" charset="-122"/>
              </a:rPr>
              <a:t>Backup Data</a:t>
            </a:r>
            <a:endParaRPr lang="en-US" altLang="en-US" sz="1350">
              <a:solidFill>
                <a:srgbClr val="000000"/>
              </a:solidFill>
            </a:endParaRPr>
          </a:p>
        </p:txBody>
      </p:sp>
      <p:sp>
        <p:nvSpPr>
          <p:cNvPr id="19471" name="Rectangle 18"/>
          <p:cNvSpPr>
            <a:spLocks noChangeArrowheads="1"/>
          </p:cNvSpPr>
          <p:nvPr/>
        </p:nvSpPr>
        <p:spPr bwMode="auto">
          <a:xfrm rot="-1207183">
            <a:off x="3741151" y="2330627"/>
            <a:ext cx="152477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
                <a:srgbClr val="003580"/>
              </a:buClr>
              <a:buFont typeface="Wingdings" panose="05000000000000000000" pitchFamily="2" charset="2"/>
              <a:buNone/>
            </a:pPr>
            <a:r>
              <a:rPr lang="en-US" altLang="zh-CN" sz="1350">
                <a:solidFill>
                  <a:srgbClr val="000000"/>
                </a:solidFill>
                <a:ea typeface="SimSun" panose="02010600030101010101" pitchFamily="2" charset="-122"/>
              </a:rPr>
              <a:t>Metadata Catalog</a:t>
            </a:r>
          </a:p>
        </p:txBody>
      </p:sp>
    </p:spTree>
    <p:extLst>
      <p:ext uri="{BB962C8B-B14F-4D97-AF65-F5344CB8AC3E}">
        <p14:creationId xmlns:p14="http://schemas.microsoft.com/office/powerpoint/2010/main" val="2339875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smtClean="0">
                <a:ea typeface="SimSun" pitchFamily="2" charset="-122"/>
              </a:rPr>
              <a:t>Backup Operation</a:t>
            </a:r>
            <a:endParaRPr lang="en-US" smtClean="0">
              <a:ea typeface="SimSun" pitchFamily="2" charset="-122"/>
            </a:endParaRPr>
          </a:p>
        </p:txBody>
      </p:sp>
      <p:sp>
        <p:nvSpPr>
          <p:cNvPr id="35859" name="Rectangle 19"/>
          <p:cNvSpPr>
            <a:spLocks noGrp="1" noChangeArrowheads="1"/>
          </p:cNvSpPr>
          <p:nvPr>
            <p:ph type="body" idx="1"/>
          </p:nvPr>
        </p:nvSpPr>
        <p:spPr>
          <a:xfrm>
            <a:off x="628650" y="2226469"/>
            <a:ext cx="7886700" cy="3050381"/>
          </a:xfrm>
        </p:spPr>
        <p:txBody>
          <a:bodyPr/>
          <a:lstStyle/>
          <a:p>
            <a:pPr eaLnBrk="1" hangingPunct="1">
              <a:lnSpc>
                <a:spcPct val="80000"/>
              </a:lnSpc>
              <a:defRPr/>
            </a:pPr>
            <a:r>
              <a:rPr lang="en-US" dirty="0"/>
              <a:t>Start the scheduled backup process</a:t>
            </a:r>
          </a:p>
          <a:p>
            <a:pPr eaLnBrk="1" hangingPunct="1">
              <a:lnSpc>
                <a:spcPct val="80000"/>
              </a:lnSpc>
              <a:defRPr/>
            </a:pPr>
            <a:r>
              <a:rPr lang="en-US" dirty="0"/>
              <a:t>Backup data retrieves backup related information from backup catalog</a:t>
            </a:r>
          </a:p>
          <a:p>
            <a:pPr eaLnBrk="1" hangingPunct="1">
              <a:lnSpc>
                <a:spcPct val="80000"/>
              </a:lnSpc>
              <a:defRPr/>
            </a:pPr>
            <a:r>
              <a:rPr lang="en-US" dirty="0"/>
              <a:t>Backup server instruct backup clients to send its metadata to the backup server.</a:t>
            </a:r>
          </a:p>
          <a:p>
            <a:pPr eaLnBrk="1" hangingPunct="1">
              <a:lnSpc>
                <a:spcPct val="80000"/>
              </a:lnSpc>
              <a:defRPr/>
            </a:pPr>
            <a:r>
              <a:rPr lang="en-US" dirty="0"/>
              <a:t>Backup clients send data to backup server</a:t>
            </a:r>
          </a:p>
          <a:p>
            <a:pPr>
              <a:lnSpc>
                <a:spcPct val="80000"/>
              </a:lnSpc>
              <a:defRPr/>
            </a:pPr>
            <a:r>
              <a:rPr lang="en-US" dirty="0"/>
              <a:t>Backup server sends data to backup device</a:t>
            </a:r>
          </a:p>
          <a:p>
            <a:pPr eaLnBrk="1" hangingPunct="1">
              <a:lnSpc>
                <a:spcPct val="80000"/>
              </a:lnSpc>
              <a:defRPr/>
            </a:pPr>
            <a:r>
              <a:rPr lang="en-US" dirty="0"/>
              <a:t>Backup server update and records the status</a:t>
            </a:r>
          </a:p>
          <a:p>
            <a:pPr eaLnBrk="1" hangingPunct="1">
              <a:lnSpc>
                <a:spcPct val="80000"/>
              </a:lnSpc>
              <a:defRPr/>
            </a:pPr>
            <a:endParaRPr lang="en-US" sz="1800" dirty="0"/>
          </a:p>
        </p:txBody>
      </p:sp>
    </p:spTree>
    <p:extLst>
      <p:ext uri="{BB962C8B-B14F-4D97-AF65-F5344CB8AC3E}">
        <p14:creationId xmlns:p14="http://schemas.microsoft.com/office/powerpoint/2010/main" val="701148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zh-CN" sz="3000">
                <a:ea typeface="SimSun" pitchFamily="2" charset="-122"/>
              </a:rPr>
              <a:t>Restore Operation</a:t>
            </a:r>
            <a:endParaRPr lang="en-US" sz="3000">
              <a:ea typeface="SimSun" pitchFamily="2" charset="-122"/>
            </a:endParaRPr>
          </a:p>
        </p:txBody>
      </p:sp>
      <p:sp>
        <p:nvSpPr>
          <p:cNvPr id="19459" name="Rectangle 3"/>
          <p:cNvSpPr>
            <a:spLocks noGrp="1" noChangeArrowheads="1"/>
          </p:cNvSpPr>
          <p:nvPr>
            <p:ph type="body" idx="1"/>
          </p:nvPr>
        </p:nvSpPr>
        <p:spPr/>
        <p:txBody>
          <a:bodyPr/>
          <a:lstStyle/>
          <a:p>
            <a:pPr eaLnBrk="1" hangingPunct="1">
              <a:lnSpc>
                <a:spcPct val="90000"/>
              </a:lnSpc>
              <a:defRPr/>
            </a:pPr>
            <a:r>
              <a:rPr lang="en-US" dirty="0"/>
              <a:t>Backup server scans backup catalog to identify the data to be restore and the client that will receive data.</a:t>
            </a:r>
          </a:p>
          <a:p>
            <a:pPr eaLnBrk="1" hangingPunct="1">
              <a:lnSpc>
                <a:spcPct val="90000"/>
              </a:lnSpc>
              <a:defRPr/>
            </a:pPr>
            <a:r>
              <a:rPr lang="en-US" dirty="0"/>
              <a:t>Backup servers </a:t>
            </a:r>
            <a:r>
              <a:rPr lang="en-US" dirty="0" smtClean="0"/>
              <a:t>load </a:t>
            </a:r>
            <a:r>
              <a:rPr lang="en-US" dirty="0"/>
              <a:t>backup media in backup device.</a:t>
            </a:r>
          </a:p>
          <a:p>
            <a:pPr eaLnBrk="1" hangingPunct="1">
              <a:lnSpc>
                <a:spcPct val="90000"/>
              </a:lnSpc>
              <a:defRPr/>
            </a:pPr>
            <a:r>
              <a:rPr lang="en-US" dirty="0"/>
              <a:t>Data is read and send to backup client</a:t>
            </a:r>
            <a:r>
              <a:rPr lang="en-US" dirty="0" smtClean="0"/>
              <a:t>.</a:t>
            </a:r>
          </a:p>
          <a:p>
            <a:pPr eaLnBrk="1" hangingPunct="1">
              <a:lnSpc>
                <a:spcPct val="90000"/>
              </a:lnSpc>
              <a:defRPr/>
            </a:pPr>
            <a:r>
              <a:rPr lang="en-US" dirty="0" smtClean="0"/>
              <a:t>Backup server update restore metadata and catalogs</a:t>
            </a:r>
            <a:endParaRPr lang="en-US" dirty="0"/>
          </a:p>
          <a:p>
            <a:pPr marL="0" indent="0">
              <a:lnSpc>
                <a:spcPct val="90000"/>
              </a:lnSpc>
              <a:buNone/>
              <a:defRPr/>
            </a:pPr>
            <a:endParaRPr lang="en-US" dirty="0"/>
          </a:p>
        </p:txBody>
      </p:sp>
    </p:spTree>
    <p:extLst>
      <p:ext uri="{BB962C8B-B14F-4D97-AF65-F5344CB8AC3E}">
        <p14:creationId xmlns:p14="http://schemas.microsoft.com/office/powerpoint/2010/main" val="2646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09599"/>
            <a:ext cx="5715000" cy="609601"/>
          </a:xfrm>
        </p:spPr>
        <p:txBody>
          <a:bodyPr>
            <a:normAutofit fontScale="90000"/>
          </a:bodyPr>
          <a:lstStyle/>
          <a:p>
            <a:r>
              <a:rPr lang="en-US" dirty="0" smtClean="0"/>
              <a:t>Outline</a:t>
            </a:r>
            <a:endParaRPr lang="en-US" dirty="0"/>
          </a:p>
        </p:txBody>
      </p:sp>
      <p:sp>
        <p:nvSpPr>
          <p:cNvPr id="3" name="Subtitle 2"/>
          <p:cNvSpPr>
            <a:spLocks noGrp="1"/>
          </p:cNvSpPr>
          <p:nvPr>
            <p:ph type="subTitle" idx="1"/>
          </p:nvPr>
        </p:nvSpPr>
        <p:spPr>
          <a:xfrm>
            <a:off x="1371600" y="1295400"/>
            <a:ext cx="6400800" cy="4648200"/>
          </a:xfrm>
        </p:spPr>
        <p:txBody>
          <a:bodyPr>
            <a:normAutofit/>
          </a:bodyPr>
          <a:lstStyle/>
          <a:p>
            <a:pPr marL="457200" indent="-457200" algn="l">
              <a:lnSpc>
                <a:spcPct val="80000"/>
              </a:lnSpc>
              <a:buFont typeface="Arial" panose="020B0604020202020204" pitchFamily="34" charset="0"/>
              <a:buChar char="•"/>
              <a:defRPr/>
            </a:pPr>
            <a:endParaRPr lang="en-US" altLang="en-US" sz="2800" b="1" dirty="0" smtClean="0">
              <a:latin typeface="Arial" panose="020B0604020202020204" pitchFamily="34" charset="0"/>
              <a:cs typeface="Arial" panose="020B0604020202020204" pitchFamily="34" charset="0"/>
            </a:endParaRPr>
          </a:p>
          <a:p>
            <a:pPr marL="457200" indent="-457200" algn="l">
              <a:lnSpc>
                <a:spcPct val="80000"/>
              </a:lnSpc>
              <a:buFont typeface="Arial" panose="020B0604020202020204" pitchFamily="34" charset="0"/>
              <a:buChar char="•"/>
              <a:defRPr/>
            </a:pPr>
            <a:endParaRPr lang="en-US" altLang="en-US" sz="2800" b="1" dirty="0">
              <a:latin typeface="Arial" panose="020B0604020202020204" pitchFamily="34" charset="0"/>
              <a:cs typeface="Arial" panose="020B0604020202020204" pitchFamily="34" charset="0"/>
            </a:endParaRPr>
          </a:p>
          <a:p>
            <a:pPr marL="457200" indent="-457200" algn="l">
              <a:lnSpc>
                <a:spcPct val="80000"/>
              </a:lnSpc>
              <a:buFont typeface="Arial" panose="020B0604020202020204" pitchFamily="34" charset="0"/>
              <a:buChar char="•"/>
              <a:defRPr/>
            </a:pPr>
            <a:r>
              <a:rPr lang="en-US" altLang="en-US" dirty="0"/>
              <a:t>What is </a:t>
            </a:r>
            <a:r>
              <a:rPr lang="en-US" altLang="en-US" dirty="0" smtClean="0"/>
              <a:t>backup ?</a:t>
            </a:r>
            <a:endParaRPr lang="en-US" altLang="en-US" dirty="0"/>
          </a:p>
          <a:p>
            <a:pPr marL="457200" indent="-457200" algn="l">
              <a:lnSpc>
                <a:spcPct val="80000"/>
              </a:lnSpc>
              <a:buFont typeface="Arial" panose="020B0604020202020204" pitchFamily="34" charset="0"/>
              <a:buChar char="•"/>
              <a:defRPr/>
            </a:pPr>
            <a:r>
              <a:rPr lang="en-US" altLang="en-US" dirty="0"/>
              <a:t>Necessity of backup</a:t>
            </a:r>
          </a:p>
          <a:p>
            <a:pPr marL="457200" indent="-457200" algn="l">
              <a:lnSpc>
                <a:spcPct val="80000"/>
              </a:lnSpc>
              <a:buFont typeface="Arial" panose="020B0604020202020204" pitchFamily="34" charset="0"/>
              <a:buChar char="•"/>
              <a:defRPr/>
            </a:pPr>
            <a:r>
              <a:rPr lang="en-US" altLang="en-US" dirty="0"/>
              <a:t>Metrics for backup</a:t>
            </a:r>
          </a:p>
          <a:p>
            <a:pPr marL="457200" indent="-457200" algn="l">
              <a:lnSpc>
                <a:spcPct val="80000"/>
              </a:lnSpc>
              <a:buFont typeface="Arial" panose="020B0604020202020204" pitchFamily="34" charset="0"/>
              <a:buChar char="•"/>
              <a:defRPr/>
            </a:pPr>
            <a:r>
              <a:rPr lang="en-US" altLang="en-US" dirty="0"/>
              <a:t>Type of Backup</a:t>
            </a:r>
          </a:p>
          <a:p>
            <a:pPr marL="457200" indent="-457200" algn="l">
              <a:lnSpc>
                <a:spcPct val="80000"/>
              </a:lnSpc>
              <a:buFont typeface="Arial" panose="020B0604020202020204" pitchFamily="34" charset="0"/>
              <a:buChar char="•"/>
              <a:defRPr/>
            </a:pPr>
            <a:r>
              <a:rPr lang="en-US" altLang="zh-CN" dirty="0"/>
              <a:t>Backup Architecture and Process</a:t>
            </a:r>
            <a:endParaRPr lang="en-US" altLang="en-US" dirty="0"/>
          </a:p>
          <a:p>
            <a:pPr marL="457200" indent="-457200" algn="l">
              <a:lnSpc>
                <a:spcPct val="80000"/>
              </a:lnSpc>
              <a:buFont typeface="Arial" panose="020B0604020202020204" pitchFamily="34" charset="0"/>
              <a:buChar char="•"/>
              <a:defRPr/>
            </a:pPr>
            <a:r>
              <a:rPr lang="en-US" dirty="0"/>
              <a:t>Backup Optimization</a:t>
            </a:r>
            <a:endParaRPr lang="en-US" altLang="en-US" dirty="0"/>
          </a:p>
          <a:p>
            <a:pPr marL="457200" indent="-457200" algn="l">
              <a:lnSpc>
                <a:spcPct val="80000"/>
              </a:lnSpc>
              <a:buFont typeface="Arial" panose="020B0604020202020204" pitchFamily="34" charset="0"/>
              <a:buChar char="•"/>
              <a:defRPr/>
            </a:pPr>
            <a:r>
              <a:rPr lang="en-US" altLang="en-US" dirty="0"/>
              <a:t>Backup Policy</a:t>
            </a:r>
          </a:p>
        </p:txBody>
      </p:sp>
    </p:spTree>
    <p:extLst>
      <p:ext uri="{BB962C8B-B14F-4D97-AF65-F5344CB8AC3E}">
        <p14:creationId xmlns:p14="http://schemas.microsoft.com/office/powerpoint/2010/main" val="4206005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Terminology</a:t>
            </a:r>
            <a:endParaRPr lang="en-US" dirty="0"/>
          </a:p>
        </p:txBody>
      </p:sp>
      <p:sp>
        <p:nvSpPr>
          <p:cNvPr id="3" name="Content Placeholder 2"/>
          <p:cNvSpPr>
            <a:spLocks noGrp="1"/>
          </p:cNvSpPr>
          <p:nvPr>
            <p:ph idx="1"/>
          </p:nvPr>
        </p:nvSpPr>
        <p:spPr/>
        <p:txBody>
          <a:bodyPr/>
          <a:lstStyle/>
          <a:p>
            <a:r>
              <a:rPr lang="en-US" dirty="0" smtClean="0"/>
              <a:t>File Level Backup</a:t>
            </a:r>
          </a:p>
          <a:p>
            <a:r>
              <a:rPr lang="en-US" dirty="0" smtClean="0"/>
              <a:t>Block level Backup</a:t>
            </a:r>
          </a:p>
          <a:p>
            <a:r>
              <a:rPr lang="en-US" dirty="0" smtClean="0"/>
              <a:t>Metadata</a:t>
            </a:r>
          </a:p>
          <a:p>
            <a:r>
              <a:rPr lang="en-US" dirty="0" smtClean="0"/>
              <a:t>Snapshot </a:t>
            </a:r>
          </a:p>
          <a:p>
            <a:r>
              <a:rPr lang="en-US" dirty="0" smtClean="0"/>
              <a:t>Archive</a:t>
            </a:r>
          </a:p>
          <a:p>
            <a:r>
              <a:rPr lang="en-US" dirty="0" smtClean="0"/>
              <a:t>Retrieve</a:t>
            </a:r>
          </a:p>
          <a:p>
            <a:r>
              <a:rPr lang="en-US" dirty="0" smtClean="0"/>
              <a:t>Restore</a:t>
            </a:r>
          </a:p>
        </p:txBody>
      </p:sp>
    </p:spTree>
    <p:extLst>
      <p:ext uri="{BB962C8B-B14F-4D97-AF65-F5344CB8AC3E}">
        <p14:creationId xmlns:p14="http://schemas.microsoft.com/office/powerpoint/2010/main" val="1241937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Backup Optimization</a:t>
            </a:r>
            <a:endParaRPr lang="en-US" sz="4000"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Thin Provisioning:</a:t>
            </a:r>
          </a:p>
          <a:p>
            <a:pPr lvl="2"/>
            <a:r>
              <a:rPr lang="en-US" dirty="0" smtClean="0"/>
              <a:t>Consume storage on demand by eliminating the preallocation of storage capacity</a:t>
            </a:r>
          </a:p>
          <a:p>
            <a:pPr lvl="2"/>
            <a:r>
              <a:rPr lang="en-US" dirty="0"/>
              <a:t>e</a:t>
            </a:r>
            <a:r>
              <a:rPr lang="en-US" dirty="0" smtClean="0"/>
              <a:t>.g. Allocation of HDD in </a:t>
            </a:r>
            <a:r>
              <a:rPr lang="en-US" dirty="0" err="1" smtClean="0"/>
              <a:t>ESXi</a:t>
            </a:r>
            <a:endParaRPr lang="en-US" dirty="0" smtClean="0"/>
          </a:p>
          <a:p>
            <a:r>
              <a:rPr lang="en-US" dirty="0" smtClean="0"/>
              <a:t>Data Compression</a:t>
            </a:r>
          </a:p>
          <a:p>
            <a:pPr lvl="2"/>
            <a:r>
              <a:rPr lang="en-US" dirty="0" smtClean="0"/>
              <a:t>Reduce file size by eliminating binary level redundant data within a block of data</a:t>
            </a:r>
          </a:p>
          <a:p>
            <a:pPr lvl="2"/>
            <a:r>
              <a:rPr lang="en-US" dirty="0" smtClean="0"/>
              <a:t>e.g. JPG, gzip,bzip2</a:t>
            </a:r>
          </a:p>
          <a:p>
            <a:r>
              <a:rPr lang="en-US" dirty="0" smtClean="0"/>
              <a:t>Data Deduplication</a:t>
            </a:r>
          </a:p>
          <a:p>
            <a:pPr lvl="2"/>
            <a:r>
              <a:rPr lang="en-US" dirty="0" smtClean="0"/>
              <a:t>Reduce data size by replacing multiple copies of data with references to single</a:t>
            </a:r>
            <a:endParaRPr lang="en-US" dirty="0"/>
          </a:p>
        </p:txBody>
      </p:sp>
    </p:spTree>
    <p:extLst>
      <p:ext uri="{BB962C8B-B14F-4D97-AF65-F5344CB8AC3E}">
        <p14:creationId xmlns:p14="http://schemas.microsoft.com/office/powerpoint/2010/main" val="171893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92100"/>
            <a:ext cx="8229600" cy="774700"/>
          </a:xfrm>
        </p:spPr>
        <p:txBody>
          <a:bodyPr>
            <a:normAutofit fontScale="90000"/>
          </a:bodyPr>
          <a:lstStyle/>
          <a:p>
            <a:pPr algn="ctr" eaLnBrk="1" hangingPunct="1">
              <a:defRPr/>
            </a:pPr>
            <a:r>
              <a:rPr lang="en-US" altLang="zh-CN" sz="4000" dirty="0" smtClean="0">
                <a:ea typeface="SimSun" pitchFamily="2" charset="-122"/>
              </a:rPr>
              <a:t>Backup Policy</a:t>
            </a:r>
            <a:br>
              <a:rPr lang="en-US" altLang="zh-CN" sz="4000" dirty="0" smtClean="0">
                <a:ea typeface="SimSun" pitchFamily="2" charset="-122"/>
              </a:rPr>
            </a:br>
            <a:endParaRPr lang="en-US" sz="4000" dirty="0" smtClean="0">
              <a:ea typeface="SimSun" pitchFamily="2" charset="-122"/>
            </a:endParaRPr>
          </a:p>
        </p:txBody>
      </p:sp>
      <p:sp>
        <p:nvSpPr>
          <p:cNvPr id="25603" name="Rectangle 3"/>
          <p:cNvSpPr>
            <a:spLocks noGrp="1" noChangeArrowheads="1"/>
          </p:cNvSpPr>
          <p:nvPr>
            <p:ph type="body" idx="1"/>
          </p:nvPr>
        </p:nvSpPr>
        <p:spPr>
          <a:xfrm>
            <a:off x="457200" y="838200"/>
            <a:ext cx="8229600" cy="5715000"/>
          </a:xfrm>
        </p:spPr>
        <p:txBody>
          <a:bodyPr/>
          <a:lstStyle/>
          <a:p>
            <a:pPr marL="0" indent="0" eaLnBrk="1" hangingPunct="1">
              <a:buFontTx/>
              <a:buNone/>
              <a:defRPr/>
            </a:pPr>
            <a:r>
              <a:rPr lang="en-US" sz="1800" dirty="0" smtClean="0">
                <a:effectLst/>
              </a:rPr>
              <a:t>A </a:t>
            </a:r>
            <a:r>
              <a:rPr lang="en-US" sz="1800" dirty="0">
                <a:effectLst/>
              </a:rPr>
              <a:t>backup </a:t>
            </a:r>
            <a:r>
              <a:rPr lang="en-US" sz="1800" dirty="0" smtClean="0">
                <a:effectLst/>
              </a:rPr>
              <a:t>policy </a:t>
            </a:r>
            <a:r>
              <a:rPr lang="en-US" sz="1800" dirty="0">
                <a:effectLst/>
              </a:rPr>
              <a:t>is essentially a set of procedures that you prepare and implement to protect your important digital content from hard drive failures, virus attacks and other events or </a:t>
            </a:r>
            <a:r>
              <a:rPr lang="en-US" sz="1800" dirty="0" smtClean="0">
                <a:effectLst/>
              </a:rPr>
              <a:t>disasters.</a:t>
            </a:r>
          </a:p>
          <a:p>
            <a:pPr marL="0" indent="0" eaLnBrk="1" hangingPunct="1">
              <a:buFontTx/>
              <a:buNone/>
              <a:defRPr/>
            </a:pPr>
            <a:endParaRPr lang="en-US" sz="800" b="1" dirty="0" smtClean="0">
              <a:effectLst/>
            </a:endParaRPr>
          </a:p>
          <a:p>
            <a:pPr marL="0" indent="0" eaLnBrk="1" hangingPunct="1">
              <a:buFontTx/>
              <a:buNone/>
              <a:defRPr/>
            </a:pPr>
            <a:r>
              <a:rPr lang="en-US" sz="1800" b="1" dirty="0">
                <a:effectLst/>
              </a:rPr>
              <a:t>Features of a Good Backup </a:t>
            </a:r>
            <a:r>
              <a:rPr lang="en-US" sz="1800" b="1" dirty="0" smtClean="0">
                <a:effectLst/>
              </a:rPr>
              <a:t>Policy:</a:t>
            </a:r>
          </a:p>
          <a:p>
            <a:pPr eaLnBrk="1" hangingPunct="1">
              <a:defRPr/>
            </a:pPr>
            <a:r>
              <a:rPr lang="en-US" sz="1600" dirty="0">
                <a:effectLst/>
              </a:rPr>
              <a:t>Able to recover from data loss in all circumstances like hard drive failure, virus attacks, theft, accidental deletes or data entry errors, sabotage, fire, flood, earth quakes and other natural disasters.</a:t>
            </a:r>
          </a:p>
          <a:p>
            <a:pPr eaLnBrk="1" hangingPunct="1">
              <a:defRPr/>
            </a:pPr>
            <a:r>
              <a:rPr lang="en-US" sz="1600" dirty="0">
                <a:effectLst/>
              </a:rPr>
              <a:t>Able to recover to an earlier state if necessary like due to data entry errors or accidental deletes.</a:t>
            </a:r>
          </a:p>
          <a:p>
            <a:pPr eaLnBrk="1" hangingPunct="1">
              <a:defRPr/>
            </a:pPr>
            <a:r>
              <a:rPr lang="en-US" sz="1600" dirty="0">
                <a:effectLst/>
              </a:rPr>
              <a:t>Able to recover as quickly as possible with minimum effort, cost and data loss.</a:t>
            </a:r>
          </a:p>
          <a:p>
            <a:pPr eaLnBrk="1" hangingPunct="1">
              <a:defRPr/>
            </a:pPr>
            <a:r>
              <a:rPr lang="en-US" sz="1600" dirty="0">
                <a:effectLst/>
              </a:rPr>
              <a:t>Require minimum ongoing human interaction and maintenance after the initial setup. Hence able to run automated or semi-automated</a:t>
            </a:r>
            <a:r>
              <a:rPr lang="en-US" sz="1600" dirty="0" smtClean="0">
                <a:effectLst/>
              </a:rPr>
              <a:t>.</a:t>
            </a:r>
          </a:p>
          <a:p>
            <a:pPr marL="0" indent="0" eaLnBrk="1" hangingPunct="1">
              <a:buFontTx/>
              <a:buNone/>
              <a:defRPr/>
            </a:pPr>
            <a:endParaRPr lang="en-US" sz="800" dirty="0" smtClean="0">
              <a:effectLst/>
            </a:endParaRPr>
          </a:p>
          <a:p>
            <a:pPr marL="0" indent="0" eaLnBrk="1" hangingPunct="1">
              <a:buFontTx/>
              <a:buNone/>
              <a:defRPr/>
            </a:pPr>
            <a:r>
              <a:rPr lang="en-US" sz="1800" b="1" dirty="0">
                <a:effectLst/>
              </a:rPr>
              <a:t>Planning Your Backup </a:t>
            </a:r>
            <a:r>
              <a:rPr lang="en-US" sz="1800" b="1" dirty="0" smtClean="0">
                <a:effectLst/>
              </a:rPr>
              <a:t>Policy:</a:t>
            </a:r>
          </a:p>
          <a:p>
            <a:pPr eaLnBrk="1" hangingPunct="1">
              <a:defRPr/>
            </a:pPr>
            <a:r>
              <a:rPr lang="en-US" sz="1800" b="1" dirty="0" smtClean="0">
                <a:effectLst/>
              </a:rPr>
              <a:t>What </a:t>
            </a:r>
            <a:r>
              <a:rPr lang="en-US" sz="1800" b="1" dirty="0">
                <a:effectLst/>
              </a:rPr>
              <a:t>To Backup</a:t>
            </a:r>
          </a:p>
          <a:p>
            <a:pPr eaLnBrk="1" hangingPunct="1">
              <a:defRPr/>
            </a:pPr>
            <a:r>
              <a:rPr lang="en-US" sz="1800" b="1" dirty="0">
                <a:effectLst/>
              </a:rPr>
              <a:t>Where To Backup To</a:t>
            </a:r>
          </a:p>
          <a:p>
            <a:pPr eaLnBrk="1" hangingPunct="1">
              <a:defRPr/>
            </a:pPr>
            <a:r>
              <a:rPr lang="en-US" sz="1800" b="1" dirty="0" smtClean="0">
                <a:effectLst/>
              </a:rPr>
              <a:t>When </a:t>
            </a:r>
            <a:r>
              <a:rPr lang="en-US" sz="1800" b="1" dirty="0">
                <a:effectLst/>
              </a:rPr>
              <a:t>To Backup</a:t>
            </a:r>
          </a:p>
          <a:p>
            <a:pPr marL="0" indent="0" eaLnBrk="1" hangingPunct="1">
              <a:buFontTx/>
              <a:buNone/>
              <a:defRPr/>
            </a:pPr>
            <a:endParaRPr lang="en-US" sz="1800" b="1" dirty="0">
              <a:effectLst/>
            </a:endParaRPr>
          </a:p>
          <a:p>
            <a:pPr eaLnBrk="1" hangingPunct="1">
              <a:defRPr/>
            </a:pPr>
            <a:endParaRPr lang="en-US" sz="1800" b="1" dirty="0">
              <a:effectLst/>
            </a:endParaRPr>
          </a:p>
        </p:txBody>
      </p:sp>
    </p:spTree>
    <p:extLst>
      <p:ext uri="{BB962C8B-B14F-4D97-AF65-F5344CB8AC3E}">
        <p14:creationId xmlns:p14="http://schemas.microsoft.com/office/powerpoint/2010/main" val="3474727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GB" dirty="0" smtClean="0"/>
              <a:t>Tape Library</a:t>
            </a:r>
            <a:endParaRPr lang="en-US" dirty="0" smtClean="0"/>
          </a:p>
        </p:txBody>
      </p:sp>
      <p:sp>
        <p:nvSpPr>
          <p:cNvPr id="11267" name="Rectangle 3"/>
          <p:cNvSpPr>
            <a:spLocks noGrp="1" noChangeArrowheads="1"/>
          </p:cNvSpPr>
          <p:nvPr>
            <p:ph type="body" idx="1"/>
          </p:nvPr>
        </p:nvSpPr>
        <p:spPr>
          <a:xfrm>
            <a:off x="457200" y="1600200"/>
            <a:ext cx="8229600" cy="4876800"/>
          </a:xfrm>
        </p:spPr>
        <p:txBody>
          <a:bodyPr/>
          <a:lstStyle/>
          <a:p>
            <a:pPr marL="0" indent="0" eaLnBrk="1" hangingPunct="1">
              <a:buFontTx/>
              <a:buNone/>
              <a:defRPr/>
            </a:pPr>
            <a:r>
              <a:rPr lang="en-US" sz="2000" dirty="0" smtClean="0"/>
              <a:t>A </a:t>
            </a:r>
            <a:r>
              <a:rPr lang="en-US" sz="2000" dirty="0"/>
              <a:t>tape </a:t>
            </a:r>
            <a:r>
              <a:rPr lang="en-US" sz="2000" dirty="0" smtClean="0"/>
              <a:t>library </a:t>
            </a:r>
            <a:r>
              <a:rPr lang="en-US" sz="2000" dirty="0"/>
              <a:t>is a storage device which </a:t>
            </a:r>
            <a:r>
              <a:rPr lang="en-US" sz="2000" dirty="0" smtClean="0"/>
              <a:t>contains;</a:t>
            </a:r>
          </a:p>
          <a:p>
            <a:pPr marL="0" indent="0" eaLnBrk="1" hangingPunct="1">
              <a:buFontTx/>
              <a:buNone/>
              <a:defRPr/>
            </a:pPr>
            <a:endParaRPr lang="en-US" sz="2000" dirty="0" smtClean="0"/>
          </a:p>
          <a:p>
            <a:pPr eaLnBrk="1" hangingPunct="1">
              <a:defRPr/>
            </a:pPr>
            <a:r>
              <a:rPr lang="en-US" sz="2000" dirty="0" smtClean="0"/>
              <a:t>One </a:t>
            </a:r>
            <a:r>
              <a:rPr lang="en-US" sz="2000" dirty="0"/>
              <a:t>or more tape </a:t>
            </a:r>
            <a:r>
              <a:rPr lang="en-US" sz="2000" dirty="0" smtClean="0"/>
              <a:t>drives</a:t>
            </a:r>
          </a:p>
          <a:p>
            <a:pPr eaLnBrk="1" hangingPunct="1">
              <a:defRPr/>
            </a:pPr>
            <a:r>
              <a:rPr lang="en-US" sz="2000" dirty="0" smtClean="0"/>
              <a:t>Number </a:t>
            </a:r>
            <a:r>
              <a:rPr lang="en-US" sz="2000" dirty="0"/>
              <a:t>of slots to hold tape </a:t>
            </a:r>
            <a:r>
              <a:rPr lang="en-US" sz="2000" dirty="0" smtClean="0"/>
              <a:t>cartridges</a:t>
            </a:r>
          </a:p>
          <a:p>
            <a:pPr eaLnBrk="1" hangingPunct="1">
              <a:defRPr/>
            </a:pPr>
            <a:r>
              <a:rPr lang="en-US" sz="2000" dirty="0" smtClean="0"/>
              <a:t>Barcode </a:t>
            </a:r>
            <a:r>
              <a:rPr lang="en-US" sz="2000" dirty="0"/>
              <a:t>reader to identify tape </a:t>
            </a:r>
            <a:r>
              <a:rPr lang="en-US" sz="2000" dirty="0" smtClean="0"/>
              <a:t>cartridges</a:t>
            </a:r>
          </a:p>
          <a:p>
            <a:pPr eaLnBrk="1" hangingPunct="1">
              <a:defRPr/>
            </a:pPr>
            <a:r>
              <a:rPr lang="en-US" sz="2000" dirty="0"/>
              <a:t>A</a:t>
            </a:r>
            <a:r>
              <a:rPr lang="en-US" sz="2000" dirty="0" smtClean="0"/>
              <a:t>n </a:t>
            </a:r>
            <a:r>
              <a:rPr lang="en-US" sz="2000" dirty="0"/>
              <a:t>automated method for loading tapes (a robot</a:t>
            </a:r>
            <a:r>
              <a:rPr lang="en-US" sz="2000" dirty="0" smtClean="0"/>
              <a:t>)</a:t>
            </a:r>
          </a:p>
          <a:p>
            <a:pPr marL="0" indent="0" eaLnBrk="1" hangingPunct="1">
              <a:buFontTx/>
              <a:buNone/>
              <a:defRPr/>
            </a:pPr>
            <a:endParaRPr lang="en-US" sz="2000" b="1" dirty="0"/>
          </a:p>
          <a:p>
            <a:pPr marL="0" indent="0" eaLnBrk="1" hangingPunct="1">
              <a:buFontTx/>
              <a:buNone/>
              <a:defRPr/>
            </a:pPr>
            <a:r>
              <a:rPr lang="en-US" sz="2000" b="1" dirty="0" smtClean="0"/>
              <a:t>Software support</a:t>
            </a:r>
            <a:r>
              <a:rPr lang="en-US" sz="2000" dirty="0" smtClean="0"/>
              <a:t>: There </a:t>
            </a:r>
            <a:r>
              <a:rPr lang="en-US" sz="2000" dirty="0"/>
              <a:t>are several large-scale library-management packages available commercially. Open-Source support includes AMANDA, </a:t>
            </a:r>
            <a:r>
              <a:rPr lang="en-US" sz="2000" dirty="0" err="1"/>
              <a:t>Bacula</a:t>
            </a:r>
            <a:r>
              <a:rPr lang="en-US" sz="2000" dirty="0"/>
              <a:t>, and the minimal </a:t>
            </a:r>
            <a:r>
              <a:rPr lang="en-US" sz="2000" dirty="0" err="1"/>
              <a:t>mtx</a:t>
            </a:r>
            <a:r>
              <a:rPr lang="en-US" sz="2000" dirty="0"/>
              <a:t> program</a:t>
            </a:r>
            <a:r>
              <a:rPr lang="en-US" sz="2000" dirty="0" smtClean="0"/>
              <a:t>.</a:t>
            </a:r>
          </a:p>
          <a:p>
            <a:pPr marL="0" indent="0" eaLnBrk="1" hangingPunct="1">
              <a:buFontTx/>
              <a:buNone/>
              <a:defRPr/>
            </a:pPr>
            <a:endParaRPr lang="en-US" sz="2000" dirty="0"/>
          </a:p>
        </p:txBody>
      </p:sp>
    </p:spTree>
    <p:extLst>
      <p:ext uri="{BB962C8B-B14F-4D97-AF65-F5344CB8AC3E}">
        <p14:creationId xmlns:p14="http://schemas.microsoft.com/office/powerpoint/2010/main" val="299167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pe-format.jpg"/>
          <p:cNvPicPr>
            <a:picLocks noGrp="1" noChangeAspect="1"/>
          </p:cNvPicPr>
          <p:nvPr>
            <p:ph idx="1"/>
          </p:nvPr>
        </p:nvPicPr>
        <p:blipFill>
          <a:blip r:embed="rId2" cstate="print"/>
          <a:stretch>
            <a:fillRect/>
          </a:stretch>
        </p:blipFill>
        <p:spPr>
          <a:xfrm>
            <a:off x="1447800" y="1295400"/>
            <a:ext cx="5181600" cy="2133600"/>
          </a:xfrm>
        </p:spPr>
      </p:pic>
      <p:sp>
        <p:nvSpPr>
          <p:cNvPr id="6" name="Content Placeholder 2"/>
          <p:cNvSpPr txBox="1">
            <a:spLocks/>
          </p:cNvSpPr>
          <p:nvPr/>
        </p:nvSpPr>
        <p:spPr>
          <a:xfrm>
            <a:off x="609600" y="3657600"/>
            <a:ext cx="8229600" cy="2971801"/>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Each tape device can store multiple tape backup files. Tape backup files are created using </a:t>
            </a:r>
            <a:r>
              <a:rPr kumimoji="0" lang="en-US" sz="2400" b="0" i="0" u="none" strike="noStrike" kern="120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cpio</a:t>
            </a:r>
            <a:r>
              <a:rPr kumimoji="0" lang="en-US" sz="24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tar, </a:t>
            </a:r>
            <a:r>
              <a:rPr kumimoji="0" lang="en-US" sz="2400" b="0" i="0" u="none" strike="noStrike" kern="120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dd</a:t>
            </a:r>
            <a:r>
              <a:rPr kumimoji="0" lang="en-US" sz="24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and so 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You can store several backups (tapes) on physical tape. Between each tape file is a “tape file mark”. This is used to indicate where one tape file ends and another begins on physical tape. </a:t>
            </a:r>
          </a:p>
        </p:txBody>
      </p:sp>
      <p:sp>
        <p:nvSpPr>
          <p:cNvPr id="2" name="TextBox 1"/>
          <p:cNvSpPr txBox="1"/>
          <p:nvPr/>
        </p:nvSpPr>
        <p:spPr>
          <a:xfrm>
            <a:off x="1600200" y="297359"/>
            <a:ext cx="5519460" cy="769441"/>
          </a:xfrm>
          <a:prstGeom prst="rect">
            <a:avLst/>
          </a:prstGeom>
          <a:noFill/>
        </p:spPr>
        <p:txBody>
          <a:bodyPr wrap="none" rtlCol="0">
            <a:spAutoFit/>
          </a:bodyPr>
          <a:lstStyle/>
          <a:p>
            <a:r>
              <a:rPr lang="en-US" sz="4400" dirty="0" smtClean="0">
                <a:latin typeface="Arial" panose="020B0604020202020204" pitchFamily="34" charset="0"/>
                <a:cs typeface="Arial" panose="020B0604020202020204" pitchFamily="34" charset="0"/>
              </a:rPr>
              <a:t>Tape logical structure</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6229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latin typeface="Arial" panose="020B0604020202020204" pitchFamily="34" charset="0"/>
                <a:cs typeface="Arial" panose="020B0604020202020204" pitchFamily="34" charset="0"/>
              </a:rPr>
              <a:t>Tape logical structure</a:t>
            </a:r>
          </a:p>
        </p:txBody>
      </p:sp>
      <p:sp>
        <p:nvSpPr>
          <p:cNvPr id="7" name="Rectangle 6"/>
          <p:cNvSpPr/>
          <p:nvPr/>
        </p:nvSpPr>
        <p:spPr>
          <a:xfrm>
            <a:off x="609600" y="3657600"/>
            <a:ext cx="7543800" cy="1754326"/>
          </a:xfrm>
          <a:prstGeom prst="rect">
            <a:avLst/>
          </a:prstGeom>
        </p:spPr>
        <p:txBody>
          <a:bodyPr wrap="square">
            <a:spAutoFit/>
          </a:bodyPr>
          <a:lstStyle/>
          <a:p>
            <a:endParaRPr lang="en-US" dirty="0" smtClean="0"/>
          </a:p>
          <a:p>
            <a:r>
              <a:rPr lang="en-US" dirty="0" smtClean="0"/>
              <a:t>All data is stored subsequently in sequential tape archive format using tar. The first tape archive will start on the physical beginning of the tape (tar #0). The next will be tar #1 and so on.</a:t>
            </a:r>
          </a:p>
          <a:p>
            <a:endParaRPr lang="en-US" dirty="0"/>
          </a:p>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00" y="1676400"/>
            <a:ext cx="7594600" cy="2086769"/>
          </a:xfrm>
        </p:spPr>
      </p:pic>
    </p:spTree>
    <p:extLst>
      <p:ext uri="{BB962C8B-B14F-4D97-AF65-F5344CB8AC3E}">
        <p14:creationId xmlns:p14="http://schemas.microsoft.com/office/powerpoint/2010/main" val="2268493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a:t>
            </a:r>
            <a:endParaRPr lang="en-US" dirty="0"/>
          </a:p>
        </p:txBody>
      </p:sp>
      <p:sp>
        <p:nvSpPr>
          <p:cNvPr id="3" name="Content Placeholder 2"/>
          <p:cNvSpPr>
            <a:spLocks noGrp="1"/>
          </p:cNvSpPr>
          <p:nvPr>
            <p:ph idx="1"/>
          </p:nvPr>
        </p:nvSpPr>
        <p:spPr/>
        <p:txBody>
          <a:bodyPr/>
          <a:lstStyle/>
          <a:p>
            <a:pPr>
              <a:buNone/>
            </a:pPr>
            <a:r>
              <a:rPr lang="en-US" dirty="0" err="1" smtClean="0"/>
              <a:t>mt</a:t>
            </a:r>
            <a:r>
              <a:rPr lang="en-US" dirty="0" smtClean="0"/>
              <a:t> command used to control operations of the tape drive, such as finding status or seeking through files on a tape or writing tape control marks to the tape.</a:t>
            </a:r>
          </a:p>
          <a:p>
            <a:pPr>
              <a:buNone/>
            </a:pPr>
            <a:r>
              <a:rPr lang="en-US" dirty="0" smtClean="0"/>
              <a:t>Backup Command</a:t>
            </a:r>
          </a:p>
          <a:p>
            <a:pPr>
              <a:buNone/>
            </a:pPr>
            <a:r>
              <a:rPr lang="en-US" dirty="0" smtClean="0"/>
              <a:t>#</a:t>
            </a:r>
            <a:r>
              <a:rPr lang="en-US" b="1" dirty="0"/>
              <a:t>tar</a:t>
            </a:r>
            <a:r>
              <a:rPr lang="en-US" dirty="0" smtClean="0"/>
              <a:t> </a:t>
            </a:r>
            <a:r>
              <a:rPr lang="en-US" dirty="0" err="1" smtClean="0"/>
              <a:t>cvf</a:t>
            </a:r>
            <a:r>
              <a:rPr lang="en-US" dirty="0" smtClean="0"/>
              <a:t> </a:t>
            </a:r>
            <a:r>
              <a:rPr lang="en-US" b="1" dirty="0"/>
              <a:t>/</a:t>
            </a:r>
            <a:r>
              <a:rPr lang="en-US" dirty="0" smtClean="0"/>
              <a:t>dev</a:t>
            </a:r>
            <a:r>
              <a:rPr lang="en-US" b="1" dirty="0"/>
              <a:t>/</a:t>
            </a:r>
            <a:r>
              <a:rPr lang="en-US" dirty="0" smtClean="0"/>
              <a:t>st0 </a:t>
            </a:r>
            <a:r>
              <a:rPr lang="en-US" b="1" dirty="0"/>
              <a:t>/</a:t>
            </a:r>
            <a:r>
              <a:rPr lang="en-US" dirty="0" smtClean="0"/>
              <a:t>etc</a:t>
            </a:r>
            <a:endParaRPr lang="en-US" dirty="0"/>
          </a:p>
        </p:txBody>
      </p:sp>
    </p:spTree>
    <p:extLst>
      <p:ext uri="{BB962C8B-B14F-4D97-AF65-F5344CB8AC3E}">
        <p14:creationId xmlns:p14="http://schemas.microsoft.com/office/powerpoint/2010/main" val="1517007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dirty="0" smtClean="0"/>
              <a:t>LTO</a:t>
            </a:r>
            <a:endParaRPr lang="en-US" dirty="0"/>
          </a:p>
        </p:txBody>
      </p:sp>
      <p:sp>
        <p:nvSpPr>
          <p:cNvPr id="3" name="Content Placeholder 2"/>
          <p:cNvSpPr>
            <a:spLocks noGrp="1"/>
          </p:cNvSpPr>
          <p:nvPr>
            <p:ph idx="1"/>
          </p:nvPr>
        </p:nvSpPr>
        <p:spPr>
          <a:xfrm>
            <a:off x="457200" y="868362"/>
            <a:ext cx="8229600" cy="5684838"/>
          </a:xfrm>
        </p:spPr>
        <p:txBody>
          <a:bodyPr>
            <a:normAutofit fontScale="77500" lnSpcReduction="20000"/>
          </a:bodyPr>
          <a:lstStyle/>
          <a:p>
            <a:r>
              <a:rPr lang="en-US" dirty="0" smtClean="0"/>
              <a:t>LTO stands for Linear Tape-Open</a:t>
            </a:r>
          </a:p>
          <a:p>
            <a:endParaRPr lang="en-US" dirty="0" smtClean="0"/>
          </a:p>
          <a:p>
            <a:r>
              <a:rPr lang="en-US" dirty="0" smtClean="0"/>
              <a:t>The specific version (form factor) of the tape we are concerned with is called Ultrium. This ‘entire thing’ (tape + cover) is called a cartridge. A drive that reads Ultrium tape is called an Ultrium drive.</a:t>
            </a:r>
          </a:p>
          <a:p>
            <a:endParaRPr lang="en-US" dirty="0" smtClean="0"/>
          </a:p>
          <a:p>
            <a:r>
              <a:rPr lang="en-US" dirty="0" smtClean="0"/>
              <a:t>A drive typically reads data from a tape in its own generation and at least the two prior generations. This is not necessarily true of all drives.</a:t>
            </a:r>
          </a:p>
          <a:p>
            <a:endParaRPr lang="en-US" dirty="0" smtClean="0"/>
          </a:p>
          <a:p>
            <a:r>
              <a:rPr lang="en-US" dirty="0" smtClean="0"/>
              <a:t>A drive typically writes data to a tape of its own generation and to a tape from the immediate prior generation (in the prior generation or ‘older’ format). This is not necessarily true of all drives.</a:t>
            </a:r>
          </a:p>
          <a:p>
            <a:endParaRPr lang="en-US" dirty="0" smtClean="0"/>
          </a:p>
          <a:p>
            <a:r>
              <a:rPr lang="en-US" dirty="0" smtClean="0"/>
              <a:t>LTO also includes an error-verification technology that immediately checks data as it is being written.</a:t>
            </a:r>
          </a:p>
          <a:p>
            <a:endParaRPr lang="en-US" dirty="0" smtClean="0"/>
          </a:p>
          <a:p>
            <a:r>
              <a:rPr lang="en-US" dirty="0"/>
              <a:t>The main players are IBM, </a:t>
            </a:r>
            <a:r>
              <a:rPr lang="en-US" dirty="0" smtClean="0"/>
              <a:t>HP and Quantum.</a:t>
            </a:r>
            <a:endParaRPr lang="en-US" dirty="0"/>
          </a:p>
          <a:p>
            <a:endParaRPr lang="en-US" dirty="0"/>
          </a:p>
        </p:txBody>
      </p:sp>
    </p:spTree>
    <p:extLst>
      <p:ext uri="{BB962C8B-B14F-4D97-AF65-F5344CB8AC3E}">
        <p14:creationId xmlns:p14="http://schemas.microsoft.com/office/powerpoint/2010/main" val="3322077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LTO Generations</a:t>
            </a:r>
            <a:endParaRPr lang="en-US" dirty="0"/>
          </a:p>
        </p:txBody>
      </p:sp>
      <p:graphicFrame>
        <p:nvGraphicFramePr>
          <p:cNvPr id="4" name="Content Placeholder 3"/>
          <p:cNvGraphicFramePr>
            <a:graphicFrameLocks noGrp="1"/>
          </p:cNvGraphicFramePr>
          <p:nvPr>
            <p:ph idx="1"/>
            <p:extLst/>
          </p:nvPr>
        </p:nvGraphicFramePr>
        <p:xfrm>
          <a:off x="457200" y="1600200"/>
          <a:ext cx="8229600" cy="3581399"/>
        </p:xfrm>
        <a:graphic>
          <a:graphicData uri="http://schemas.openxmlformats.org/drawingml/2006/table">
            <a:tbl>
              <a:tblPr firstRow="1" bandRow="1">
                <a:tableStyleId>{5C22544A-7EE6-4342-B048-85BDC9FD1C3A}</a:tableStyleId>
              </a:tblPr>
              <a:tblGrid>
                <a:gridCol w="1645920"/>
                <a:gridCol w="1402080"/>
                <a:gridCol w="1889760"/>
                <a:gridCol w="1645920"/>
                <a:gridCol w="1645920"/>
              </a:tblGrid>
              <a:tr h="624865">
                <a:tc>
                  <a:txBody>
                    <a:bodyPr/>
                    <a:lstStyle/>
                    <a:p>
                      <a:pPr algn="ctr"/>
                      <a:r>
                        <a:rPr lang="en-US" b="1" dirty="0"/>
                        <a:t>Version</a:t>
                      </a:r>
                      <a:endParaRPr lang="en-US" dirty="0"/>
                    </a:p>
                  </a:txBody>
                  <a:tcPr marL="0" marR="0" marT="0" marB="0" anchor="ctr"/>
                </a:tc>
                <a:tc>
                  <a:txBody>
                    <a:bodyPr/>
                    <a:lstStyle/>
                    <a:p>
                      <a:pPr algn="ctr"/>
                      <a:r>
                        <a:rPr lang="en-US" b="1"/>
                        <a:t>Capacity</a:t>
                      </a:r>
                      <a:endParaRPr lang="en-US"/>
                    </a:p>
                  </a:txBody>
                  <a:tcPr marL="0" marR="0" marT="0" marB="0" anchor="ctr"/>
                </a:tc>
                <a:tc>
                  <a:txBody>
                    <a:bodyPr/>
                    <a:lstStyle/>
                    <a:p>
                      <a:pPr algn="ctr"/>
                      <a:r>
                        <a:rPr lang="en-US" b="1" dirty="0"/>
                        <a:t>Durability – Entire tape reads/writes</a:t>
                      </a:r>
                      <a:endParaRPr lang="en-US" dirty="0"/>
                    </a:p>
                  </a:txBody>
                  <a:tcPr marL="0" marR="0" marT="0" marB="0" anchor="ctr"/>
                </a:tc>
                <a:tc>
                  <a:txBody>
                    <a:bodyPr/>
                    <a:lstStyle/>
                    <a:p>
                      <a:pPr algn="ctr"/>
                      <a:r>
                        <a:rPr lang="en-US" b="1"/>
                        <a:t>Approx. years of life</a:t>
                      </a:r>
                      <a:endParaRPr lang="en-US"/>
                    </a:p>
                  </a:txBody>
                  <a:tcPr marL="0" marR="0" marT="0" marB="0" anchor="ctr"/>
                </a:tc>
                <a:tc>
                  <a:txBody>
                    <a:bodyPr/>
                    <a:lstStyle/>
                    <a:p>
                      <a:pPr algn="ctr"/>
                      <a:r>
                        <a:rPr lang="en-US" b="1" dirty="0"/>
                        <a:t>Max Speed (MB/s)</a:t>
                      </a:r>
                      <a:endParaRPr lang="en-US" dirty="0"/>
                    </a:p>
                  </a:txBody>
                  <a:tcPr marL="0" marR="0" marT="0" marB="0" anchor="ctr"/>
                </a:tc>
              </a:tr>
              <a:tr h="422362">
                <a:tc>
                  <a:txBody>
                    <a:bodyPr/>
                    <a:lstStyle/>
                    <a:p>
                      <a:pPr algn="ctr"/>
                      <a:r>
                        <a:rPr lang="en-US"/>
                        <a:t>LTO-1</a:t>
                      </a:r>
                    </a:p>
                  </a:txBody>
                  <a:tcPr marL="0" marR="0" marT="0" marB="0" anchor="ctr"/>
                </a:tc>
                <a:tc>
                  <a:txBody>
                    <a:bodyPr/>
                    <a:lstStyle/>
                    <a:p>
                      <a:pPr algn="ctr"/>
                      <a:r>
                        <a:rPr lang="en-US" dirty="0"/>
                        <a:t>100 GB</a:t>
                      </a:r>
                    </a:p>
                  </a:txBody>
                  <a:tcPr marL="0" marR="0" marT="0" marB="0" anchor="ctr"/>
                </a:tc>
                <a:tc>
                  <a:txBody>
                    <a:bodyPr/>
                    <a:lstStyle/>
                    <a:p>
                      <a:pPr algn="ctr"/>
                      <a:r>
                        <a:rPr lang="en-US"/>
                        <a:t>200</a:t>
                      </a:r>
                    </a:p>
                  </a:txBody>
                  <a:tcPr marL="0" marR="0" marT="0" marB="0" anchor="ctr"/>
                </a:tc>
                <a:tc>
                  <a:txBody>
                    <a:bodyPr/>
                    <a:lstStyle/>
                    <a:p>
                      <a:pPr algn="ctr"/>
                      <a:r>
                        <a:rPr lang="en-US"/>
                        <a:t>17</a:t>
                      </a:r>
                    </a:p>
                  </a:txBody>
                  <a:tcPr marL="0" marR="0" marT="0" marB="0" anchor="ctr"/>
                </a:tc>
                <a:tc>
                  <a:txBody>
                    <a:bodyPr/>
                    <a:lstStyle/>
                    <a:p>
                      <a:pPr algn="ctr"/>
                      <a:r>
                        <a:rPr lang="en-US"/>
                        <a:t>20</a:t>
                      </a:r>
                    </a:p>
                  </a:txBody>
                  <a:tcPr marL="0" marR="0" marT="0" marB="0" anchor="ctr"/>
                </a:tc>
              </a:tr>
              <a:tr h="422362">
                <a:tc>
                  <a:txBody>
                    <a:bodyPr/>
                    <a:lstStyle/>
                    <a:p>
                      <a:pPr algn="ctr"/>
                      <a:r>
                        <a:rPr lang="en-US"/>
                        <a:t>LTO-2</a:t>
                      </a:r>
                    </a:p>
                  </a:txBody>
                  <a:tcPr marL="0" marR="0" marT="0" marB="0" anchor="ctr"/>
                </a:tc>
                <a:tc>
                  <a:txBody>
                    <a:bodyPr/>
                    <a:lstStyle/>
                    <a:p>
                      <a:pPr algn="ctr"/>
                      <a:r>
                        <a:rPr lang="en-US" dirty="0"/>
                        <a:t>200 GB</a:t>
                      </a:r>
                    </a:p>
                  </a:txBody>
                  <a:tcPr marL="0" marR="0" marT="0" marB="0" anchor="ctr"/>
                </a:tc>
                <a:tc>
                  <a:txBody>
                    <a:bodyPr/>
                    <a:lstStyle/>
                    <a:p>
                      <a:pPr algn="ctr"/>
                      <a:r>
                        <a:rPr lang="en-US" dirty="0"/>
                        <a:t>250</a:t>
                      </a:r>
                    </a:p>
                  </a:txBody>
                  <a:tcPr marL="0" marR="0" marT="0" marB="0" anchor="ctr"/>
                </a:tc>
                <a:tc>
                  <a:txBody>
                    <a:bodyPr/>
                    <a:lstStyle/>
                    <a:p>
                      <a:pPr algn="ctr"/>
                      <a:r>
                        <a:rPr lang="en-US"/>
                        <a:t>21</a:t>
                      </a:r>
                    </a:p>
                  </a:txBody>
                  <a:tcPr marL="0" marR="0" marT="0" marB="0" anchor="ctr"/>
                </a:tc>
                <a:tc>
                  <a:txBody>
                    <a:bodyPr/>
                    <a:lstStyle/>
                    <a:p>
                      <a:pPr algn="ctr"/>
                      <a:r>
                        <a:rPr lang="en-US"/>
                        <a:t>40</a:t>
                      </a:r>
                    </a:p>
                  </a:txBody>
                  <a:tcPr marL="0" marR="0" marT="0" marB="0" anchor="ctr"/>
                </a:tc>
              </a:tr>
              <a:tr h="422362">
                <a:tc>
                  <a:txBody>
                    <a:bodyPr/>
                    <a:lstStyle/>
                    <a:p>
                      <a:pPr algn="ctr"/>
                      <a:r>
                        <a:rPr lang="en-US"/>
                        <a:t>LTO-3</a:t>
                      </a:r>
                    </a:p>
                  </a:txBody>
                  <a:tcPr marL="0" marR="0" marT="0" marB="0" anchor="ctr"/>
                </a:tc>
                <a:tc>
                  <a:txBody>
                    <a:bodyPr/>
                    <a:lstStyle/>
                    <a:p>
                      <a:pPr algn="ctr"/>
                      <a:r>
                        <a:rPr lang="en-US"/>
                        <a:t>400 GB</a:t>
                      </a:r>
                    </a:p>
                  </a:txBody>
                  <a:tcPr marL="0" marR="0" marT="0" marB="0" anchor="ctr"/>
                </a:tc>
                <a:tc>
                  <a:txBody>
                    <a:bodyPr/>
                    <a:lstStyle/>
                    <a:p>
                      <a:pPr algn="ctr"/>
                      <a:r>
                        <a:rPr lang="en-US" dirty="0"/>
                        <a:t>364</a:t>
                      </a:r>
                    </a:p>
                  </a:txBody>
                  <a:tcPr marL="0" marR="0" marT="0" marB="0" anchor="ctr"/>
                </a:tc>
                <a:tc>
                  <a:txBody>
                    <a:bodyPr/>
                    <a:lstStyle/>
                    <a:p>
                      <a:pPr algn="ctr"/>
                      <a:r>
                        <a:rPr lang="en-US" dirty="0"/>
                        <a:t>30</a:t>
                      </a:r>
                    </a:p>
                  </a:txBody>
                  <a:tcPr marL="0" marR="0" marT="0" marB="0" anchor="ctr"/>
                </a:tc>
                <a:tc>
                  <a:txBody>
                    <a:bodyPr/>
                    <a:lstStyle/>
                    <a:p>
                      <a:pPr algn="ctr"/>
                      <a:r>
                        <a:rPr lang="en-US" dirty="0"/>
                        <a:t>80</a:t>
                      </a:r>
                    </a:p>
                  </a:txBody>
                  <a:tcPr marL="0" marR="0" marT="0" marB="0" anchor="ctr"/>
                </a:tc>
              </a:tr>
              <a:tr h="422362">
                <a:tc>
                  <a:txBody>
                    <a:bodyPr/>
                    <a:lstStyle/>
                    <a:p>
                      <a:pPr algn="ctr"/>
                      <a:r>
                        <a:rPr lang="en-US"/>
                        <a:t>LTO-4</a:t>
                      </a:r>
                    </a:p>
                  </a:txBody>
                  <a:tcPr marL="0" marR="0" marT="0" marB="0" anchor="ctr"/>
                </a:tc>
                <a:tc>
                  <a:txBody>
                    <a:bodyPr/>
                    <a:lstStyle/>
                    <a:p>
                      <a:pPr algn="ctr"/>
                      <a:r>
                        <a:rPr lang="en-US"/>
                        <a:t>800 GB</a:t>
                      </a:r>
                    </a:p>
                  </a:txBody>
                  <a:tcPr marL="0" marR="0" marT="0" marB="0" anchor="ctr"/>
                </a:tc>
                <a:tc>
                  <a:txBody>
                    <a:bodyPr/>
                    <a:lstStyle/>
                    <a:p>
                      <a:pPr algn="ctr"/>
                      <a:r>
                        <a:rPr lang="en-US"/>
                        <a:t>200</a:t>
                      </a:r>
                    </a:p>
                  </a:txBody>
                  <a:tcPr marL="0" marR="0" marT="0" marB="0" anchor="ctr"/>
                </a:tc>
                <a:tc>
                  <a:txBody>
                    <a:bodyPr/>
                    <a:lstStyle/>
                    <a:p>
                      <a:pPr algn="ctr"/>
                      <a:r>
                        <a:rPr lang="en-US" dirty="0"/>
                        <a:t>17</a:t>
                      </a:r>
                    </a:p>
                  </a:txBody>
                  <a:tcPr marL="0" marR="0" marT="0" marB="0" anchor="ctr"/>
                </a:tc>
                <a:tc>
                  <a:txBody>
                    <a:bodyPr/>
                    <a:lstStyle/>
                    <a:p>
                      <a:pPr algn="ctr"/>
                      <a:r>
                        <a:rPr lang="en-US"/>
                        <a:t>120</a:t>
                      </a:r>
                    </a:p>
                  </a:txBody>
                  <a:tcPr marL="0" marR="0" marT="0" marB="0" anchor="ctr"/>
                </a:tc>
              </a:tr>
              <a:tr h="422362">
                <a:tc>
                  <a:txBody>
                    <a:bodyPr/>
                    <a:lstStyle/>
                    <a:p>
                      <a:pPr algn="ctr"/>
                      <a:r>
                        <a:rPr lang="en-US"/>
                        <a:t>LTO-5</a:t>
                      </a:r>
                    </a:p>
                  </a:txBody>
                  <a:tcPr marL="0" marR="0" marT="0" marB="0" anchor="ctr"/>
                </a:tc>
                <a:tc>
                  <a:txBody>
                    <a:bodyPr/>
                    <a:lstStyle/>
                    <a:p>
                      <a:pPr algn="ctr"/>
                      <a:r>
                        <a:rPr lang="en-US"/>
                        <a:t>1.5 TB</a:t>
                      </a:r>
                    </a:p>
                  </a:txBody>
                  <a:tcPr marL="0" marR="0" marT="0" marB="0" anchor="ctr"/>
                </a:tc>
                <a:tc>
                  <a:txBody>
                    <a:bodyPr/>
                    <a:lstStyle/>
                    <a:p>
                      <a:pPr algn="ctr"/>
                      <a:r>
                        <a:rPr lang="en-US"/>
                        <a:t>—</a:t>
                      </a:r>
                    </a:p>
                  </a:txBody>
                  <a:tcPr marL="0" marR="0" marT="0" marB="0" anchor="ctr"/>
                </a:tc>
                <a:tc>
                  <a:txBody>
                    <a:bodyPr/>
                    <a:lstStyle/>
                    <a:p>
                      <a:pPr algn="ctr"/>
                      <a:r>
                        <a:rPr lang="en-US" dirty="0"/>
                        <a:t>—</a:t>
                      </a:r>
                    </a:p>
                  </a:txBody>
                  <a:tcPr marL="0" marR="0" marT="0" marB="0" anchor="ctr"/>
                </a:tc>
                <a:tc>
                  <a:txBody>
                    <a:bodyPr/>
                    <a:lstStyle/>
                    <a:p>
                      <a:pPr algn="ctr"/>
                      <a:r>
                        <a:rPr lang="en-US" dirty="0"/>
                        <a:t>140</a:t>
                      </a:r>
                    </a:p>
                  </a:txBody>
                  <a:tcPr marL="0" marR="0" marT="0" marB="0" anchor="ctr"/>
                </a:tc>
              </a:tr>
              <a:tr h="422362">
                <a:tc>
                  <a:txBody>
                    <a:bodyPr/>
                    <a:lstStyle/>
                    <a:p>
                      <a:pPr algn="ctr"/>
                      <a:r>
                        <a:rPr lang="en-US"/>
                        <a:t>LTO-6</a:t>
                      </a:r>
                    </a:p>
                  </a:txBody>
                  <a:tcPr marL="0" marR="0" marT="0" marB="0" anchor="ctr"/>
                </a:tc>
                <a:tc>
                  <a:txBody>
                    <a:bodyPr/>
                    <a:lstStyle/>
                    <a:p>
                      <a:pPr algn="ctr"/>
                      <a:r>
                        <a:rPr lang="en-US"/>
                        <a:t>2.5 TB</a:t>
                      </a:r>
                    </a:p>
                  </a:txBody>
                  <a:tcPr marL="0" marR="0" marT="0" marB="0" anchor="ctr"/>
                </a:tc>
                <a:tc>
                  <a:txBody>
                    <a:bodyPr/>
                    <a:lstStyle/>
                    <a:p>
                      <a:pPr algn="ctr"/>
                      <a:r>
                        <a:rPr lang="en-US"/>
                        <a:t>—</a:t>
                      </a:r>
                    </a:p>
                  </a:txBody>
                  <a:tcPr marL="0" marR="0" marT="0" marB="0" anchor="ctr"/>
                </a:tc>
                <a:tc>
                  <a:txBody>
                    <a:bodyPr/>
                    <a:lstStyle/>
                    <a:p>
                      <a:pPr algn="ctr"/>
                      <a:r>
                        <a:rPr lang="en-US"/>
                        <a:t>—</a:t>
                      </a:r>
                    </a:p>
                  </a:txBody>
                  <a:tcPr marL="0" marR="0" marT="0" marB="0" anchor="ctr"/>
                </a:tc>
                <a:tc>
                  <a:txBody>
                    <a:bodyPr/>
                    <a:lstStyle/>
                    <a:p>
                      <a:pPr algn="ctr"/>
                      <a:r>
                        <a:rPr lang="en-US" dirty="0"/>
                        <a:t>160</a:t>
                      </a:r>
                    </a:p>
                  </a:txBody>
                  <a:tcPr marL="0" marR="0" marT="0" marB="0" anchor="ctr"/>
                </a:tc>
              </a:tr>
              <a:tr h="422362">
                <a:tc>
                  <a:txBody>
                    <a:bodyPr/>
                    <a:lstStyle/>
                    <a:p>
                      <a:pPr algn="ctr"/>
                      <a:r>
                        <a:rPr lang="en-US"/>
                        <a:t>LTO-7**</a:t>
                      </a:r>
                    </a:p>
                  </a:txBody>
                  <a:tcPr marL="0" marR="0" marT="0" marB="0" anchor="ctr"/>
                </a:tc>
                <a:tc>
                  <a:txBody>
                    <a:bodyPr/>
                    <a:lstStyle/>
                    <a:p>
                      <a:pPr algn="ctr"/>
                      <a:r>
                        <a:rPr lang="en-US" dirty="0"/>
                        <a:t>6.4 TB</a:t>
                      </a:r>
                    </a:p>
                  </a:txBody>
                  <a:tcPr marL="0" marR="0" marT="0" marB="0" anchor="ctr"/>
                </a:tc>
                <a:tc>
                  <a:txBody>
                    <a:bodyPr/>
                    <a:lstStyle/>
                    <a:p>
                      <a:pPr algn="ctr"/>
                      <a:r>
                        <a:rPr lang="en-US"/>
                        <a:t>—</a:t>
                      </a:r>
                    </a:p>
                  </a:txBody>
                  <a:tcPr marL="0" marR="0" marT="0" marB="0" anchor="ctr"/>
                </a:tc>
                <a:tc>
                  <a:txBody>
                    <a:bodyPr/>
                    <a:lstStyle/>
                    <a:p>
                      <a:pPr algn="ctr"/>
                      <a:r>
                        <a:rPr lang="en-US"/>
                        <a:t>—</a:t>
                      </a:r>
                    </a:p>
                  </a:txBody>
                  <a:tcPr marL="0" marR="0" marT="0" marB="0" anchor="ctr"/>
                </a:tc>
                <a:tc>
                  <a:txBody>
                    <a:bodyPr/>
                    <a:lstStyle/>
                    <a:p>
                      <a:pPr algn="ctr"/>
                      <a:r>
                        <a:rPr lang="en-US" dirty="0"/>
                        <a:t>315</a:t>
                      </a:r>
                    </a:p>
                  </a:txBody>
                  <a:tcPr marL="0" marR="0" marT="0" marB="0" anchor="ctr"/>
                </a:tc>
              </a:tr>
            </a:tbl>
          </a:graphicData>
        </a:graphic>
      </p:graphicFrame>
    </p:spTree>
    <p:extLst>
      <p:ext uri="{BB962C8B-B14F-4D97-AF65-F5344CB8AC3E}">
        <p14:creationId xmlns:p14="http://schemas.microsoft.com/office/powerpoint/2010/main" val="3765379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 Drive and tape Compatibility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7162800" cy="3886200"/>
          </a:xfrm>
        </p:spPr>
      </p:pic>
    </p:spTree>
    <p:extLst>
      <p:ext uri="{BB962C8B-B14F-4D97-AF65-F5344CB8AC3E}">
        <p14:creationId xmlns:p14="http://schemas.microsoft.com/office/powerpoint/2010/main" val="1803509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09599"/>
            <a:ext cx="5715000" cy="609601"/>
          </a:xfrm>
        </p:spPr>
        <p:txBody>
          <a:bodyPr>
            <a:normAutofit fontScale="90000"/>
          </a:bodyPr>
          <a:lstStyle/>
          <a:p>
            <a:r>
              <a:rPr lang="en-US" dirty="0" smtClean="0"/>
              <a:t>Backup</a:t>
            </a:r>
            <a:endParaRPr lang="en-US" dirty="0"/>
          </a:p>
        </p:txBody>
      </p:sp>
      <p:sp>
        <p:nvSpPr>
          <p:cNvPr id="3" name="Subtitle 2"/>
          <p:cNvSpPr>
            <a:spLocks noGrp="1"/>
          </p:cNvSpPr>
          <p:nvPr>
            <p:ph type="subTitle" idx="1"/>
          </p:nvPr>
        </p:nvSpPr>
        <p:spPr>
          <a:xfrm>
            <a:off x="1371600" y="1447800"/>
            <a:ext cx="6400800" cy="4495800"/>
          </a:xfrm>
        </p:spPr>
        <p:txBody>
          <a:bodyPr>
            <a:normAutofit/>
          </a:bodyPr>
          <a:lstStyle/>
          <a:p>
            <a:pPr algn="l"/>
            <a:r>
              <a:rPr lang="en-US" dirty="0">
                <a:solidFill>
                  <a:schemeClr val="tx1"/>
                </a:solidFill>
              </a:rPr>
              <a:t>Backup : Process of making a secondary copy of data that can be restored to use if the primary copy becomes lost or unusable.</a:t>
            </a:r>
          </a:p>
          <a:p>
            <a:pPr algn="l"/>
            <a:endParaRPr lang="en-US" dirty="0">
              <a:solidFill>
                <a:schemeClr val="tx1"/>
              </a:solidFill>
            </a:endParaRPr>
          </a:p>
          <a:p>
            <a:pPr algn="l"/>
            <a:r>
              <a:rPr lang="en-US" dirty="0">
                <a:solidFill>
                  <a:schemeClr val="tx1"/>
                </a:solidFill>
              </a:rPr>
              <a:t>The terms "recover" and "restore" both refer to retrieving files from a backup device.</a:t>
            </a:r>
          </a:p>
        </p:txBody>
      </p:sp>
    </p:spTree>
    <p:extLst>
      <p:ext uri="{BB962C8B-B14F-4D97-AF65-F5344CB8AC3E}">
        <p14:creationId xmlns:p14="http://schemas.microsoft.com/office/powerpoint/2010/main" val="275652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1"/>
            <a:ext cx="5715000" cy="609600"/>
          </a:xfrm>
        </p:spPr>
        <p:txBody>
          <a:bodyPr>
            <a:normAutofit fontScale="90000"/>
          </a:bodyPr>
          <a:lstStyle/>
          <a:p>
            <a:r>
              <a:rPr lang="en-US" dirty="0" smtClean="0"/>
              <a:t>Necessity of Backup</a:t>
            </a:r>
            <a:endParaRPr lang="en-US" dirty="0"/>
          </a:p>
        </p:txBody>
      </p:sp>
      <p:sp>
        <p:nvSpPr>
          <p:cNvPr id="3" name="Subtitle 2"/>
          <p:cNvSpPr>
            <a:spLocks noGrp="1"/>
          </p:cNvSpPr>
          <p:nvPr>
            <p:ph type="subTitle" idx="1"/>
          </p:nvPr>
        </p:nvSpPr>
        <p:spPr>
          <a:xfrm>
            <a:off x="1371600" y="1371600"/>
            <a:ext cx="6858000" cy="4267200"/>
          </a:xfrm>
        </p:spPr>
        <p:txBody>
          <a:bodyPr>
            <a:normAutofit/>
          </a:bodyPr>
          <a:lstStyle/>
          <a:p>
            <a:pPr algn="l"/>
            <a:r>
              <a:rPr lang="en-US" dirty="0" smtClean="0">
                <a:solidFill>
                  <a:schemeClr val="tx1"/>
                </a:solidFill>
              </a:rPr>
              <a:t>Use Of Backup in following Scenarios</a:t>
            </a:r>
          </a:p>
          <a:p>
            <a:pPr lvl="1" algn="l">
              <a:buFont typeface="Arial" pitchFamily="34" charset="0"/>
              <a:buChar char="•"/>
            </a:pPr>
            <a:r>
              <a:rPr lang="en-US" dirty="0" smtClean="0">
                <a:solidFill>
                  <a:schemeClr val="tx1"/>
                </a:solidFill>
              </a:rPr>
              <a:t>Logical Corruption (S/w bug, virus infection etc.)</a:t>
            </a:r>
          </a:p>
          <a:p>
            <a:pPr lvl="1" algn="l">
              <a:buFont typeface="Arial" pitchFamily="34" charset="0"/>
              <a:buChar char="•"/>
            </a:pPr>
            <a:r>
              <a:rPr lang="en-US" dirty="0" smtClean="0">
                <a:solidFill>
                  <a:schemeClr val="tx1"/>
                </a:solidFill>
              </a:rPr>
              <a:t>Human Error</a:t>
            </a:r>
          </a:p>
          <a:p>
            <a:pPr lvl="1" algn="l">
              <a:buFont typeface="Arial" pitchFamily="34" charset="0"/>
              <a:buChar char="•"/>
            </a:pPr>
            <a:r>
              <a:rPr lang="en-US" dirty="0" smtClean="0">
                <a:solidFill>
                  <a:schemeClr val="tx1"/>
                </a:solidFill>
              </a:rPr>
              <a:t>Hardware Failure </a:t>
            </a:r>
          </a:p>
          <a:p>
            <a:pPr lvl="1" algn="l">
              <a:buFont typeface="Arial" pitchFamily="34" charset="0"/>
              <a:buChar char="•"/>
            </a:pPr>
            <a:r>
              <a:rPr lang="en-US" dirty="0" smtClean="0">
                <a:solidFill>
                  <a:schemeClr val="tx1"/>
                </a:solidFill>
              </a:rPr>
              <a:t>Hardware Loss</a:t>
            </a:r>
          </a:p>
          <a:p>
            <a:pPr lvl="0"/>
            <a:endParaRPr lang="en-US" b="1" dirty="0" smtClean="0"/>
          </a:p>
          <a:p>
            <a:pPr algn="l"/>
            <a:endParaRPr lang="en-US" dirty="0" smtClean="0">
              <a:solidFill>
                <a:schemeClr val="tx1"/>
              </a:solidFill>
            </a:endParaRPr>
          </a:p>
          <a:p>
            <a:pPr algn="l">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177269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1384300"/>
          </a:xfrm>
        </p:spPr>
        <p:txBody>
          <a:bodyPr/>
          <a:lstStyle/>
          <a:p>
            <a:pPr>
              <a:defRPr/>
            </a:pPr>
            <a:r>
              <a:rPr lang="en-US" dirty="0"/>
              <a:t>Necessity of Backup</a:t>
            </a:r>
            <a:endParaRPr lang="en-US" dirty="0" smtClean="0"/>
          </a:p>
        </p:txBody>
      </p:sp>
      <p:sp>
        <p:nvSpPr>
          <p:cNvPr id="22531" name="Rectangle 3"/>
          <p:cNvSpPr>
            <a:spLocks noGrp="1" noChangeArrowheads="1"/>
          </p:cNvSpPr>
          <p:nvPr>
            <p:ph type="body" idx="1"/>
          </p:nvPr>
        </p:nvSpPr>
        <p:spPr/>
        <p:txBody>
          <a:bodyPr/>
          <a:lstStyle/>
          <a:p>
            <a:pPr lvl="1" eaLnBrk="1" hangingPunct="1">
              <a:lnSpc>
                <a:spcPct val="90000"/>
              </a:lnSpc>
              <a:defRPr/>
            </a:pPr>
            <a:r>
              <a:rPr lang="pt-BR" dirty="0" smtClean="0"/>
              <a:t>Disaster Recovery</a:t>
            </a:r>
          </a:p>
          <a:p>
            <a:pPr lvl="2" eaLnBrk="1" hangingPunct="1">
              <a:lnSpc>
                <a:spcPct val="90000"/>
              </a:lnSpc>
              <a:defRPr/>
            </a:pPr>
            <a:r>
              <a:rPr lang="en-US" altLang="zh-CN" dirty="0" smtClean="0">
                <a:ea typeface="SimSun" pitchFamily="2" charset="-122"/>
              </a:rPr>
              <a:t>Restores production data to an operational state after disaster</a:t>
            </a:r>
            <a:endParaRPr lang="pt-BR" dirty="0" smtClean="0"/>
          </a:p>
          <a:p>
            <a:pPr lvl="1" eaLnBrk="1" hangingPunct="1">
              <a:lnSpc>
                <a:spcPct val="90000"/>
              </a:lnSpc>
              <a:defRPr/>
            </a:pPr>
            <a:r>
              <a:rPr lang="pt-BR" dirty="0" smtClean="0"/>
              <a:t>Operational</a:t>
            </a:r>
          </a:p>
          <a:p>
            <a:pPr lvl="2" eaLnBrk="1" hangingPunct="1">
              <a:lnSpc>
                <a:spcPct val="90000"/>
              </a:lnSpc>
              <a:defRPr/>
            </a:pPr>
            <a:r>
              <a:rPr lang="en-US" altLang="zh-CN" dirty="0" smtClean="0">
                <a:ea typeface="SimSun" pitchFamily="2" charset="-122"/>
              </a:rPr>
              <a:t>Restore data in the event of data loss or logical corruptions that may occur during routine processing</a:t>
            </a:r>
            <a:r>
              <a:rPr lang="pt-BR" dirty="0" smtClean="0"/>
              <a:t> </a:t>
            </a:r>
          </a:p>
          <a:p>
            <a:pPr lvl="1" eaLnBrk="1" hangingPunct="1">
              <a:lnSpc>
                <a:spcPct val="90000"/>
              </a:lnSpc>
              <a:defRPr/>
            </a:pPr>
            <a:r>
              <a:rPr lang="pt-BR" dirty="0" smtClean="0"/>
              <a:t>Archival</a:t>
            </a:r>
          </a:p>
          <a:p>
            <a:pPr lvl="2" eaLnBrk="1" hangingPunct="1">
              <a:lnSpc>
                <a:spcPct val="90000"/>
              </a:lnSpc>
              <a:defRPr/>
            </a:pPr>
            <a:r>
              <a:rPr lang="en-US" altLang="zh-CN" dirty="0" smtClean="0">
                <a:ea typeface="SimSun" pitchFamily="2" charset="-122"/>
              </a:rPr>
              <a:t>Preserve transaction records, email, and other business work products for regulatory compliance</a:t>
            </a:r>
          </a:p>
          <a:p>
            <a:pPr eaLnBrk="1" hangingPunct="1">
              <a:lnSpc>
                <a:spcPct val="90000"/>
              </a:lnSpc>
              <a:defRPr/>
            </a:pPr>
            <a:endParaRPr lang="en-US" dirty="0" smtClean="0"/>
          </a:p>
        </p:txBody>
      </p:sp>
    </p:spTree>
    <p:extLst>
      <p:ext uri="{BB962C8B-B14F-4D97-AF65-F5344CB8AC3E}">
        <p14:creationId xmlns:p14="http://schemas.microsoft.com/office/powerpoint/2010/main" val="81341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09599"/>
            <a:ext cx="5715000" cy="609601"/>
          </a:xfrm>
        </p:spPr>
        <p:txBody>
          <a:bodyPr>
            <a:normAutofit fontScale="90000"/>
          </a:bodyPr>
          <a:lstStyle/>
          <a:p>
            <a:r>
              <a:rPr lang="en-US" dirty="0" smtClean="0"/>
              <a:t>Metrics for backup</a:t>
            </a:r>
            <a:endParaRPr lang="en-US" dirty="0"/>
          </a:p>
        </p:txBody>
      </p:sp>
      <p:sp>
        <p:nvSpPr>
          <p:cNvPr id="3" name="Subtitle 2"/>
          <p:cNvSpPr>
            <a:spLocks noGrp="1"/>
          </p:cNvSpPr>
          <p:nvPr>
            <p:ph type="subTitle" idx="1"/>
          </p:nvPr>
        </p:nvSpPr>
        <p:spPr>
          <a:xfrm>
            <a:off x="1371600" y="1447800"/>
            <a:ext cx="6400800" cy="4495800"/>
          </a:xfrm>
        </p:spPr>
        <p:txBody>
          <a:bodyPr>
            <a:normAutofit/>
          </a:bodyPr>
          <a:lstStyle/>
          <a:p>
            <a:pPr algn="l"/>
            <a:r>
              <a:rPr lang="en-US" dirty="0" smtClean="0">
                <a:solidFill>
                  <a:schemeClr val="tx1"/>
                </a:solidFill>
              </a:rPr>
              <a:t>Service level of metrics measured by</a:t>
            </a:r>
          </a:p>
          <a:p>
            <a:pPr lvl="2" algn="l">
              <a:buFont typeface="Arial" pitchFamily="34" charset="0"/>
              <a:buChar char="•"/>
            </a:pPr>
            <a:r>
              <a:rPr lang="en-US" dirty="0" smtClean="0">
                <a:solidFill>
                  <a:schemeClr val="tx1"/>
                </a:solidFill>
              </a:rPr>
              <a:t>RPO : Define historical point in time where to backup restored</a:t>
            </a:r>
          </a:p>
          <a:p>
            <a:pPr lvl="2" algn="l"/>
            <a:endParaRPr lang="en-US" dirty="0" smtClean="0">
              <a:solidFill>
                <a:schemeClr val="tx1"/>
              </a:solidFill>
            </a:endParaRPr>
          </a:p>
          <a:p>
            <a:pPr lvl="2" algn="l">
              <a:buFont typeface="Arial" pitchFamily="34" charset="0"/>
              <a:buChar char="•"/>
            </a:pPr>
            <a:r>
              <a:rPr lang="en-US" dirty="0" smtClean="0">
                <a:solidFill>
                  <a:schemeClr val="tx1"/>
                </a:solidFill>
              </a:rPr>
              <a:t>RTO : </a:t>
            </a:r>
            <a:r>
              <a:rPr lang="en-US" dirty="0">
                <a:solidFill>
                  <a:schemeClr val="tx1"/>
                </a:solidFill>
              </a:rPr>
              <a:t>the amount of time required to restore backed-up data to the primary system</a:t>
            </a:r>
          </a:p>
          <a:p>
            <a:pPr algn="l"/>
            <a:r>
              <a:rPr lang="en-US" dirty="0">
                <a:solidFill>
                  <a:schemeClr val="tx1"/>
                </a:solidFill>
              </a:rPr>
              <a:t>	</a:t>
            </a:r>
            <a:endParaRPr lang="en-US" dirty="0" smtClean="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267200"/>
            <a:ext cx="6096000" cy="2419350"/>
          </a:xfrm>
          <a:prstGeom prst="rect">
            <a:avLst/>
          </a:prstGeom>
          <a:ln>
            <a:solidFill>
              <a:schemeClr val="accent1"/>
            </a:solidFill>
          </a:ln>
        </p:spPr>
      </p:pic>
    </p:spTree>
    <p:extLst>
      <p:ext uri="{BB962C8B-B14F-4D97-AF65-F5344CB8AC3E}">
        <p14:creationId xmlns:p14="http://schemas.microsoft.com/office/powerpoint/2010/main" val="1491950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8229600" cy="762000"/>
          </a:xfrm>
        </p:spPr>
        <p:txBody>
          <a:bodyPr>
            <a:normAutofit fontScale="90000"/>
          </a:bodyPr>
          <a:lstStyle/>
          <a:p>
            <a:pPr algn="ctr">
              <a:defRPr/>
            </a:pPr>
            <a:r>
              <a:rPr lang="en-US" sz="4000" dirty="0" smtClean="0"/>
              <a:t/>
            </a:r>
            <a:br>
              <a:rPr lang="en-US" sz="4000" dirty="0" smtClean="0"/>
            </a:br>
            <a:r>
              <a:rPr lang="en-US" sz="4000" dirty="0"/>
              <a:t>Types of backups</a:t>
            </a:r>
            <a:endParaRPr lang="en-US" sz="4000" dirty="0" smtClean="0"/>
          </a:p>
        </p:txBody>
      </p:sp>
      <p:sp>
        <p:nvSpPr>
          <p:cNvPr id="13315" name="Rectangle 3"/>
          <p:cNvSpPr>
            <a:spLocks noGrp="1" noChangeArrowheads="1"/>
          </p:cNvSpPr>
          <p:nvPr>
            <p:ph type="body" idx="1"/>
          </p:nvPr>
        </p:nvSpPr>
        <p:spPr/>
        <p:txBody>
          <a:bodyPr/>
          <a:lstStyle/>
          <a:p>
            <a:pPr marL="0" indent="0" eaLnBrk="1" hangingPunct="1">
              <a:buNone/>
              <a:defRPr/>
            </a:pPr>
            <a:r>
              <a:rPr lang="en-US" dirty="0" smtClean="0"/>
              <a:t>Three basic types of backups:</a:t>
            </a:r>
          </a:p>
          <a:p>
            <a:pPr eaLnBrk="1" hangingPunct="1">
              <a:defRPr/>
            </a:pPr>
            <a:r>
              <a:rPr lang="en-US" dirty="0" smtClean="0"/>
              <a:t>Full backups</a:t>
            </a:r>
          </a:p>
          <a:p>
            <a:pPr eaLnBrk="1" hangingPunct="1">
              <a:defRPr/>
            </a:pPr>
            <a:r>
              <a:rPr lang="en-US" dirty="0" smtClean="0"/>
              <a:t>Differential backups</a:t>
            </a:r>
          </a:p>
          <a:p>
            <a:pPr eaLnBrk="1" hangingPunct="1">
              <a:defRPr/>
            </a:pPr>
            <a:r>
              <a:rPr lang="en-US" dirty="0" smtClean="0"/>
              <a:t>Incremental backups</a:t>
            </a:r>
          </a:p>
        </p:txBody>
      </p:sp>
    </p:spTree>
    <p:extLst>
      <p:ext uri="{BB962C8B-B14F-4D97-AF65-F5344CB8AC3E}">
        <p14:creationId xmlns:p14="http://schemas.microsoft.com/office/powerpoint/2010/main" val="1499092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ctr" eaLnBrk="1" hangingPunct="1">
              <a:defRPr/>
            </a:pPr>
            <a:r>
              <a:rPr lang="en-US" sz="4000" dirty="0" smtClean="0"/>
              <a:t>Full backups</a:t>
            </a:r>
            <a:br>
              <a:rPr lang="en-US" sz="4000" dirty="0" smtClean="0"/>
            </a:br>
            <a:endParaRPr lang="en-US" sz="4000" dirty="0" smtClean="0"/>
          </a:p>
        </p:txBody>
      </p:sp>
      <p:sp>
        <p:nvSpPr>
          <p:cNvPr id="14339" name="Rectangle 3"/>
          <p:cNvSpPr>
            <a:spLocks noGrp="1" noChangeArrowheads="1"/>
          </p:cNvSpPr>
          <p:nvPr>
            <p:ph type="body" idx="1"/>
          </p:nvPr>
        </p:nvSpPr>
        <p:spPr/>
        <p:txBody>
          <a:bodyPr/>
          <a:lstStyle/>
          <a:p>
            <a:pPr lvl="1" eaLnBrk="1" hangingPunct="1">
              <a:defRPr/>
            </a:pPr>
            <a:r>
              <a:rPr lang="en-US" smtClean="0"/>
              <a:t>full and complete backup of entire system</a:t>
            </a:r>
          </a:p>
          <a:p>
            <a:pPr eaLnBrk="1" hangingPunct="1">
              <a:defRPr/>
            </a:pPr>
            <a:endParaRPr lang="en-US" smtClean="0"/>
          </a:p>
        </p:txBody>
      </p:sp>
      <p:grpSp>
        <p:nvGrpSpPr>
          <p:cNvPr id="2" name="Group 5"/>
          <p:cNvGrpSpPr>
            <a:grpSpLocks/>
          </p:cNvGrpSpPr>
          <p:nvPr/>
        </p:nvGrpSpPr>
        <p:grpSpPr bwMode="auto">
          <a:xfrm>
            <a:off x="228600" y="2590800"/>
            <a:ext cx="8485188" cy="1104900"/>
            <a:chOff x="197" y="750"/>
            <a:chExt cx="5345" cy="696"/>
          </a:xfrm>
        </p:grpSpPr>
        <p:sp>
          <p:nvSpPr>
            <p:cNvPr id="8197" name="Rectangle 6"/>
            <p:cNvSpPr>
              <a:spLocks noChangeArrowheads="1"/>
            </p:cNvSpPr>
            <p:nvPr/>
          </p:nvSpPr>
          <p:spPr bwMode="auto">
            <a:xfrm>
              <a:off x="4061" y="934"/>
              <a:ext cx="132"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198" name="Rectangle 7"/>
            <p:cNvSpPr>
              <a:spLocks noChangeArrowheads="1"/>
            </p:cNvSpPr>
            <p:nvPr/>
          </p:nvSpPr>
          <p:spPr bwMode="auto">
            <a:xfrm>
              <a:off x="5299" y="936"/>
              <a:ext cx="151"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199" name="Rectangle 8"/>
            <p:cNvSpPr>
              <a:spLocks noChangeArrowheads="1"/>
            </p:cNvSpPr>
            <p:nvPr/>
          </p:nvSpPr>
          <p:spPr bwMode="auto">
            <a:xfrm>
              <a:off x="267" y="933"/>
              <a:ext cx="135"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0" name="Rectangle 9"/>
            <p:cNvSpPr>
              <a:spLocks noChangeArrowheads="1"/>
            </p:cNvSpPr>
            <p:nvPr/>
          </p:nvSpPr>
          <p:spPr bwMode="auto">
            <a:xfrm>
              <a:off x="1529" y="933"/>
              <a:ext cx="137"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1" name="Rectangle 10"/>
            <p:cNvSpPr>
              <a:spLocks noChangeArrowheads="1"/>
            </p:cNvSpPr>
            <p:nvPr/>
          </p:nvSpPr>
          <p:spPr bwMode="auto">
            <a:xfrm>
              <a:off x="280" y="750"/>
              <a:ext cx="7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500" b="1">
                  <a:solidFill>
                    <a:srgbClr val="000000"/>
                  </a:solidFill>
                  <a:latin typeface="Verdana" panose="020B0604030504040204" pitchFamily="34" charset="0"/>
                  <a:ea typeface="SimSun" panose="02010600030101010101" pitchFamily="2" charset="-122"/>
                </a:rPr>
                <a:t>Full Backup</a:t>
              </a:r>
              <a:endParaRPr lang="en-US" altLang="zh-CN" sz="2600">
                <a:solidFill>
                  <a:srgbClr val="003580"/>
                </a:solidFill>
                <a:latin typeface="Arial" panose="020B0604020202020204" pitchFamily="34" charset="0"/>
                <a:ea typeface="SimSun" panose="02010600030101010101" pitchFamily="2" charset="-122"/>
              </a:endParaRPr>
            </a:p>
          </p:txBody>
        </p:sp>
        <p:sp>
          <p:nvSpPr>
            <p:cNvPr id="8202" name="Rectangle 11"/>
            <p:cNvSpPr>
              <a:spLocks noChangeArrowheads="1"/>
            </p:cNvSpPr>
            <p:nvPr/>
          </p:nvSpPr>
          <p:spPr bwMode="auto">
            <a:xfrm>
              <a:off x="5449" y="933"/>
              <a:ext cx="93" cy="3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3" name="Rectangle 12"/>
            <p:cNvSpPr>
              <a:spLocks noChangeArrowheads="1"/>
            </p:cNvSpPr>
            <p:nvPr/>
          </p:nvSpPr>
          <p:spPr bwMode="auto">
            <a:xfrm>
              <a:off x="2929" y="933"/>
              <a:ext cx="1133" cy="397"/>
            </a:xfrm>
            <a:prstGeom prst="rect">
              <a:avLst/>
            </a:prstGeom>
            <a:solidFill>
              <a:srgbClr val="CC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4" name="Rectangle 13"/>
            <p:cNvSpPr>
              <a:spLocks noChangeArrowheads="1"/>
            </p:cNvSpPr>
            <p:nvPr/>
          </p:nvSpPr>
          <p:spPr bwMode="auto">
            <a:xfrm>
              <a:off x="1665" y="933"/>
              <a:ext cx="1132" cy="397"/>
            </a:xfrm>
            <a:prstGeom prst="rect">
              <a:avLst/>
            </a:prstGeom>
            <a:solidFill>
              <a:srgbClr val="CC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5" name="Rectangle 14"/>
            <p:cNvSpPr>
              <a:spLocks noChangeArrowheads="1"/>
            </p:cNvSpPr>
            <p:nvPr/>
          </p:nvSpPr>
          <p:spPr bwMode="auto">
            <a:xfrm>
              <a:off x="4193" y="933"/>
              <a:ext cx="1123" cy="397"/>
            </a:xfrm>
            <a:prstGeom prst="rect">
              <a:avLst/>
            </a:prstGeom>
            <a:solidFill>
              <a:srgbClr val="CC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6" name="Rectangle 15"/>
            <p:cNvSpPr>
              <a:spLocks noChangeArrowheads="1"/>
            </p:cNvSpPr>
            <p:nvPr/>
          </p:nvSpPr>
          <p:spPr bwMode="auto">
            <a:xfrm>
              <a:off x="401" y="933"/>
              <a:ext cx="1132" cy="397"/>
            </a:xfrm>
            <a:prstGeom prst="rect">
              <a:avLst/>
            </a:prstGeom>
            <a:solidFill>
              <a:srgbClr val="CCCC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7" name="Rectangle 16"/>
            <p:cNvSpPr>
              <a:spLocks noChangeArrowheads="1"/>
            </p:cNvSpPr>
            <p:nvPr/>
          </p:nvSpPr>
          <p:spPr bwMode="auto">
            <a:xfrm>
              <a:off x="197" y="933"/>
              <a:ext cx="72" cy="3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8" name="Rectangle 17"/>
            <p:cNvSpPr>
              <a:spLocks noChangeArrowheads="1"/>
            </p:cNvSpPr>
            <p:nvPr/>
          </p:nvSpPr>
          <p:spPr bwMode="auto">
            <a:xfrm>
              <a:off x="2797" y="935"/>
              <a:ext cx="132"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209" name="Line 18"/>
            <p:cNvSpPr>
              <a:spLocks noChangeShapeType="1"/>
            </p:cNvSpPr>
            <p:nvPr/>
          </p:nvSpPr>
          <p:spPr bwMode="auto">
            <a:xfrm flipH="1">
              <a:off x="197" y="933"/>
              <a:ext cx="534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19"/>
            <p:cNvSpPr>
              <a:spLocks noChangeShapeType="1"/>
            </p:cNvSpPr>
            <p:nvPr/>
          </p:nvSpPr>
          <p:spPr bwMode="auto">
            <a:xfrm>
              <a:off x="197" y="1330"/>
              <a:ext cx="534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Rectangle 20"/>
            <p:cNvSpPr>
              <a:spLocks noChangeArrowheads="1"/>
            </p:cNvSpPr>
            <p:nvPr/>
          </p:nvSpPr>
          <p:spPr bwMode="auto">
            <a:xfrm>
              <a:off x="294" y="1331"/>
              <a:ext cx="1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8212" name="Rectangle 21"/>
            <p:cNvSpPr>
              <a:spLocks noChangeArrowheads="1"/>
            </p:cNvSpPr>
            <p:nvPr/>
          </p:nvSpPr>
          <p:spPr bwMode="auto">
            <a:xfrm>
              <a:off x="1552" y="1331"/>
              <a:ext cx="1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8213" name="Rectangle 22"/>
            <p:cNvSpPr>
              <a:spLocks noChangeArrowheads="1"/>
            </p:cNvSpPr>
            <p:nvPr/>
          </p:nvSpPr>
          <p:spPr bwMode="auto">
            <a:xfrm>
              <a:off x="2818" y="1331"/>
              <a:ext cx="1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8214" name="Rectangle 23"/>
            <p:cNvSpPr>
              <a:spLocks noChangeArrowheads="1"/>
            </p:cNvSpPr>
            <p:nvPr/>
          </p:nvSpPr>
          <p:spPr bwMode="auto">
            <a:xfrm>
              <a:off x="4091" y="1331"/>
              <a:ext cx="1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8215" name="Rectangle 24"/>
            <p:cNvSpPr>
              <a:spLocks noChangeArrowheads="1"/>
            </p:cNvSpPr>
            <p:nvPr/>
          </p:nvSpPr>
          <p:spPr bwMode="auto">
            <a:xfrm>
              <a:off x="5344" y="1331"/>
              <a:ext cx="1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grpSp>
    </p:spTree>
    <p:extLst>
      <p:ext uri="{BB962C8B-B14F-4D97-AF65-F5344CB8AC3E}">
        <p14:creationId xmlns:p14="http://schemas.microsoft.com/office/powerpoint/2010/main" val="279610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86569" y="85248"/>
            <a:ext cx="8229600" cy="1143000"/>
          </a:xfrm>
        </p:spPr>
        <p:txBody>
          <a:bodyPr/>
          <a:lstStyle/>
          <a:p>
            <a:pPr algn="ctr" eaLnBrk="1" hangingPunct="1">
              <a:defRPr/>
            </a:pPr>
            <a:r>
              <a:rPr lang="en-US" dirty="0" smtClean="0"/>
              <a:t>Differential backups</a:t>
            </a:r>
          </a:p>
        </p:txBody>
      </p:sp>
      <p:sp>
        <p:nvSpPr>
          <p:cNvPr id="21507" name="Rectangle 3"/>
          <p:cNvSpPr>
            <a:spLocks noGrp="1" noChangeArrowheads="1"/>
          </p:cNvSpPr>
          <p:nvPr>
            <p:ph type="body" idx="1"/>
          </p:nvPr>
        </p:nvSpPr>
        <p:spPr/>
        <p:txBody>
          <a:bodyPr/>
          <a:lstStyle/>
          <a:p>
            <a:pPr lvl="1" eaLnBrk="1" hangingPunct="1">
              <a:defRPr/>
            </a:pPr>
            <a:r>
              <a:rPr lang="en-US" smtClean="0"/>
              <a:t>storage of all files that have changed or been added since last full backup</a:t>
            </a:r>
          </a:p>
          <a:p>
            <a:pPr lvl="1" eaLnBrk="1" hangingPunct="1">
              <a:buFont typeface="Tahoma" panose="020B0604030504040204" pitchFamily="34" charset="0"/>
              <a:buNone/>
              <a:defRPr/>
            </a:pPr>
            <a:endParaRPr lang="en-US" smtClean="0"/>
          </a:p>
          <a:p>
            <a:pPr eaLnBrk="1" hangingPunct="1">
              <a:defRPr/>
            </a:pPr>
            <a:endParaRPr lang="en-US" smtClean="0"/>
          </a:p>
        </p:txBody>
      </p:sp>
      <p:grpSp>
        <p:nvGrpSpPr>
          <p:cNvPr id="2" name="Group 4"/>
          <p:cNvGrpSpPr>
            <a:grpSpLocks/>
          </p:cNvGrpSpPr>
          <p:nvPr/>
        </p:nvGrpSpPr>
        <p:grpSpPr bwMode="auto">
          <a:xfrm>
            <a:off x="304800" y="2590800"/>
            <a:ext cx="8485188" cy="3322638"/>
            <a:chOff x="197" y="1641"/>
            <a:chExt cx="5345" cy="614"/>
          </a:xfrm>
        </p:grpSpPr>
        <p:sp>
          <p:nvSpPr>
            <p:cNvPr id="9221" name="Rectangle 5"/>
            <p:cNvSpPr>
              <a:spLocks noChangeArrowheads="1"/>
            </p:cNvSpPr>
            <p:nvPr/>
          </p:nvSpPr>
          <p:spPr bwMode="auto">
            <a:xfrm>
              <a:off x="5144" y="1851"/>
              <a:ext cx="140" cy="36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2" name="Rectangle 6"/>
            <p:cNvSpPr>
              <a:spLocks noChangeArrowheads="1"/>
            </p:cNvSpPr>
            <p:nvPr/>
          </p:nvSpPr>
          <p:spPr bwMode="auto">
            <a:xfrm>
              <a:off x="4965" y="1912"/>
              <a:ext cx="138" cy="30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3" name="Rectangle 7"/>
            <p:cNvSpPr>
              <a:spLocks noChangeArrowheads="1"/>
            </p:cNvSpPr>
            <p:nvPr/>
          </p:nvSpPr>
          <p:spPr bwMode="auto">
            <a:xfrm>
              <a:off x="4786" y="1971"/>
              <a:ext cx="134" cy="24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4" name="Rectangle 8"/>
            <p:cNvSpPr>
              <a:spLocks noChangeArrowheads="1"/>
            </p:cNvSpPr>
            <p:nvPr/>
          </p:nvSpPr>
          <p:spPr bwMode="auto">
            <a:xfrm>
              <a:off x="4607" y="2008"/>
              <a:ext cx="141" cy="1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5" name="Rectangle 9"/>
            <p:cNvSpPr>
              <a:spLocks noChangeArrowheads="1"/>
            </p:cNvSpPr>
            <p:nvPr/>
          </p:nvSpPr>
          <p:spPr bwMode="auto">
            <a:xfrm>
              <a:off x="4425" y="2073"/>
              <a:ext cx="133" cy="13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6" name="Rectangle 10"/>
            <p:cNvSpPr>
              <a:spLocks noChangeArrowheads="1"/>
            </p:cNvSpPr>
            <p:nvPr/>
          </p:nvSpPr>
          <p:spPr bwMode="auto">
            <a:xfrm>
              <a:off x="4240" y="2134"/>
              <a:ext cx="137" cy="79"/>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7" name="Rectangle 11"/>
            <p:cNvSpPr>
              <a:spLocks noChangeArrowheads="1"/>
            </p:cNvSpPr>
            <p:nvPr/>
          </p:nvSpPr>
          <p:spPr bwMode="auto">
            <a:xfrm>
              <a:off x="3888" y="1849"/>
              <a:ext cx="133" cy="365"/>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8" name="Rectangle 12"/>
            <p:cNvSpPr>
              <a:spLocks noChangeArrowheads="1"/>
            </p:cNvSpPr>
            <p:nvPr/>
          </p:nvSpPr>
          <p:spPr bwMode="auto">
            <a:xfrm>
              <a:off x="3699" y="1913"/>
              <a:ext cx="150" cy="30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9" name="Rectangle 13"/>
            <p:cNvSpPr>
              <a:spLocks noChangeArrowheads="1"/>
            </p:cNvSpPr>
            <p:nvPr/>
          </p:nvSpPr>
          <p:spPr bwMode="auto">
            <a:xfrm>
              <a:off x="3520" y="1965"/>
              <a:ext cx="137" cy="249"/>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0" name="Rectangle 14"/>
            <p:cNvSpPr>
              <a:spLocks noChangeArrowheads="1"/>
            </p:cNvSpPr>
            <p:nvPr/>
          </p:nvSpPr>
          <p:spPr bwMode="auto">
            <a:xfrm>
              <a:off x="3342" y="2009"/>
              <a:ext cx="132" cy="1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1" name="Rectangle 15"/>
            <p:cNvSpPr>
              <a:spLocks noChangeArrowheads="1"/>
            </p:cNvSpPr>
            <p:nvPr/>
          </p:nvSpPr>
          <p:spPr bwMode="auto">
            <a:xfrm>
              <a:off x="3159" y="2074"/>
              <a:ext cx="136" cy="13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2" name="Rectangle 16"/>
            <p:cNvSpPr>
              <a:spLocks noChangeArrowheads="1"/>
            </p:cNvSpPr>
            <p:nvPr/>
          </p:nvSpPr>
          <p:spPr bwMode="auto">
            <a:xfrm>
              <a:off x="2978" y="2136"/>
              <a:ext cx="136" cy="78"/>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3" name="Rectangle 17"/>
            <p:cNvSpPr>
              <a:spLocks noChangeArrowheads="1"/>
            </p:cNvSpPr>
            <p:nvPr/>
          </p:nvSpPr>
          <p:spPr bwMode="auto">
            <a:xfrm>
              <a:off x="2623" y="1851"/>
              <a:ext cx="140" cy="36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4" name="Rectangle 18"/>
            <p:cNvSpPr>
              <a:spLocks noChangeArrowheads="1"/>
            </p:cNvSpPr>
            <p:nvPr/>
          </p:nvSpPr>
          <p:spPr bwMode="auto">
            <a:xfrm>
              <a:off x="2441" y="1911"/>
              <a:ext cx="141" cy="30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5" name="Rectangle 19"/>
            <p:cNvSpPr>
              <a:spLocks noChangeArrowheads="1"/>
            </p:cNvSpPr>
            <p:nvPr/>
          </p:nvSpPr>
          <p:spPr bwMode="auto">
            <a:xfrm>
              <a:off x="2259" y="1972"/>
              <a:ext cx="140" cy="240"/>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6" name="Rectangle 20"/>
            <p:cNvSpPr>
              <a:spLocks noChangeArrowheads="1"/>
            </p:cNvSpPr>
            <p:nvPr/>
          </p:nvSpPr>
          <p:spPr bwMode="auto">
            <a:xfrm>
              <a:off x="2078" y="2007"/>
              <a:ext cx="137" cy="1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7" name="Rectangle 21"/>
            <p:cNvSpPr>
              <a:spLocks noChangeArrowheads="1"/>
            </p:cNvSpPr>
            <p:nvPr/>
          </p:nvSpPr>
          <p:spPr bwMode="auto">
            <a:xfrm>
              <a:off x="1895" y="2072"/>
              <a:ext cx="133" cy="13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8" name="Rectangle 22"/>
            <p:cNvSpPr>
              <a:spLocks noChangeArrowheads="1"/>
            </p:cNvSpPr>
            <p:nvPr/>
          </p:nvSpPr>
          <p:spPr bwMode="auto">
            <a:xfrm>
              <a:off x="1714" y="2136"/>
              <a:ext cx="133" cy="7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39" name="Rectangle 23"/>
            <p:cNvSpPr>
              <a:spLocks noChangeArrowheads="1"/>
            </p:cNvSpPr>
            <p:nvPr/>
          </p:nvSpPr>
          <p:spPr bwMode="auto">
            <a:xfrm>
              <a:off x="4061" y="1816"/>
              <a:ext cx="132"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0" name="Rectangle 24"/>
            <p:cNvSpPr>
              <a:spLocks noChangeArrowheads="1"/>
            </p:cNvSpPr>
            <p:nvPr/>
          </p:nvSpPr>
          <p:spPr bwMode="auto">
            <a:xfrm>
              <a:off x="5309" y="1818"/>
              <a:ext cx="141"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1" name="Rectangle 25"/>
            <p:cNvSpPr>
              <a:spLocks noChangeArrowheads="1"/>
            </p:cNvSpPr>
            <p:nvPr/>
          </p:nvSpPr>
          <p:spPr bwMode="auto">
            <a:xfrm>
              <a:off x="267" y="1815"/>
              <a:ext cx="134"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2" name="Rectangle 26"/>
            <p:cNvSpPr>
              <a:spLocks noChangeArrowheads="1"/>
            </p:cNvSpPr>
            <p:nvPr/>
          </p:nvSpPr>
          <p:spPr bwMode="auto">
            <a:xfrm>
              <a:off x="1532" y="1815"/>
              <a:ext cx="138"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3" name="Rectangle 27"/>
            <p:cNvSpPr>
              <a:spLocks noChangeArrowheads="1"/>
            </p:cNvSpPr>
            <p:nvPr/>
          </p:nvSpPr>
          <p:spPr bwMode="auto">
            <a:xfrm>
              <a:off x="2797" y="1817"/>
              <a:ext cx="132" cy="39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4" name="Freeform 28"/>
            <p:cNvSpPr>
              <a:spLocks/>
            </p:cNvSpPr>
            <p:nvPr/>
          </p:nvSpPr>
          <p:spPr bwMode="auto">
            <a:xfrm>
              <a:off x="2929" y="1816"/>
              <a:ext cx="1132" cy="397"/>
            </a:xfrm>
            <a:custGeom>
              <a:avLst/>
              <a:gdLst>
                <a:gd name="T0" fmla="*/ 153 w 1946"/>
                <a:gd name="T1" fmla="*/ 13 h 794"/>
                <a:gd name="T2" fmla="*/ 179 w 1946"/>
                <a:gd name="T3" fmla="*/ 13 h 794"/>
                <a:gd name="T4" fmla="*/ 179 w 1946"/>
                <a:gd name="T5" fmla="*/ 50 h 794"/>
                <a:gd name="T6" fmla="*/ 189 w 1946"/>
                <a:gd name="T7" fmla="*/ 50 h 794"/>
                <a:gd name="T8" fmla="*/ 189 w 1946"/>
                <a:gd name="T9" fmla="*/ 5 h 794"/>
                <a:gd name="T10" fmla="*/ 215 w 1946"/>
                <a:gd name="T11" fmla="*/ 5 h 794"/>
                <a:gd name="T12" fmla="*/ 215 w 1946"/>
                <a:gd name="T13" fmla="*/ 50 h 794"/>
                <a:gd name="T14" fmla="*/ 223 w 1946"/>
                <a:gd name="T15" fmla="*/ 50 h 794"/>
                <a:gd name="T16" fmla="*/ 223 w 1946"/>
                <a:gd name="T17" fmla="*/ 0 h 794"/>
                <a:gd name="T18" fmla="*/ 0 w 1946"/>
                <a:gd name="T19" fmla="*/ 0 h 794"/>
                <a:gd name="T20" fmla="*/ 0 w 1946"/>
                <a:gd name="T21" fmla="*/ 50 h 794"/>
                <a:gd name="T22" fmla="*/ 10 w 1946"/>
                <a:gd name="T23" fmla="*/ 50 h 794"/>
                <a:gd name="T24" fmla="*/ 10 w 1946"/>
                <a:gd name="T25" fmla="*/ 40 h 794"/>
                <a:gd name="T26" fmla="*/ 36 w 1946"/>
                <a:gd name="T27" fmla="*/ 40 h 794"/>
                <a:gd name="T28" fmla="*/ 36 w 1946"/>
                <a:gd name="T29" fmla="*/ 50 h 794"/>
                <a:gd name="T30" fmla="*/ 46 w 1946"/>
                <a:gd name="T31" fmla="*/ 50 h 794"/>
                <a:gd name="T32" fmla="*/ 46 w 1946"/>
                <a:gd name="T33" fmla="*/ 33 h 794"/>
                <a:gd name="T34" fmla="*/ 72 w 1946"/>
                <a:gd name="T35" fmla="*/ 33 h 794"/>
                <a:gd name="T36" fmla="*/ 72 w 1946"/>
                <a:gd name="T37" fmla="*/ 50 h 794"/>
                <a:gd name="T38" fmla="*/ 81 w 1946"/>
                <a:gd name="T39" fmla="*/ 50 h 794"/>
                <a:gd name="T40" fmla="*/ 81 w 1946"/>
                <a:gd name="T41" fmla="*/ 25 h 794"/>
                <a:gd name="T42" fmla="*/ 108 w 1946"/>
                <a:gd name="T43" fmla="*/ 25 h 794"/>
                <a:gd name="T44" fmla="*/ 108 w 1946"/>
                <a:gd name="T45" fmla="*/ 50 h 794"/>
                <a:gd name="T46" fmla="*/ 118 w 1946"/>
                <a:gd name="T47" fmla="*/ 50 h 794"/>
                <a:gd name="T48" fmla="*/ 118 w 1946"/>
                <a:gd name="T49" fmla="*/ 20 h 794"/>
                <a:gd name="T50" fmla="*/ 143 w 1946"/>
                <a:gd name="T51" fmla="*/ 20 h 794"/>
                <a:gd name="T52" fmla="*/ 143 w 1946"/>
                <a:gd name="T53" fmla="*/ 50 h 794"/>
                <a:gd name="T54" fmla="*/ 153 w 1946"/>
                <a:gd name="T55" fmla="*/ 50 h 794"/>
                <a:gd name="T56" fmla="*/ 153 w 1946"/>
                <a:gd name="T57" fmla="*/ 13 h 7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46"/>
                <a:gd name="T88" fmla="*/ 0 h 794"/>
                <a:gd name="T89" fmla="*/ 1946 w 1946"/>
                <a:gd name="T90" fmla="*/ 794 h 7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46" h="794">
                  <a:moveTo>
                    <a:pt x="1336" y="201"/>
                  </a:moveTo>
                  <a:lnTo>
                    <a:pt x="1564" y="201"/>
                  </a:lnTo>
                  <a:lnTo>
                    <a:pt x="1564" y="794"/>
                  </a:lnTo>
                  <a:lnTo>
                    <a:pt x="1649" y="794"/>
                  </a:lnTo>
                  <a:lnTo>
                    <a:pt x="1649" y="71"/>
                  </a:lnTo>
                  <a:lnTo>
                    <a:pt x="1877" y="71"/>
                  </a:lnTo>
                  <a:lnTo>
                    <a:pt x="1877" y="794"/>
                  </a:lnTo>
                  <a:lnTo>
                    <a:pt x="1946" y="794"/>
                  </a:lnTo>
                  <a:lnTo>
                    <a:pt x="1946" y="0"/>
                  </a:lnTo>
                  <a:lnTo>
                    <a:pt x="0" y="0"/>
                  </a:lnTo>
                  <a:lnTo>
                    <a:pt x="0" y="794"/>
                  </a:lnTo>
                  <a:lnTo>
                    <a:pt x="85" y="794"/>
                  </a:lnTo>
                  <a:lnTo>
                    <a:pt x="85" y="639"/>
                  </a:lnTo>
                  <a:lnTo>
                    <a:pt x="313" y="639"/>
                  </a:lnTo>
                  <a:lnTo>
                    <a:pt x="313" y="794"/>
                  </a:lnTo>
                  <a:lnTo>
                    <a:pt x="398" y="794"/>
                  </a:lnTo>
                  <a:lnTo>
                    <a:pt x="398" y="524"/>
                  </a:ln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close/>
                </a:path>
              </a:pathLst>
            </a:custGeom>
            <a:solidFill>
              <a:srgbClr val="CCCCCC"/>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9245" name="Freeform 29"/>
            <p:cNvSpPr>
              <a:spLocks/>
            </p:cNvSpPr>
            <p:nvPr/>
          </p:nvSpPr>
          <p:spPr bwMode="auto">
            <a:xfrm>
              <a:off x="1665" y="1816"/>
              <a:ext cx="1132" cy="397"/>
            </a:xfrm>
            <a:custGeom>
              <a:avLst/>
              <a:gdLst>
                <a:gd name="T0" fmla="*/ 189 w 1946"/>
                <a:gd name="T1" fmla="*/ 5 h 794"/>
                <a:gd name="T2" fmla="*/ 215 w 1946"/>
                <a:gd name="T3" fmla="*/ 5 h 794"/>
                <a:gd name="T4" fmla="*/ 215 w 1946"/>
                <a:gd name="T5" fmla="*/ 50 h 794"/>
                <a:gd name="T6" fmla="*/ 223 w 1946"/>
                <a:gd name="T7" fmla="*/ 50 h 794"/>
                <a:gd name="T8" fmla="*/ 223 w 1946"/>
                <a:gd name="T9" fmla="*/ 0 h 794"/>
                <a:gd name="T10" fmla="*/ 0 w 1946"/>
                <a:gd name="T11" fmla="*/ 0 h 794"/>
                <a:gd name="T12" fmla="*/ 0 w 1946"/>
                <a:gd name="T13" fmla="*/ 50 h 794"/>
                <a:gd name="T14" fmla="*/ 10 w 1946"/>
                <a:gd name="T15" fmla="*/ 50 h 794"/>
                <a:gd name="T16" fmla="*/ 10 w 1946"/>
                <a:gd name="T17" fmla="*/ 40 h 794"/>
                <a:gd name="T18" fmla="*/ 36 w 1946"/>
                <a:gd name="T19" fmla="*/ 40 h 794"/>
                <a:gd name="T20" fmla="*/ 36 w 1946"/>
                <a:gd name="T21" fmla="*/ 50 h 794"/>
                <a:gd name="T22" fmla="*/ 46 w 1946"/>
                <a:gd name="T23" fmla="*/ 50 h 794"/>
                <a:gd name="T24" fmla="*/ 46 w 1946"/>
                <a:gd name="T25" fmla="*/ 33 h 794"/>
                <a:gd name="T26" fmla="*/ 72 w 1946"/>
                <a:gd name="T27" fmla="*/ 33 h 794"/>
                <a:gd name="T28" fmla="*/ 72 w 1946"/>
                <a:gd name="T29" fmla="*/ 50 h 794"/>
                <a:gd name="T30" fmla="*/ 81 w 1946"/>
                <a:gd name="T31" fmla="*/ 50 h 794"/>
                <a:gd name="T32" fmla="*/ 81 w 1946"/>
                <a:gd name="T33" fmla="*/ 25 h 794"/>
                <a:gd name="T34" fmla="*/ 108 w 1946"/>
                <a:gd name="T35" fmla="*/ 25 h 794"/>
                <a:gd name="T36" fmla="*/ 108 w 1946"/>
                <a:gd name="T37" fmla="*/ 50 h 794"/>
                <a:gd name="T38" fmla="*/ 118 w 1946"/>
                <a:gd name="T39" fmla="*/ 50 h 794"/>
                <a:gd name="T40" fmla="*/ 118 w 1946"/>
                <a:gd name="T41" fmla="*/ 20 h 794"/>
                <a:gd name="T42" fmla="*/ 143 w 1946"/>
                <a:gd name="T43" fmla="*/ 20 h 794"/>
                <a:gd name="T44" fmla="*/ 143 w 1946"/>
                <a:gd name="T45" fmla="*/ 50 h 794"/>
                <a:gd name="T46" fmla="*/ 153 w 1946"/>
                <a:gd name="T47" fmla="*/ 50 h 794"/>
                <a:gd name="T48" fmla="*/ 153 w 1946"/>
                <a:gd name="T49" fmla="*/ 13 h 794"/>
                <a:gd name="T50" fmla="*/ 179 w 1946"/>
                <a:gd name="T51" fmla="*/ 13 h 794"/>
                <a:gd name="T52" fmla="*/ 179 w 1946"/>
                <a:gd name="T53" fmla="*/ 50 h 794"/>
                <a:gd name="T54" fmla="*/ 189 w 1946"/>
                <a:gd name="T55" fmla="*/ 50 h 794"/>
                <a:gd name="T56" fmla="*/ 189 w 1946"/>
                <a:gd name="T57" fmla="*/ 5 h 7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46"/>
                <a:gd name="T88" fmla="*/ 0 h 794"/>
                <a:gd name="T89" fmla="*/ 1946 w 1946"/>
                <a:gd name="T90" fmla="*/ 794 h 7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46" h="794">
                  <a:moveTo>
                    <a:pt x="1649" y="71"/>
                  </a:moveTo>
                  <a:lnTo>
                    <a:pt x="1877" y="71"/>
                  </a:lnTo>
                  <a:lnTo>
                    <a:pt x="1877" y="794"/>
                  </a:lnTo>
                  <a:lnTo>
                    <a:pt x="1946" y="794"/>
                  </a:lnTo>
                  <a:lnTo>
                    <a:pt x="1946" y="0"/>
                  </a:lnTo>
                  <a:lnTo>
                    <a:pt x="0" y="0"/>
                  </a:lnTo>
                  <a:lnTo>
                    <a:pt x="0" y="794"/>
                  </a:lnTo>
                  <a:lnTo>
                    <a:pt x="85" y="794"/>
                  </a:lnTo>
                  <a:lnTo>
                    <a:pt x="85" y="639"/>
                  </a:lnTo>
                  <a:lnTo>
                    <a:pt x="313" y="639"/>
                  </a:lnTo>
                  <a:lnTo>
                    <a:pt x="313" y="794"/>
                  </a:lnTo>
                  <a:lnTo>
                    <a:pt x="398" y="794"/>
                  </a:lnTo>
                  <a:lnTo>
                    <a:pt x="398" y="524"/>
                  </a:ln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lnTo>
                    <a:pt x="1564" y="201"/>
                  </a:lnTo>
                  <a:lnTo>
                    <a:pt x="1564" y="794"/>
                  </a:lnTo>
                  <a:lnTo>
                    <a:pt x="1649" y="794"/>
                  </a:lnTo>
                  <a:lnTo>
                    <a:pt x="1649" y="71"/>
                  </a:lnTo>
                  <a:close/>
                </a:path>
              </a:pathLst>
            </a:custGeom>
            <a:solidFill>
              <a:srgbClr val="CCCCCC"/>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9246" name="Freeform 30"/>
            <p:cNvSpPr>
              <a:spLocks/>
            </p:cNvSpPr>
            <p:nvPr/>
          </p:nvSpPr>
          <p:spPr bwMode="auto">
            <a:xfrm>
              <a:off x="4193" y="1816"/>
              <a:ext cx="1123" cy="397"/>
            </a:xfrm>
            <a:custGeom>
              <a:avLst/>
              <a:gdLst>
                <a:gd name="T0" fmla="*/ 45 w 1931"/>
                <a:gd name="T1" fmla="*/ 33 h 794"/>
                <a:gd name="T2" fmla="*/ 72 w 1931"/>
                <a:gd name="T3" fmla="*/ 33 h 794"/>
                <a:gd name="T4" fmla="*/ 72 w 1931"/>
                <a:gd name="T5" fmla="*/ 50 h 794"/>
                <a:gd name="T6" fmla="*/ 81 w 1931"/>
                <a:gd name="T7" fmla="*/ 50 h 794"/>
                <a:gd name="T8" fmla="*/ 81 w 1931"/>
                <a:gd name="T9" fmla="*/ 25 h 794"/>
                <a:gd name="T10" fmla="*/ 108 w 1931"/>
                <a:gd name="T11" fmla="*/ 25 h 794"/>
                <a:gd name="T12" fmla="*/ 108 w 1931"/>
                <a:gd name="T13" fmla="*/ 50 h 794"/>
                <a:gd name="T14" fmla="*/ 117 w 1931"/>
                <a:gd name="T15" fmla="*/ 50 h 794"/>
                <a:gd name="T16" fmla="*/ 117 w 1931"/>
                <a:gd name="T17" fmla="*/ 20 h 794"/>
                <a:gd name="T18" fmla="*/ 143 w 1931"/>
                <a:gd name="T19" fmla="*/ 20 h 794"/>
                <a:gd name="T20" fmla="*/ 143 w 1931"/>
                <a:gd name="T21" fmla="*/ 50 h 794"/>
                <a:gd name="T22" fmla="*/ 153 w 1931"/>
                <a:gd name="T23" fmla="*/ 50 h 794"/>
                <a:gd name="T24" fmla="*/ 153 w 1931"/>
                <a:gd name="T25" fmla="*/ 13 h 794"/>
                <a:gd name="T26" fmla="*/ 179 w 1931"/>
                <a:gd name="T27" fmla="*/ 13 h 794"/>
                <a:gd name="T28" fmla="*/ 179 w 1931"/>
                <a:gd name="T29" fmla="*/ 50 h 794"/>
                <a:gd name="T30" fmla="*/ 189 w 1931"/>
                <a:gd name="T31" fmla="*/ 50 h 794"/>
                <a:gd name="T32" fmla="*/ 189 w 1931"/>
                <a:gd name="T33" fmla="*/ 5 h 794"/>
                <a:gd name="T34" fmla="*/ 215 w 1931"/>
                <a:gd name="T35" fmla="*/ 5 h 794"/>
                <a:gd name="T36" fmla="*/ 215 w 1931"/>
                <a:gd name="T37" fmla="*/ 50 h 794"/>
                <a:gd name="T38" fmla="*/ 221 w 1931"/>
                <a:gd name="T39" fmla="*/ 50 h 794"/>
                <a:gd name="T40" fmla="*/ 221 w 1931"/>
                <a:gd name="T41" fmla="*/ 0 h 794"/>
                <a:gd name="T42" fmla="*/ 0 w 1931"/>
                <a:gd name="T43" fmla="*/ 0 h 794"/>
                <a:gd name="T44" fmla="*/ 0 w 1931"/>
                <a:gd name="T45" fmla="*/ 50 h 794"/>
                <a:gd name="T46" fmla="*/ 9 w 1931"/>
                <a:gd name="T47" fmla="*/ 50 h 794"/>
                <a:gd name="T48" fmla="*/ 9 w 1931"/>
                <a:gd name="T49" fmla="*/ 40 h 794"/>
                <a:gd name="T50" fmla="*/ 36 w 1931"/>
                <a:gd name="T51" fmla="*/ 40 h 794"/>
                <a:gd name="T52" fmla="*/ 36 w 1931"/>
                <a:gd name="T53" fmla="*/ 50 h 794"/>
                <a:gd name="T54" fmla="*/ 45 w 1931"/>
                <a:gd name="T55" fmla="*/ 50 h 794"/>
                <a:gd name="T56" fmla="*/ 45 w 1931"/>
                <a:gd name="T57" fmla="*/ 33 h 7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31"/>
                <a:gd name="T88" fmla="*/ 0 h 794"/>
                <a:gd name="T89" fmla="*/ 1931 w 1931"/>
                <a:gd name="T90" fmla="*/ 794 h 7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31" h="794">
                  <a:moveTo>
                    <a:pt x="398" y="524"/>
                  </a:move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lnTo>
                    <a:pt x="1564" y="201"/>
                  </a:lnTo>
                  <a:lnTo>
                    <a:pt x="1564" y="794"/>
                  </a:lnTo>
                  <a:lnTo>
                    <a:pt x="1649" y="794"/>
                  </a:lnTo>
                  <a:lnTo>
                    <a:pt x="1649" y="71"/>
                  </a:lnTo>
                  <a:lnTo>
                    <a:pt x="1877" y="71"/>
                  </a:lnTo>
                  <a:lnTo>
                    <a:pt x="1877" y="794"/>
                  </a:lnTo>
                  <a:lnTo>
                    <a:pt x="1931" y="794"/>
                  </a:lnTo>
                  <a:lnTo>
                    <a:pt x="1931" y="0"/>
                  </a:lnTo>
                  <a:lnTo>
                    <a:pt x="0" y="0"/>
                  </a:lnTo>
                  <a:lnTo>
                    <a:pt x="0" y="794"/>
                  </a:lnTo>
                  <a:lnTo>
                    <a:pt x="85" y="794"/>
                  </a:lnTo>
                  <a:lnTo>
                    <a:pt x="85" y="639"/>
                  </a:lnTo>
                  <a:lnTo>
                    <a:pt x="313" y="639"/>
                  </a:lnTo>
                  <a:lnTo>
                    <a:pt x="313" y="794"/>
                  </a:lnTo>
                  <a:lnTo>
                    <a:pt x="398" y="794"/>
                  </a:lnTo>
                  <a:lnTo>
                    <a:pt x="398" y="524"/>
                  </a:lnTo>
                  <a:close/>
                </a:path>
              </a:pathLst>
            </a:custGeom>
            <a:solidFill>
              <a:srgbClr val="CCCCCC"/>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9247" name="Rectangle 31"/>
            <p:cNvSpPr>
              <a:spLocks noChangeArrowheads="1"/>
            </p:cNvSpPr>
            <p:nvPr/>
          </p:nvSpPr>
          <p:spPr bwMode="auto">
            <a:xfrm>
              <a:off x="5449" y="1816"/>
              <a:ext cx="93" cy="3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8" name="Rectangle 32"/>
            <p:cNvSpPr>
              <a:spLocks noChangeArrowheads="1"/>
            </p:cNvSpPr>
            <p:nvPr/>
          </p:nvSpPr>
          <p:spPr bwMode="auto">
            <a:xfrm>
              <a:off x="197" y="1816"/>
              <a:ext cx="72" cy="3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49" name="Freeform 33"/>
            <p:cNvSpPr>
              <a:spLocks/>
            </p:cNvSpPr>
            <p:nvPr/>
          </p:nvSpPr>
          <p:spPr bwMode="auto">
            <a:xfrm>
              <a:off x="401" y="1816"/>
              <a:ext cx="1132" cy="397"/>
            </a:xfrm>
            <a:custGeom>
              <a:avLst/>
              <a:gdLst>
                <a:gd name="T0" fmla="*/ 10 w 1946"/>
                <a:gd name="T1" fmla="*/ 40 h 794"/>
                <a:gd name="T2" fmla="*/ 36 w 1946"/>
                <a:gd name="T3" fmla="*/ 40 h 794"/>
                <a:gd name="T4" fmla="*/ 36 w 1946"/>
                <a:gd name="T5" fmla="*/ 50 h 794"/>
                <a:gd name="T6" fmla="*/ 46 w 1946"/>
                <a:gd name="T7" fmla="*/ 50 h 794"/>
                <a:gd name="T8" fmla="*/ 46 w 1946"/>
                <a:gd name="T9" fmla="*/ 33 h 794"/>
                <a:gd name="T10" fmla="*/ 72 w 1946"/>
                <a:gd name="T11" fmla="*/ 33 h 794"/>
                <a:gd name="T12" fmla="*/ 72 w 1946"/>
                <a:gd name="T13" fmla="*/ 50 h 794"/>
                <a:gd name="T14" fmla="*/ 81 w 1946"/>
                <a:gd name="T15" fmla="*/ 50 h 794"/>
                <a:gd name="T16" fmla="*/ 81 w 1946"/>
                <a:gd name="T17" fmla="*/ 25 h 794"/>
                <a:gd name="T18" fmla="*/ 108 w 1946"/>
                <a:gd name="T19" fmla="*/ 25 h 794"/>
                <a:gd name="T20" fmla="*/ 108 w 1946"/>
                <a:gd name="T21" fmla="*/ 50 h 794"/>
                <a:gd name="T22" fmla="*/ 118 w 1946"/>
                <a:gd name="T23" fmla="*/ 50 h 794"/>
                <a:gd name="T24" fmla="*/ 118 w 1946"/>
                <a:gd name="T25" fmla="*/ 20 h 794"/>
                <a:gd name="T26" fmla="*/ 143 w 1946"/>
                <a:gd name="T27" fmla="*/ 20 h 794"/>
                <a:gd name="T28" fmla="*/ 143 w 1946"/>
                <a:gd name="T29" fmla="*/ 50 h 794"/>
                <a:gd name="T30" fmla="*/ 153 w 1946"/>
                <a:gd name="T31" fmla="*/ 50 h 794"/>
                <a:gd name="T32" fmla="*/ 153 w 1946"/>
                <a:gd name="T33" fmla="*/ 13 h 794"/>
                <a:gd name="T34" fmla="*/ 179 w 1946"/>
                <a:gd name="T35" fmla="*/ 13 h 794"/>
                <a:gd name="T36" fmla="*/ 179 w 1946"/>
                <a:gd name="T37" fmla="*/ 50 h 794"/>
                <a:gd name="T38" fmla="*/ 189 w 1946"/>
                <a:gd name="T39" fmla="*/ 50 h 794"/>
                <a:gd name="T40" fmla="*/ 189 w 1946"/>
                <a:gd name="T41" fmla="*/ 5 h 794"/>
                <a:gd name="T42" fmla="*/ 215 w 1946"/>
                <a:gd name="T43" fmla="*/ 5 h 794"/>
                <a:gd name="T44" fmla="*/ 215 w 1946"/>
                <a:gd name="T45" fmla="*/ 50 h 794"/>
                <a:gd name="T46" fmla="*/ 223 w 1946"/>
                <a:gd name="T47" fmla="*/ 50 h 794"/>
                <a:gd name="T48" fmla="*/ 223 w 1946"/>
                <a:gd name="T49" fmla="*/ 0 h 794"/>
                <a:gd name="T50" fmla="*/ 0 w 1946"/>
                <a:gd name="T51" fmla="*/ 0 h 794"/>
                <a:gd name="T52" fmla="*/ 0 w 1946"/>
                <a:gd name="T53" fmla="*/ 50 h 794"/>
                <a:gd name="T54" fmla="*/ 10 w 1946"/>
                <a:gd name="T55" fmla="*/ 50 h 794"/>
                <a:gd name="T56" fmla="*/ 10 w 1946"/>
                <a:gd name="T57" fmla="*/ 40 h 7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46"/>
                <a:gd name="T88" fmla="*/ 0 h 794"/>
                <a:gd name="T89" fmla="*/ 1946 w 1946"/>
                <a:gd name="T90" fmla="*/ 794 h 79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46" h="794">
                  <a:moveTo>
                    <a:pt x="85" y="639"/>
                  </a:moveTo>
                  <a:lnTo>
                    <a:pt x="313" y="639"/>
                  </a:lnTo>
                  <a:lnTo>
                    <a:pt x="313" y="794"/>
                  </a:lnTo>
                  <a:lnTo>
                    <a:pt x="398" y="794"/>
                  </a:lnTo>
                  <a:lnTo>
                    <a:pt x="398" y="524"/>
                  </a:ln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lnTo>
                    <a:pt x="1564" y="201"/>
                  </a:lnTo>
                  <a:lnTo>
                    <a:pt x="1564" y="794"/>
                  </a:lnTo>
                  <a:lnTo>
                    <a:pt x="1649" y="794"/>
                  </a:lnTo>
                  <a:lnTo>
                    <a:pt x="1649" y="71"/>
                  </a:lnTo>
                  <a:lnTo>
                    <a:pt x="1877" y="71"/>
                  </a:lnTo>
                  <a:lnTo>
                    <a:pt x="1877" y="794"/>
                  </a:lnTo>
                  <a:lnTo>
                    <a:pt x="1946" y="794"/>
                  </a:lnTo>
                  <a:lnTo>
                    <a:pt x="1946" y="0"/>
                  </a:lnTo>
                  <a:lnTo>
                    <a:pt x="0" y="0"/>
                  </a:lnTo>
                  <a:lnTo>
                    <a:pt x="0" y="794"/>
                  </a:lnTo>
                  <a:lnTo>
                    <a:pt x="85" y="794"/>
                  </a:lnTo>
                  <a:lnTo>
                    <a:pt x="85" y="639"/>
                  </a:lnTo>
                  <a:close/>
                </a:path>
              </a:pathLst>
            </a:custGeom>
            <a:solidFill>
              <a:srgbClr val="CCCCC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a:p>
          </p:txBody>
        </p:sp>
        <p:sp>
          <p:nvSpPr>
            <p:cNvPr id="9250" name="Rectangle 34"/>
            <p:cNvSpPr>
              <a:spLocks noChangeArrowheads="1"/>
            </p:cNvSpPr>
            <p:nvPr/>
          </p:nvSpPr>
          <p:spPr bwMode="auto">
            <a:xfrm>
              <a:off x="1360" y="1851"/>
              <a:ext cx="133" cy="362"/>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51" name="Rectangle 35"/>
            <p:cNvSpPr>
              <a:spLocks noChangeArrowheads="1"/>
            </p:cNvSpPr>
            <p:nvPr/>
          </p:nvSpPr>
          <p:spPr bwMode="auto">
            <a:xfrm>
              <a:off x="1178" y="1912"/>
              <a:ext cx="134" cy="30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52" name="Rectangle 36"/>
            <p:cNvSpPr>
              <a:spLocks noChangeArrowheads="1"/>
            </p:cNvSpPr>
            <p:nvPr/>
          </p:nvSpPr>
          <p:spPr bwMode="auto">
            <a:xfrm>
              <a:off x="996" y="1973"/>
              <a:ext cx="133" cy="240"/>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53" name="Rectangle 37"/>
            <p:cNvSpPr>
              <a:spLocks noChangeArrowheads="1"/>
            </p:cNvSpPr>
            <p:nvPr/>
          </p:nvSpPr>
          <p:spPr bwMode="auto">
            <a:xfrm>
              <a:off x="815" y="2008"/>
              <a:ext cx="137" cy="196"/>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54" name="Rectangle 38"/>
            <p:cNvSpPr>
              <a:spLocks noChangeArrowheads="1"/>
            </p:cNvSpPr>
            <p:nvPr/>
          </p:nvSpPr>
          <p:spPr bwMode="auto">
            <a:xfrm>
              <a:off x="632" y="2073"/>
              <a:ext cx="133" cy="131"/>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55" name="Rectangle 39"/>
            <p:cNvSpPr>
              <a:spLocks noChangeArrowheads="1"/>
            </p:cNvSpPr>
            <p:nvPr/>
          </p:nvSpPr>
          <p:spPr bwMode="auto">
            <a:xfrm>
              <a:off x="448" y="2134"/>
              <a:ext cx="136" cy="79"/>
            </a:xfrm>
            <a:prstGeom prst="rect">
              <a:avLst/>
            </a:prstGeom>
            <a:gradFill rotWithShape="1">
              <a:gsLst>
                <a:gs pos="0">
                  <a:srgbClr val="185E5E"/>
                </a:gs>
                <a:gs pos="50000">
                  <a:srgbClr val="33CCCC"/>
                </a:gs>
                <a:gs pos="100000">
                  <a:srgbClr val="185E5E"/>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56" name="Line 40"/>
            <p:cNvSpPr>
              <a:spLocks noChangeShapeType="1"/>
            </p:cNvSpPr>
            <p:nvPr/>
          </p:nvSpPr>
          <p:spPr bwMode="auto">
            <a:xfrm flipH="1">
              <a:off x="197" y="1816"/>
              <a:ext cx="534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7" name="Line 41"/>
            <p:cNvSpPr>
              <a:spLocks noChangeShapeType="1"/>
            </p:cNvSpPr>
            <p:nvPr/>
          </p:nvSpPr>
          <p:spPr bwMode="auto">
            <a:xfrm>
              <a:off x="197" y="2213"/>
              <a:ext cx="534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Rectangle 42"/>
            <p:cNvSpPr>
              <a:spLocks noChangeArrowheads="1"/>
            </p:cNvSpPr>
            <p:nvPr/>
          </p:nvSpPr>
          <p:spPr bwMode="auto">
            <a:xfrm>
              <a:off x="1512" y="1641"/>
              <a:ext cx="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endParaRPr lang="en-US" altLang="zh-CN" sz="2600">
                <a:solidFill>
                  <a:srgbClr val="003580"/>
                </a:solidFill>
                <a:latin typeface="Arial" panose="020B0604020202020204" pitchFamily="34" charset="0"/>
                <a:ea typeface="SimSun" panose="02010600030101010101" pitchFamily="2" charset="-122"/>
              </a:endParaRPr>
            </a:p>
          </p:txBody>
        </p:sp>
        <p:sp>
          <p:nvSpPr>
            <p:cNvPr id="9259" name="Rectangle 43"/>
            <p:cNvSpPr>
              <a:spLocks noChangeArrowheads="1"/>
            </p:cNvSpPr>
            <p:nvPr/>
          </p:nvSpPr>
          <p:spPr bwMode="auto">
            <a:xfrm>
              <a:off x="293" y="2215"/>
              <a:ext cx="13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9260" name="Rectangle 44"/>
            <p:cNvSpPr>
              <a:spLocks noChangeArrowheads="1"/>
            </p:cNvSpPr>
            <p:nvPr/>
          </p:nvSpPr>
          <p:spPr bwMode="auto">
            <a:xfrm>
              <a:off x="1552" y="2215"/>
              <a:ext cx="13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9261" name="Rectangle 45"/>
            <p:cNvSpPr>
              <a:spLocks noChangeArrowheads="1"/>
            </p:cNvSpPr>
            <p:nvPr/>
          </p:nvSpPr>
          <p:spPr bwMode="auto">
            <a:xfrm>
              <a:off x="2818" y="2215"/>
              <a:ext cx="13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9262" name="Rectangle 46"/>
            <p:cNvSpPr>
              <a:spLocks noChangeArrowheads="1"/>
            </p:cNvSpPr>
            <p:nvPr/>
          </p:nvSpPr>
          <p:spPr bwMode="auto">
            <a:xfrm>
              <a:off x="4091" y="2215"/>
              <a:ext cx="13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9263" name="Rectangle 47"/>
            <p:cNvSpPr>
              <a:spLocks noChangeArrowheads="1"/>
            </p:cNvSpPr>
            <p:nvPr/>
          </p:nvSpPr>
          <p:spPr bwMode="auto">
            <a:xfrm>
              <a:off x="5344" y="2215"/>
              <a:ext cx="13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Su</a:t>
              </a:r>
              <a:endParaRPr lang="en-US" altLang="zh-CN" sz="2600">
                <a:solidFill>
                  <a:srgbClr val="003580"/>
                </a:solidFill>
                <a:latin typeface="Arial" panose="020B0604020202020204" pitchFamily="34" charset="0"/>
                <a:ea typeface="SimSun" panose="02010600030101010101" pitchFamily="2" charset="-122"/>
              </a:endParaRPr>
            </a:p>
          </p:txBody>
        </p:sp>
        <p:sp>
          <p:nvSpPr>
            <p:cNvPr id="9264" name="Rectangle 48"/>
            <p:cNvSpPr>
              <a:spLocks noChangeArrowheads="1"/>
            </p:cNvSpPr>
            <p:nvPr/>
          </p:nvSpPr>
          <p:spPr bwMode="auto">
            <a:xfrm>
              <a:off x="497" y="2221"/>
              <a:ext cx="91"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9265" name="Rectangle 49"/>
            <p:cNvSpPr>
              <a:spLocks noChangeArrowheads="1"/>
            </p:cNvSpPr>
            <p:nvPr/>
          </p:nvSpPr>
          <p:spPr bwMode="auto">
            <a:xfrm>
              <a:off x="692"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66" name="Rectangle 50"/>
            <p:cNvSpPr>
              <a:spLocks noChangeArrowheads="1"/>
            </p:cNvSpPr>
            <p:nvPr/>
          </p:nvSpPr>
          <p:spPr bwMode="auto">
            <a:xfrm>
              <a:off x="1056"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67" name="Rectangle 51"/>
            <p:cNvSpPr>
              <a:spLocks noChangeArrowheads="1"/>
            </p:cNvSpPr>
            <p:nvPr/>
          </p:nvSpPr>
          <p:spPr bwMode="auto">
            <a:xfrm>
              <a:off x="849" y="2221"/>
              <a:ext cx="10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9268" name="Rectangle 52"/>
            <p:cNvSpPr>
              <a:spLocks noChangeArrowheads="1"/>
            </p:cNvSpPr>
            <p:nvPr/>
          </p:nvSpPr>
          <p:spPr bwMode="auto">
            <a:xfrm>
              <a:off x="1230" y="2221"/>
              <a:ext cx="62"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9269" name="Rectangle 53"/>
            <p:cNvSpPr>
              <a:spLocks noChangeArrowheads="1"/>
            </p:cNvSpPr>
            <p:nvPr/>
          </p:nvSpPr>
          <p:spPr bwMode="auto">
            <a:xfrm>
              <a:off x="1412" y="2221"/>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sp>
          <p:nvSpPr>
            <p:cNvPr id="9270" name="Rectangle 54"/>
            <p:cNvSpPr>
              <a:spLocks noChangeArrowheads="1"/>
            </p:cNvSpPr>
            <p:nvPr/>
          </p:nvSpPr>
          <p:spPr bwMode="auto">
            <a:xfrm>
              <a:off x="1764" y="2221"/>
              <a:ext cx="91"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9271" name="Rectangle 55"/>
            <p:cNvSpPr>
              <a:spLocks noChangeArrowheads="1"/>
            </p:cNvSpPr>
            <p:nvPr/>
          </p:nvSpPr>
          <p:spPr bwMode="auto">
            <a:xfrm>
              <a:off x="1958"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72" name="Rectangle 56"/>
            <p:cNvSpPr>
              <a:spLocks noChangeArrowheads="1"/>
            </p:cNvSpPr>
            <p:nvPr/>
          </p:nvSpPr>
          <p:spPr bwMode="auto">
            <a:xfrm>
              <a:off x="2321"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73" name="Rectangle 57"/>
            <p:cNvSpPr>
              <a:spLocks noChangeArrowheads="1"/>
            </p:cNvSpPr>
            <p:nvPr/>
          </p:nvSpPr>
          <p:spPr bwMode="auto">
            <a:xfrm>
              <a:off x="2123" y="2221"/>
              <a:ext cx="10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9274" name="Rectangle 58"/>
            <p:cNvSpPr>
              <a:spLocks noChangeArrowheads="1"/>
            </p:cNvSpPr>
            <p:nvPr/>
          </p:nvSpPr>
          <p:spPr bwMode="auto">
            <a:xfrm>
              <a:off x="2497" y="2221"/>
              <a:ext cx="62"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9275" name="Rectangle 59"/>
            <p:cNvSpPr>
              <a:spLocks noChangeArrowheads="1"/>
            </p:cNvSpPr>
            <p:nvPr/>
          </p:nvSpPr>
          <p:spPr bwMode="auto">
            <a:xfrm>
              <a:off x="2678" y="2221"/>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sp>
          <p:nvSpPr>
            <p:cNvPr id="9276" name="Rectangle 60"/>
            <p:cNvSpPr>
              <a:spLocks noChangeArrowheads="1"/>
            </p:cNvSpPr>
            <p:nvPr/>
          </p:nvSpPr>
          <p:spPr bwMode="auto">
            <a:xfrm>
              <a:off x="3030" y="2221"/>
              <a:ext cx="91"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9277" name="Rectangle 61"/>
            <p:cNvSpPr>
              <a:spLocks noChangeArrowheads="1"/>
            </p:cNvSpPr>
            <p:nvPr/>
          </p:nvSpPr>
          <p:spPr bwMode="auto">
            <a:xfrm>
              <a:off x="3223"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78" name="Rectangle 62"/>
            <p:cNvSpPr>
              <a:spLocks noChangeArrowheads="1"/>
            </p:cNvSpPr>
            <p:nvPr/>
          </p:nvSpPr>
          <p:spPr bwMode="auto">
            <a:xfrm>
              <a:off x="3587"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79" name="Rectangle 63"/>
            <p:cNvSpPr>
              <a:spLocks noChangeArrowheads="1"/>
            </p:cNvSpPr>
            <p:nvPr/>
          </p:nvSpPr>
          <p:spPr bwMode="auto">
            <a:xfrm>
              <a:off x="3391" y="2221"/>
              <a:ext cx="10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9280" name="Rectangle 64"/>
            <p:cNvSpPr>
              <a:spLocks noChangeArrowheads="1"/>
            </p:cNvSpPr>
            <p:nvPr/>
          </p:nvSpPr>
          <p:spPr bwMode="auto">
            <a:xfrm>
              <a:off x="3763" y="2221"/>
              <a:ext cx="62"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9281" name="Rectangle 65"/>
            <p:cNvSpPr>
              <a:spLocks noChangeArrowheads="1"/>
            </p:cNvSpPr>
            <p:nvPr/>
          </p:nvSpPr>
          <p:spPr bwMode="auto">
            <a:xfrm>
              <a:off x="3945" y="2221"/>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sp>
          <p:nvSpPr>
            <p:cNvPr id="9282" name="Rectangle 66"/>
            <p:cNvSpPr>
              <a:spLocks noChangeArrowheads="1"/>
            </p:cNvSpPr>
            <p:nvPr/>
          </p:nvSpPr>
          <p:spPr bwMode="auto">
            <a:xfrm>
              <a:off x="4289" y="2221"/>
              <a:ext cx="91"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M</a:t>
              </a:r>
              <a:endParaRPr lang="en-US" altLang="zh-CN" sz="2600">
                <a:solidFill>
                  <a:srgbClr val="003580"/>
                </a:solidFill>
                <a:latin typeface="Arial" panose="020B0604020202020204" pitchFamily="34" charset="0"/>
                <a:ea typeface="SimSun" panose="02010600030101010101" pitchFamily="2" charset="-122"/>
              </a:endParaRPr>
            </a:p>
          </p:txBody>
        </p:sp>
        <p:sp>
          <p:nvSpPr>
            <p:cNvPr id="9283" name="Rectangle 67"/>
            <p:cNvSpPr>
              <a:spLocks noChangeArrowheads="1"/>
            </p:cNvSpPr>
            <p:nvPr/>
          </p:nvSpPr>
          <p:spPr bwMode="auto">
            <a:xfrm>
              <a:off x="4483"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84" name="Rectangle 68"/>
            <p:cNvSpPr>
              <a:spLocks noChangeArrowheads="1"/>
            </p:cNvSpPr>
            <p:nvPr/>
          </p:nvSpPr>
          <p:spPr bwMode="auto">
            <a:xfrm>
              <a:off x="4847" y="2221"/>
              <a:ext cx="65"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T</a:t>
              </a:r>
              <a:endParaRPr lang="en-US" altLang="zh-CN" sz="2600">
                <a:solidFill>
                  <a:srgbClr val="003580"/>
                </a:solidFill>
                <a:latin typeface="Arial" panose="020B0604020202020204" pitchFamily="34" charset="0"/>
                <a:ea typeface="SimSun" panose="02010600030101010101" pitchFamily="2" charset="-122"/>
              </a:endParaRPr>
            </a:p>
          </p:txBody>
        </p:sp>
        <p:sp>
          <p:nvSpPr>
            <p:cNvPr id="9285" name="Rectangle 69"/>
            <p:cNvSpPr>
              <a:spLocks noChangeArrowheads="1"/>
            </p:cNvSpPr>
            <p:nvPr/>
          </p:nvSpPr>
          <p:spPr bwMode="auto">
            <a:xfrm>
              <a:off x="4655" y="2221"/>
              <a:ext cx="10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W</a:t>
              </a:r>
              <a:endParaRPr lang="en-US" altLang="zh-CN" sz="2600">
                <a:solidFill>
                  <a:srgbClr val="003580"/>
                </a:solidFill>
                <a:latin typeface="Arial" panose="020B0604020202020204" pitchFamily="34" charset="0"/>
                <a:ea typeface="SimSun" panose="02010600030101010101" pitchFamily="2" charset="-122"/>
              </a:endParaRPr>
            </a:p>
          </p:txBody>
        </p:sp>
        <p:sp>
          <p:nvSpPr>
            <p:cNvPr id="9286" name="Rectangle 70"/>
            <p:cNvSpPr>
              <a:spLocks noChangeArrowheads="1"/>
            </p:cNvSpPr>
            <p:nvPr/>
          </p:nvSpPr>
          <p:spPr bwMode="auto">
            <a:xfrm>
              <a:off x="5021" y="2221"/>
              <a:ext cx="62"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F</a:t>
              </a:r>
              <a:endParaRPr lang="en-US" altLang="zh-CN" sz="2600">
                <a:solidFill>
                  <a:srgbClr val="003580"/>
                </a:solidFill>
                <a:latin typeface="Arial" panose="020B0604020202020204" pitchFamily="34" charset="0"/>
                <a:ea typeface="SimSun" panose="02010600030101010101" pitchFamily="2" charset="-122"/>
              </a:endParaRPr>
            </a:p>
          </p:txBody>
        </p:sp>
        <p:sp>
          <p:nvSpPr>
            <p:cNvPr id="9287" name="Rectangle 71"/>
            <p:cNvSpPr>
              <a:spLocks noChangeArrowheads="1"/>
            </p:cNvSpPr>
            <p:nvPr/>
          </p:nvSpPr>
          <p:spPr bwMode="auto">
            <a:xfrm>
              <a:off x="5204" y="2221"/>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54013" indent="-354013" defTabSz="941388">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defTabSz="941388">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defTabSz="941388">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defTabSz="941388">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defTabSz="94138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defTabSz="94138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
                  <a:srgbClr val="003580"/>
                </a:buClr>
                <a:buSzTx/>
                <a:buFont typeface="Wingdings" panose="05000000000000000000" pitchFamily="2" charset="2"/>
                <a:buNone/>
              </a:pPr>
              <a:r>
                <a:rPr lang="en-US" altLang="zh-CN" sz="1200" b="1">
                  <a:solidFill>
                    <a:srgbClr val="000000"/>
                  </a:solidFill>
                  <a:latin typeface="Verdana" panose="020B0604030504040204" pitchFamily="34" charset="0"/>
                  <a:ea typeface="SimSun" panose="02010600030101010101" pitchFamily="2" charset="-122"/>
                </a:rPr>
                <a:t>S</a:t>
              </a:r>
              <a:endParaRPr lang="en-US" altLang="zh-CN" sz="2600">
                <a:solidFill>
                  <a:srgbClr val="003580"/>
                </a:solidFill>
                <a:latin typeface="Arial" panose="020B0604020202020204" pitchFamily="34" charset="0"/>
                <a:ea typeface="SimSun" panose="02010600030101010101" pitchFamily="2" charset="-122"/>
              </a:endParaRPr>
            </a:p>
          </p:txBody>
        </p:sp>
      </p:grpSp>
    </p:spTree>
    <p:extLst>
      <p:ext uri="{BB962C8B-B14F-4D97-AF65-F5344CB8AC3E}">
        <p14:creationId xmlns:p14="http://schemas.microsoft.com/office/powerpoint/2010/main" val="1328119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tf10073846</Template>
  <TotalTime>13233</TotalTime>
  <Words>1405</Words>
  <Application>Microsoft Office PowerPoint</Application>
  <PresentationFormat>On-screen Show (4:3)</PresentationFormat>
  <Paragraphs>323</Paragraphs>
  <Slides>29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SimSun</vt:lpstr>
      <vt:lpstr>Arial</vt:lpstr>
      <vt:lpstr>Calibri</vt:lpstr>
      <vt:lpstr>Corbel</vt:lpstr>
      <vt:lpstr>Tahoma</vt:lpstr>
      <vt:lpstr>Verdana</vt:lpstr>
      <vt:lpstr>Wingdings</vt:lpstr>
      <vt:lpstr>Custom Theme</vt:lpstr>
      <vt:lpstr>NTRO HPC Training</vt:lpstr>
      <vt:lpstr>Outline</vt:lpstr>
      <vt:lpstr>Backup</vt:lpstr>
      <vt:lpstr>Necessity of Backup</vt:lpstr>
      <vt:lpstr>Necessity of Backup</vt:lpstr>
      <vt:lpstr>Metrics for backup</vt:lpstr>
      <vt:lpstr> Types of backups</vt:lpstr>
      <vt:lpstr>Full backups </vt:lpstr>
      <vt:lpstr>Differential backups</vt:lpstr>
      <vt:lpstr>Restoring from Differential Backup</vt:lpstr>
      <vt:lpstr>Key Features of Differential backups </vt:lpstr>
      <vt:lpstr>Incremental backups </vt:lpstr>
      <vt:lpstr>Incremental backup</vt:lpstr>
      <vt:lpstr>Key Features of Incremental backups </vt:lpstr>
      <vt:lpstr>Comparison of backup types</vt:lpstr>
      <vt:lpstr>Backup Architecture and Process</vt:lpstr>
      <vt:lpstr>Backup Architecture and Process</vt:lpstr>
      <vt:lpstr>Backup Operation</vt:lpstr>
      <vt:lpstr>Restore Operation</vt:lpstr>
      <vt:lpstr>Backup Terminology</vt:lpstr>
      <vt:lpstr>Backup Optimization</vt:lpstr>
      <vt:lpstr>Backup Policy </vt:lpstr>
      <vt:lpstr>Tape Library</vt:lpstr>
      <vt:lpstr>PowerPoint Presentation</vt:lpstr>
      <vt:lpstr>Tape logical structure</vt:lpstr>
      <vt:lpstr>Command</vt:lpstr>
      <vt:lpstr>LTO</vt:lpstr>
      <vt:lpstr>LTO Generations</vt:lpstr>
      <vt:lpstr>LTO Drive and tape Compatibility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Ms. Jyoti Shrikant Dahiwele</cp:lastModifiedBy>
  <cp:revision>39</cp:revision>
  <dcterms:created xsi:type="dcterms:W3CDTF">2017-11-08T03:40:19Z</dcterms:created>
  <dcterms:modified xsi:type="dcterms:W3CDTF">2020-01-02T06:39:37Z</dcterms:modified>
</cp:coreProperties>
</file>