
<file path=[Content_Types].xml><?xml version="1.0" encoding="utf-8"?>
<Types xmlns="http://schemas.openxmlformats.org/package/2006/content-types">
  <Default ContentType="image/gif" Extension="gif"/>
  <Default ContentType="application/xml" Extension="xml"/>
  <Default ContentType="image/png" Extension="png"/>
  <Default ContentType="image/jpeg" Extension="jpeg"/>
  <Default ContentType="application/vnd.openxmlformats-package.relationships+xml" Extension="rels"/>
  <Default ContentType="image/x-emf" Extension="emf"/>
  <Override ContentType="application/vnd.openxmlformats-officedocument.presentationml.tableStyles+xml" PartName="/ppt/tableStyles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43.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42.xml"/>
  <Override ContentType="application/vnd.openxmlformats-officedocument.presentationml.slide+xml" PartName="/ppt/slides/slide17.xml"/>
  <Override ContentType="application/vnd.openxmlformats-officedocument.presentationml.slide+xml" PartName="/ppt/slides/slide50.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56.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55.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62.xml"/>
  <Override ContentType="application/vnd.openxmlformats-officedocument.presentationml.slide+xml" PartName="/ppt/slides/slide32.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57.xml"/>
  <Override ContentType="application/vnd.openxmlformats-officedocument.presentationml.slide+xml" PartName="/ppt/slides/slide27.xml"/>
  <Override ContentType="application/vnd.openxmlformats-officedocument.presentationml.slide+xml" PartName="/ppt/slides/slide44.xml"/>
  <Override ContentType="application/vnd.openxmlformats-officedocument.presentationml.slide+xml" PartName="/ppt/slides/slide2.xml"/>
  <Override ContentType="application/vnd.openxmlformats-officedocument.presentationml.slide+xml" PartName="/ppt/slides/slide14.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1.xml><?xml version="1.0" encoding="utf-8"?>
<a:tblStyleLst xmlns:a="http://schemas.openxmlformats.org/drawingml/2006/main" xmlns:r="http://schemas.openxmlformats.org/officeDocument/2006/relationships" def="{90651C3A-4460-11DB-9652-00E08161165F}">
  <a:tblStyle styleId="{5940675A-B579-460E-94D1-54222C63F5DA}" styleName="No Style, Table Grid">
    <a:wholeTbl>
      <a:tcTxStyle>
        <a:fontRef idx="minor">
          <a:scrgbClr b="0" g="0" r="0"/>
        </a:fontRef>
        <a:schemeClr val="tx1"/>
      </a:tcTxStyle>
      <a:tcStyle>
        <a:tcBdr>
          <a:left>
            <a:ln cmpd="sng" w="12700">
              <a:solidFill>
                <a:schemeClr val="tx1"/>
              </a:solidFill>
            </a:ln>
          </a:left>
          <a:right>
            <a:ln cmpd="sng" w="12700">
              <a:solidFill>
                <a:schemeClr val="tx1"/>
              </a:solidFill>
            </a:ln>
          </a:right>
          <a:top>
            <a:ln cmpd="sng" w="12700">
              <a:solidFill>
                <a:schemeClr val="tx1"/>
              </a:solidFill>
            </a:ln>
          </a:top>
          <a:bottom>
            <a:ln cmpd="sng" w="12700">
              <a:solidFill>
                <a:schemeClr val="tx1"/>
              </a:solidFill>
            </a:ln>
          </a:bottom>
          <a:insideH>
            <a:ln cmpd="sng" w="12700">
              <a:solidFill>
                <a:schemeClr val="tx1"/>
              </a:solidFill>
            </a:ln>
          </a:insideH>
          <a:insideV>
            <a:ln cmpd="sng" w="12700">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cmpd="sng" w="38100">
              <a:solidFill>
                <a:schemeClr val="lt1"/>
              </a:solidFill>
            </a:ln>
          </a:top>
        </a:tcBdr>
        <a:fill>
          <a:solidFill>
            <a:schemeClr val="accent1"/>
          </a:solidFill>
        </a:fill>
      </a:tcStyle>
    </a:lastRow>
    <a:firstRow>
      <a:tcTxStyle b="on">
        <a:fontRef idx="minor">
          <a:prstClr val="black"/>
        </a:fontRef>
        <a:schemeClr val="lt1"/>
      </a:tcTxStyle>
      <a:tcStyle>
        <a:tcBdr>
          <a:bottom>
            <a:ln cmpd="sng" w="38100">
              <a:solidFill>
                <a:schemeClr val="lt1"/>
              </a:solidFill>
            </a:ln>
          </a:bottom>
        </a:tcBdr>
        <a:fill>
          <a:solidFill>
            <a:schemeClr val="accent1"/>
          </a:solidFill>
        </a:fill>
      </a:tcStyle>
    </a:firstRow>
  </a:tblStyle>
</a:tblStyleLst>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tableStyles" Target="tableStyles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4F6869-7291-49B3-A23C-D192937FB1F2}" type="datetimeFigureOut">
              <a:rPr lang="en-US" smtClean="0"/>
              <a:pPr/>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8F1F2-6DB0-4624-A936-C96A91856093}" type="slidenum">
              <a:rPr lang="en-US" smtClean="0"/>
              <a:pPr/>
              <a:t>‹#›</a:t>
            </a:fld>
            <a:endParaRPr lang="en-US"/>
          </a:p>
        </p:txBody>
      </p:sp>
    </p:spTree>
    <p:extLst>
      <p:ext uri="{BB962C8B-B14F-4D97-AF65-F5344CB8AC3E}">
        <p14:creationId xmlns:p14="http://schemas.microsoft.com/office/powerpoint/2010/main" val="577615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4F6869-7291-49B3-A23C-D192937FB1F2}" type="datetimeFigureOut">
              <a:rPr lang="en-US" smtClean="0"/>
              <a:pPr/>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8F1F2-6DB0-4624-A936-C96A91856093}" type="slidenum">
              <a:rPr lang="en-US" smtClean="0"/>
              <a:pPr/>
              <a:t>‹#›</a:t>
            </a:fld>
            <a:endParaRPr lang="en-US"/>
          </a:p>
        </p:txBody>
      </p:sp>
    </p:spTree>
    <p:extLst>
      <p:ext uri="{BB962C8B-B14F-4D97-AF65-F5344CB8AC3E}">
        <p14:creationId xmlns:p14="http://schemas.microsoft.com/office/powerpoint/2010/main" val="782395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4F6869-7291-49B3-A23C-D192937FB1F2}" type="datetimeFigureOut">
              <a:rPr lang="en-US" smtClean="0"/>
              <a:pPr/>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8F1F2-6DB0-4624-A936-C96A91856093}" type="slidenum">
              <a:rPr lang="en-US" smtClean="0"/>
              <a:pPr/>
              <a:t>‹#›</a:t>
            </a:fld>
            <a:endParaRPr lang="en-US"/>
          </a:p>
        </p:txBody>
      </p:sp>
    </p:spTree>
    <p:extLst>
      <p:ext uri="{BB962C8B-B14F-4D97-AF65-F5344CB8AC3E}">
        <p14:creationId xmlns:p14="http://schemas.microsoft.com/office/powerpoint/2010/main" val="3453819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4F6869-7291-49B3-A23C-D192937FB1F2}" type="datetimeFigureOut">
              <a:rPr lang="en-US" smtClean="0"/>
              <a:pPr/>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8F1F2-6DB0-4624-A936-C96A91856093}" type="slidenum">
              <a:rPr lang="en-US" smtClean="0"/>
              <a:pPr/>
              <a:t>‹#›</a:t>
            </a:fld>
            <a:endParaRPr lang="en-US"/>
          </a:p>
        </p:txBody>
      </p:sp>
    </p:spTree>
    <p:extLst>
      <p:ext uri="{BB962C8B-B14F-4D97-AF65-F5344CB8AC3E}">
        <p14:creationId xmlns:p14="http://schemas.microsoft.com/office/powerpoint/2010/main" val="734475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4F6869-7291-49B3-A23C-D192937FB1F2}" type="datetimeFigureOut">
              <a:rPr lang="en-US" smtClean="0"/>
              <a:pPr/>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8F1F2-6DB0-4624-A936-C96A91856093}" type="slidenum">
              <a:rPr lang="en-US" smtClean="0"/>
              <a:pPr/>
              <a:t>‹#›</a:t>
            </a:fld>
            <a:endParaRPr lang="en-US"/>
          </a:p>
        </p:txBody>
      </p:sp>
    </p:spTree>
    <p:extLst>
      <p:ext uri="{BB962C8B-B14F-4D97-AF65-F5344CB8AC3E}">
        <p14:creationId xmlns:p14="http://schemas.microsoft.com/office/powerpoint/2010/main" val="221251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4F6869-7291-49B3-A23C-D192937FB1F2}" type="datetimeFigureOut">
              <a:rPr lang="en-US" smtClean="0"/>
              <a:pPr/>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8F1F2-6DB0-4624-A936-C96A91856093}" type="slidenum">
              <a:rPr lang="en-US" smtClean="0"/>
              <a:pPr/>
              <a:t>‹#›</a:t>
            </a:fld>
            <a:endParaRPr lang="en-US"/>
          </a:p>
        </p:txBody>
      </p:sp>
    </p:spTree>
    <p:extLst>
      <p:ext uri="{BB962C8B-B14F-4D97-AF65-F5344CB8AC3E}">
        <p14:creationId xmlns:p14="http://schemas.microsoft.com/office/powerpoint/2010/main" val="2739680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4F6869-7291-49B3-A23C-D192937FB1F2}" type="datetimeFigureOut">
              <a:rPr lang="en-US" smtClean="0"/>
              <a:pPr/>
              <a:t>11/6/2019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D8F1F2-6DB0-4624-A936-C96A91856093}" type="slidenum">
              <a:rPr lang="en-US" smtClean="0"/>
              <a:pPr/>
              <a:t>‹#›</a:t>
            </a:fld>
            <a:endParaRPr lang="en-US"/>
          </a:p>
        </p:txBody>
      </p:sp>
    </p:spTree>
    <p:extLst>
      <p:ext uri="{BB962C8B-B14F-4D97-AF65-F5344CB8AC3E}">
        <p14:creationId xmlns:p14="http://schemas.microsoft.com/office/powerpoint/2010/main" val="967315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4F6869-7291-49B3-A23C-D192937FB1F2}" type="datetimeFigureOut">
              <a:rPr lang="en-US" smtClean="0"/>
              <a:pPr/>
              <a:t>11/6/2019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D8F1F2-6DB0-4624-A936-C96A91856093}" type="slidenum">
              <a:rPr lang="en-US" smtClean="0"/>
              <a:pPr/>
              <a:t>‹#›</a:t>
            </a:fld>
            <a:endParaRPr lang="en-US"/>
          </a:p>
        </p:txBody>
      </p:sp>
    </p:spTree>
    <p:extLst>
      <p:ext uri="{BB962C8B-B14F-4D97-AF65-F5344CB8AC3E}">
        <p14:creationId xmlns:p14="http://schemas.microsoft.com/office/powerpoint/2010/main" val="1562351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4F6869-7291-49B3-A23C-D192937FB1F2}" type="datetimeFigureOut">
              <a:rPr lang="en-US" smtClean="0"/>
              <a:pPr/>
              <a:t>11/6/2019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D8F1F2-6DB0-4624-A936-C96A91856093}" type="slidenum">
              <a:rPr lang="en-US" smtClean="0"/>
              <a:pPr/>
              <a:t>‹#›</a:t>
            </a:fld>
            <a:endParaRPr lang="en-US"/>
          </a:p>
        </p:txBody>
      </p:sp>
    </p:spTree>
    <p:extLst>
      <p:ext uri="{BB962C8B-B14F-4D97-AF65-F5344CB8AC3E}">
        <p14:creationId xmlns:p14="http://schemas.microsoft.com/office/powerpoint/2010/main" val="3579770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4F6869-7291-49B3-A23C-D192937FB1F2}" type="datetimeFigureOut">
              <a:rPr lang="en-US" smtClean="0"/>
              <a:pPr/>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8F1F2-6DB0-4624-A936-C96A91856093}" type="slidenum">
              <a:rPr lang="en-US" smtClean="0"/>
              <a:pPr/>
              <a:t>‹#›</a:t>
            </a:fld>
            <a:endParaRPr lang="en-US"/>
          </a:p>
        </p:txBody>
      </p:sp>
    </p:spTree>
    <p:extLst>
      <p:ext uri="{BB962C8B-B14F-4D97-AF65-F5344CB8AC3E}">
        <p14:creationId xmlns:p14="http://schemas.microsoft.com/office/powerpoint/2010/main" val="2428854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4F6869-7291-49B3-A23C-D192937FB1F2}" type="datetimeFigureOut">
              <a:rPr lang="en-US" smtClean="0"/>
              <a:pPr/>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8F1F2-6DB0-4624-A936-C96A91856093}" type="slidenum">
              <a:rPr lang="en-US" smtClean="0"/>
              <a:pPr/>
              <a:t>‹#›</a:t>
            </a:fld>
            <a:endParaRPr lang="en-US"/>
          </a:p>
        </p:txBody>
      </p:sp>
    </p:spTree>
    <p:extLst>
      <p:ext uri="{BB962C8B-B14F-4D97-AF65-F5344CB8AC3E}">
        <p14:creationId xmlns:p14="http://schemas.microsoft.com/office/powerpoint/2010/main" val="3751078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4F6869-7291-49B3-A23C-D192937FB1F2}" type="datetimeFigureOut">
              <a:rPr lang="en-US" smtClean="0"/>
              <a:pPr/>
              <a:t>11/6/2019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D8F1F2-6DB0-4624-A936-C96A91856093}" type="slidenum">
              <a:rPr lang="en-US" smtClean="0"/>
              <a:pPr/>
              <a:t>‹#›</a:t>
            </a:fld>
            <a:endParaRPr lang="en-US"/>
          </a:p>
        </p:txBody>
      </p:sp>
    </p:spTree>
    <p:extLst>
      <p:ext uri="{BB962C8B-B14F-4D97-AF65-F5344CB8AC3E}">
        <p14:creationId xmlns:p14="http://schemas.microsoft.com/office/powerpoint/2010/main" val="549107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4.bp.blogspot.com/-YAMD_ROZ1Qk/V2PRFOnzmzI/AAAAAAAADGE/6HcxcDiksTsYksEbdDAeTWbG7qP9-fwogCLcB/s1600/1.JPG"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8642"/>
          </a:xfrm>
        </p:spPr>
        <p:txBody>
          <a:bodyPr/>
          <a:lstStyle/>
          <a:p>
            <a:r>
              <a:rPr lang="en-US" dirty="0" smtClean="0"/>
              <a:t>DAS</a:t>
            </a:r>
            <a:endParaRPr lang="en-US" dirty="0"/>
          </a:p>
        </p:txBody>
      </p:sp>
      <p:sp>
        <p:nvSpPr>
          <p:cNvPr id="3" name="Content Placeholder 2"/>
          <p:cNvSpPr>
            <a:spLocks noGrp="1"/>
          </p:cNvSpPr>
          <p:nvPr>
            <p:ph idx="1"/>
          </p:nvPr>
        </p:nvSpPr>
        <p:spPr/>
        <p:txBody>
          <a:bodyPr>
            <a:normAutofit lnSpcReduction="10000"/>
          </a:bodyPr>
          <a:lstStyle/>
          <a:p>
            <a:r>
              <a:rPr lang="en-US" dirty="0" smtClean="0"/>
              <a:t>Directly attached storage : Own by a single computer</a:t>
            </a:r>
          </a:p>
          <a:p>
            <a:r>
              <a:rPr lang="en-US" dirty="0" smtClean="0"/>
              <a:t>Used </a:t>
            </a:r>
            <a:r>
              <a:rPr lang="en-US" dirty="0"/>
              <a:t>when capacity, administration, backup, high-availability, high </a:t>
            </a:r>
            <a:r>
              <a:rPr lang="en-US" dirty="0" smtClean="0"/>
              <a:t>performance are </a:t>
            </a:r>
            <a:r>
              <a:rPr lang="en-US" dirty="0"/>
              <a:t>not key requirements</a:t>
            </a:r>
            <a:endParaRPr lang="en-US" dirty="0" smtClean="0"/>
          </a:p>
          <a:p>
            <a:r>
              <a:rPr lang="en-US" dirty="0" smtClean="0"/>
              <a:t>attached storage disk </a:t>
            </a:r>
            <a:r>
              <a:rPr lang="en-US" dirty="0"/>
              <a:t>system is managed by the client operating </a:t>
            </a:r>
            <a:r>
              <a:rPr lang="en-US" dirty="0" smtClean="0"/>
              <a:t>system</a:t>
            </a:r>
          </a:p>
          <a:p>
            <a:r>
              <a:rPr lang="en-US" dirty="0"/>
              <a:t>applications access data via </a:t>
            </a:r>
            <a:r>
              <a:rPr lang="en-US" dirty="0" smtClean="0"/>
              <a:t>file I/O </a:t>
            </a:r>
            <a:r>
              <a:rPr lang="en-US" dirty="0"/>
              <a:t>system calls into the </a:t>
            </a:r>
            <a:r>
              <a:rPr lang="en-US" dirty="0" smtClean="0"/>
              <a:t>Operating System</a:t>
            </a:r>
          </a:p>
          <a:p>
            <a:r>
              <a:rPr lang="en-US" dirty="0"/>
              <a:t>The file I/O system calls are handled by the </a:t>
            </a:r>
            <a:r>
              <a:rPr lang="en-US" dirty="0" smtClean="0"/>
              <a:t>File System , </a:t>
            </a:r>
            <a:r>
              <a:rPr lang="en-US" dirty="0"/>
              <a:t>which manages the directory data structure and mapping from files to disk blocks in </a:t>
            </a:r>
            <a:r>
              <a:rPr lang="en-US" dirty="0" smtClean="0"/>
              <a:t>an abstract </a:t>
            </a:r>
            <a:r>
              <a:rPr lang="en-US" dirty="0"/>
              <a:t>logical disk space</a:t>
            </a:r>
            <a:r>
              <a:rPr lang="en-US" dirty="0" smtClean="0"/>
              <a: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6289909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451"/>
            <a:ext cx="10515600" cy="742950"/>
          </a:xfrm>
        </p:spPr>
        <p:txBody>
          <a:bodyPr>
            <a:normAutofit fontScale="90000"/>
          </a:bodyPr>
          <a:lstStyle/>
          <a:p>
            <a:r>
              <a:rPr lang="en-US" b="1" dirty="0" smtClean="0"/>
              <a:t/>
            </a:r>
            <a:br>
              <a:rPr lang="en-US" b="1" dirty="0" smtClean="0"/>
            </a:br>
            <a:r>
              <a:rPr lang="en-US" b="1" dirty="0" smtClean="0"/>
              <a:t>Use </a:t>
            </a:r>
            <a:r>
              <a:rPr lang="en-US" b="1" dirty="0"/>
              <a:t>Cases – SAN</a:t>
            </a:r>
            <a:br>
              <a:rPr lang="en-US" b="1" dirty="0"/>
            </a:br>
            <a:endParaRPr lang="en-US" dirty="0"/>
          </a:p>
        </p:txBody>
      </p:sp>
      <p:sp>
        <p:nvSpPr>
          <p:cNvPr id="3" name="Content Placeholder 2"/>
          <p:cNvSpPr>
            <a:spLocks noGrp="1"/>
          </p:cNvSpPr>
          <p:nvPr>
            <p:ph idx="1"/>
          </p:nvPr>
        </p:nvSpPr>
        <p:spPr>
          <a:xfrm>
            <a:off x="838200" y="1085850"/>
            <a:ext cx="10515600" cy="5634990"/>
          </a:xfrm>
        </p:spPr>
        <p:txBody>
          <a:bodyPr>
            <a:normAutofit/>
          </a:bodyPr>
          <a:lstStyle/>
          <a:p>
            <a:r>
              <a:rPr lang="en-US" b="1" dirty="0" smtClean="0"/>
              <a:t>E-Commerce</a:t>
            </a:r>
            <a:r>
              <a:rPr lang="en-US" b="1" dirty="0"/>
              <a:t>: </a:t>
            </a:r>
            <a:r>
              <a:rPr lang="en-US" dirty="0"/>
              <a:t>High-traffic sites with thousands of customers who are processing orders every few seconds will benefit from the speed and efficiency of a SAN. SANs architecture has been optimized for fast I/O which is key to keeping customers happy.</a:t>
            </a:r>
          </a:p>
          <a:p>
            <a:r>
              <a:rPr lang="en-US" b="1" dirty="0"/>
              <a:t>Enterprise Database:</a:t>
            </a:r>
            <a:r>
              <a:rPr lang="en-US" dirty="0"/>
              <a:t> </a:t>
            </a:r>
            <a:r>
              <a:rPr lang="en-US" dirty="0" smtClean="0"/>
              <a:t>The </a:t>
            </a:r>
            <a:r>
              <a:rPr lang="en-US" dirty="0"/>
              <a:t>bigger and more critical the DB, the more sense it makes to use a SAN.</a:t>
            </a:r>
          </a:p>
          <a:p>
            <a:r>
              <a:rPr lang="en-US" b="1" dirty="0"/>
              <a:t>Disaster Recovery: </a:t>
            </a:r>
            <a:r>
              <a:rPr lang="en-US" dirty="0"/>
              <a:t>When you have many critical servers in your data center running applications that you can’t afford to go down, then a SAN is your best choice. The SAN also allows for a quick recovery if disaster strikes. </a:t>
            </a:r>
          </a:p>
        </p:txBody>
      </p:sp>
    </p:spTree>
    <p:extLst>
      <p:ext uri="{BB962C8B-B14F-4D97-AF65-F5344CB8AC3E}">
        <p14:creationId xmlns:p14="http://schemas.microsoft.com/office/powerpoint/2010/main" val="12148654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Protocols for SAN</a:t>
            </a:r>
            <a:endParaRPr lang="en-US" dirty="0"/>
          </a:p>
        </p:txBody>
      </p:sp>
      <p:sp>
        <p:nvSpPr>
          <p:cNvPr id="3" name="Content Placeholder 2"/>
          <p:cNvSpPr>
            <a:spLocks noGrp="1"/>
          </p:cNvSpPr>
          <p:nvPr>
            <p:ph idx="1"/>
          </p:nvPr>
        </p:nvSpPr>
        <p:spPr>
          <a:xfrm>
            <a:off x="769971" y="1838739"/>
            <a:ext cx="10515600" cy="4605305"/>
          </a:xfrm>
        </p:spPr>
        <p:txBody>
          <a:bodyPr>
            <a:normAutofit fontScale="92500" lnSpcReduction="10000"/>
          </a:bodyPr>
          <a:lstStyle/>
          <a:p>
            <a:r>
              <a:rPr lang="en-US" sz="2000" dirty="0" smtClean="0"/>
              <a:t>SCSI</a:t>
            </a:r>
          </a:p>
          <a:p>
            <a:r>
              <a:rPr lang="en-US" sz="2000" dirty="0" smtClean="0"/>
              <a:t>FC</a:t>
            </a:r>
          </a:p>
          <a:p>
            <a:r>
              <a:rPr lang="en-US" sz="2000" dirty="0" smtClean="0"/>
              <a:t>iSCSI</a:t>
            </a:r>
          </a:p>
          <a:p>
            <a:r>
              <a:rPr lang="en-US" sz="2000" dirty="0" smtClean="0"/>
              <a:t>FCOE</a:t>
            </a:r>
          </a:p>
          <a:p>
            <a:endParaRPr lang="en-US" sz="2000" dirty="0"/>
          </a:p>
          <a:p>
            <a:endParaRPr lang="en-US" sz="2000" dirty="0" smtClean="0"/>
          </a:p>
          <a:p>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dirty="0" smtClean="0"/>
              <a:t>					         </a:t>
            </a:r>
            <a:r>
              <a:rPr lang="en-US" sz="2000" dirty="0" err="1" smtClean="0"/>
              <a:t>FCoE</a:t>
            </a:r>
            <a:r>
              <a:rPr lang="en-US" sz="2000" dirty="0" smtClean="0"/>
              <a:t> 	</a:t>
            </a:r>
            <a:endParaRPr lang="en-US" sz="2000" dirty="0"/>
          </a:p>
          <a:p>
            <a:pPr marL="0" indent="0">
              <a:buNone/>
            </a:pPr>
            <a:r>
              <a:rPr lang="en-US" sz="2000" dirty="0" smtClean="0"/>
              <a:t>				Ethernet          </a:t>
            </a:r>
            <a:r>
              <a:rPr lang="en-US" sz="2000" dirty="0" err="1" smtClean="0"/>
              <a:t>Ethernet</a:t>
            </a:r>
            <a:r>
              <a:rPr lang="en-US" sz="2000" dirty="0" smtClean="0"/>
              <a:t>     FC</a:t>
            </a:r>
          </a:p>
          <a:p>
            <a:pPr marL="457200" lvl="1" indent="0">
              <a:buNone/>
            </a:pPr>
            <a:r>
              <a:rPr lang="en-US" sz="1600" dirty="0"/>
              <a:t>	</a:t>
            </a:r>
            <a:r>
              <a:rPr lang="en-US" sz="1600" dirty="0" smtClean="0"/>
              <a:t>		</a:t>
            </a:r>
          </a:p>
          <a:p>
            <a:pPr marL="0" indent="0">
              <a:buNone/>
            </a:pPr>
            <a:endParaRPr lang="en-US" dirty="0"/>
          </a:p>
        </p:txBody>
      </p:sp>
      <p:sp>
        <p:nvSpPr>
          <p:cNvPr id="4" name="Rounded Rectangle 3"/>
          <p:cNvSpPr/>
          <p:nvPr/>
        </p:nvSpPr>
        <p:spPr>
          <a:xfrm>
            <a:off x="4164496" y="3269974"/>
            <a:ext cx="3498574" cy="457200"/>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Operating System/Applications</a:t>
            </a:r>
            <a:endParaRPr lang="en-US" dirty="0">
              <a:ln w="0"/>
              <a:solidFill>
                <a:schemeClr val="tx1"/>
              </a:solidFill>
              <a:effectLst>
                <a:outerShdw blurRad="38100" dist="19050" dir="2700000" algn="tl" rotWithShape="0">
                  <a:schemeClr val="dk1">
                    <a:alpha val="40000"/>
                  </a:schemeClr>
                </a:outerShdw>
              </a:effectLst>
            </a:endParaRPr>
          </a:p>
        </p:txBody>
      </p:sp>
      <p:sp>
        <p:nvSpPr>
          <p:cNvPr id="5" name="Rounded Rectangle 4"/>
          <p:cNvSpPr/>
          <p:nvPr/>
        </p:nvSpPr>
        <p:spPr>
          <a:xfrm>
            <a:off x="4183960" y="3794642"/>
            <a:ext cx="3498574" cy="39756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SCSI</a:t>
            </a:r>
            <a:r>
              <a:rPr lang="en-US" dirty="0" smtClean="0"/>
              <a:t> </a:t>
            </a:r>
            <a:r>
              <a:rPr lang="en-US" dirty="0" smtClean="0">
                <a:ln w="0"/>
                <a:solidFill>
                  <a:schemeClr val="tx1"/>
                </a:solidFill>
                <a:effectLst>
                  <a:outerShdw blurRad="38100" dist="19050" dir="2700000" algn="tl" rotWithShape="0">
                    <a:schemeClr val="dk1">
                      <a:alpha val="40000"/>
                    </a:schemeClr>
                  </a:outerShdw>
                </a:effectLst>
              </a:rPr>
              <a:t>Layer</a:t>
            </a:r>
            <a:endParaRPr lang="en-US" dirty="0"/>
          </a:p>
        </p:txBody>
      </p:sp>
      <p:sp>
        <p:nvSpPr>
          <p:cNvPr id="6" name="Rounded Rectangle 5"/>
          <p:cNvSpPr/>
          <p:nvPr/>
        </p:nvSpPr>
        <p:spPr>
          <a:xfrm>
            <a:off x="4183960" y="4268375"/>
            <a:ext cx="1202426" cy="40750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iSCSI</a:t>
            </a:r>
            <a:endParaRPr lang="en-US" dirty="0"/>
          </a:p>
        </p:txBody>
      </p:sp>
      <p:sp>
        <p:nvSpPr>
          <p:cNvPr id="7" name="Rounded Rectangle 6"/>
          <p:cNvSpPr/>
          <p:nvPr/>
        </p:nvSpPr>
        <p:spPr>
          <a:xfrm>
            <a:off x="5505657" y="4268375"/>
            <a:ext cx="1044229" cy="40750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FCP</a:t>
            </a:r>
            <a:endParaRPr lang="en-US" dirty="0"/>
          </a:p>
        </p:txBody>
      </p:sp>
      <p:sp>
        <p:nvSpPr>
          <p:cNvPr id="8" name="Rounded Rectangle 7"/>
          <p:cNvSpPr/>
          <p:nvPr/>
        </p:nvSpPr>
        <p:spPr>
          <a:xfrm>
            <a:off x="6669157" y="4268375"/>
            <a:ext cx="993913" cy="40750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FCP</a:t>
            </a:r>
            <a:endParaRPr lang="en-US" dirty="0"/>
          </a:p>
        </p:txBody>
      </p:sp>
      <p:sp>
        <p:nvSpPr>
          <p:cNvPr id="9" name="Rounded Rectangle 8"/>
          <p:cNvSpPr/>
          <p:nvPr/>
        </p:nvSpPr>
        <p:spPr>
          <a:xfrm>
            <a:off x="4164495" y="4743347"/>
            <a:ext cx="1221891" cy="407504"/>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TCP</a:t>
            </a:r>
            <a:endParaRPr lang="en-US" dirty="0"/>
          </a:p>
        </p:txBody>
      </p:sp>
      <p:sp>
        <p:nvSpPr>
          <p:cNvPr id="10" name="Rounded Rectangle 9"/>
          <p:cNvSpPr/>
          <p:nvPr/>
        </p:nvSpPr>
        <p:spPr>
          <a:xfrm>
            <a:off x="4164495" y="5279195"/>
            <a:ext cx="1221891" cy="407504"/>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IP</a:t>
            </a:r>
            <a:endParaRPr lang="en-US" dirty="0">
              <a:ln w="0"/>
              <a:solidFill>
                <a:schemeClr val="tx1"/>
              </a:solidFill>
              <a:effectLst>
                <a:outerShdw blurRad="38100" dist="19050" dir="2700000" algn="tl" rotWithShape="0">
                  <a:schemeClr val="dk1">
                    <a:alpha val="40000"/>
                  </a:schemeClr>
                </a:outerShdw>
              </a:effectLst>
            </a:endParaRPr>
          </a:p>
        </p:txBody>
      </p:sp>
      <p:sp>
        <p:nvSpPr>
          <p:cNvPr id="14" name="Down Arrow 13"/>
          <p:cNvSpPr/>
          <p:nvPr/>
        </p:nvSpPr>
        <p:spPr>
          <a:xfrm flipH="1">
            <a:off x="5980947" y="4727956"/>
            <a:ext cx="178424" cy="633723"/>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flipH="1">
            <a:off x="7166112" y="4752047"/>
            <a:ext cx="149087" cy="931029"/>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49491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7375"/>
          </a:xfrm>
        </p:spPr>
        <p:txBody>
          <a:bodyPr>
            <a:normAutofit fontScale="90000"/>
          </a:bodyPr>
          <a:lstStyle/>
          <a:p>
            <a:r>
              <a:rPr lang="en-US" b="1" dirty="0" smtClean="0"/>
              <a:t>SCSI (Small Computer System Interface)</a:t>
            </a:r>
            <a:endParaRPr lang="en-US" b="1" dirty="0"/>
          </a:p>
        </p:txBody>
      </p:sp>
      <p:sp>
        <p:nvSpPr>
          <p:cNvPr id="3" name="Content Placeholder 2"/>
          <p:cNvSpPr>
            <a:spLocks noGrp="1"/>
          </p:cNvSpPr>
          <p:nvPr>
            <p:ph idx="1"/>
          </p:nvPr>
        </p:nvSpPr>
        <p:spPr>
          <a:xfrm>
            <a:off x="838200" y="1143000"/>
            <a:ext cx="10515600" cy="5033963"/>
          </a:xfrm>
        </p:spPr>
        <p:txBody>
          <a:bodyPr/>
          <a:lstStyle/>
          <a:p>
            <a:r>
              <a:rPr lang="en-US" dirty="0" smtClean="0"/>
              <a:t>SCSI is parallel bus architecture with 8 or 16 bits</a:t>
            </a:r>
          </a:p>
          <a:p>
            <a:r>
              <a:rPr lang="en-US" dirty="0" smtClean="0"/>
              <a:t>Half duplex- data travel in one direction at a time and one device control bus at one time</a:t>
            </a:r>
          </a:p>
          <a:p>
            <a:r>
              <a:rPr lang="en-US" dirty="0" smtClean="0"/>
              <a:t>Client server model initiator and target</a:t>
            </a:r>
          </a:p>
          <a:p>
            <a:r>
              <a:rPr lang="en-US" dirty="0" smtClean="0"/>
              <a:t>S/W initiator : in OS (kernel disk device driver)</a:t>
            </a:r>
          </a:p>
          <a:p>
            <a:r>
              <a:rPr lang="en-US" dirty="0" smtClean="0"/>
              <a:t>H/W initiator : HBA (Host Bus Adapter)</a:t>
            </a:r>
          </a:p>
          <a:p>
            <a:r>
              <a:rPr lang="en-US" dirty="0" smtClean="0"/>
              <a:t>Target : Single HDD, JBOD, RAID array, Tape Drive</a:t>
            </a:r>
            <a:endParaRPr lang="en-US" dirty="0"/>
          </a:p>
          <a:p>
            <a:r>
              <a:rPr lang="en-US" dirty="0" smtClean="0"/>
              <a:t>SCSI Speed 320MB/s</a:t>
            </a:r>
          </a:p>
          <a:p>
            <a:r>
              <a:rPr lang="en-US" dirty="0" smtClean="0"/>
              <a:t>Distance 25 meter</a:t>
            </a:r>
            <a:endParaRPr lang="en-US" dirty="0"/>
          </a:p>
        </p:txBody>
      </p:sp>
    </p:spTree>
    <p:extLst>
      <p:ext uri="{BB962C8B-B14F-4D97-AF65-F5344CB8AC3E}">
        <p14:creationId xmlns:p14="http://schemas.microsoft.com/office/powerpoint/2010/main" val="38608133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1971"/>
          </a:xfrm>
        </p:spPr>
        <p:txBody>
          <a:bodyPr/>
          <a:lstStyle/>
          <a:p>
            <a:pPr algn="ctr"/>
            <a:r>
              <a:rPr lang="en-US" b="1" dirty="0" smtClean="0"/>
              <a:t>SCSI Addressing</a:t>
            </a:r>
            <a:endParaRPr lang="en-US" b="1" dirty="0"/>
          </a:p>
        </p:txBody>
      </p:sp>
      <p:sp>
        <p:nvSpPr>
          <p:cNvPr id="3" name="Content Placeholder 2"/>
          <p:cNvSpPr>
            <a:spLocks noGrp="1"/>
          </p:cNvSpPr>
          <p:nvPr>
            <p:ph idx="1"/>
          </p:nvPr>
        </p:nvSpPr>
        <p:spPr>
          <a:xfrm>
            <a:off x="0" y="1196788"/>
            <a:ext cx="4637699" cy="4652681"/>
          </a:xfrm>
        </p:spPr>
        <p:txBody>
          <a:bodyPr>
            <a:normAutofit/>
          </a:bodyPr>
          <a:lstStyle/>
          <a:p>
            <a:r>
              <a:rPr lang="en-US" dirty="0" smtClean="0"/>
              <a:t>Each SCSI has a unique identifier ID</a:t>
            </a:r>
          </a:p>
          <a:p>
            <a:r>
              <a:rPr lang="en-US" dirty="0" smtClean="0"/>
              <a:t>SCSI uses 3 bit addressing</a:t>
            </a:r>
          </a:p>
          <a:p>
            <a:r>
              <a:rPr lang="en-US" dirty="0" smtClean="0"/>
              <a:t>Initiator ID is always 7 which is highest priority </a:t>
            </a:r>
          </a:p>
          <a:p>
            <a:r>
              <a:rPr lang="en-US" dirty="0" smtClean="0"/>
              <a:t>Target has ID with LUN to indentify specific target disk.</a:t>
            </a:r>
            <a:endParaRPr lang="en-US" dirty="0"/>
          </a:p>
        </p:txBody>
      </p:sp>
      <p:pic>
        <p:nvPicPr>
          <p:cNvPr id="4" name="Content Placeholder 3"/>
          <p:cNvPicPr>
            <a:picLocks noGrp="1"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38183" y="1108355"/>
            <a:ext cx="6975911" cy="5440363"/>
          </a:xfrm>
          <a:prstGeom prst="rect">
            <a:avLst/>
          </a:prstGeom>
        </p:spPr>
      </p:pic>
    </p:spTree>
    <p:extLst>
      <p:ext uri="{BB962C8B-B14F-4D97-AF65-F5344CB8AC3E}">
        <p14:creationId xmlns:p14="http://schemas.microsoft.com/office/powerpoint/2010/main" val="2053542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625" y="219075"/>
            <a:ext cx="10515600" cy="762001"/>
          </a:xfrm>
        </p:spPr>
        <p:txBody>
          <a:bodyPr>
            <a:normAutofit/>
          </a:bodyPr>
          <a:lstStyle/>
          <a:p>
            <a:r>
              <a:rPr lang="en-US" dirty="0" smtClean="0"/>
              <a:t>SCSI Architecture</a:t>
            </a:r>
            <a:endParaRPr lang="en-US" dirty="0"/>
          </a:p>
        </p:txBody>
      </p:sp>
      <p:sp>
        <p:nvSpPr>
          <p:cNvPr id="3" name="Content Placeholder 2"/>
          <p:cNvSpPr>
            <a:spLocks noGrp="1"/>
          </p:cNvSpPr>
          <p:nvPr>
            <p:ph idx="1"/>
          </p:nvPr>
        </p:nvSpPr>
        <p:spPr>
          <a:xfrm>
            <a:off x="838200" y="981076"/>
            <a:ext cx="10515600" cy="5195887"/>
          </a:xfrm>
        </p:spPr>
        <p:txBody>
          <a:bodyPr/>
          <a:lstStyle/>
          <a:p>
            <a:r>
              <a:rPr lang="en-US" dirty="0" smtClean="0"/>
              <a:t>In </a:t>
            </a:r>
            <a:r>
              <a:rPr lang="en-US" dirty="0"/>
              <a:t>The SCSI Architecture, there are initiators and targets. </a:t>
            </a:r>
          </a:p>
          <a:p>
            <a:r>
              <a:rPr lang="en-US" dirty="0"/>
              <a:t>An initiator is like a client. </a:t>
            </a:r>
          </a:p>
          <a:p>
            <a:r>
              <a:rPr lang="en-US" dirty="0"/>
              <a:t>A target is like a </a:t>
            </a:r>
            <a:r>
              <a:rPr lang="en-US" dirty="0" smtClean="0"/>
              <a:t>server (Single Harddisk,JBOD,RAID Array). </a:t>
            </a:r>
            <a:endParaRPr lang="en-US" dirty="0"/>
          </a:p>
          <a:p>
            <a:r>
              <a:rPr lang="en-US" dirty="0"/>
              <a:t>Initiators send SCSI commands to targets, and receive responses. </a:t>
            </a:r>
            <a:endParaRPr lang="en-US" dirty="0" smtClean="0"/>
          </a:p>
          <a:p>
            <a:endParaRPr lang="en-US" dirty="0"/>
          </a:p>
          <a:p>
            <a:endParaRPr lang="en-US" dirty="0"/>
          </a:p>
        </p:txBody>
      </p:sp>
      <p:pic>
        <p:nvPicPr>
          <p:cNvPr id="4" name="Content Placeholder 3"/>
          <p:cNvPicPr>
            <a:picLocks noChangeAspect="1"/>
          </p:cNvPicPr>
          <p:nvPr/>
        </p:nvPicPr>
        <p:blipFill>
          <a:blip r:embed="rId2" cstate="print"/>
          <a:stretch>
            <a:fillRect/>
          </a:stretch>
        </p:blipFill>
        <p:spPr>
          <a:xfrm>
            <a:off x="2276475" y="3076575"/>
            <a:ext cx="6334125" cy="3209925"/>
          </a:xfrm>
          <a:prstGeom prst="rect">
            <a:avLst/>
          </a:prstGeom>
        </p:spPr>
      </p:pic>
    </p:spTree>
    <p:extLst>
      <p:ext uri="{BB962C8B-B14F-4D97-AF65-F5344CB8AC3E}">
        <p14:creationId xmlns:p14="http://schemas.microsoft.com/office/powerpoint/2010/main" val="21749717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SCSI Operations</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SCSI </a:t>
            </a:r>
            <a:r>
              <a:rPr lang="en-US" dirty="0"/>
              <a:t>specifies three phases of operation:</a:t>
            </a:r>
          </a:p>
          <a:p>
            <a:pPr marL="0" indent="0">
              <a:buNone/>
            </a:pPr>
            <a:r>
              <a:rPr lang="en-US" dirty="0"/>
              <a:t>1. Phase One is the Command Phase. In this phase the required commands and parameters are sent.</a:t>
            </a:r>
          </a:p>
          <a:p>
            <a:pPr marL="0" indent="0">
              <a:buNone/>
            </a:pPr>
            <a:r>
              <a:rPr lang="en-US" dirty="0"/>
              <a:t>2. Phase Two is the Data Phase. The transfer of data in accordance with the command occurs in this phase.</a:t>
            </a:r>
          </a:p>
          <a:p>
            <a:pPr marL="0" indent="0">
              <a:buNone/>
            </a:pPr>
            <a:r>
              <a:rPr lang="en-US" dirty="0"/>
              <a:t>3. Phase Three is the Response Phase. Confirmation of command execution is received in this phase</a:t>
            </a:r>
            <a:r>
              <a:rPr lang="en-US" dirty="0" smtClean="0"/>
              <a:t>.</a:t>
            </a:r>
            <a:endParaRPr lang="en-US" dirty="0"/>
          </a:p>
        </p:txBody>
      </p:sp>
    </p:spTree>
    <p:extLst>
      <p:ext uri="{BB962C8B-B14F-4D97-AF65-F5344CB8AC3E}">
        <p14:creationId xmlns:p14="http://schemas.microsoft.com/office/powerpoint/2010/main" val="21824307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7850"/>
          </a:xfrm>
        </p:spPr>
        <p:txBody>
          <a:bodyPr>
            <a:normAutofit fontScale="90000"/>
          </a:bodyPr>
          <a:lstStyle/>
          <a:p>
            <a:r>
              <a:rPr lang="en-US" dirty="0" smtClean="0"/>
              <a:t>SCSI Commands</a:t>
            </a:r>
            <a:endParaRPr lang="en-US" dirty="0"/>
          </a:p>
        </p:txBody>
      </p:sp>
      <p:sp>
        <p:nvSpPr>
          <p:cNvPr id="3" name="Content Placeholder 2"/>
          <p:cNvSpPr>
            <a:spLocks noGrp="1"/>
          </p:cNvSpPr>
          <p:nvPr>
            <p:ph idx="1"/>
          </p:nvPr>
        </p:nvSpPr>
        <p:spPr>
          <a:xfrm>
            <a:off x="838200" y="1190625"/>
            <a:ext cx="10515600" cy="4986338"/>
          </a:xfrm>
        </p:spPr>
        <p:txBody>
          <a:bodyPr/>
          <a:lstStyle/>
          <a:p>
            <a:r>
              <a:rPr lang="en-US" dirty="0"/>
              <a:t>SCSI commands pass data in one direction only. </a:t>
            </a:r>
            <a:endParaRPr lang="en-US" dirty="0" smtClean="0"/>
          </a:p>
          <a:p>
            <a:r>
              <a:rPr lang="en-US" dirty="0" smtClean="0"/>
              <a:t>Command formatted in CDB (</a:t>
            </a:r>
            <a:r>
              <a:rPr lang="en-US" sz="2400" u="sng" dirty="0" smtClean="0"/>
              <a:t>Command Descriptor Block</a:t>
            </a:r>
            <a:r>
              <a:rPr lang="en-US" dirty="0" smtClean="0"/>
              <a:t>)</a:t>
            </a:r>
            <a:endParaRPr lang="en-US" dirty="0"/>
          </a:p>
          <a:p>
            <a:r>
              <a:rPr lang="en-US" dirty="0" smtClean="0"/>
              <a:t>SCSI </a:t>
            </a:r>
            <a:r>
              <a:rPr lang="en-US" dirty="0"/>
              <a:t>commands: READ, WRITE, Send Diagnostics, Receive Diagnostics, Inquiry, Test Unit Ready. </a:t>
            </a:r>
          </a:p>
          <a:p>
            <a:r>
              <a:rPr lang="en-US" dirty="0"/>
              <a:t>Each command returns a status code. A special code named 'mode sense' means there is an extra 'sense data' to be received, which contains an explanation for the cause of the problem. </a:t>
            </a:r>
          </a:p>
          <a:p>
            <a:r>
              <a:rPr lang="en-US" dirty="0"/>
              <a:t>In order to allow a pipeline of commands, it is possible to attach a tag to a command. </a:t>
            </a:r>
          </a:p>
          <a:p>
            <a:endParaRPr lang="en-US" dirty="0"/>
          </a:p>
        </p:txBody>
      </p:sp>
    </p:spTree>
    <p:extLst>
      <p:ext uri="{BB962C8B-B14F-4D97-AF65-F5344CB8AC3E}">
        <p14:creationId xmlns:p14="http://schemas.microsoft.com/office/powerpoint/2010/main" val="10292548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1526"/>
          </a:xfrm>
        </p:spPr>
        <p:txBody>
          <a:bodyPr>
            <a:normAutofit fontScale="90000"/>
          </a:bodyPr>
          <a:lstStyle/>
          <a:p>
            <a:r>
              <a:rPr lang="en-US" dirty="0" smtClean="0"/>
              <a:t>SCSI I/O </a:t>
            </a:r>
            <a:r>
              <a:rPr lang="en-US" dirty="0"/>
              <a:t>Request</a:t>
            </a:r>
          </a:p>
        </p:txBody>
      </p:sp>
      <p:pic>
        <p:nvPicPr>
          <p:cNvPr id="4" name="Content Placeholder 3"/>
          <p:cNvPicPr>
            <a:picLocks noGrp="1" noChangeAspect="1"/>
          </p:cNvPicPr>
          <p:nvPr>
            <p:ph idx="1"/>
          </p:nvPr>
        </p:nvPicPr>
        <p:blipFill>
          <a:blip r:embed="rId2" cstate="print"/>
          <a:stretch>
            <a:fillRect/>
          </a:stretch>
        </p:blipFill>
        <p:spPr>
          <a:xfrm>
            <a:off x="0" y="1390243"/>
            <a:ext cx="5930537" cy="4083094"/>
          </a:xfrm>
          <a:prstGeom prst="rect">
            <a:avLst/>
          </a:prstGeom>
        </p:spPr>
      </p:pic>
      <p:sp>
        <p:nvSpPr>
          <p:cNvPr id="5" name="Rectangle 4"/>
          <p:cNvSpPr/>
          <p:nvPr/>
        </p:nvSpPr>
        <p:spPr>
          <a:xfrm>
            <a:off x="5934892" y="1449199"/>
            <a:ext cx="5860868" cy="5262979"/>
          </a:xfrm>
          <a:prstGeom prst="rect">
            <a:avLst/>
          </a:prstGeom>
        </p:spPr>
        <p:txBody>
          <a:bodyPr wrap="square">
            <a:spAutoFit/>
          </a:bodyPr>
          <a:lstStyle/>
          <a:p>
            <a:r>
              <a:rPr lang="en-US" sz="2400" dirty="0" smtClean="0"/>
              <a:t>1.The application makes a file I/O request to Volume Manager</a:t>
            </a:r>
          </a:p>
          <a:p>
            <a:r>
              <a:rPr lang="en-US" sz="2400" dirty="0" smtClean="0"/>
              <a:t>2. Volume Manager maps volume to SCSI ID and target LUN</a:t>
            </a:r>
          </a:p>
          <a:p>
            <a:r>
              <a:rPr lang="en-US" sz="2400" dirty="0" smtClean="0"/>
              <a:t>3. File System maps files to blocks, makes block I/O request</a:t>
            </a:r>
          </a:p>
          <a:p>
            <a:r>
              <a:rPr lang="en-US" sz="2400" dirty="0" smtClean="0"/>
              <a:t>4. Command, LBA (Logical Block Address), block count, and LUN sent to SCSI driver</a:t>
            </a:r>
          </a:p>
          <a:p>
            <a:r>
              <a:rPr lang="en-US" sz="2400" dirty="0" smtClean="0"/>
              <a:t>5. SCSI driver creates CDB(Command Descriptor Block)</a:t>
            </a:r>
          </a:p>
          <a:p>
            <a:r>
              <a:rPr lang="en-US" sz="2400" dirty="0" smtClean="0"/>
              <a:t>6. FC (</a:t>
            </a:r>
            <a:r>
              <a:rPr lang="en-US" sz="2400" dirty="0" err="1" smtClean="0"/>
              <a:t>Fibre</a:t>
            </a:r>
            <a:r>
              <a:rPr lang="en-US" sz="2400" dirty="0" smtClean="0"/>
              <a:t> Channel) driver creates command frame with CDB in payload</a:t>
            </a:r>
          </a:p>
          <a:p>
            <a:r>
              <a:rPr lang="en-US" sz="2400" dirty="0" smtClean="0"/>
              <a:t>7. FC driver sends command frame to target LUN and awaits response</a:t>
            </a:r>
            <a:endParaRPr lang="en-US" sz="2400" dirty="0"/>
          </a:p>
        </p:txBody>
      </p:sp>
    </p:spTree>
    <p:extLst>
      <p:ext uri="{BB962C8B-B14F-4D97-AF65-F5344CB8AC3E}">
        <p14:creationId xmlns:p14="http://schemas.microsoft.com/office/powerpoint/2010/main" val="42730721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iSCSI –Internet SCSI</a:t>
            </a:r>
            <a:endParaRPr lang="en-US" dirty="0"/>
          </a:p>
        </p:txBody>
      </p:sp>
      <p:sp>
        <p:nvSpPr>
          <p:cNvPr id="3" name="Content Placeholder 2"/>
          <p:cNvSpPr>
            <a:spLocks noGrp="1"/>
          </p:cNvSpPr>
          <p:nvPr>
            <p:ph idx="1"/>
          </p:nvPr>
        </p:nvSpPr>
        <p:spPr/>
        <p:txBody>
          <a:bodyPr/>
          <a:lstStyle/>
          <a:p>
            <a:r>
              <a:rPr lang="en-US" dirty="0"/>
              <a:t>enables server host applications to perform traditional </a:t>
            </a:r>
            <a:r>
              <a:rPr lang="en-US" dirty="0" smtClean="0"/>
              <a:t>“</a:t>
            </a:r>
            <a:r>
              <a:rPr lang="en-US" dirty="0"/>
              <a:t>block-level” transactions over </a:t>
            </a:r>
            <a:r>
              <a:rPr lang="en-US" dirty="0" smtClean="0"/>
              <a:t>a </a:t>
            </a:r>
            <a:r>
              <a:rPr lang="en-US" dirty="0"/>
              <a:t>common IP </a:t>
            </a:r>
            <a:r>
              <a:rPr lang="en-US" dirty="0" smtClean="0"/>
              <a:t>network</a:t>
            </a:r>
          </a:p>
          <a:p>
            <a:r>
              <a:rPr lang="en-US" dirty="0"/>
              <a:t>The iSCSI protocol encapsulates SCSI commands and assembles the data in </a:t>
            </a:r>
            <a:r>
              <a:rPr lang="en-US" dirty="0" smtClean="0"/>
              <a:t>packets </a:t>
            </a:r>
            <a:r>
              <a:rPr lang="en-US" dirty="0"/>
              <a:t>for the TCP/IP layer. </a:t>
            </a:r>
            <a:endParaRPr lang="en-US" dirty="0" smtClean="0"/>
          </a:p>
          <a:p>
            <a:r>
              <a:rPr lang="en-US" dirty="0" smtClean="0"/>
              <a:t>Packets </a:t>
            </a:r>
            <a:r>
              <a:rPr lang="en-US" dirty="0"/>
              <a:t>are sent over the network using a </a:t>
            </a:r>
            <a:r>
              <a:rPr lang="en-US" dirty="0" smtClean="0"/>
              <a:t>point-to-point </a:t>
            </a:r>
            <a:r>
              <a:rPr lang="en-US" dirty="0"/>
              <a:t>connection</a:t>
            </a:r>
            <a:r>
              <a:rPr lang="en-US" dirty="0" smtClean="0"/>
              <a:t>.</a:t>
            </a:r>
          </a:p>
          <a:p>
            <a:r>
              <a:rPr lang="en-US" dirty="0"/>
              <a:t>Upon arrival, the protocol translates data back to </a:t>
            </a:r>
            <a:r>
              <a:rPr lang="en-US" dirty="0" smtClean="0"/>
              <a:t>SCSI</a:t>
            </a:r>
            <a:r>
              <a:rPr lang="en-US" dirty="0"/>
              <a:t>. Security is </a:t>
            </a:r>
            <a:r>
              <a:rPr lang="en-US" dirty="0" smtClean="0"/>
              <a:t>provided </a:t>
            </a:r>
            <a:r>
              <a:rPr lang="en-US" dirty="0"/>
              <a:t>through </a:t>
            </a:r>
            <a:r>
              <a:rPr lang="en-US" dirty="0" smtClean="0"/>
              <a:t>iSCSI </a:t>
            </a:r>
            <a:r>
              <a:rPr lang="en-US" dirty="0"/>
              <a:t>authentication and virtual private </a:t>
            </a:r>
            <a:r>
              <a:rPr lang="en-US" dirty="0" smtClean="0"/>
              <a:t>networks </a:t>
            </a:r>
            <a:r>
              <a:rPr lang="en-US" dirty="0"/>
              <a:t>(VPNs), as needed. </a:t>
            </a:r>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27582017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8600"/>
            <a:ext cx="10121900" cy="5948363"/>
          </a:xfrm>
        </p:spPr>
        <p:txBody>
          <a:bodyPr/>
          <a:lstStyle/>
          <a:p>
            <a:pPr marL="0" indent="0">
              <a:buNone/>
            </a:pPr>
            <a:endParaRPr lang="en-US" dirty="0"/>
          </a:p>
        </p:txBody>
      </p:sp>
      <p:sp>
        <p:nvSpPr>
          <p:cNvPr id="4" name="Rectangle 3"/>
          <p:cNvSpPr/>
          <p:nvPr/>
        </p:nvSpPr>
        <p:spPr>
          <a:xfrm>
            <a:off x="2705100" y="342900"/>
            <a:ext cx="5638800" cy="5834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Initiator 			Target</a:t>
            </a:r>
          </a:p>
          <a:p>
            <a:pPr algn="ctr"/>
            <a:endParaRPr lang="en-US" dirty="0">
              <a:ln w="0"/>
              <a:solidFill>
                <a:schemeClr val="tx1"/>
              </a:solidFill>
              <a:effectLst>
                <a:outerShdw blurRad="38100" dist="19050" dir="2700000" algn="tl" rotWithShape="0">
                  <a:schemeClr val="dk1">
                    <a:alpha val="40000"/>
                  </a:schemeClr>
                </a:outerShdw>
              </a:effectLst>
            </a:endParaRPr>
          </a:p>
          <a:p>
            <a:pPr algn="ctr"/>
            <a:endParaRPr lang="en-US" dirty="0" smtClean="0">
              <a:ln w="0"/>
              <a:solidFill>
                <a:schemeClr val="tx1"/>
              </a:solidFill>
              <a:effectLst>
                <a:outerShdw blurRad="38100" dist="19050" dir="2700000" algn="tl" rotWithShape="0">
                  <a:schemeClr val="dk1">
                    <a:alpha val="40000"/>
                  </a:schemeClr>
                </a:outerShdw>
              </a:effectLst>
            </a:endParaRPr>
          </a:p>
          <a:p>
            <a:pPr algn="ctr"/>
            <a:endParaRPr lang="en-US" dirty="0">
              <a:ln w="0"/>
              <a:solidFill>
                <a:schemeClr val="tx1"/>
              </a:solidFill>
              <a:effectLst>
                <a:outerShdw blurRad="38100" dist="19050" dir="2700000" algn="tl" rotWithShape="0">
                  <a:schemeClr val="dk1">
                    <a:alpha val="40000"/>
                  </a:schemeClr>
                </a:outerShdw>
              </a:effectLst>
            </a:endParaRPr>
          </a:p>
          <a:p>
            <a:pPr algn="ctr"/>
            <a:endParaRPr lang="en-US" dirty="0" smtClean="0">
              <a:ln w="0"/>
              <a:solidFill>
                <a:schemeClr val="tx1"/>
              </a:solidFill>
              <a:effectLst>
                <a:outerShdw blurRad="38100" dist="19050" dir="2700000" algn="tl" rotWithShape="0">
                  <a:schemeClr val="dk1">
                    <a:alpha val="40000"/>
                  </a:schemeClr>
                </a:outerShdw>
              </a:effectLst>
            </a:endParaRPr>
          </a:p>
          <a:p>
            <a:pPr algn="ctr"/>
            <a:endParaRPr lang="en-US" dirty="0">
              <a:ln w="0"/>
              <a:solidFill>
                <a:schemeClr val="tx1"/>
              </a:solidFill>
              <a:effectLst>
                <a:outerShdw blurRad="38100" dist="19050" dir="2700000" algn="tl" rotWithShape="0">
                  <a:schemeClr val="dk1">
                    <a:alpha val="40000"/>
                  </a:schemeClr>
                </a:outerShdw>
              </a:effectLst>
            </a:endParaRPr>
          </a:p>
          <a:p>
            <a:pPr algn="ctr"/>
            <a:endParaRPr lang="en-US" dirty="0" smtClean="0">
              <a:ln w="0"/>
              <a:solidFill>
                <a:schemeClr val="tx1"/>
              </a:solidFill>
              <a:effectLst>
                <a:outerShdw blurRad="38100" dist="19050" dir="2700000" algn="tl" rotWithShape="0">
                  <a:schemeClr val="dk1">
                    <a:alpha val="40000"/>
                  </a:schemeClr>
                </a:outerShdw>
              </a:effectLst>
            </a:endParaRPr>
          </a:p>
          <a:p>
            <a:pPr algn="ctr"/>
            <a:endParaRPr lang="en-US" dirty="0">
              <a:ln w="0"/>
              <a:solidFill>
                <a:schemeClr val="tx1"/>
              </a:solidFill>
              <a:effectLst>
                <a:outerShdw blurRad="38100" dist="19050" dir="2700000" algn="tl" rotWithShape="0">
                  <a:schemeClr val="dk1">
                    <a:alpha val="40000"/>
                  </a:schemeClr>
                </a:outerShdw>
              </a:effectLst>
            </a:endParaRPr>
          </a:p>
          <a:p>
            <a:pPr algn="ctr"/>
            <a:endParaRPr lang="en-US" dirty="0" smtClean="0">
              <a:ln w="0"/>
              <a:solidFill>
                <a:schemeClr val="tx1"/>
              </a:solidFill>
              <a:effectLst>
                <a:outerShdw blurRad="38100" dist="19050" dir="2700000" algn="tl" rotWithShape="0">
                  <a:schemeClr val="dk1">
                    <a:alpha val="40000"/>
                  </a:schemeClr>
                </a:outerShdw>
              </a:effectLst>
            </a:endParaRPr>
          </a:p>
          <a:p>
            <a:pPr algn="ctr"/>
            <a:endParaRPr lang="en-US" dirty="0">
              <a:ln w="0"/>
              <a:solidFill>
                <a:schemeClr val="tx1"/>
              </a:solidFill>
              <a:effectLst>
                <a:outerShdw blurRad="38100" dist="19050" dir="2700000" algn="tl" rotWithShape="0">
                  <a:schemeClr val="dk1">
                    <a:alpha val="40000"/>
                  </a:schemeClr>
                </a:outerShdw>
              </a:effectLst>
            </a:endParaRPr>
          </a:p>
          <a:p>
            <a:pPr algn="ctr"/>
            <a:endParaRPr lang="en-US" dirty="0" smtClean="0">
              <a:ln w="0"/>
              <a:solidFill>
                <a:schemeClr val="tx1"/>
              </a:solidFill>
              <a:effectLst>
                <a:outerShdw blurRad="38100" dist="19050" dir="2700000" algn="tl" rotWithShape="0">
                  <a:schemeClr val="dk1">
                    <a:alpha val="40000"/>
                  </a:schemeClr>
                </a:outerShdw>
              </a:effectLst>
            </a:endParaRPr>
          </a:p>
          <a:p>
            <a:pPr algn="ctr"/>
            <a:endParaRPr lang="en-US" dirty="0">
              <a:ln w="0"/>
              <a:solidFill>
                <a:schemeClr val="tx1"/>
              </a:solidFill>
              <a:effectLst>
                <a:outerShdw blurRad="38100" dist="19050" dir="2700000" algn="tl" rotWithShape="0">
                  <a:schemeClr val="dk1">
                    <a:alpha val="40000"/>
                  </a:schemeClr>
                </a:outerShdw>
              </a:effectLst>
            </a:endParaRPr>
          </a:p>
          <a:p>
            <a:pPr algn="ctr"/>
            <a:endParaRPr lang="en-US" dirty="0" smtClean="0">
              <a:ln w="0"/>
              <a:solidFill>
                <a:schemeClr val="tx1"/>
              </a:solidFill>
              <a:effectLst>
                <a:outerShdw blurRad="38100" dist="19050" dir="2700000" algn="tl" rotWithShape="0">
                  <a:schemeClr val="dk1">
                    <a:alpha val="40000"/>
                  </a:schemeClr>
                </a:outerShdw>
              </a:effectLst>
            </a:endParaRPr>
          </a:p>
          <a:p>
            <a:pPr algn="ctr"/>
            <a:endParaRPr lang="en-US" dirty="0">
              <a:ln w="0"/>
              <a:solidFill>
                <a:schemeClr val="tx1"/>
              </a:solidFill>
              <a:effectLst>
                <a:outerShdw blurRad="38100" dist="19050" dir="2700000" algn="tl" rotWithShape="0">
                  <a:schemeClr val="dk1">
                    <a:alpha val="40000"/>
                  </a:schemeClr>
                </a:outerShdw>
              </a:effectLst>
            </a:endParaRPr>
          </a:p>
          <a:p>
            <a:pPr algn="ctr"/>
            <a:endParaRPr lang="en-US" dirty="0" smtClean="0">
              <a:ln w="0"/>
              <a:solidFill>
                <a:schemeClr val="tx1"/>
              </a:solidFill>
              <a:effectLst>
                <a:outerShdw blurRad="38100" dist="19050" dir="2700000" algn="tl" rotWithShape="0">
                  <a:schemeClr val="dk1">
                    <a:alpha val="40000"/>
                  </a:schemeClr>
                </a:outerShdw>
              </a:effectLst>
            </a:endParaRPr>
          </a:p>
          <a:p>
            <a:pPr algn="ctr"/>
            <a:endParaRPr lang="en-US" dirty="0">
              <a:ln w="0"/>
              <a:solidFill>
                <a:schemeClr val="tx1"/>
              </a:solidFill>
              <a:effectLst>
                <a:outerShdw blurRad="38100" dist="19050" dir="2700000" algn="tl" rotWithShape="0">
                  <a:schemeClr val="dk1">
                    <a:alpha val="40000"/>
                  </a:schemeClr>
                </a:outerShdw>
              </a:effectLst>
            </a:endParaRPr>
          </a:p>
          <a:p>
            <a:pPr algn="ctr"/>
            <a:endParaRPr lang="en-US" dirty="0" smtClean="0">
              <a:ln w="0"/>
              <a:solidFill>
                <a:schemeClr val="tx1"/>
              </a:solidFill>
              <a:effectLst>
                <a:outerShdw blurRad="38100" dist="19050" dir="2700000" algn="tl" rotWithShape="0">
                  <a:schemeClr val="dk1">
                    <a:alpha val="40000"/>
                  </a:schemeClr>
                </a:outerShdw>
              </a:effectLst>
            </a:endParaRPr>
          </a:p>
          <a:p>
            <a:pPr algn="ctr"/>
            <a:endParaRPr lang="en-US" dirty="0" smtClean="0">
              <a:ln w="0"/>
              <a:solidFill>
                <a:schemeClr val="tx1"/>
              </a:solidFill>
              <a:effectLst>
                <a:outerShdw blurRad="38100" dist="19050" dir="2700000" algn="tl" rotWithShape="0">
                  <a:schemeClr val="dk1">
                    <a:alpha val="40000"/>
                  </a:schemeClr>
                </a:outerShdw>
              </a:effectLst>
            </a:endParaRPr>
          </a:p>
          <a:p>
            <a:pPr algn="ctr"/>
            <a:r>
              <a:rPr lang="en-US" dirty="0" smtClean="0">
                <a:ln w="0"/>
                <a:solidFill>
                  <a:schemeClr val="tx1"/>
                </a:solidFill>
                <a:effectLst>
                  <a:outerShdw blurRad="38100" dist="19050" dir="2700000" algn="tl" rotWithShape="0">
                    <a:schemeClr val="dk1">
                      <a:alpha val="40000"/>
                    </a:schemeClr>
                  </a:outerShdw>
                </a:effectLst>
              </a:rPr>
              <a:t>iSCSI Communication</a:t>
            </a:r>
            <a:endParaRPr lang="en-US" dirty="0">
              <a:ln w="0"/>
              <a:solidFill>
                <a:schemeClr val="tx1"/>
              </a:solidFill>
              <a:effectLst>
                <a:outerShdw blurRad="38100" dist="19050" dir="2700000" algn="tl" rotWithShape="0">
                  <a:schemeClr val="dk1">
                    <a:alpha val="40000"/>
                  </a:schemeClr>
                </a:outerShdw>
              </a:effectLst>
            </a:endParaRPr>
          </a:p>
        </p:txBody>
      </p:sp>
      <p:sp>
        <p:nvSpPr>
          <p:cNvPr id="5" name="Rounded Rectangle 4"/>
          <p:cNvSpPr/>
          <p:nvPr/>
        </p:nvSpPr>
        <p:spPr>
          <a:xfrm>
            <a:off x="3060700" y="1818085"/>
            <a:ext cx="1397000" cy="812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SCSI</a:t>
            </a:r>
            <a:endParaRPr lang="en-US" dirty="0">
              <a:solidFill>
                <a:schemeClr val="tx1"/>
              </a:solidFill>
            </a:endParaRPr>
          </a:p>
        </p:txBody>
      </p:sp>
      <p:sp>
        <p:nvSpPr>
          <p:cNvPr id="6" name="Rounded Rectangle 5"/>
          <p:cNvSpPr/>
          <p:nvPr/>
        </p:nvSpPr>
        <p:spPr>
          <a:xfrm>
            <a:off x="3060700" y="1005285"/>
            <a:ext cx="1397000" cy="812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7" name="Rounded Rectangle 6"/>
          <p:cNvSpPr/>
          <p:nvPr/>
        </p:nvSpPr>
        <p:spPr>
          <a:xfrm>
            <a:off x="3060700" y="2630885"/>
            <a:ext cx="1397000" cy="812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iSCSI</a:t>
            </a:r>
            <a:endParaRPr lang="en-US" dirty="0">
              <a:solidFill>
                <a:schemeClr val="tx1"/>
              </a:solidFill>
            </a:endParaRPr>
          </a:p>
        </p:txBody>
      </p:sp>
      <p:sp>
        <p:nvSpPr>
          <p:cNvPr id="8" name="Rounded Rectangle 7"/>
          <p:cNvSpPr/>
          <p:nvPr/>
        </p:nvSpPr>
        <p:spPr>
          <a:xfrm>
            <a:off x="3060700" y="3443685"/>
            <a:ext cx="1397000" cy="812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TCP/IP</a:t>
            </a:r>
            <a:endParaRPr lang="en-US" dirty="0">
              <a:solidFill>
                <a:schemeClr val="tx1"/>
              </a:solidFill>
            </a:endParaRPr>
          </a:p>
        </p:txBody>
      </p:sp>
      <p:sp>
        <p:nvSpPr>
          <p:cNvPr id="9" name="Rounded Rectangle 8"/>
          <p:cNvSpPr/>
          <p:nvPr/>
        </p:nvSpPr>
        <p:spPr>
          <a:xfrm>
            <a:off x="6172200" y="3456385"/>
            <a:ext cx="1397000" cy="812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TCP/IP</a:t>
            </a:r>
            <a:endParaRPr lang="en-US" dirty="0">
              <a:solidFill>
                <a:schemeClr val="tx1"/>
              </a:solidFill>
            </a:endParaRPr>
          </a:p>
        </p:txBody>
      </p:sp>
      <p:sp>
        <p:nvSpPr>
          <p:cNvPr id="10" name="Rounded Rectangle 9"/>
          <p:cNvSpPr/>
          <p:nvPr/>
        </p:nvSpPr>
        <p:spPr>
          <a:xfrm>
            <a:off x="6172200" y="2643585"/>
            <a:ext cx="1397000" cy="812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iSCSI</a:t>
            </a:r>
          </a:p>
        </p:txBody>
      </p:sp>
      <p:sp>
        <p:nvSpPr>
          <p:cNvPr id="11" name="Rounded Rectangle 10"/>
          <p:cNvSpPr/>
          <p:nvPr/>
        </p:nvSpPr>
        <p:spPr>
          <a:xfrm>
            <a:off x="6172200" y="1818085"/>
            <a:ext cx="1397000" cy="812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SCSI</a:t>
            </a:r>
            <a:endParaRPr lang="en-US" dirty="0">
              <a:solidFill>
                <a:schemeClr val="tx1"/>
              </a:solidFill>
            </a:endParaRPr>
          </a:p>
        </p:txBody>
      </p:sp>
      <p:sp>
        <p:nvSpPr>
          <p:cNvPr id="12" name="Rounded Rectangle 11"/>
          <p:cNvSpPr/>
          <p:nvPr/>
        </p:nvSpPr>
        <p:spPr>
          <a:xfrm>
            <a:off x="6172200" y="1005285"/>
            <a:ext cx="1397000" cy="812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14" name="Left-Right Arrow 13"/>
          <p:cNvSpPr/>
          <p:nvPr/>
        </p:nvSpPr>
        <p:spPr>
          <a:xfrm>
            <a:off x="4457700" y="3695701"/>
            <a:ext cx="1714500" cy="560784"/>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Ethernet</a:t>
            </a:r>
            <a:endParaRPr lang="en-US" dirty="0">
              <a:solidFill>
                <a:schemeClr val="tx1"/>
              </a:solidFill>
            </a:endParaRPr>
          </a:p>
        </p:txBody>
      </p:sp>
    </p:spTree>
    <p:extLst>
      <p:ext uri="{BB962C8B-B14F-4D97-AF65-F5344CB8AC3E}">
        <p14:creationId xmlns:p14="http://schemas.microsoft.com/office/powerpoint/2010/main" val="33533325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a:t>
            </a:r>
            <a:endParaRPr lang="en-US" dirty="0"/>
          </a:p>
        </p:txBody>
      </p:sp>
      <p:sp>
        <p:nvSpPr>
          <p:cNvPr id="3" name="Content Placeholder 2"/>
          <p:cNvSpPr>
            <a:spLocks noGrp="1"/>
          </p:cNvSpPr>
          <p:nvPr>
            <p:ph idx="1"/>
          </p:nvPr>
        </p:nvSpPr>
        <p:spPr/>
        <p:txBody>
          <a:bodyPr>
            <a:normAutofit lnSpcReduction="10000"/>
          </a:bodyPr>
          <a:lstStyle/>
          <a:p>
            <a:r>
              <a:rPr lang="en-US" dirty="0"/>
              <a:t>The Volume Manager manages the block resources that are located in one or more physical disks in the Disk System and maps the accesses to the logical disk block space to the physical volume/cylinder/sector address.</a:t>
            </a:r>
          </a:p>
          <a:p>
            <a:r>
              <a:rPr lang="en-US" dirty="0" smtClean="0"/>
              <a:t>The Disk </a:t>
            </a:r>
            <a:r>
              <a:rPr lang="en-US" dirty="0"/>
              <a:t>System Device </a:t>
            </a:r>
            <a:r>
              <a:rPr lang="en-US" dirty="0" smtClean="0"/>
              <a:t>Driver ties the Operating </a:t>
            </a:r>
            <a:r>
              <a:rPr lang="en-US" dirty="0"/>
              <a:t>System </a:t>
            </a:r>
            <a:r>
              <a:rPr lang="en-US" dirty="0" smtClean="0"/>
              <a:t> to </a:t>
            </a:r>
            <a:r>
              <a:rPr lang="en-US" dirty="0"/>
              <a:t>the </a:t>
            </a:r>
            <a:r>
              <a:rPr lang="en-US" dirty="0" smtClean="0"/>
              <a:t> Disk </a:t>
            </a:r>
            <a:r>
              <a:rPr lang="en-US" dirty="0"/>
              <a:t>controller </a:t>
            </a:r>
            <a:r>
              <a:rPr lang="en-US" dirty="0" smtClean="0"/>
              <a:t>or  Host </a:t>
            </a:r>
            <a:r>
              <a:rPr lang="en-US" dirty="0"/>
              <a:t>Bus Adapter </a:t>
            </a:r>
            <a:r>
              <a:rPr lang="en-US" dirty="0" smtClean="0"/>
              <a:t> hardware </a:t>
            </a:r>
            <a:r>
              <a:rPr lang="en-US" dirty="0"/>
              <a:t>that is responsible for </a:t>
            </a:r>
            <a:r>
              <a:rPr lang="en-US" dirty="0" smtClean="0"/>
              <a:t>the transfer </a:t>
            </a:r>
            <a:r>
              <a:rPr lang="en-US" dirty="0"/>
              <a:t>of commands and data between the client computer and the </a:t>
            </a:r>
            <a:r>
              <a:rPr lang="en-US" dirty="0" smtClean="0"/>
              <a:t>disk system</a:t>
            </a:r>
          </a:p>
          <a:p>
            <a:r>
              <a:rPr lang="en-US" dirty="0"/>
              <a:t>The file level </a:t>
            </a:r>
            <a:r>
              <a:rPr lang="en-US" dirty="0" smtClean="0"/>
              <a:t>I/O initiated </a:t>
            </a:r>
            <a:r>
              <a:rPr lang="en-US" dirty="0"/>
              <a:t>by the client application is mapped into block level I/O transfers that occurred over </a:t>
            </a:r>
            <a:r>
              <a:rPr lang="en-US" dirty="0" smtClean="0"/>
              <a:t>the interface </a:t>
            </a:r>
            <a:r>
              <a:rPr lang="en-US" dirty="0"/>
              <a:t>between the client computer and the disk system</a:t>
            </a:r>
          </a:p>
          <a:p>
            <a:endParaRPr lang="en-US" dirty="0"/>
          </a:p>
          <a:p>
            <a:endParaRPr lang="en-US" dirty="0"/>
          </a:p>
        </p:txBody>
      </p:sp>
    </p:spTree>
    <p:extLst>
      <p:ext uri="{BB962C8B-B14F-4D97-AF65-F5344CB8AC3E}">
        <p14:creationId xmlns:p14="http://schemas.microsoft.com/office/powerpoint/2010/main" val="37308031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iSCSI Operation</a:t>
            </a:r>
            <a:endParaRPr lang="en-US" dirty="0"/>
          </a:p>
        </p:txBody>
      </p:sp>
      <p:sp>
        <p:nvSpPr>
          <p:cNvPr id="3" name="Content Placeholder 2"/>
          <p:cNvSpPr>
            <a:spLocks noGrp="1"/>
          </p:cNvSpPr>
          <p:nvPr>
            <p:ph idx="1"/>
          </p:nvPr>
        </p:nvSpPr>
        <p:spPr/>
        <p:txBody>
          <a:bodyPr>
            <a:normAutofit/>
          </a:bodyPr>
          <a:lstStyle/>
          <a:p>
            <a:r>
              <a:rPr lang="en-US" dirty="0"/>
              <a:t>To access iSCSI storage, a </a:t>
            </a:r>
            <a:r>
              <a:rPr lang="en-US" dirty="0" smtClean="0"/>
              <a:t>server </a:t>
            </a:r>
            <a:r>
              <a:rPr lang="en-US" dirty="0"/>
              <a:t>needs an iSCSI initiator </a:t>
            </a:r>
            <a:r>
              <a:rPr lang="en-US" dirty="0" smtClean="0"/>
              <a:t>connected </a:t>
            </a:r>
            <a:r>
              <a:rPr lang="en-US" dirty="0"/>
              <a:t>to a network</a:t>
            </a:r>
            <a:r>
              <a:rPr lang="en-US" dirty="0" smtClean="0"/>
              <a:t>.</a:t>
            </a:r>
          </a:p>
          <a:p>
            <a:r>
              <a:rPr lang="en-US" dirty="0" smtClean="0"/>
              <a:t> </a:t>
            </a:r>
            <a:r>
              <a:rPr lang="en-US" dirty="0"/>
              <a:t>An </a:t>
            </a:r>
            <a:r>
              <a:rPr lang="en-US" dirty="0" smtClean="0"/>
              <a:t>initiator </a:t>
            </a:r>
            <a:r>
              <a:rPr lang="en-US" dirty="0"/>
              <a:t>can be an iSCSI driver </a:t>
            </a:r>
            <a:r>
              <a:rPr lang="en-US" dirty="0" smtClean="0"/>
              <a:t>with </a:t>
            </a:r>
            <a:r>
              <a:rPr lang="en-US" dirty="0"/>
              <a:t>a standard network card, </a:t>
            </a:r>
            <a:r>
              <a:rPr lang="en-US" dirty="0" smtClean="0"/>
              <a:t>or </a:t>
            </a:r>
            <a:r>
              <a:rPr lang="en-US" dirty="0"/>
              <a:t>a card with a TCP offload </a:t>
            </a:r>
            <a:r>
              <a:rPr lang="en-US" dirty="0" smtClean="0"/>
              <a:t>engine </a:t>
            </a:r>
            <a:r>
              <a:rPr lang="en-US" dirty="0"/>
              <a:t>(TOE) to reduce CPU </a:t>
            </a:r>
            <a:r>
              <a:rPr lang="en-US" dirty="0" smtClean="0"/>
              <a:t>utilization</a:t>
            </a:r>
            <a:r>
              <a:rPr lang="en-US" dirty="0"/>
              <a:t>. </a:t>
            </a:r>
            <a:endParaRPr lang="en-US" dirty="0" smtClean="0"/>
          </a:p>
          <a:p>
            <a:r>
              <a:rPr lang="en-US" dirty="0" smtClean="0"/>
              <a:t>HBAs </a:t>
            </a:r>
            <a:r>
              <a:rPr lang="en-US" dirty="0"/>
              <a:t>are available </a:t>
            </a:r>
            <a:r>
              <a:rPr lang="en-US" dirty="0" smtClean="0"/>
              <a:t>that </a:t>
            </a:r>
            <a:r>
              <a:rPr lang="en-US" dirty="0"/>
              <a:t>offload both TCP and </a:t>
            </a:r>
            <a:r>
              <a:rPr lang="en-US" dirty="0" smtClean="0"/>
              <a:t>iSCSI</a:t>
            </a:r>
            <a:r>
              <a:rPr lang="en-US" dirty="0"/>
              <a:t>. </a:t>
            </a:r>
            <a:endParaRPr lang="en-US" dirty="0" smtClean="0"/>
          </a:p>
          <a:p>
            <a:r>
              <a:rPr lang="en-US" dirty="0"/>
              <a:t>TCP ports 860 and 3260</a:t>
            </a:r>
          </a:p>
          <a:p>
            <a:endParaRPr lang="en-US" dirty="0"/>
          </a:p>
        </p:txBody>
      </p:sp>
    </p:spTree>
    <p:extLst>
      <p:ext uri="{BB962C8B-B14F-4D97-AF65-F5344CB8AC3E}">
        <p14:creationId xmlns:p14="http://schemas.microsoft.com/office/powerpoint/2010/main" val="5463628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Types of iSCSI initiators</a:t>
            </a:r>
            <a:endParaRPr lang="en-US" u="sng" dirty="0"/>
          </a:p>
        </p:txBody>
      </p:sp>
      <p:sp>
        <p:nvSpPr>
          <p:cNvPr id="3" name="Content Placeholder 2"/>
          <p:cNvSpPr>
            <a:spLocks noGrp="1"/>
          </p:cNvSpPr>
          <p:nvPr>
            <p:ph idx="1"/>
          </p:nvPr>
        </p:nvSpPr>
        <p:spPr/>
        <p:txBody>
          <a:bodyPr/>
          <a:lstStyle/>
          <a:p>
            <a:r>
              <a:rPr lang="en-US" dirty="0"/>
              <a:t>A standard NIC with software iSCSI </a:t>
            </a:r>
            <a:r>
              <a:rPr lang="en-US" dirty="0" smtClean="0"/>
              <a:t>adapter</a:t>
            </a:r>
          </a:p>
          <a:p>
            <a:r>
              <a:rPr lang="en-US" dirty="0"/>
              <a:t>A</a:t>
            </a:r>
            <a:r>
              <a:rPr lang="en-US" dirty="0" smtClean="0"/>
              <a:t> </a:t>
            </a:r>
            <a:r>
              <a:rPr lang="en-US" dirty="0"/>
              <a:t>TCP offload engine (TOE) NIC with software iSCSI </a:t>
            </a:r>
            <a:r>
              <a:rPr lang="en-US" dirty="0" smtClean="0"/>
              <a:t>adapter</a:t>
            </a:r>
          </a:p>
          <a:p>
            <a:r>
              <a:rPr lang="en-US" dirty="0"/>
              <a:t>iSCSI HBA</a:t>
            </a:r>
          </a:p>
          <a:p>
            <a:r>
              <a:rPr lang="en-US" dirty="0"/>
              <a:t>Converged Network </a:t>
            </a:r>
            <a:r>
              <a:rPr lang="en-US" dirty="0" smtClean="0"/>
              <a:t>Adapter</a:t>
            </a:r>
            <a:endParaRPr lang="en-US" dirty="0"/>
          </a:p>
        </p:txBody>
      </p:sp>
    </p:spTree>
    <p:extLst>
      <p:ext uri="{BB962C8B-B14F-4D97-AF65-F5344CB8AC3E}">
        <p14:creationId xmlns:p14="http://schemas.microsoft.com/office/powerpoint/2010/main" val="12093609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300168"/>
            <a:ext cx="2984500" cy="45593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066800" y="1714501"/>
            <a:ext cx="1517650" cy="4699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14" name="Rectangle 13"/>
          <p:cNvSpPr/>
          <p:nvPr/>
        </p:nvSpPr>
        <p:spPr>
          <a:xfrm>
            <a:off x="1066800" y="2455867"/>
            <a:ext cx="1527175" cy="657223"/>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p>
          <a:p>
            <a:pPr algn="ctr"/>
            <a:endParaRPr lang="en-US" dirty="0">
              <a:solidFill>
                <a:schemeClr val="tx1"/>
              </a:solidFill>
            </a:endParaRPr>
          </a:p>
          <a:p>
            <a:r>
              <a:rPr lang="en-US" dirty="0" smtClean="0">
                <a:solidFill>
                  <a:schemeClr val="tx1"/>
                </a:solidFill>
              </a:rPr>
              <a:t>SCSI and iSCSI	</a:t>
            </a:r>
          </a:p>
          <a:p>
            <a:endParaRPr lang="en-US" dirty="0">
              <a:solidFill>
                <a:schemeClr val="tx1"/>
              </a:solidFill>
            </a:endParaRPr>
          </a:p>
        </p:txBody>
      </p:sp>
      <p:sp>
        <p:nvSpPr>
          <p:cNvPr id="15" name="Rectangle 14"/>
          <p:cNvSpPr/>
          <p:nvPr/>
        </p:nvSpPr>
        <p:spPr>
          <a:xfrm>
            <a:off x="1076325" y="3562351"/>
            <a:ext cx="1517650" cy="4699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TCP</a:t>
            </a:r>
            <a:endParaRPr lang="en-US" dirty="0">
              <a:solidFill>
                <a:schemeClr val="tx1"/>
              </a:solidFill>
            </a:endParaRPr>
          </a:p>
        </p:txBody>
      </p:sp>
      <p:sp>
        <p:nvSpPr>
          <p:cNvPr id="16" name="Rectangle 15"/>
          <p:cNvSpPr/>
          <p:nvPr/>
        </p:nvSpPr>
        <p:spPr>
          <a:xfrm>
            <a:off x="1076325" y="4346576"/>
            <a:ext cx="1517650" cy="4699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IP</a:t>
            </a:r>
            <a:endParaRPr lang="en-US" dirty="0">
              <a:solidFill>
                <a:schemeClr val="tx1"/>
              </a:solidFill>
            </a:endParaRPr>
          </a:p>
        </p:txBody>
      </p:sp>
      <p:sp>
        <p:nvSpPr>
          <p:cNvPr id="17" name="Rectangle 16"/>
          <p:cNvSpPr/>
          <p:nvPr/>
        </p:nvSpPr>
        <p:spPr>
          <a:xfrm>
            <a:off x="1076325" y="5130801"/>
            <a:ext cx="1517650" cy="4699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Network Interface</a:t>
            </a:r>
            <a:endParaRPr lang="en-US" dirty="0">
              <a:solidFill>
                <a:schemeClr val="tx1"/>
              </a:solidFill>
            </a:endParaRPr>
          </a:p>
        </p:txBody>
      </p:sp>
      <p:sp>
        <p:nvSpPr>
          <p:cNvPr id="27" name="Rectangle 26"/>
          <p:cNvSpPr/>
          <p:nvPr/>
        </p:nvSpPr>
        <p:spPr>
          <a:xfrm>
            <a:off x="3860698" y="323850"/>
            <a:ext cx="254000" cy="2413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530924" y="381000"/>
            <a:ext cx="241300" cy="241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6651574" y="252968"/>
            <a:ext cx="3775126" cy="369332"/>
          </a:xfrm>
          <a:prstGeom prst="rect">
            <a:avLst/>
          </a:prstGeom>
          <a:noFill/>
        </p:spPr>
        <p:txBody>
          <a:bodyPr wrap="square" rtlCol="0">
            <a:spAutoFit/>
          </a:bodyPr>
          <a:lstStyle/>
          <a:p>
            <a:r>
              <a:rPr lang="en-US" dirty="0" smtClean="0"/>
              <a:t>Processed in Network Interface card</a:t>
            </a:r>
            <a:endParaRPr lang="en-US" dirty="0"/>
          </a:p>
        </p:txBody>
      </p:sp>
      <p:sp>
        <p:nvSpPr>
          <p:cNvPr id="31" name="TextBox 30"/>
          <p:cNvSpPr txBox="1"/>
          <p:nvPr/>
        </p:nvSpPr>
        <p:spPr>
          <a:xfrm>
            <a:off x="3987698" y="252968"/>
            <a:ext cx="2013052" cy="369332"/>
          </a:xfrm>
          <a:prstGeom prst="rect">
            <a:avLst/>
          </a:prstGeom>
          <a:noFill/>
        </p:spPr>
        <p:txBody>
          <a:bodyPr wrap="none" rtlCol="0">
            <a:spAutoFit/>
          </a:bodyPr>
          <a:lstStyle/>
          <a:p>
            <a:r>
              <a:rPr lang="en-US" dirty="0" smtClean="0"/>
              <a:t>Processed in Server</a:t>
            </a:r>
            <a:endParaRPr lang="en-US" dirty="0"/>
          </a:p>
        </p:txBody>
      </p:sp>
      <p:sp>
        <p:nvSpPr>
          <p:cNvPr id="32" name="Rectangle 31"/>
          <p:cNvSpPr/>
          <p:nvPr/>
        </p:nvSpPr>
        <p:spPr>
          <a:xfrm>
            <a:off x="3987698" y="1300168"/>
            <a:ext cx="2984500" cy="45593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597298" y="1714501"/>
            <a:ext cx="1517650" cy="4699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34" name="Rectangle 33"/>
          <p:cNvSpPr/>
          <p:nvPr/>
        </p:nvSpPr>
        <p:spPr>
          <a:xfrm>
            <a:off x="4597298" y="2455867"/>
            <a:ext cx="1527175" cy="657223"/>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p>
          <a:p>
            <a:pPr algn="ctr"/>
            <a:endParaRPr lang="en-US" dirty="0">
              <a:solidFill>
                <a:schemeClr val="tx1"/>
              </a:solidFill>
            </a:endParaRPr>
          </a:p>
          <a:p>
            <a:r>
              <a:rPr lang="en-US" dirty="0" smtClean="0">
                <a:solidFill>
                  <a:schemeClr val="tx1"/>
                </a:solidFill>
              </a:rPr>
              <a:t>SCSI and iSCSI	</a:t>
            </a:r>
          </a:p>
          <a:p>
            <a:endParaRPr lang="en-US" dirty="0">
              <a:solidFill>
                <a:schemeClr val="tx1"/>
              </a:solidFill>
            </a:endParaRPr>
          </a:p>
        </p:txBody>
      </p:sp>
      <p:sp>
        <p:nvSpPr>
          <p:cNvPr id="35" name="Rectangle 34"/>
          <p:cNvSpPr/>
          <p:nvPr/>
        </p:nvSpPr>
        <p:spPr>
          <a:xfrm>
            <a:off x="4606823" y="3562351"/>
            <a:ext cx="1517650" cy="4699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TCP</a:t>
            </a:r>
            <a:endParaRPr lang="en-US" dirty="0">
              <a:solidFill>
                <a:schemeClr val="tx1"/>
              </a:solidFill>
            </a:endParaRPr>
          </a:p>
        </p:txBody>
      </p:sp>
      <p:sp>
        <p:nvSpPr>
          <p:cNvPr id="36" name="Rectangle 35"/>
          <p:cNvSpPr/>
          <p:nvPr/>
        </p:nvSpPr>
        <p:spPr>
          <a:xfrm>
            <a:off x="4606823" y="4346576"/>
            <a:ext cx="1517650" cy="4699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IP</a:t>
            </a:r>
            <a:endParaRPr lang="en-US" dirty="0">
              <a:solidFill>
                <a:schemeClr val="tx1"/>
              </a:solidFill>
            </a:endParaRPr>
          </a:p>
        </p:txBody>
      </p:sp>
      <p:sp>
        <p:nvSpPr>
          <p:cNvPr id="37" name="Rectangle 36"/>
          <p:cNvSpPr/>
          <p:nvPr/>
        </p:nvSpPr>
        <p:spPr>
          <a:xfrm>
            <a:off x="4606823" y="5130801"/>
            <a:ext cx="1517650" cy="4699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Network Interface</a:t>
            </a:r>
            <a:endParaRPr lang="en-US" dirty="0">
              <a:solidFill>
                <a:schemeClr val="tx1"/>
              </a:solidFill>
            </a:endParaRPr>
          </a:p>
        </p:txBody>
      </p:sp>
      <p:sp>
        <p:nvSpPr>
          <p:cNvPr id="44" name="TextBox 43"/>
          <p:cNvSpPr txBox="1"/>
          <p:nvPr/>
        </p:nvSpPr>
        <p:spPr>
          <a:xfrm>
            <a:off x="212571" y="6173793"/>
            <a:ext cx="2381403" cy="369332"/>
          </a:xfrm>
          <a:prstGeom prst="rect">
            <a:avLst/>
          </a:prstGeom>
          <a:noFill/>
        </p:spPr>
        <p:txBody>
          <a:bodyPr wrap="square" rtlCol="0">
            <a:spAutoFit/>
          </a:bodyPr>
          <a:lstStyle/>
          <a:p>
            <a:r>
              <a:rPr lang="en-US" dirty="0" smtClean="0"/>
              <a:t> iSCSI driver and NIC</a:t>
            </a:r>
            <a:endParaRPr lang="en-US" dirty="0"/>
          </a:p>
        </p:txBody>
      </p:sp>
      <p:sp>
        <p:nvSpPr>
          <p:cNvPr id="45" name="TextBox 44"/>
          <p:cNvSpPr txBox="1"/>
          <p:nvPr/>
        </p:nvSpPr>
        <p:spPr>
          <a:xfrm>
            <a:off x="4114698" y="6173794"/>
            <a:ext cx="2857500" cy="646331"/>
          </a:xfrm>
          <a:prstGeom prst="rect">
            <a:avLst/>
          </a:prstGeom>
          <a:noFill/>
        </p:spPr>
        <p:txBody>
          <a:bodyPr wrap="square" rtlCol="0">
            <a:spAutoFit/>
          </a:bodyPr>
          <a:lstStyle/>
          <a:p>
            <a:r>
              <a:rPr lang="en-US" dirty="0" smtClean="0"/>
              <a:t>iSCSI driver and NIC with TOE</a:t>
            </a:r>
            <a:endParaRPr lang="en-US" dirty="0"/>
          </a:p>
        </p:txBody>
      </p:sp>
      <p:sp>
        <p:nvSpPr>
          <p:cNvPr id="46" name="Rectangle 45"/>
          <p:cNvSpPr/>
          <p:nvPr/>
        </p:nvSpPr>
        <p:spPr>
          <a:xfrm>
            <a:off x="7518196" y="1300168"/>
            <a:ext cx="2984500" cy="45593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8127796" y="1714501"/>
            <a:ext cx="1517650" cy="4699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48" name="Rectangle 47"/>
          <p:cNvSpPr/>
          <p:nvPr/>
        </p:nvSpPr>
        <p:spPr>
          <a:xfrm>
            <a:off x="8127796" y="2455867"/>
            <a:ext cx="1527175" cy="65722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p>
          <a:p>
            <a:pPr algn="ctr"/>
            <a:endParaRPr lang="en-US" dirty="0">
              <a:solidFill>
                <a:schemeClr val="tx1"/>
              </a:solidFill>
            </a:endParaRPr>
          </a:p>
          <a:p>
            <a:r>
              <a:rPr lang="en-US" dirty="0" smtClean="0">
                <a:solidFill>
                  <a:schemeClr val="tx1"/>
                </a:solidFill>
              </a:rPr>
              <a:t>SCSI and iSCSI	</a:t>
            </a:r>
          </a:p>
          <a:p>
            <a:endParaRPr lang="en-US" dirty="0">
              <a:solidFill>
                <a:schemeClr val="tx1"/>
              </a:solidFill>
            </a:endParaRPr>
          </a:p>
        </p:txBody>
      </p:sp>
      <p:sp>
        <p:nvSpPr>
          <p:cNvPr id="49" name="Rectangle 48"/>
          <p:cNvSpPr/>
          <p:nvPr/>
        </p:nvSpPr>
        <p:spPr>
          <a:xfrm>
            <a:off x="8137321" y="3562351"/>
            <a:ext cx="1517650" cy="4699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TCP</a:t>
            </a:r>
            <a:endParaRPr lang="en-US" dirty="0">
              <a:solidFill>
                <a:schemeClr val="tx1"/>
              </a:solidFill>
            </a:endParaRPr>
          </a:p>
        </p:txBody>
      </p:sp>
      <p:sp>
        <p:nvSpPr>
          <p:cNvPr id="50" name="Rectangle 49"/>
          <p:cNvSpPr/>
          <p:nvPr/>
        </p:nvSpPr>
        <p:spPr>
          <a:xfrm>
            <a:off x="8137321" y="4346576"/>
            <a:ext cx="1517650" cy="4699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IP</a:t>
            </a:r>
            <a:endParaRPr lang="en-US" dirty="0">
              <a:solidFill>
                <a:schemeClr val="tx1"/>
              </a:solidFill>
            </a:endParaRPr>
          </a:p>
        </p:txBody>
      </p:sp>
      <p:sp>
        <p:nvSpPr>
          <p:cNvPr id="51" name="Rectangle 50"/>
          <p:cNvSpPr/>
          <p:nvPr/>
        </p:nvSpPr>
        <p:spPr>
          <a:xfrm>
            <a:off x="8137321" y="5130801"/>
            <a:ext cx="1517650" cy="4699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Network Interface</a:t>
            </a:r>
            <a:endParaRPr lang="en-US" dirty="0">
              <a:solidFill>
                <a:schemeClr val="tx1"/>
              </a:solidFill>
            </a:endParaRPr>
          </a:p>
        </p:txBody>
      </p:sp>
      <p:sp>
        <p:nvSpPr>
          <p:cNvPr id="52" name="TextBox 51"/>
          <p:cNvSpPr txBox="1"/>
          <p:nvPr/>
        </p:nvSpPr>
        <p:spPr>
          <a:xfrm>
            <a:off x="7569200" y="6089663"/>
            <a:ext cx="2857500" cy="369332"/>
          </a:xfrm>
          <a:prstGeom prst="rect">
            <a:avLst/>
          </a:prstGeom>
          <a:noFill/>
        </p:spPr>
        <p:txBody>
          <a:bodyPr wrap="square" rtlCol="0">
            <a:spAutoFit/>
          </a:bodyPr>
          <a:lstStyle/>
          <a:p>
            <a:r>
              <a:rPr lang="en-US" dirty="0" smtClean="0"/>
              <a:t>               iSCSI HBA</a:t>
            </a:r>
            <a:endParaRPr lang="en-US" dirty="0"/>
          </a:p>
        </p:txBody>
      </p:sp>
    </p:spTree>
    <p:extLst>
      <p:ext uri="{BB962C8B-B14F-4D97-AF65-F5344CB8AC3E}">
        <p14:creationId xmlns:p14="http://schemas.microsoft.com/office/powerpoint/2010/main" val="34075255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1031"/>
          </a:xfrm>
        </p:spPr>
        <p:txBody>
          <a:bodyPr/>
          <a:lstStyle/>
          <a:p>
            <a:r>
              <a:rPr lang="en-US" dirty="0" smtClean="0"/>
              <a:t>iSCSI Node Name</a:t>
            </a:r>
            <a:endParaRPr lang="en-US" dirty="0"/>
          </a:p>
        </p:txBody>
      </p:sp>
      <p:sp>
        <p:nvSpPr>
          <p:cNvPr id="3" name="Content Placeholder 2"/>
          <p:cNvSpPr>
            <a:spLocks noGrp="1"/>
          </p:cNvSpPr>
          <p:nvPr>
            <p:ph idx="1"/>
          </p:nvPr>
        </p:nvSpPr>
        <p:spPr/>
        <p:txBody>
          <a:bodyPr/>
          <a:lstStyle/>
          <a:p>
            <a:r>
              <a:rPr lang="en-US" dirty="0" smtClean="0"/>
              <a:t>There </a:t>
            </a:r>
            <a:r>
              <a:rPr lang="en-US" dirty="0"/>
              <a:t>are three formats:</a:t>
            </a:r>
          </a:p>
          <a:p>
            <a:pPr marL="0" indent="0">
              <a:buNone/>
            </a:pPr>
            <a:r>
              <a:rPr lang="en-US" dirty="0"/>
              <a:t>1. iSCSI Qualified Name (IQN) - It is a month and year date followed by a reverse domain name</a:t>
            </a:r>
            <a:r>
              <a:rPr lang="en-US" dirty="0" smtClean="0"/>
              <a:t>. (2010-4.com.acme:storage.tape.sys1.xyz</a:t>
            </a:r>
            <a:r>
              <a:rPr lang="en-US" dirty="0"/>
              <a:t>)</a:t>
            </a:r>
          </a:p>
          <a:p>
            <a:pPr marL="0" indent="0">
              <a:buNone/>
            </a:pPr>
            <a:r>
              <a:rPr lang="fr-FR" dirty="0"/>
              <a:t>2. IEEE Extended Unique Identifier (EUI) - 64 bits</a:t>
            </a:r>
          </a:p>
          <a:p>
            <a:pPr marL="0" indent="0">
              <a:buNone/>
            </a:pPr>
            <a:r>
              <a:rPr lang="en-US" dirty="0"/>
              <a:t>3. T11 Network Address Authority (NAA) - 64 or 128 bits</a:t>
            </a:r>
          </a:p>
        </p:txBody>
      </p:sp>
    </p:spTree>
    <p:extLst>
      <p:ext uri="{BB962C8B-B14F-4D97-AF65-F5344CB8AC3E}">
        <p14:creationId xmlns:p14="http://schemas.microsoft.com/office/powerpoint/2010/main" val="2617619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7027"/>
          </a:xfrm>
        </p:spPr>
        <p:txBody>
          <a:bodyPr>
            <a:normAutofit fontScale="90000"/>
          </a:bodyPr>
          <a:lstStyle/>
          <a:p>
            <a:r>
              <a:rPr lang="en-US" dirty="0" smtClean="0"/>
              <a:t>iSCSI Discovery</a:t>
            </a:r>
            <a:endParaRPr lang="en-US" dirty="0"/>
          </a:p>
        </p:txBody>
      </p:sp>
      <p:sp>
        <p:nvSpPr>
          <p:cNvPr id="3" name="Content Placeholder 2"/>
          <p:cNvSpPr>
            <a:spLocks noGrp="1"/>
          </p:cNvSpPr>
          <p:nvPr>
            <p:ph idx="1"/>
          </p:nvPr>
        </p:nvSpPr>
        <p:spPr>
          <a:xfrm>
            <a:off x="838200" y="1174282"/>
            <a:ext cx="10515600" cy="5002681"/>
          </a:xfrm>
        </p:spPr>
        <p:txBody>
          <a:bodyPr/>
          <a:lstStyle/>
          <a:p>
            <a:r>
              <a:rPr lang="en-US" dirty="0"/>
              <a:t>An iSCSI initiator must discover the location of its targets on the </a:t>
            </a:r>
            <a:r>
              <a:rPr lang="en-US" dirty="0" smtClean="0"/>
              <a:t>network before establishing the session</a:t>
            </a:r>
          </a:p>
          <a:p>
            <a:r>
              <a:rPr lang="en-US" dirty="0" smtClean="0"/>
              <a:t>Discovery happens in two type</a:t>
            </a:r>
          </a:p>
          <a:p>
            <a:pPr lvl="3"/>
            <a:r>
              <a:rPr lang="en-US" dirty="0" err="1"/>
              <a:t>SendTargets</a:t>
            </a:r>
            <a:r>
              <a:rPr lang="en-US" dirty="0"/>
              <a:t> discovery </a:t>
            </a:r>
            <a:endParaRPr lang="en-US" dirty="0" smtClean="0"/>
          </a:p>
          <a:p>
            <a:pPr lvl="3"/>
            <a:r>
              <a:rPr lang="en-US" dirty="0"/>
              <a:t>internet Storage Name Service (</a:t>
            </a:r>
            <a:r>
              <a:rPr lang="en-US" dirty="0" err="1" smtClean="0"/>
              <a:t>iSNS</a:t>
            </a:r>
            <a:r>
              <a:rPr lang="en-US" dirty="0" smtClean="0"/>
              <a:t>)</a:t>
            </a:r>
          </a:p>
          <a:p>
            <a:pPr marL="231775" lvl="3" indent="0">
              <a:buNone/>
            </a:pPr>
            <a:r>
              <a:rPr lang="en-US" dirty="0"/>
              <a:t>T</a:t>
            </a:r>
            <a:r>
              <a:rPr lang="en-US" dirty="0" smtClean="0"/>
              <a:t>he </a:t>
            </a:r>
            <a:r>
              <a:rPr lang="en-US" dirty="0"/>
              <a:t>initiator is manually configured with the target’s network portal (IP address and TCP port number) to establish a discovery </a:t>
            </a:r>
            <a:r>
              <a:rPr lang="en-US" dirty="0" smtClean="0"/>
              <a:t>session and sends discovery command.</a:t>
            </a:r>
          </a:p>
          <a:p>
            <a:pPr marL="231775" lvl="3" indent="0">
              <a:buNone/>
            </a:pPr>
            <a:r>
              <a:rPr lang="en-US" dirty="0"/>
              <a:t>The initiator issues the </a:t>
            </a:r>
            <a:r>
              <a:rPr lang="en-US" dirty="0" err="1"/>
              <a:t>SendTargets</a:t>
            </a:r>
            <a:r>
              <a:rPr lang="en-US" dirty="0"/>
              <a:t> command, and </a:t>
            </a:r>
            <a:r>
              <a:rPr lang="en-US" dirty="0" smtClean="0"/>
              <a:t>the </a:t>
            </a:r>
            <a:r>
              <a:rPr lang="en-US" dirty="0"/>
              <a:t>target network portal responds to the initiator with the location and name of the target</a:t>
            </a:r>
            <a:r>
              <a:rPr lang="en-US" dirty="0" smtClean="0"/>
              <a:t>.</a:t>
            </a:r>
          </a:p>
          <a:p>
            <a:pPr marL="231775" lvl="3" indent="0">
              <a:buNone/>
            </a:pPr>
            <a:r>
              <a:rPr lang="en-US" dirty="0" err="1" smtClean="0"/>
              <a:t>iSNS</a:t>
            </a:r>
            <a:r>
              <a:rPr lang="en-US" dirty="0" smtClean="0"/>
              <a:t> is equivalent to Name server and automatic discover target devices.</a:t>
            </a:r>
          </a:p>
          <a:p>
            <a:pPr marL="231775" lvl="3" indent="0">
              <a:buNone/>
            </a:pPr>
            <a:r>
              <a:rPr lang="en-US" dirty="0" smtClean="0"/>
              <a:t>Initiator sends query to </a:t>
            </a:r>
            <a:r>
              <a:rPr lang="en-US" dirty="0" err="1" smtClean="0"/>
              <a:t>iSNS</a:t>
            </a:r>
            <a:r>
              <a:rPr lang="en-US" dirty="0" smtClean="0"/>
              <a:t> server for target server.</a:t>
            </a:r>
            <a:endParaRPr lang="en-US" dirty="0"/>
          </a:p>
          <a:p>
            <a:pPr marL="231775" lvl="3" indent="0">
              <a:buNone/>
            </a:pPr>
            <a:endParaRPr lang="en-US" dirty="0" smtClean="0"/>
          </a:p>
          <a:p>
            <a:pPr marL="231775" lvl="3" indent="0">
              <a:buNone/>
            </a:pPr>
            <a:endParaRPr lang="en-US" dirty="0" smtClean="0"/>
          </a:p>
        </p:txBody>
      </p:sp>
    </p:spTree>
    <p:extLst>
      <p:ext uri="{BB962C8B-B14F-4D97-AF65-F5344CB8AC3E}">
        <p14:creationId xmlns:p14="http://schemas.microsoft.com/office/powerpoint/2010/main" val="1435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iSCSI advantages</a:t>
            </a:r>
            <a:endParaRPr lang="en-US" dirty="0"/>
          </a:p>
        </p:txBody>
      </p:sp>
      <p:sp>
        <p:nvSpPr>
          <p:cNvPr id="3" name="Content Placeholder 2"/>
          <p:cNvSpPr>
            <a:spLocks noGrp="1"/>
          </p:cNvSpPr>
          <p:nvPr>
            <p:ph idx="1"/>
          </p:nvPr>
        </p:nvSpPr>
        <p:spPr>
          <a:xfrm>
            <a:off x="838200" y="1690688"/>
            <a:ext cx="10515600" cy="4754563"/>
          </a:xfrm>
        </p:spPr>
        <p:txBody>
          <a:bodyPr>
            <a:normAutofit lnSpcReduction="10000"/>
          </a:bodyPr>
          <a:lstStyle/>
          <a:p>
            <a:pPr>
              <a:lnSpc>
                <a:spcPct val="120000"/>
              </a:lnSpc>
            </a:pPr>
            <a:r>
              <a:rPr lang="en-US" sz="3000" dirty="0"/>
              <a:t>no distance limitation </a:t>
            </a:r>
          </a:p>
          <a:p>
            <a:pPr>
              <a:lnSpc>
                <a:spcPct val="120000"/>
              </a:lnSpc>
            </a:pPr>
            <a:r>
              <a:rPr lang="en-US" sz="3000" dirty="0"/>
              <a:t>lower cost </a:t>
            </a:r>
          </a:p>
          <a:p>
            <a:pPr>
              <a:lnSpc>
                <a:spcPct val="120000"/>
              </a:lnSpc>
            </a:pPr>
            <a:r>
              <a:rPr lang="en-US" sz="3000" dirty="0"/>
              <a:t>easy to administer and manage </a:t>
            </a:r>
          </a:p>
          <a:p>
            <a:pPr>
              <a:lnSpc>
                <a:spcPct val="120000"/>
              </a:lnSpc>
            </a:pPr>
            <a:r>
              <a:rPr lang="en-US" sz="3000" dirty="0"/>
              <a:t>high availability (multiple connection paths) </a:t>
            </a:r>
          </a:p>
          <a:p>
            <a:pPr>
              <a:lnSpc>
                <a:spcPct val="110000"/>
              </a:lnSpc>
            </a:pPr>
            <a:r>
              <a:rPr lang="en-US" sz="3000" dirty="0"/>
              <a:t>better performance than NAS (block level access instead of file level) </a:t>
            </a:r>
          </a:p>
          <a:p>
            <a:pPr>
              <a:lnSpc>
                <a:spcPct val="100000"/>
              </a:lnSpc>
            </a:pPr>
            <a:r>
              <a:rPr lang="en-US" sz="3000" dirty="0"/>
              <a:t>maximum utilization of resources (share disk and tape devices across a heterogeneous environment)</a:t>
            </a:r>
          </a:p>
          <a:p>
            <a:endParaRPr lang="en-US" dirty="0"/>
          </a:p>
        </p:txBody>
      </p:sp>
    </p:spTree>
    <p:extLst>
      <p:ext uri="{BB962C8B-B14F-4D97-AF65-F5344CB8AC3E}">
        <p14:creationId xmlns:p14="http://schemas.microsoft.com/office/powerpoint/2010/main" val="39690929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7084"/>
          </a:xfrm>
        </p:spPr>
        <p:txBody>
          <a:bodyPr/>
          <a:lstStyle/>
          <a:p>
            <a:r>
              <a:rPr lang="en-US" dirty="0" err="1" smtClean="0"/>
              <a:t>Fibre</a:t>
            </a:r>
            <a:r>
              <a:rPr lang="en-US" dirty="0" smtClean="0"/>
              <a:t> Channel (FC)</a:t>
            </a:r>
            <a:endParaRPr lang="en-US" dirty="0"/>
          </a:p>
        </p:txBody>
      </p:sp>
      <p:sp>
        <p:nvSpPr>
          <p:cNvPr id="3" name="Content Placeholder 2"/>
          <p:cNvSpPr>
            <a:spLocks noGrp="1"/>
          </p:cNvSpPr>
          <p:nvPr>
            <p:ph idx="1"/>
          </p:nvPr>
        </p:nvSpPr>
        <p:spPr>
          <a:xfrm>
            <a:off x="838200" y="1391478"/>
            <a:ext cx="10515600" cy="4785485"/>
          </a:xfrm>
        </p:spPr>
        <p:txBody>
          <a:bodyPr>
            <a:normAutofit/>
          </a:bodyPr>
          <a:lstStyle/>
          <a:p>
            <a:r>
              <a:rPr lang="en-US" dirty="0" err="1"/>
              <a:t>Fibre</a:t>
            </a:r>
            <a:r>
              <a:rPr lang="en-US" dirty="0"/>
              <a:t> Channel is a set of standards that define a high performance data transport </a:t>
            </a:r>
            <a:r>
              <a:rPr lang="en-US" dirty="0" smtClean="0"/>
              <a:t>connection </a:t>
            </a:r>
            <a:r>
              <a:rPr lang="en-US" dirty="0"/>
              <a:t>technology which transports many kinds of data at speeds up to 1 </a:t>
            </a:r>
            <a:r>
              <a:rPr lang="en-US" dirty="0" smtClean="0"/>
              <a:t>Gigabit </a:t>
            </a:r>
            <a:r>
              <a:rPr lang="en-US" dirty="0"/>
              <a:t>per second (100 Megabytes per second), through copper wire or </a:t>
            </a:r>
            <a:r>
              <a:rPr lang="en-US" dirty="0" smtClean="0"/>
              <a:t>fiber optic </a:t>
            </a:r>
            <a:r>
              <a:rPr lang="en-US" dirty="0"/>
              <a:t>cables, across distances up to 10 km</a:t>
            </a:r>
            <a:r>
              <a:rPr lang="en-US" dirty="0" smtClean="0"/>
              <a:t>.</a:t>
            </a:r>
          </a:p>
          <a:p>
            <a:r>
              <a:rPr lang="en-US" dirty="0" smtClean="0"/>
              <a:t>It defines </a:t>
            </a:r>
            <a:r>
              <a:rPr lang="en-US" dirty="0"/>
              <a:t>only a method for transmitting data from one node to </a:t>
            </a:r>
            <a:r>
              <a:rPr lang="en-US" dirty="0" smtClean="0"/>
              <a:t>another</a:t>
            </a:r>
            <a:r>
              <a:rPr lang="en-US" dirty="0"/>
              <a:t>, regardless of the type of data transmitted. </a:t>
            </a:r>
          </a:p>
        </p:txBody>
      </p:sp>
    </p:spTree>
    <p:extLst>
      <p:ext uri="{BB962C8B-B14F-4D97-AF65-F5344CB8AC3E}">
        <p14:creationId xmlns:p14="http://schemas.microsoft.com/office/powerpoint/2010/main" val="37041624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Fiber Channel</a:t>
            </a:r>
            <a:endParaRPr lang="en-US" dirty="0"/>
          </a:p>
        </p:txBody>
      </p:sp>
      <p:sp>
        <p:nvSpPr>
          <p:cNvPr id="3" name="Content Placeholder 2"/>
          <p:cNvSpPr>
            <a:spLocks noGrp="1"/>
          </p:cNvSpPr>
          <p:nvPr>
            <p:ph idx="1"/>
          </p:nvPr>
        </p:nvSpPr>
        <p:spPr/>
        <p:txBody>
          <a:bodyPr/>
          <a:lstStyle/>
          <a:p>
            <a:r>
              <a:rPr lang="en-US" dirty="0" smtClean="0"/>
              <a:t>It is the original SAN protocol is still very popular </a:t>
            </a:r>
          </a:p>
          <a:p>
            <a:r>
              <a:rPr lang="en-US" dirty="0" smtClean="0"/>
              <a:t>It uses dedicated adapters, cables and switches and different than </a:t>
            </a:r>
            <a:r>
              <a:rPr lang="en-US" dirty="0" err="1" smtClean="0"/>
              <a:t>ethernet</a:t>
            </a:r>
            <a:r>
              <a:rPr lang="en-US" dirty="0" smtClean="0"/>
              <a:t> at all layers of OSI stack, including </a:t>
            </a:r>
            <a:r>
              <a:rPr lang="en-US" dirty="0" err="1" smtClean="0"/>
              <a:t>physicsl</a:t>
            </a:r>
            <a:r>
              <a:rPr lang="en-US" dirty="0" smtClean="0"/>
              <a:t> level</a:t>
            </a:r>
          </a:p>
          <a:p>
            <a:r>
              <a:rPr lang="en-US" dirty="0" smtClean="0"/>
              <a:t>FCP is used to send SCSI command over the fiber channel network</a:t>
            </a:r>
          </a:p>
          <a:p>
            <a:r>
              <a:rPr lang="en-US" dirty="0" smtClean="0"/>
              <a:t>It is stable and reliable protocol</a:t>
            </a:r>
          </a:p>
          <a:p>
            <a:r>
              <a:rPr lang="en-US" dirty="0" smtClean="0"/>
              <a:t>It is lossless unlike TCP and UDP</a:t>
            </a:r>
          </a:p>
          <a:p>
            <a:r>
              <a:rPr lang="en-US" dirty="0" smtClean="0"/>
              <a:t>It supports bandwidths of 2, 4, 6, 8 and 16Gbps</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7510"/>
          </a:xfrm>
        </p:spPr>
        <p:txBody>
          <a:bodyPr>
            <a:normAutofit fontScale="90000"/>
          </a:bodyPr>
          <a:lstStyle/>
          <a:p>
            <a:r>
              <a:rPr lang="en-US" dirty="0"/>
              <a:t>Key Features of </a:t>
            </a:r>
            <a:r>
              <a:rPr lang="en-US" dirty="0" err="1"/>
              <a:t>Fibre</a:t>
            </a:r>
            <a:r>
              <a:rPr lang="en-US" dirty="0"/>
              <a:t> Channel</a:t>
            </a:r>
            <a:br>
              <a:rPr lang="en-US" dirty="0"/>
            </a:br>
            <a:endParaRPr lang="en-US" dirty="0"/>
          </a:p>
        </p:txBody>
      </p:sp>
      <p:sp>
        <p:nvSpPr>
          <p:cNvPr id="3" name="Content Placeholder 2"/>
          <p:cNvSpPr>
            <a:spLocks noGrp="1"/>
          </p:cNvSpPr>
          <p:nvPr>
            <p:ph idx="1"/>
          </p:nvPr>
        </p:nvSpPr>
        <p:spPr>
          <a:xfrm>
            <a:off x="838200" y="884583"/>
            <a:ext cx="10515600" cy="5546034"/>
          </a:xfrm>
        </p:spPr>
        <p:txBody>
          <a:bodyPr>
            <a:normAutofit lnSpcReduction="10000"/>
          </a:bodyPr>
          <a:lstStyle/>
          <a:p>
            <a:pPr marL="0" indent="0">
              <a:buNone/>
            </a:pPr>
            <a:r>
              <a:rPr lang="en-US" dirty="0" smtClean="0"/>
              <a:t>• Fast: operate </a:t>
            </a:r>
            <a:r>
              <a:rPr lang="en-US" dirty="0"/>
              <a:t>at 1 </a:t>
            </a:r>
            <a:r>
              <a:rPr lang="en-US" dirty="0" err="1" smtClean="0"/>
              <a:t>Gbps</a:t>
            </a:r>
            <a:r>
              <a:rPr lang="en-US" dirty="0" smtClean="0"/>
              <a:t>, </a:t>
            </a:r>
            <a:r>
              <a:rPr lang="en-US" dirty="0"/>
              <a:t>or </a:t>
            </a:r>
            <a:r>
              <a:rPr lang="en-US" dirty="0" smtClean="0"/>
              <a:t>100 </a:t>
            </a:r>
            <a:r>
              <a:rPr lang="en-US" dirty="0" err="1" smtClean="0"/>
              <a:t>MBps</a:t>
            </a:r>
            <a:r>
              <a:rPr lang="en-US" dirty="0" smtClean="0"/>
              <a:t> </a:t>
            </a:r>
          </a:p>
          <a:p>
            <a:pPr marL="0" indent="0">
              <a:buNone/>
            </a:pPr>
            <a:r>
              <a:rPr lang="en-US" dirty="0" smtClean="0"/>
              <a:t>• Long-distance: up </a:t>
            </a:r>
            <a:r>
              <a:rPr lang="en-US" dirty="0"/>
              <a:t>to 10 km between fiber optic connections makes remote </a:t>
            </a:r>
            <a:r>
              <a:rPr lang="en-US" dirty="0" smtClean="0"/>
              <a:t>mirroring </a:t>
            </a:r>
            <a:r>
              <a:rPr lang="en-US" dirty="0"/>
              <a:t>or backup possible, and less expensive copper wire </a:t>
            </a:r>
            <a:r>
              <a:rPr lang="en-US" dirty="0" smtClean="0"/>
              <a:t>cables </a:t>
            </a:r>
            <a:r>
              <a:rPr lang="en-US" dirty="0"/>
              <a:t>for </a:t>
            </a:r>
            <a:r>
              <a:rPr lang="en-US" dirty="0" smtClean="0"/>
              <a:t>near connections </a:t>
            </a:r>
            <a:r>
              <a:rPr lang="en-US" dirty="0"/>
              <a:t>can still span up to 30 meters.</a:t>
            </a:r>
          </a:p>
          <a:p>
            <a:pPr marL="0" indent="0">
              <a:buNone/>
            </a:pPr>
            <a:r>
              <a:rPr lang="en-US" dirty="0"/>
              <a:t>• </a:t>
            </a:r>
            <a:r>
              <a:rPr lang="en-US" dirty="0" smtClean="0"/>
              <a:t>Scalable</a:t>
            </a:r>
            <a:r>
              <a:rPr lang="en-US" dirty="0"/>
              <a:t>:</a:t>
            </a:r>
            <a:r>
              <a:rPr lang="en-US" dirty="0" smtClean="0"/>
              <a:t> users </a:t>
            </a:r>
            <a:r>
              <a:rPr lang="en-US" dirty="0"/>
              <a:t>can start with a basic setup and expand in many ways as a </a:t>
            </a:r>
            <a:r>
              <a:rPr lang="en-US" dirty="0" smtClean="0"/>
              <a:t>system’s requirements </a:t>
            </a:r>
            <a:r>
              <a:rPr lang="en-US" dirty="0"/>
              <a:t>evolve</a:t>
            </a:r>
          </a:p>
          <a:p>
            <a:pPr marL="0" indent="0">
              <a:buNone/>
            </a:pPr>
            <a:r>
              <a:rPr lang="en-US" dirty="0"/>
              <a:t>• </a:t>
            </a:r>
            <a:r>
              <a:rPr lang="en-US" dirty="0" smtClean="0"/>
              <a:t>Reliable: superior </a:t>
            </a:r>
            <a:r>
              <a:rPr lang="en-US" dirty="0"/>
              <a:t>data encoding and error checking, and the improved reliability </a:t>
            </a:r>
            <a:r>
              <a:rPr lang="en-US" dirty="0" smtClean="0"/>
              <a:t>of </a:t>
            </a:r>
            <a:r>
              <a:rPr lang="en-US" dirty="0"/>
              <a:t>serial communications</a:t>
            </a:r>
          </a:p>
          <a:p>
            <a:pPr marL="0" indent="0">
              <a:buNone/>
            </a:pPr>
            <a:r>
              <a:rPr lang="en-US" dirty="0"/>
              <a:t>• </a:t>
            </a:r>
            <a:r>
              <a:rPr lang="en-US" dirty="0" smtClean="0"/>
              <a:t>Dependable: redundancies </a:t>
            </a:r>
            <a:r>
              <a:rPr lang="en-US" dirty="0"/>
              <a:t>ensure that storage or network access is always </a:t>
            </a:r>
            <a:r>
              <a:rPr lang="en-US" dirty="0" smtClean="0"/>
              <a:t>available</a:t>
            </a:r>
            <a:endParaRPr lang="en-US" dirty="0"/>
          </a:p>
          <a:p>
            <a:pPr marL="0" indent="0">
              <a:buNone/>
            </a:pPr>
            <a:r>
              <a:rPr lang="en-US" dirty="0"/>
              <a:t>• Flexible in many </a:t>
            </a:r>
            <a:r>
              <a:rPr lang="en-US" dirty="0" smtClean="0"/>
              <a:t>ways: Carries </a:t>
            </a:r>
            <a:r>
              <a:rPr lang="en-US" dirty="0"/>
              <a:t>any kind of data traffic. Mapping protocols have already been defined </a:t>
            </a:r>
            <a:r>
              <a:rPr lang="en-US" dirty="0" smtClean="0"/>
              <a:t>which </a:t>
            </a:r>
            <a:r>
              <a:rPr lang="en-US" dirty="0"/>
              <a:t>enable sending SCSI, </a:t>
            </a:r>
            <a:r>
              <a:rPr lang="en-US" dirty="0" smtClean="0"/>
              <a:t>IP </a:t>
            </a:r>
            <a:r>
              <a:rPr lang="en-US" dirty="0"/>
              <a:t>and other higher-level protocols</a:t>
            </a:r>
          </a:p>
          <a:p>
            <a:endParaRPr lang="en-US" dirty="0"/>
          </a:p>
        </p:txBody>
      </p:sp>
    </p:spTree>
    <p:extLst>
      <p:ext uri="{BB962C8B-B14F-4D97-AF65-F5344CB8AC3E}">
        <p14:creationId xmlns:p14="http://schemas.microsoft.com/office/powerpoint/2010/main" val="26309101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1526"/>
          </a:xfrm>
        </p:spPr>
        <p:txBody>
          <a:bodyPr>
            <a:normAutofit fontScale="90000"/>
          </a:bodyPr>
          <a:lstStyle/>
          <a:p>
            <a:r>
              <a:rPr lang="en-US" dirty="0" smtClean="0"/>
              <a:t>Components </a:t>
            </a:r>
            <a:endParaRPr lang="en-US" dirty="0"/>
          </a:p>
        </p:txBody>
      </p:sp>
      <p:sp>
        <p:nvSpPr>
          <p:cNvPr id="3" name="Content Placeholder 2"/>
          <p:cNvSpPr>
            <a:spLocks noGrp="1"/>
          </p:cNvSpPr>
          <p:nvPr>
            <p:ph idx="1"/>
          </p:nvPr>
        </p:nvSpPr>
        <p:spPr>
          <a:xfrm>
            <a:off x="838200" y="1214846"/>
            <a:ext cx="10515600" cy="4962117"/>
          </a:xfrm>
        </p:spPr>
        <p:txBody>
          <a:bodyPr/>
          <a:lstStyle/>
          <a:p>
            <a:r>
              <a:rPr lang="en-US" dirty="0" smtClean="0"/>
              <a:t>Node : Host, Storage, tape library</a:t>
            </a:r>
          </a:p>
          <a:p>
            <a:pPr lvl="2"/>
            <a:r>
              <a:rPr lang="en-US" dirty="0" smtClean="0"/>
              <a:t>Requires ports to provide physical interface for communication with other node</a:t>
            </a:r>
          </a:p>
          <a:p>
            <a:pPr lvl="2"/>
            <a:r>
              <a:rPr lang="en-US" dirty="0" smtClean="0"/>
              <a:t>Operates in full duplex data transmission mode with a transmit(</a:t>
            </a:r>
            <a:r>
              <a:rPr lang="en-US" dirty="0" err="1" smtClean="0"/>
              <a:t>Tx</a:t>
            </a:r>
            <a:r>
              <a:rPr lang="en-US" dirty="0" smtClean="0"/>
              <a:t>) and receive (Rx)link</a:t>
            </a:r>
          </a:p>
          <a:p>
            <a:r>
              <a:rPr lang="en-US" dirty="0" smtClean="0"/>
              <a:t>Cabling</a:t>
            </a:r>
          </a:p>
          <a:p>
            <a:pPr lvl="2"/>
            <a:r>
              <a:rPr lang="en-US" dirty="0" smtClean="0"/>
              <a:t>Uses optical fiber longer distance and copper cables for shorter distance</a:t>
            </a:r>
          </a:p>
          <a:p>
            <a:pPr lvl="2"/>
            <a:r>
              <a:rPr lang="en-US" dirty="0" smtClean="0"/>
              <a:t>Optical cable carry data in light form</a:t>
            </a:r>
          </a:p>
          <a:p>
            <a:pPr lvl="2"/>
            <a:r>
              <a:rPr lang="en-US" dirty="0" smtClean="0"/>
              <a:t>Two types cables : </a:t>
            </a:r>
            <a:r>
              <a:rPr lang="en-US" dirty="0" err="1" smtClean="0"/>
              <a:t>Mulitimode</a:t>
            </a:r>
            <a:r>
              <a:rPr lang="en-US" dirty="0" smtClean="0"/>
              <a:t> Mode cable</a:t>
            </a:r>
          </a:p>
          <a:p>
            <a:pPr lvl="6">
              <a:buNone/>
            </a:pPr>
            <a:r>
              <a:rPr lang="en-US" dirty="0" smtClean="0"/>
              <a:t>       Single Mode</a:t>
            </a:r>
          </a:p>
          <a:p>
            <a:r>
              <a:rPr lang="en-US" dirty="0" smtClean="0"/>
              <a:t>Connector</a:t>
            </a:r>
          </a:p>
          <a:p>
            <a:pPr lvl="2"/>
            <a:r>
              <a:rPr lang="en-US" dirty="0" smtClean="0"/>
              <a:t>Standard Connector : Used for transmission speed </a:t>
            </a:r>
            <a:r>
              <a:rPr lang="en-US" dirty="0" err="1" smtClean="0"/>
              <a:t>upto</a:t>
            </a:r>
            <a:r>
              <a:rPr lang="en-US" dirty="0" smtClean="0"/>
              <a:t> 1 </a:t>
            </a:r>
            <a:r>
              <a:rPr lang="en-US" dirty="0" err="1" smtClean="0"/>
              <a:t>Gb</a:t>
            </a:r>
            <a:r>
              <a:rPr lang="en-US" dirty="0" smtClean="0"/>
              <a:t>/s</a:t>
            </a:r>
          </a:p>
          <a:p>
            <a:pPr lvl="2"/>
            <a:r>
              <a:rPr lang="en-US" dirty="0" smtClean="0"/>
              <a:t>Lucent connector : Used for transmission speed </a:t>
            </a:r>
            <a:r>
              <a:rPr lang="en-US" dirty="0" err="1" smtClean="0"/>
              <a:t>upto</a:t>
            </a:r>
            <a:r>
              <a:rPr lang="en-US" dirty="0" smtClean="0"/>
              <a:t> 4 </a:t>
            </a:r>
            <a:r>
              <a:rPr lang="en-US" dirty="0" err="1" smtClean="0"/>
              <a:t>Gb</a:t>
            </a:r>
            <a:r>
              <a:rPr lang="en-US" dirty="0" smtClean="0"/>
              <a:t>/s</a:t>
            </a:r>
          </a:p>
          <a:p>
            <a:pPr lvl="2"/>
            <a:r>
              <a:rPr lang="en-US" dirty="0" smtClean="0"/>
              <a:t>Straight Tip</a:t>
            </a:r>
            <a:endParaRPr lang="en-US" dirty="0"/>
          </a:p>
          <a:p>
            <a:pPr lvl="6">
              <a:buNone/>
            </a:pP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6122"/>
            <a:ext cx="5702300" cy="348456"/>
          </a:xfrm>
        </p:spPr>
        <p:txBody>
          <a:bodyPr>
            <a:noAutofit/>
          </a:bodyPr>
          <a:lstStyle/>
          <a:p>
            <a:r>
              <a:rPr lang="en-US" sz="2800" dirty="0" smtClean="0"/>
              <a:t>DAS Software Architecture</a:t>
            </a:r>
            <a:endParaRPr lang="en-US" sz="2800" dirty="0"/>
          </a:p>
        </p:txBody>
      </p:sp>
      <p:sp>
        <p:nvSpPr>
          <p:cNvPr id="4" name="Rectangle 3"/>
          <p:cNvSpPr/>
          <p:nvPr/>
        </p:nvSpPr>
        <p:spPr>
          <a:xfrm>
            <a:off x="3648075" y="434578"/>
            <a:ext cx="5784850" cy="64234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ln w="0"/>
              <a:solidFill>
                <a:schemeClr val="tx1"/>
              </a:solidFill>
              <a:effectLst>
                <a:outerShdw blurRad="38100" dist="19050" dir="2700000" algn="tl" rotWithShape="0">
                  <a:schemeClr val="dk1">
                    <a:alpha val="40000"/>
                  </a:schemeClr>
                </a:outerShdw>
              </a:effectLst>
            </a:endParaRPr>
          </a:p>
          <a:p>
            <a:endParaRPr lang="en-US" dirty="0">
              <a:ln w="0"/>
              <a:solidFill>
                <a:schemeClr val="tx1"/>
              </a:solidFill>
              <a:effectLst>
                <a:outerShdw blurRad="38100" dist="19050" dir="2700000" algn="tl" rotWithShape="0">
                  <a:schemeClr val="dk1">
                    <a:alpha val="40000"/>
                  </a:schemeClr>
                </a:outerShdw>
              </a:effectLst>
            </a:endParaRPr>
          </a:p>
          <a:p>
            <a:endParaRPr lang="en-US" dirty="0" smtClean="0">
              <a:ln w="0"/>
              <a:solidFill>
                <a:schemeClr val="tx1"/>
              </a:solidFill>
              <a:effectLst>
                <a:outerShdw blurRad="38100" dist="19050" dir="2700000" algn="tl" rotWithShape="0">
                  <a:schemeClr val="dk1">
                    <a:alpha val="40000"/>
                  </a:schemeClr>
                </a:outerShdw>
              </a:effectLst>
            </a:endParaRPr>
          </a:p>
          <a:p>
            <a:endParaRPr lang="en-US" dirty="0">
              <a:ln w="0"/>
              <a:solidFill>
                <a:schemeClr val="tx1"/>
              </a:solidFill>
              <a:effectLst>
                <a:outerShdw blurRad="38100" dist="19050" dir="2700000" algn="tl" rotWithShape="0">
                  <a:schemeClr val="dk1">
                    <a:alpha val="40000"/>
                  </a:schemeClr>
                </a:outerShdw>
              </a:effectLst>
            </a:endParaRPr>
          </a:p>
          <a:p>
            <a:endParaRPr lang="en-US" dirty="0" smtClean="0">
              <a:ln w="0"/>
              <a:solidFill>
                <a:schemeClr val="tx1"/>
              </a:solidFill>
              <a:effectLst>
                <a:outerShdw blurRad="38100" dist="19050" dir="2700000" algn="tl" rotWithShape="0">
                  <a:schemeClr val="dk1">
                    <a:alpha val="40000"/>
                  </a:schemeClr>
                </a:outerShdw>
              </a:effectLst>
            </a:endParaRPr>
          </a:p>
          <a:p>
            <a:r>
              <a:rPr lang="en-US" dirty="0" smtClean="0">
                <a:ln w="0"/>
                <a:solidFill>
                  <a:schemeClr val="tx1"/>
                </a:solidFill>
                <a:effectLst>
                  <a:outerShdw blurRad="38100" dist="19050" dir="2700000" algn="tl" rotWithShape="0">
                    <a:schemeClr val="dk1">
                      <a:alpha val="40000"/>
                    </a:schemeClr>
                  </a:outerShdw>
                </a:effectLst>
              </a:rPr>
              <a:t>Operating System</a:t>
            </a:r>
          </a:p>
          <a:p>
            <a:endParaRPr lang="en-US" dirty="0">
              <a:ln w="0"/>
              <a:solidFill>
                <a:schemeClr val="tx1"/>
              </a:solidFill>
              <a:effectLst>
                <a:outerShdw blurRad="38100" dist="19050" dir="2700000" algn="tl" rotWithShape="0">
                  <a:schemeClr val="dk1">
                    <a:alpha val="40000"/>
                  </a:schemeClr>
                </a:outerShdw>
              </a:effectLst>
            </a:endParaRPr>
          </a:p>
          <a:p>
            <a:endParaRPr lang="en-US" dirty="0" smtClean="0">
              <a:ln w="0"/>
              <a:solidFill>
                <a:schemeClr val="tx1"/>
              </a:solidFill>
              <a:effectLst>
                <a:outerShdw blurRad="38100" dist="19050" dir="2700000" algn="tl" rotWithShape="0">
                  <a:schemeClr val="dk1">
                    <a:alpha val="40000"/>
                  </a:schemeClr>
                </a:outerShdw>
              </a:effectLst>
            </a:endParaRPr>
          </a:p>
          <a:p>
            <a:endParaRPr lang="en-US" dirty="0">
              <a:ln w="0"/>
              <a:solidFill>
                <a:schemeClr val="tx1"/>
              </a:solidFill>
              <a:effectLst>
                <a:outerShdw blurRad="38100" dist="19050" dir="2700000" algn="tl" rotWithShape="0">
                  <a:schemeClr val="dk1">
                    <a:alpha val="40000"/>
                  </a:schemeClr>
                </a:outerShdw>
              </a:effectLst>
            </a:endParaRPr>
          </a:p>
          <a:p>
            <a:endParaRPr lang="en-US" dirty="0" smtClean="0">
              <a:ln w="0"/>
              <a:solidFill>
                <a:schemeClr val="tx1"/>
              </a:solidFill>
              <a:effectLst>
                <a:outerShdw blurRad="38100" dist="19050" dir="2700000" algn="tl" rotWithShape="0">
                  <a:schemeClr val="dk1">
                    <a:alpha val="40000"/>
                  </a:schemeClr>
                </a:outerShdw>
              </a:effectLst>
            </a:endParaRPr>
          </a:p>
          <a:p>
            <a:endParaRPr lang="en-US" dirty="0">
              <a:ln w="0"/>
              <a:solidFill>
                <a:schemeClr val="tx1"/>
              </a:solidFill>
              <a:effectLst>
                <a:outerShdw blurRad="38100" dist="19050" dir="2700000" algn="tl" rotWithShape="0">
                  <a:schemeClr val="dk1">
                    <a:alpha val="40000"/>
                  </a:schemeClr>
                </a:outerShdw>
              </a:effectLst>
            </a:endParaRPr>
          </a:p>
          <a:p>
            <a:endParaRPr lang="en-US" dirty="0" smtClean="0">
              <a:ln w="0"/>
              <a:solidFill>
                <a:schemeClr val="tx1"/>
              </a:solidFill>
              <a:effectLst>
                <a:outerShdw blurRad="38100" dist="19050" dir="2700000" algn="tl" rotWithShape="0">
                  <a:schemeClr val="dk1">
                    <a:alpha val="40000"/>
                  </a:schemeClr>
                </a:outerShdw>
              </a:effectLst>
            </a:endParaRPr>
          </a:p>
          <a:p>
            <a:endParaRPr lang="en-US" dirty="0">
              <a:ln w="0"/>
              <a:solidFill>
                <a:schemeClr val="tx1"/>
              </a:solidFill>
              <a:effectLst>
                <a:outerShdw blurRad="38100" dist="19050" dir="2700000" algn="tl" rotWithShape="0">
                  <a:schemeClr val="dk1">
                    <a:alpha val="40000"/>
                  </a:schemeClr>
                </a:outerShdw>
              </a:effectLst>
            </a:endParaRPr>
          </a:p>
          <a:p>
            <a:endParaRPr lang="en-US" dirty="0" smtClean="0">
              <a:ln w="0"/>
              <a:solidFill>
                <a:schemeClr val="tx1"/>
              </a:solidFill>
              <a:effectLst>
                <a:outerShdw blurRad="38100" dist="19050" dir="2700000" algn="tl" rotWithShape="0">
                  <a:schemeClr val="dk1">
                    <a:alpha val="40000"/>
                  </a:schemeClr>
                </a:outerShdw>
              </a:effectLst>
            </a:endParaRPr>
          </a:p>
          <a:p>
            <a:endParaRPr lang="en-US" dirty="0">
              <a:ln w="0"/>
              <a:solidFill>
                <a:schemeClr val="tx1"/>
              </a:solidFill>
              <a:effectLst>
                <a:outerShdw blurRad="38100" dist="19050" dir="2700000" algn="tl" rotWithShape="0">
                  <a:schemeClr val="dk1">
                    <a:alpha val="40000"/>
                  </a:schemeClr>
                </a:outerShdw>
              </a:effectLst>
            </a:endParaRPr>
          </a:p>
          <a:p>
            <a:endParaRPr lang="en-US" dirty="0" smtClean="0">
              <a:ln w="0"/>
              <a:solidFill>
                <a:schemeClr val="tx1"/>
              </a:solidFill>
              <a:effectLst>
                <a:outerShdw blurRad="38100" dist="19050" dir="2700000" algn="tl" rotWithShape="0">
                  <a:schemeClr val="dk1">
                    <a:alpha val="40000"/>
                  </a:schemeClr>
                </a:outerShdw>
              </a:effectLst>
            </a:endParaRPr>
          </a:p>
          <a:p>
            <a:endParaRPr lang="en-US" dirty="0">
              <a:ln w="0"/>
              <a:solidFill>
                <a:schemeClr val="tx1"/>
              </a:solidFill>
              <a:effectLst>
                <a:outerShdw blurRad="38100" dist="19050" dir="2700000" algn="tl" rotWithShape="0">
                  <a:schemeClr val="dk1">
                    <a:alpha val="40000"/>
                  </a:schemeClr>
                </a:outerShdw>
              </a:effectLst>
            </a:endParaRPr>
          </a:p>
          <a:p>
            <a:pPr algn="ctr"/>
            <a:endParaRPr lang="en-US" dirty="0" smtClean="0">
              <a:ln w="0"/>
              <a:solidFill>
                <a:schemeClr val="tx1"/>
              </a:solidFill>
              <a:effectLst>
                <a:outerShdw blurRad="38100" dist="19050" dir="2700000" algn="tl" rotWithShape="0">
                  <a:schemeClr val="dk1">
                    <a:alpha val="40000"/>
                  </a:schemeClr>
                </a:outerShdw>
              </a:effectLst>
            </a:endParaRPr>
          </a:p>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5" name="Oval 4"/>
          <p:cNvSpPr/>
          <p:nvPr/>
        </p:nvSpPr>
        <p:spPr>
          <a:xfrm>
            <a:off x="5702300" y="5784850"/>
            <a:ext cx="1676400" cy="1651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702300" y="5867400"/>
            <a:ext cx="1676400" cy="596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accent1"/>
                </a:solidFill>
                <a:effectLst>
                  <a:outerShdw blurRad="38100" dist="25400" dir="5400000" algn="ctr" rotWithShape="0">
                    <a:srgbClr val="6E747A">
                      <a:alpha val="43000"/>
                    </a:srgbClr>
                  </a:outerShdw>
                </a:effectLst>
              </a:rPr>
              <a:t>Disk System</a:t>
            </a:r>
            <a:endParaRPr lang="en-US" dirty="0">
              <a:ln w="0"/>
              <a:solidFill>
                <a:schemeClr val="accent1"/>
              </a:solidFill>
              <a:effectLst>
                <a:outerShdw blurRad="38100" dist="25400" dir="5400000" algn="ctr" rotWithShape="0">
                  <a:srgbClr val="6E747A">
                    <a:alpha val="43000"/>
                  </a:srgbClr>
                </a:outerShdw>
              </a:effectLst>
            </a:endParaRPr>
          </a:p>
        </p:txBody>
      </p:sp>
      <p:sp>
        <p:nvSpPr>
          <p:cNvPr id="7" name="Rectangle 6"/>
          <p:cNvSpPr/>
          <p:nvPr/>
        </p:nvSpPr>
        <p:spPr>
          <a:xfrm>
            <a:off x="5461000" y="1076325"/>
            <a:ext cx="2362200" cy="4953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accent1"/>
                </a:solidFill>
                <a:effectLst>
                  <a:outerShdw blurRad="38100" dist="25400" dir="5400000" algn="ctr" rotWithShape="0">
                    <a:srgbClr val="6E747A">
                      <a:alpha val="43000"/>
                    </a:srgbClr>
                  </a:outerShdw>
                </a:effectLst>
              </a:rPr>
              <a:t>Application</a:t>
            </a:r>
            <a:endParaRPr lang="en-US"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397500" y="2108202"/>
            <a:ext cx="2387600" cy="21208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n w="0"/>
                <a:solidFill>
                  <a:schemeClr val="tx1"/>
                </a:solidFill>
                <a:effectLst>
                  <a:outerShdw blurRad="38100" dist="19050" dir="2700000" algn="tl" rotWithShape="0">
                    <a:schemeClr val="dk1">
                      <a:alpha val="40000"/>
                    </a:schemeClr>
                  </a:outerShdw>
                </a:effectLst>
              </a:rPr>
              <a:t>Client Computer system</a:t>
            </a:r>
          </a:p>
          <a:p>
            <a:endParaRPr lang="en-US" dirty="0">
              <a:ln w="0"/>
              <a:solidFill>
                <a:schemeClr val="tx1"/>
              </a:solidFill>
              <a:effectLst>
                <a:outerShdw blurRad="38100" dist="19050" dir="2700000" algn="tl" rotWithShape="0">
                  <a:schemeClr val="dk1">
                    <a:alpha val="40000"/>
                  </a:schemeClr>
                </a:outerShdw>
              </a:effectLst>
            </a:endParaRPr>
          </a:p>
          <a:p>
            <a:pPr algn="ctr"/>
            <a:endParaRPr lang="en-US" dirty="0" smtClean="0">
              <a:ln w="0"/>
              <a:solidFill>
                <a:schemeClr val="tx1"/>
              </a:solidFill>
              <a:effectLst>
                <a:outerShdw blurRad="38100" dist="19050" dir="2700000" algn="tl" rotWithShape="0">
                  <a:schemeClr val="dk1">
                    <a:alpha val="40000"/>
                  </a:schemeClr>
                </a:outerShdw>
              </a:effectLst>
            </a:endParaRPr>
          </a:p>
          <a:p>
            <a:pPr algn="ctr"/>
            <a:endParaRPr lang="en-US" dirty="0" smtClean="0">
              <a:ln w="0"/>
              <a:solidFill>
                <a:schemeClr val="tx1"/>
              </a:solidFill>
              <a:effectLst>
                <a:outerShdw blurRad="38100" dist="19050" dir="2700000" algn="tl" rotWithShape="0">
                  <a:schemeClr val="dk1">
                    <a:alpha val="40000"/>
                  </a:schemeClr>
                </a:outerShdw>
              </a:effectLst>
            </a:endParaRPr>
          </a:p>
          <a:p>
            <a:pPr algn="ctr"/>
            <a:r>
              <a:rPr lang="en-US" dirty="0" smtClean="0">
                <a:ln w="0"/>
                <a:solidFill>
                  <a:schemeClr val="tx1"/>
                </a:solidFill>
                <a:effectLst>
                  <a:outerShdw blurRad="38100" dist="19050" dir="2700000" algn="tl" rotWithShape="0">
                    <a:schemeClr val="dk1">
                      <a:alpha val="40000"/>
                    </a:schemeClr>
                  </a:outerShdw>
                </a:effectLst>
              </a:rPr>
              <a:t>              File I/O Access</a:t>
            </a:r>
          </a:p>
          <a:p>
            <a:pPr algn="ctr"/>
            <a:endParaRPr lang="en-US" dirty="0" smtClean="0">
              <a:ln w="0"/>
              <a:solidFill>
                <a:schemeClr val="tx1"/>
              </a:solidFill>
              <a:effectLst>
                <a:outerShdw blurRad="38100" dist="19050" dir="2700000" algn="tl" rotWithShape="0">
                  <a:schemeClr val="dk1">
                    <a:alpha val="40000"/>
                  </a:schemeClr>
                </a:outerShdw>
              </a:effectLst>
            </a:endParaRPr>
          </a:p>
          <a:p>
            <a:pPr algn="ctr"/>
            <a:endParaRPr lang="en-US" dirty="0">
              <a:ln w="0"/>
              <a:solidFill>
                <a:schemeClr val="tx1"/>
              </a:solidFill>
              <a:effectLst>
                <a:outerShdw blurRad="38100" dist="19050" dir="2700000" algn="tl" rotWithShape="0">
                  <a:schemeClr val="dk1">
                    <a:alpha val="40000"/>
                  </a:schemeClr>
                </a:outerShdw>
              </a:effectLst>
            </a:endParaRPr>
          </a:p>
          <a:p>
            <a:pPr algn="ctr"/>
            <a:endParaRPr lang="en-US" dirty="0" smtClean="0">
              <a:ln w="0"/>
              <a:solidFill>
                <a:schemeClr val="tx1"/>
              </a:solidFill>
              <a:effectLst>
                <a:outerShdw blurRad="38100" dist="19050" dir="2700000" algn="tl" rotWithShape="0">
                  <a:schemeClr val="dk1">
                    <a:alpha val="40000"/>
                  </a:schemeClr>
                </a:outerShdw>
              </a:effectLst>
            </a:endParaRPr>
          </a:p>
          <a:p>
            <a:pPr algn="ctr"/>
            <a:endParaRPr lang="en-US" dirty="0">
              <a:ln w="0"/>
              <a:solidFill>
                <a:schemeClr val="tx1"/>
              </a:solidFill>
              <a:effectLst>
                <a:outerShdw blurRad="38100" dist="19050" dir="2700000" algn="tl" rotWithShape="0">
                  <a:schemeClr val="dk1">
                    <a:alpha val="40000"/>
                  </a:schemeClr>
                </a:outerShdw>
              </a:effectLst>
            </a:endParaRPr>
          </a:p>
          <a:p>
            <a:pPr algn="ctr"/>
            <a:endParaRPr lang="en-US" dirty="0" smtClean="0">
              <a:ln w="0"/>
              <a:solidFill>
                <a:schemeClr val="tx1"/>
              </a:solidFill>
              <a:effectLst>
                <a:outerShdw blurRad="38100" dist="19050" dir="2700000" algn="tl" rotWithShape="0">
                  <a:schemeClr val="dk1">
                    <a:alpha val="40000"/>
                  </a:schemeClr>
                </a:outerShdw>
              </a:effectLst>
            </a:endParaRPr>
          </a:p>
          <a:p>
            <a:pPr algn="ctr"/>
            <a:endParaRPr lang="en-US" dirty="0">
              <a:ln w="0"/>
              <a:solidFill>
                <a:schemeClr val="tx1"/>
              </a:solidFill>
              <a:effectLst>
                <a:outerShdw blurRad="38100" dist="19050" dir="2700000" algn="tl" rotWithShape="0">
                  <a:schemeClr val="dk1">
                    <a:alpha val="40000"/>
                  </a:schemeClr>
                </a:outerShdw>
              </a:effectLst>
            </a:endParaRPr>
          </a:p>
          <a:p>
            <a:pPr algn="ctr"/>
            <a:endParaRPr lang="en-US" dirty="0" smtClean="0">
              <a:ln w="0"/>
              <a:solidFill>
                <a:schemeClr val="tx1"/>
              </a:solidFill>
              <a:effectLst>
                <a:outerShdw blurRad="38100" dist="19050" dir="2700000" algn="tl" rotWithShape="0">
                  <a:schemeClr val="dk1">
                    <a:alpha val="40000"/>
                  </a:schemeClr>
                </a:outerShdw>
              </a:effectLst>
            </a:endParaRPr>
          </a:p>
          <a:p>
            <a:pPr algn="ctr"/>
            <a:endParaRPr lang="en-US" dirty="0">
              <a:ln w="0"/>
              <a:solidFill>
                <a:schemeClr val="tx1"/>
              </a:solidFill>
              <a:effectLst>
                <a:outerShdw blurRad="38100" dist="19050" dir="2700000" algn="tl" rotWithShape="0">
                  <a:schemeClr val="dk1">
                    <a:alpha val="40000"/>
                  </a:schemeClr>
                </a:outerShdw>
              </a:effectLst>
            </a:endParaRPr>
          </a:p>
          <a:p>
            <a:pPr algn="ctr"/>
            <a:endParaRPr lang="en-US" dirty="0">
              <a:ln w="0"/>
              <a:solidFill>
                <a:schemeClr val="tx1"/>
              </a:solidFill>
              <a:effectLst>
                <a:outerShdw blurRad="38100" dist="19050" dir="2700000" algn="tl" rotWithShape="0">
                  <a:schemeClr val="dk1">
                    <a:alpha val="40000"/>
                  </a:schemeClr>
                </a:outerShdw>
              </a:effectLst>
            </a:endParaRPr>
          </a:p>
          <a:p>
            <a:pPr algn="ctr"/>
            <a:endParaRPr lang="en-US" dirty="0" smtClean="0">
              <a:ln w="0"/>
              <a:solidFill>
                <a:schemeClr val="tx1"/>
              </a:solidFill>
              <a:effectLst>
                <a:outerShdw blurRad="38100" dist="19050" dir="2700000" algn="tl" rotWithShape="0">
                  <a:schemeClr val="dk1">
                    <a:alpha val="40000"/>
                  </a:schemeClr>
                </a:outerShdw>
              </a:effectLst>
            </a:endParaRPr>
          </a:p>
          <a:p>
            <a:pPr algn="ctr"/>
            <a:endParaRPr lang="en-US" dirty="0">
              <a:ln w="0"/>
              <a:solidFill>
                <a:schemeClr val="tx1"/>
              </a:solidFill>
              <a:effectLst>
                <a:outerShdw blurRad="38100" dist="19050" dir="2700000" algn="tl" rotWithShape="0">
                  <a:schemeClr val="dk1">
                    <a:alpha val="40000"/>
                  </a:schemeClr>
                </a:outerShdw>
              </a:effectLst>
            </a:endParaRPr>
          </a:p>
          <a:p>
            <a:pPr algn="ctr"/>
            <a:endParaRPr lang="en-US" dirty="0" smtClean="0">
              <a:ln w="0"/>
              <a:solidFill>
                <a:schemeClr val="tx1"/>
              </a:solidFill>
              <a:effectLst>
                <a:outerShdw blurRad="38100" dist="19050" dir="2700000" algn="tl" rotWithShape="0">
                  <a:schemeClr val="dk1">
                    <a:alpha val="40000"/>
                  </a:schemeClr>
                </a:outerShdw>
              </a:effectLst>
            </a:endParaRPr>
          </a:p>
          <a:p>
            <a:pPr algn="ctr"/>
            <a:endParaRPr lang="en-US" dirty="0">
              <a:ln w="0"/>
              <a:solidFill>
                <a:schemeClr val="tx1"/>
              </a:solidFill>
              <a:effectLst>
                <a:outerShdw blurRad="38100" dist="19050" dir="2700000" algn="tl" rotWithShape="0">
                  <a:schemeClr val="dk1">
                    <a:alpha val="40000"/>
                  </a:schemeClr>
                </a:outerShdw>
              </a:effectLst>
            </a:endParaRPr>
          </a:p>
          <a:p>
            <a:pPr algn="ctr"/>
            <a:r>
              <a:rPr lang="en-US" dirty="0" smtClean="0">
                <a:ln w="0"/>
                <a:solidFill>
                  <a:schemeClr val="tx1"/>
                </a:solidFill>
                <a:effectLst>
                  <a:outerShdw blurRad="38100" dist="19050" dir="2700000" algn="tl" rotWithShape="0">
                    <a:schemeClr val="dk1">
                      <a:alpha val="40000"/>
                    </a:schemeClr>
                  </a:outerShdw>
                </a:effectLst>
              </a:rPr>
              <a:t>Block I/O</a:t>
            </a:r>
          </a:p>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5461000" y="4622800"/>
            <a:ext cx="2362200" cy="4953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accent1"/>
                </a:solidFill>
                <a:effectLst>
                  <a:outerShdw blurRad="38100" dist="25400" dir="5400000" algn="ctr" rotWithShape="0">
                    <a:srgbClr val="6E747A">
                      <a:alpha val="43000"/>
                    </a:srgbClr>
                  </a:outerShdw>
                </a:effectLst>
              </a:rPr>
              <a:t>Disk Controller or HBA</a:t>
            </a:r>
            <a:endParaRPr lang="en-US" dirty="0">
              <a:ln w="0"/>
              <a:solidFill>
                <a:schemeClr val="accent1"/>
              </a:solidFill>
              <a:effectLst>
                <a:outerShdw blurRad="38100" dist="25400" dir="5400000" algn="ctr" rotWithShape="0">
                  <a:srgbClr val="6E747A">
                    <a:alpha val="43000"/>
                  </a:srgbClr>
                </a:outerShdw>
              </a:effectLst>
            </a:endParaRPr>
          </a:p>
        </p:txBody>
      </p:sp>
      <p:sp>
        <p:nvSpPr>
          <p:cNvPr id="10" name="Rectangle 9"/>
          <p:cNvSpPr/>
          <p:nvPr/>
        </p:nvSpPr>
        <p:spPr>
          <a:xfrm>
            <a:off x="5816600" y="2945612"/>
            <a:ext cx="1447800" cy="469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accent1"/>
                </a:solidFill>
                <a:effectLst>
                  <a:outerShdw blurRad="38100" dist="25400" dir="5400000" algn="ctr" rotWithShape="0">
                    <a:srgbClr val="6E747A">
                      <a:alpha val="43000"/>
                    </a:srgbClr>
                  </a:outerShdw>
                </a:effectLst>
              </a:rPr>
              <a:t>Volume Manager</a:t>
            </a:r>
            <a:endParaRPr lang="en-US" dirty="0">
              <a:ln w="0"/>
              <a:solidFill>
                <a:schemeClr val="accent1"/>
              </a:solidFill>
              <a:effectLst>
                <a:outerShdw blurRad="38100" dist="25400" dir="5400000" algn="ctr" rotWithShape="0">
                  <a:srgbClr val="6E747A">
                    <a:alpha val="43000"/>
                  </a:srgbClr>
                </a:outerShdw>
              </a:effectLst>
            </a:endParaRPr>
          </a:p>
        </p:txBody>
      </p:sp>
      <p:sp>
        <p:nvSpPr>
          <p:cNvPr id="11" name="Rectangle 10"/>
          <p:cNvSpPr/>
          <p:nvPr/>
        </p:nvSpPr>
        <p:spPr>
          <a:xfrm>
            <a:off x="5867400" y="2297915"/>
            <a:ext cx="1447800" cy="469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accent1"/>
                </a:solidFill>
                <a:effectLst>
                  <a:outerShdw blurRad="38100" dist="25400" dir="5400000" algn="ctr" rotWithShape="0">
                    <a:srgbClr val="6E747A">
                      <a:alpha val="43000"/>
                    </a:srgbClr>
                  </a:outerShdw>
                </a:effectLst>
              </a:rPr>
              <a:t>File</a:t>
            </a:r>
            <a:r>
              <a:rPr lang="en-US" dirty="0" smtClean="0">
                <a:ln w="0"/>
                <a:solidFill>
                  <a:schemeClr val="tx1"/>
                </a:solidFill>
                <a:effectLst>
                  <a:outerShdw blurRad="38100" dist="19050" dir="2700000" algn="tl" rotWithShape="0">
                    <a:schemeClr val="dk1">
                      <a:alpha val="40000"/>
                    </a:schemeClr>
                  </a:outerShdw>
                </a:effectLst>
              </a:rPr>
              <a:t> </a:t>
            </a:r>
            <a:r>
              <a:rPr lang="en-US" dirty="0" smtClean="0">
                <a:ln w="0"/>
                <a:solidFill>
                  <a:schemeClr val="accent1"/>
                </a:solidFill>
                <a:effectLst>
                  <a:outerShdw blurRad="38100" dist="25400" dir="5400000" algn="ctr" rotWithShape="0">
                    <a:srgbClr val="6E747A">
                      <a:alpha val="43000"/>
                    </a:srgbClr>
                  </a:outerShdw>
                </a:effectLst>
              </a:rPr>
              <a:t>System</a:t>
            </a:r>
            <a:endParaRPr lang="en-US"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5816600" y="3646289"/>
            <a:ext cx="1447800" cy="469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accent1"/>
                </a:solidFill>
                <a:effectLst>
                  <a:outerShdw blurRad="38100" dist="25400" dir="5400000" algn="ctr" rotWithShape="0">
                    <a:srgbClr val="6E747A">
                      <a:alpha val="43000"/>
                    </a:srgbClr>
                  </a:outerShdw>
                </a:effectLst>
              </a:rPr>
              <a:t>Disk Device Driver</a:t>
            </a:r>
            <a:endParaRPr lang="en-US" dirty="0">
              <a:ln w="0"/>
              <a:solidFill>
                <a:schemeClr val="accent1"/>
              </a:solidFill>
              <a:effectLst>
                <a:outerShdw blurRad="38100" dist="25400" dir="5400000" algn="ctr" rotWithShape="0">
                  <a:srgbClr val="6E747A">
                    <a:alpha val="43000"/>
                  </a:srgbClr>
                </a:outerShdw>
              </a:effectLst>
            </a:endParaRPr>
          </a:p>
        </p:txBody>
      </p:sp>
      <p:cxnSp>
        <p:nvCxnSpPr>
          <p:cNvPr id="14" name="Straight Connector 13"/>
          <p:cNvCxnSpPr/>
          <p:nvPr/>
        </p:nvCxnSpPr>
        <p:spPr>
          <a:xfrm>
            <a:off x="6642100" y="1566859"/>
            <a:ext cx="0" cy="5603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6096000" y="4229100"/>
            <a:ext cx="12700" cy="1555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19844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4995"/>
          </a:xfrm>
        </p:spPr>
        <p:txBody>
          <a:bodyPr>
            <a:normAutofit fontScale="90000"/>
          </a:bodyPr>
          <a:lstStyle/>
          <a:p>
            <a:r>
              <a:rPr lang="en-US" dirty="0" smtClean="0"/>
              <a:t>Components</a:t>
            </a:r>
            <a:endParaRPr lang="en-US" dirty="0"/>
          </a:p>
        </p:txBody>
      </p:sp>
      <p:pic>
        <p:nvPicPr>
          <p:cNvPr id="4" name="Content Placeholder 3"/>
          <p:cNvPicPr>
            <a:picLocks noGrp="1" noChangeAspect="1"/>
          </p:cNvPicPr>
          <p:nvPr>
            <p:ph idx="1"/>
          </p:nvPr>
        </p:nvPicPr>
        <p:blipFill>
          <a:blip r:embed="rId2" cstate="print"/>
          <a:stretch>
            <a:fillRect/>
          </a:stretch>
        </p:blipFill>
        <p:spPr>
          <a:xfrm>
            <a:off x="411960" y="1263831"/>
            <a:ext cx="6197846" cy="3840480"/>
          </a:xfrm>
          <a:prstGeom prst="rect">
            <a:avLst/>
          </a:prstGeom>
        </p:spPr>
      </p:pic>
      <p:pic>
        <p:nvPicPr>
          <p:cNvPr id="39938" name="Picture 2" descr="Image result for standard connector fc lc"/>
          <p:cNvPicPr>
            <a:picLocks noChangeAspect="1" noChangeArrowheads="1"/>
          </p:cNvPicPr>
          <p:nvPr/>
        </p:nvPicPr>
        <p:blipFill>
          <a:blip r:embed="rId3" cstate="print"/>
          <a:srcRect/>
          <a:stretch>
            <a:fillRect/>
          </a:stretch>
        </p:blipFill>
        <p:spPr bwMode="auto">
          <a:xfrm>
            <a:off x="7496901" y="1122317"/>
            <a:ext cx="3188516" cy="2365466"/>
          </a:xfrm>
          <a:prstGeom prst="rect">
            <a:avLst/>
          </a:prstGeom>
          <a:noFill/>
        </p:spPr>
      </p:pic>
      <p:pic>
        <p:nvPicPr>
          <p:cNvPr id="39940" name="Picture 4" descr="Image result for straight  tip fc"/>
          <p:cNvPicPr>
            <a:picLocks noChangeAspect="1" noChangeArrowheads="1"/>
          </p:cNvPicPr>
          <p:nvPr/>
        </p:nvPicPr>
        <p:blipFill>
          <a:blip r:embed="rId4" cstate="print"/>
          <a:srcRect/>
          <a:stretch>
            <a:fillRect/>
          </a:stretch>
        </p:blipFill>
        <p:spPr bwMode="auto">
          <a:xfrm>
            <a:off x="7640592" y="4078424"/>
            <a:ext cx="3031762" cy="1876425"/>
          </a:xfrm>
          <a:prstGeom prst="rect">
            <a:avLst/>
          </a:prstGeom>
          <a:noFill/>
        </p:spPr>
      </p:pic>
    </p:spTree>
    <p:extLst>
      <p:ext uri="{BB962C8B-B14F-4D97-AF65-F5344CB8AC3E}">
        <p14:creationId xmlns:p14="http://schemas.microsoft.com/office/powerpoint/2010/main" val="3768864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normAutofit fontScale="90000"/>
          </a:bodyPr>
          <a:lstStyle/>
          <a:p>
            <a:r>
              <a:rPr lang="en-US" dirty="0" smtClean="0"/>
              <a:t>Components</a:t>
            </a:r>
            <a:endParaRPr lang="en-US" dirty="0"/>
          </a:p>
        </p:txBody>
      </p:sp>
      <p:sp>
        <p:nvSpPr>
          <p:cNvPr id="3" name="Content Placeholder 2"/>
          <p:cNvSpPr>
            <a:spLocks noGrp="1"/>
          </p:cNvSpPr>
          <p:nvPr>
            <p:ph idx="1"/>
          </p:nvPr>
        </p:nvSpPr>
        <p:spPr>
          <a:xfrm>
            <a:off x="838200" y="1436914"/>
            <a:ext cx="10515600" cy="4740049"/>
          </a:xfrm>
        </p:spPr>
        <p:txBody>
          <a:bodyPr/>
          <a:lstStyle/>
          <a:p>
            <a:r>
              <a:rPr lang="en-US" dirty="0" smtClean="0"/>
              <a:t>Hub</a:t>
            </a:r>
          </a:p>
          <a:p>
            <a:r>
              <a:rPr lang="en-US" dirty="0" smtClean="0"/>
              <a:t>Switches</a:t>
            </a:r>
          </a:p>
          <a:p>
            <a:r>
              <a:rPr lang="en-US" dirty="0" smtClean="0"/>
              <a:t>Directors</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FC Topologies</a:t>
            </a:r>
            <a:endParaRPr lang="en-US" dirty="0"/>
          </a:p>
        </p:txBody>
      </p:sp>
      <p:sp>
        <p:nvSpPr>
          <p:cNvPr id="3" name="Content Placeholder 2"/>
          <p:cNvSpPr>
            <a:spLocks noGrp="1"/>
          </p:cNvSpPr>
          <p:nvPr>
            <p:ph idx="1"/>
          </p:nvPr>
        </p:nvSpPr>
        <p:spPr/>
        <p:txBody>
          <a:bodyPr/>
          <a:lstStyle/>
          <a:p>
            <a:r>
              <a:rPr lang="en-US" dirty="0" smtClean="0"/>
              <a:t>Point to Point : bidirectional between two devices</a:t>
            </a:r>
          </a:p>
          <a:p>
            <a:r>
              <a:rPr lang="en-US" dirty="0" smtClean="0"/>
              <a:t>Arbitrated loop : unidirectional ring. Only two devices can ever exchange data with one another at any one time.</a:t>
            </a:r>
          </a:p>
          <a:p>
            <a:r>
              <a:rPr lang="en-US" dirty="0" smtClean="0"/>
              <a:t>Fabric : Several devices can exchange data simultaneously at full bandwidth</a:t>
            </a:r>
          </a:p>
          <a:p>
            <a:pPr marL="0" indent="0">
              <a:buNone/>
            </a:pPr>
            <a:r>
              <a:rPr lang="en-US" dirty="0" smtClean="0"/>
              <a:t>Devices equipped with one or more FC ports(HBAs). FC port consists of two channels one input and one output channel. </a:t>
            </a:r>
          </a:p>
          <a:p>
            <a:pPr marL="0" indent="0">
              <a:buNone/>
            </a:pPr>
            <a:r>
              <a:rPr lang="en-US" dirty="0" smtClean="0"/>
              <a:t>Connection between two ports is called link</a:t>
            </a:r>
          </a:p>
          <a:p>
            <a:pPr marL="0" indent="0">
              <a:buNone/>
            </a:pPr>
            <a:endParaRPr lang="en-US" dirty="0"/>
          </a:p>
        </p:txBody>
      </p:sp>
    </p:spTree>
    <p:extLst>
      <p:ext uri="{BB962C8B-B14F-4D97-AF65-F5344CB8AC3E}">
        <p14:creationId xmlns:p14="http://schemas.microsoft.com/office/powerpoint/2010/main" val="21383293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FC Topologies</a:t>
            </a:r>
          </a:p>
        </p:txBody>
      </p:sp>
      <p:sp>
        <p:nvSpPr>
          <p:cNvPr id="3" name="Content Placeholder 2"/>
          <p:cNvSpPr>
            <a:spLocks noGrp="1"/>
          </p:cNvSpPr>
          <p:nvPr>
            <p:ph idx="1"/>
          </p:nvPr>
        </p:nvSpPr>
        <p:spPr/>
        <p:txBody>
          <a:bodyPr>
            <a:normAutofit/>
          </a:bodyPr>
          <a:lstStyle/>
          <a:p>
            <a:r>
              <a:rPr lang="en-US" dirty="0" smtClean="0"/>
              <a:t>Point to Point and Fabric : links are always bidirectional . Input channel and output channel in the link are connected cross so that every output channel is connected to every input channel.</a:t>
            </a:r>
          </a:p>
          <a:p>
            <a:r>
              <a:rPr lang="en-US" dirty="0" smtClean="0"/>
              <a:t>Arbitrated Loop : Link is always unidirectional. Each output channel is connected to the input channel of the next port until circle is closed. It provides high speed for </a:t>
            </a:r>
            <a:r>
              <a:rPr lang="en-US" dirty="0" err="1" smtClean="0"/>
              <a:t>upto</a:t>
            </a:r>
            <a:r>
              <a:rPr lang="en-US" dirty="0" smtClean="0"/>
              <a:t> 126 devices.</a:t>
            </a:r>
          </a:p>
          <a:p>
            <a:r>
              <a:rPr lang="en-US" dirty="0"/>
              <a:t>A </a:t>
            </a:r>
            <a:r>
              <a:rPr lang="en-US" dirty="0" smtClean="0"/>
              <a:t>hub provides </a:t>
            </a:r>
            <a:r>
              <a:rPr lang="en-US" dirty="0"/>
              <a:t>centralized routing for a </a:t>
            </a:r>
            <a:r>
              <a:rPr lang="en-US" dirty="0" err="1"/>
              <a:t>Fibre</a:t>
            </a:r>
            <a:r>
              <a:rPr lang="en-US" dirty="0"/>
              <a:t> Channel arbitrated loop. Instead of </a:t>
            </a:r>
            <a:r>
              <a:rPr lang="en-US" dirty="0" smtClean="0"/>
              <a:t>connecting </a:t>
            </a:r>
            <a:r>
              <a:rPr lang="en-US" dirty="0"/>
              <a:t>devices directly together, each device is connected to a port on a hub. </a:t>
            </a:r>
          </a:p>
          <a:p>
            <a:endParaRPr lang="en-US" dirty="0" smtClean="0"/>
          </a:p>
          <a:p>
            <a:pPr marL="0" indent="0">
              <a:buNone/>
            </a:pPr>
            <a:endParaRPr lang="en-US" dirty="0" smtClean="0"/>
          </a:p>
          <a:p>
            <a:pPr lvl="4"/>
            <a:endParaRPr lang="en-US" dirty="0"/>
          </a:p>
        </p:txBody>
      </p:sp>
    </p:spTree>
    <p:extLst>
      <p:ext uri="{BB962C8B-B14F-4D97-AF65-F5344CB8AC3E}">
        <p14:creationId xmlns:p14="http://schemas.microsoft.com/office/powerpoint/2010/main" val="21565835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FCP Layers</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74124" y="2255597"/>
            <a:ext cx="5169776" cy="3088722"/>
          </a:xfrm>
        </p:spPr>
      </p:pic>
    </p:spTree>
    <p:extLst>
      <p:ext uri="{BB962C8B-B14F-4D97-AF65-F5344CB8AC3E}">
        <p14:creationId xmlns:p14="http://schemas.microsoft.com/office/powerpoint/2010/main" val="10389328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9636"/>
          </a:xfrm>
        </p:spPr>
        <p:txBody>
          <a:bodyPr>
            <a:normAutofit fontScale="90000"/>
          </a:bodyPr>
          <a:lstStyle/>
          <a:p>
            <a:r>
              <a:rPr lang="en-US" dirty="0" smtClean="0"/>
              <a:t>FC Layers</a:t>
            </a:r>
            <a:endParaRPr lang="en-US" dirty="0"/>
          </a:p>
        </p:txBody>
      </p:sp>
      <p:sp>
        <p:nvSpPr>
          <p:cNvPr id="3" name="Content Placeholder 2"/>
          <p:cNvSpPr>
            <a:spLocks noGrp="1"/>
          </p:cNvSpPr>
          <p:nvPr>
            <p:ph idx="1"/>
          </p:nvPr>
        </p:nvSpPr>
        <p:spPr>
          <a:xfrm>
            <a:off x="838200" y="1182029"/>
            <a:ext cx="10515600" cy="4994934"/>
          </a:xfrm>
        </p:spPr>
        <p:txBody>
          <a:bodyPr/>
          <a:lstStyle/>
          <a:p>
            <a:r>
              <a:rPr lang="en-US" dirty="0" err="1"/>
              <a:t>Fibre</a:t>
            </a:r>
            <a:r>
              <a:rPr lang="en-US" dirty="0"/>
              <a:t> Channel is a layered protocol</a:t>
            </a:r>
            <a:r>
              <a:rPr lang="en-US" dirty="0" smtClean="0"/>
              <a:t>.</a:t>
            </a:r>
          </a:p>
          <a:p>
            <a:r>
              <a:rPr lang="en-US" dirty="0" smtClean="0"/>
              <a:t>It contains 5 layers : FC-0,FC-1,FC-2,FC-3,FC-4</a:t>
            </a:r>
          </a:p>
          <a:p>
            <a:pPr marL="0" indent="0">
              <a:buNone/>
            </a:pPr>
            <a:endParaRPr lang="en-US" dirty="0" smtClean="0"/>
          </a:p>
          <a:p>
            <a:pPr marL="0" indent="0">
              <a:buNone/>
            </a:pPr>
            <a:r>
              <a:rPr lang="en-US" dirty="0" smtClean="0"/>
              <a:t>FC-0 Layer : </a:t>
            </a:r>
            <a:r>
              <a:rPr lang="en-US" dirty="0"/>
              <a:t>defines the physical link in the </a:t>
            </a:r>
            <a:r>
              <a:rPr lang="en-US" dirty="0" smtClean="0"/>
              <a:t>system</a:t>
            </a:r>
          </a:p>
          <a:p>
            <a:pPr lvl="4"/>
            <a:r>
              <a:rPr lang="en-US" sz="2400" dirty="0" smtClean="0"/>
              <a:t>Include the cabling, connectors</a:t>
            </a:r>
            <a:r>
              <a:rPr lang="en-US" sz="2400" dirty="0"/>
              <a:t>, and electrical parameters for the system at a wide range of data </a:t>
            </a:r>
            <a:r>
              <a:rPr lang="en-US" sz="2400" dirty="0" smtClean="0"/>
              <a:t>rates</a:t>
            </a:r>
          </a:p>
          <a:p>
            <a:pPr lvl="4"/>
            <a:r>
              <a:rPr lang="en-US" sz="2400" dirty="0" err="1"/>
              <a:t>Fibre</a:t>
            </a:r>
            <a:r>
              <a:rPr lang="en-US" sz="2400" dirty="0"/>
              <a:t> Channel often uses lasers to transmit data	</a:t>
            </a:r>
            <a:r>
              <a:rPr lang="en-US" dirty="0" smtClean="0"/>
              <a:t>		</a:t>
            </a:r>
            <a:endParaRPr lang="en-US" dirty="0"/>
          </a:p>
          <a:p>
            <a:pPr marL="0" indent="0">
              <a:buNone/>
            </a:pPr>
            <a:endParaRPr lang="en-US" dirty="0"/>
          </a:p>
        </p:txBody>
      </p:sp>
    </p:spTree>
    <p:extLst>
      <p:ext uri="{BB962C8B-B14F-4D97-AF65-F5344CB8AC3E}">
        <p14:creationId xmlns:p14="http://schemas.microsoft.com/office/powerpoint/2010/main" val="26760237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235" y="130950"/>
            <a:ext cx="10515600" cy="627333"/>
          </a:xfrm>
        </p:spPr>
        <p:txBody>
          <a:bodyPr>
            <a:normAutofit fontScale="90000"/>
          </a:bodyPr>
          <a:lstStyle/>
          <a:p>
            <a:r>
              <a:rPr lang="en-US" dirty="0" smtClean="0"/>
              <a:t>FC-1 Layer</a:t>
            </a:r>
            <a:endParaRPr lang="en-US" dirty="0"/>
          </a:p>
        </p:txBody>
      </p:sp>
      <p:sp>
        <p:nvSpPr>
          <p:cNvPr id="3" name="Content Placeholder 2"/>
          <p:cNvSpPr>
            <a:spLocks noGrp="1"/>
          </p:cNvSpPr>
          <p:nvPr>
            <p:ph idx="1"/>
          </p:nvPr>
        </p:nvSpPr>
        <p:spPr>
          <a:xfrm>
            <a:off x="838200" y="947854"/>
            <a:ext cx="10515600" cy="5229109"/>
          </a:xfrm>
        </p:spPr>
        <p:txBody>
          <a:bodyPr/>
          <a:lstStyle/>
          <a:p>
            <a:r>
              <a:rPr lang="en-US" dirty="0"/>
              <a:t>defines the transmission protocol including serial encoding and decoding </a:t>
            </a:r>
            <a:r>
              <a:rPr lang="en-US" dirty="0" smtClean="0"/>
              <a:t>rules(8bit/10bit, 64bit/66bit), </a:t>
            </a:r>
            <a:r>
              <a:rPr lang="en-US" dirty="0"/>
              <a:t>special characters and error control</a:t>
            </a:r>
            <a:r>
              <a:rPr lang="en-US" dirty="0" smtClean="0"/>
              <a:t>.</a:t>
            </a:r>
          </a:p>
          <a:p>
            <a:r>
              <a:rPr lang="en-US" dirty="0"/>
              <a:t>integrate the data with the clock information that is required by serial </a:t>
            </a:r>
            <a:r>
              <a:rPr lang="en-US" dirty="0" smtClean="0"/>
              <a:t>transmission technologies</a:t>
            </a:r>
          </a:p>
          <a:p>
            <a:r>
              <a:rPr lang="en-US" dirty="0" smtClean="0"/>
              <a:t>At Transmitter node : 8 bit char encoded into 10 bit transmission character and transmitted at receiver node</a:t>
            </a:r>
          </a:p>
          <a:p>
            <a:r>
              <a:rPr lang="en-US" dirty="0" smtClean="0"/>
              <a:t>Running Disparity calculated and checked at transmitter and receiver</a:t>
            </a:r>
          </a:p>
          <a:p>
            <a:endParaRPr lang="en-US" dirty="0"/>
          </a:p>
        </p:txBody>
      </p:sp>
    </p:spTree>
    <p:extLst>
      <p:ext uri="{BB962C8B-B14F-4D97-AF65-F5344CB8AC3E}">
        <p14:creationId xmlns:p14="http://schemas.microsoft.com/office/powerpoint/2010/main" val="40017588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049" y="153252"/>
            <a:ext cx="10515600" cy="660787"/>
          </a:xfrm>
        </p:spPr>
        <p:txBody>
          <a:bodyPr>
            <a:normAutofit fontScale="90000"/>
          </a:bodyPr>
          <a:lstStyle/>
          <a:p>
            <a:r>
              <a:rPr lang="en-US" dirty="0" smtClean="0"/>
              <a:t>FC-2 Layer</a:t>
            </a:r>
            <a:endParaRPr lang="en-US" dirty="0"/>
          </a:p>
        </p:txBody>
      </p:sp>
      <p:sp>
        <p:nvSpPr>
          <p:cNvPr id="3" name="Content Placeholder 2"/>
          <p:cNvSpPr>
            <a:spLocks noGrp="1"/>
          </p:cNvSpPr>
          <p:nvPr>
            <p:ph idx="1"/>
          </p:nvPr>
        </p:nvSpPr>
        <p:spPr>
          <a:xfrm>
            <a:off x="827049" y="814039"/>
            <a:ext cx="10961649" cy="5250599"/>
          </a:xfrm>
        </p:spPr>
        <p:txBody>
          <a:bodyPr/>
          <a:lstStyle/>
          <a:p>
            <a:r>
              <a:rPr lang="en-US" dirty="0" smtClean="0"/>
              <a:t>Provides FC addressing</a:t>
            </a:r>
          </a:p>
          <a:p>
            <a:r>
              <a:rPr lang="en-US" dirty="0" smtClean="0"/>
              <a:t>Defines and organization of data in following std.</a:t>
            </a:r>
          </a:p>
          <a:p>
            <a:pPr lvl="3"/>
            <a:r>
              <a:rPr lang="en-US" dirty="0" smtClean="0"/>
              <a:t>Order set</a:t>
            </a:r>
          </a:p>
          <a:p>
            <a:pPr lvl="3"/>
            <a:r>
              <a:rPr lang="en-US" dirty="0" smtClean="0"/>
              <a:t>Frame</a:t>
            </a:r>
          </a:p>
          <a:p>
            <a:pPr lvl="3"/>
            <a:r>
              <a:rPr lang="en-US" dirty="0" smtClean="0"/>
              <a:t>Sequence</a:t>
            </a:r>
          </a:p>
          <a:p>
            <a:pPr lvl="3"/>
            <a:r>
              <a:rPr lang="en-US" dirty="0" smtClean="0"/>
              <a:t>Exchange</a:t>
            </a:r>
          </a:p>
          <a:p>
            <a:pPr marL="1371600" lvl="3" indent="0">
              <a:buNone/>
            </a:pPr>
            <a:r>
              <a:rPr lang="en-US" dirty="0" smtClean="0"/>
              <a:t>Order set : 4 bytes transmission words containing data and special character , also establishes word  boundary alignment.</a:t>
            </a:r>
          </a:p>
          <a:p>
            <a:pPr marL="1371600" lvl="3" indent="0">
              <a:buNone/>
            </a:pPr>
            <a:r>
              <a:rPr lang="en-US" dirty="0" smtClean="0"/>
              <a:t>Frame :size 2148 byte contains </a:t>
            </a:r>
            <a:r>
              <a:rPr lang="en-US" dirty="0"/>
              <a:t>information to be transmitted (Payload), the address of the source and destination ports and link control information</a:t>
            </a:r>
            <a:endParaRPr lang="en-US" dirty="0" smtClean="0"/>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72994" y="4542302"/>
            <a:ext cx="5636108" cy="2315698"/>
          </a:xfrm>
          <a:prstGeom prst="rect">
            <a:avLst/>
          </a:prstGeom>
        </p:spPr>
      </p:pic>
    </p:spTree>
    <p:extLst>
      <p:ext uri="{BB962C8B-B14F-4D97-AF65-F5344CB8AC3E}">
        <p14:creationId xmlns:p14="http://schemas.microsoft.com/office/powerpoint/2010/main" val="37647170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359483" cy="457200"/>
          </a:xfrm>
        </p:spPr>
        <p:txBody>
          <a:bodyPr>
            <a:normAutofit fontScale="90000"/>
          </a:bodyPr>
          <a:lstStyle/>
          <a:p>
            <a:r>
              <a:rPr lang="en-US" dirty="0" smtClean="0"/>
              <a:t>FC-2 Layer</a:t>
            </a:r>
            <a:endParaRPr lang="en-US" dirty="0"/>
          </a:p>
        </p:txBody>
      </p:sp>
      <p:sp>
        <p:nvSpPr>
          <p:cNvPr id="3" name="Content Placeholder 2"/>
          <p:cNvSpPr>
            <a:spLocks noGrp="1"/>
          </p:cNvSpPr>
          <p:nvPr>
            <p:ph idx="1"/>
          </p:nvPr>
        </p:nvSpPr>
        <p:spPr>
          <a:xfrm>
            <a:off x="838200" y="457201"/>
            <a:ext cx="10536044" cy="6400800"/>
          </a:xfrm>
        </p:spPr>
        <p:txBody>
          <a:bodyPr>
            <a:normAutofit/>
          </a:bodyPr>
          <a:lstStyle/>
          <a:p>
            <a:r>
              <a:rPr lang="en-US" dirty="0"/>
              <a:t>Frame : </a:t>
            </a:r>
            <a:r>
              <a:rPr lang="en-US" dirty="0" smtClean="0"/>
              <a:t> </a:t>
            </a:r>
            <a:r>
              <a:rPr lang="en-US" sz="2000" dirty="0" smtClean="0"/>
              <a:t>Each </a:t>
            </a:r>
            <a:r>
              <a:rPr lang="en-US" sz="2000" dirty="0"/>
              <a:t>Frame begins and ends with a Frame Delimiter</a:t>
            </a:r>
          </a:p>
          <a:p>
            <a:pPr lvl="3"/>
            <a:r>
              <a:rPr lang="en-US" sz="2000" dirty="0"/>
              <a:t>The Frame Header is used to control link applications, control device protocol transfers, and detect missing or out of order Frames. </a:t>
            </a:r>
            <a:endParaRPr lang="en-US" sz="2000" dirty="0" smtClean="0"/>
          </a:p>
          <a:p>
            <a:pPr lvl="3">
              <a:lnSpc>
                <a:spcPct val="100000"/>
              </a:lnSpc>
            </a:pPr>
            <a:r>
              <a:rPr lang="en-US" sz="2000" dirty="0"/>
              <a:t>CRC is used to detect transmission </a:t>
            </a:r>
            <a:r>
              <a:rPr lang="en-US" sz="2000" dirty="0" smtClean="0"/>
              <a:t>errors</a:t>
            </a:r>
          </a:p>
          <a:p>
            <a:pPr>
              <a:lnSpc>
                <a:spcPct val="100000"/>
              </a:lnSpc>
            </a:pPr>
            <a:r>
              <a:rPr lang="en-US" dirty="0" smtClean="0"/>
              <a:t>Sequence : </a:t>
            </a:r>
            <a:r>
              <a:rPr lang="en-US" sz="1800" dirty="0" smtClean="0"/>
              <a:t>set of one or more related Frames  transmitted unidirectional from one </a:t>
            </a:r>
            <a:r>
              <a:rPr lang="en-US" sz="1800" dirty="0" err="1" smtClean="0"/>
              <a:t>N_Port</a:t>
            </a:r>
            <a:r>
              <a:rPr lang="en-US" sz="1800" dirty="0" smtClean="0"/>
              <a:t> to an 			other</a:t>
            </a:r>
          </a:p>
          <a:p>
            <a:pPr lvl="3"/>
            <a:r>
              <a:rPr lang="en-US" dirty="0" smtClean="0"/>
              <a:t>Each </a:t>
            </a:r>
            <a:r>
              <a:rPr lang="en-US" dirty="0"/>
              <a:t>Frame within a sequence is uniquely numbered with a Sequence </a:t>
            </a:r>
            <a:r>
              <a:rPr lang="en-US" dirty="0" smtClean="0"/>
              <a:t>Count</a:t>
            </a:r>
          </a:p>
          <a:p>
            <a:pPr marL="228600" lvl="3"/>
            <a:r>
              <a:rPr lang="en-US" sz="2800" dirty="0" smtClean="0"/>
              <a:t>Exchange </a:t>
            </a:r>
            <a:r>
              <a:rPr lang="en-US" sz="2800" dirty="0"/>
              <a:t>:</a:t>
            </a:r>
            <a:r>
              <a:rPr lang="en-US" dirty="0"/>
              <a:t>composed of one or more nonconcurrent sequences for a single </a:t>
            </a:r>
            <a:r>
              <a:rPr lang="en-US" dirty="0" smtClean="0"/>
              <a:t>operation</a:t>
            </a:r>
          </a:p>
          <a:p>
            <a:pPr lvl="4"/>
            <a:r>
              <a:rPr lang="en-US" dirty="0"/>
              <a:t>Exchanges may be unidirectional or bidirectional between two </a:t>
            </a:r>
            <a:r>
              <a:rPr lang="en-US" dirty="0" err="1" smtClean="0"/>
              <a:t>N_Ports</a:t>
            </a:r>
            <a:endParaRPr lang="en-US" dirty="0" smtClean="0"/>
          </a:p>
          <a:p>
            <a:pPr lvl="4"/>
            <a:r>
              <a:rPr lang="en-US" dirty="0"/>
              <a:t>Within a single Exchange, only one sequence may be active at any one time, but Sequences of different Exchanges may be concurrently </a:t>
            </a:r>
            <a:r>
              <a:rPr lang="en-US" dirty="0" smtClean="0"/>
              <a:t>active</a:t>
            </a:r>
            <a:endParaRPr lang="en-US" dirty="0"/>
          </a:p>
          <a:p>
            <a:pPr marL="0" indent="0">
              <a:buNone/>
            </a:pPr>
            <a:endParaRPr lang="en-US" sz="1800" dirty="0"/>
          </a:p>
        </p:txBody>
      </p:sp>
    </p:spTree>
    <p:extLst>
      <p:ext uri="{BB962C8B-B14F-4D97-AF65-F5344CB8AC3E}">
        <p14:creationId xmlns:p14="http://schemas.microsoft.com/office/powerpoint/2010/main" val="2493233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568" y="124494"/>
            <a:ext cx="10515600" cy="578150"/>
          </a:xfrm>
        </p:spPr>
        <p:txBody>
          <a:bodyPr>
            <a:normAutofit fontScale="90000"/>
          </a:bodyPr>
          <a:lstStyle/>
          <a:p>
            <a:r>
              <a:rPr lang="en-US" dirty="0" smtClean="0"/>
              <a:t>FC Flow Control</a:t>
            </a:r>
            <a:endParaRPr lang="en-US" dirty="0"/>
          </a:p>
        </p:txBody>
      </p:sp>
      <p:sp>
        <p:nvSpPr>
          <p:cNvPr id="3" name="Content Placeholder 2"/>
          <p:cNvSpPr>
            <a:spLocks noGrp="1"/>
          </p:cNvSpPr>
          <p:nvPr>
            <p:ph idx="1"/>
          </p:nvPr>
        </p:nvSpPr>
        <p:spPr>
          <a:xfrm>
            <a:off x="838200" y="866274"/>
            <a:ext cx="10515600" cy="5310689"/>
          </a:xfrm>
        </p:spPr>
        <p:txBody>
          <a:bodyPr/>
          <a:lstStyle/>
          <a:p>
            <a:r>
              <a:rPr lang="en-US" dirty="0" smtClean="0"/>
              <a:t>process </a:t>
            </a:r>
            <a:r>
              <a:rPr lang="en-US" dirty="0"/>
              <a:t>to regulate the data transmission rate between two devices so that a transmitting device does not overflow a receiving device with data</a:t>
            </a:r>
            <a:r>
              <a:rPr lang="en-US" dirty="0" smtClean="0"/>
              <a:t>.</a:t>
            </a:r>
          </a:p>
          <a:p>
            <a:r>
              <a:rPr lang="en-US" dirty="0" smtClean="0"/>
              <a:t>If </a:t>
            </a:r>
            <a:r>
              <a:rPr lang="en-US" dirty="0"/>
              <a:t>all the receive buffers are filled up with received frames and the transmitting port sends another frame, then the receiving port would not have a receive buffer available to hold the new frame and the frame would be dropped</a:t>
            </a:r>
            <a:r>
              <a:rPr lang="en-US" dirty="0" smtClean="0"/>
              <a:t>.</a:t>
            </a:r>
          </a:p>
          <a:p>
            <a:r>
              <a:rPr lang="en-US" dirty="0"/>
              <a:t>A fabric uses the buffer-to-buffer credit (</a:t>
            </a:r>
            <a:r>
              <a:rPr lang="en-US" dirty="0" err="1"/>
              <a:t>BB_Credit</a:t>
            </a:r>
            <a:r>
              <a:rPr lang="en-US" dirty="0"/>
              <a:t>) mechanism for flow control.</a:t>
            </a:r>
          </a:p>
          <a:p>
            <a:pPr marL="0" indent="0">
              <a:buNone/>
            </a:pPr>
            <a:r>
              <a:rPr lang="en-US" dirty="0"/>
              <a:t/>
            </a:r>
            <a:br>
              <a:rPr lang="en-US" dirty="0"/>
            </a:br>
            <a:endParaRPr lang="en-US" dirty="0"/>
          </a:p>
          <a:p>
            <a:endParaRPr lang="en-US" dirty="0"/>
          </a:p>
        </p:txBody>
      </p:sp>
    </p:spTree>
    <p:extLst>
      <p:ext uri="{BB962C8B-B14F-4D97-AF65-F5344CB8AC3E}">
        <p14:creationId xmlns:p14="http://schemas.microsoft.com/office/powerpoint/2010/main" val="6435616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400" y="266700"/>
            <a:ext cx="10515600" cy="622300"/>
          </a:xfrm>
        </p:spPr>
        <p:txBody>
          <a:bodyPr>
            <a:normAutofit fontScale="90000"/>
          </a:bodyPr>
          <a:lstStyle/>
          <a:p>
            <a:r>
              <a:rPr lang="en-US" dirty="0" smtClean="0"/>
              <a:t>DAS Limitations</a:t>
            </a:r>
            <a:endParaRPr lang="en-US" dirty="0"/>
          </a:p>
        </p:txBody>
      </p:sp>
      <p:sp>
        <p:nvSpPr>
          <p:cNvPr id="3" name="Content Placeholder 2"/>
          <p:cNvSpPr>
            <a:spLocks noGrp="1"/>
          </p:cNvSpPr>
          <p:nvPr>
            <p:ph idx="1"/>
          </p:nvPr>
        </p:nvSpPr>
        <p:spPr>
          <a:xfrm>
            <a:off x="988671" y="1226916"/>
            <a:ext cx="10515600" cy="5007920"/>
          </a:xfrm>
        </p:spPr>
        <p:txBody>
          <a:bodyPr/>
          <a:lstStyle/>
          <a:p>
            <a:r>
              <a:rPr lang="en-US" dirty="0" smtClean="0"/>
              <a:t>Limited storage capacity </a:t>
            </a:r>
          </a:p>
          <a:p>
            <a:r>
              <a:rPr lang="en-US" dirty="0" smtClean="0"/>
              <a:t>Low Efficiency : </a:t>
            </a:r>
            <a:r>
              <a:rPr lang="en-US" dirty="0"/>
              <a:t>as the storage capacity is bound to a </a:t>
            </a:r>
            <a:r>
              <a:rPr lang="en-US" dirty="0" smtClean="0"/>
              <a:t>given </a:t>
            </a:r>
          </a:p>
          <a:p>
            <a:pPr marL="0" indent="0">
              <a:buNone/>
            </a:pPr>
            <a:r>
              <a:rPr lang="en-US" dirty="0" smtClean="0"/>
              <a:t>		        computer/server, resources on one computer can 		                    not be used by another computer/server </a:t>
            </a:r>
          </a:p>
          <a:p>
            <a:r>
              <a:rPr lang="en-US" dirty="0" smtClean="0"/>
              <a:t>Availability Limitation  :  </a:t>
            </a:r>
            <a:r>
              <a:rPr lang="en-US" dirty="0"/>
              <a:t>any server failure results in the content on</a:t>
            </a:r>
          </a:p>
          <a:p>
            <a:pPr marL="0" indent="0">
              <a:buNone/>
            </a:pPr>
            <a:r>
              <a:rPr lang="en-US" dirty="0" smtClean="0"/>
              <a:t>				the </a:t>
            </a:r>
            <a:r>
              <a:rPr lang="en-US" dirty="0"/>
              <a:t>attached storage resources becoming </a:t>
            </a:r>
            <a:r>
              <a:rPr lang="en-US" dirty="0" smtClean="0"/>
              <a:t>					inaccessible</a:t>
            </a:r>
          </a:p>
          <a:p>
            <a:r>
              <a:rPr lang="en-US" dirty="0" smtClean="0"/>
              <a:t>Performance Limitation : limited by attached server, content 						 accessible by only attached server</a:t>
            </a:r>
            <a:endParaRPr lang="en-US" dirty="0"/>
          </a:p>
          <a:p>
            <a:endParaRPr lang="en-US" dirty="0" smtClean="0"/>
          </a:p>
          <a:p>
            <a:pPr marL="0" indent="0">
              <a:buNone/>
            </a:pPr>
            <a:endParaRPr lang="en-US" dirty="0"/>
          </a:p>
          <a:p>
            <a:pPr marL="0" indent="0">
              <a:buNone/>
            </a:pPr>
            <a:endParaRPr lang="en-US" dirty="0"/>
          </a:p>
          <a:p>
            <a:endParaRPr lang="en-US" dirty="0" smtClean="0"/>
          </a:p>
          <a:p>
            <a:pPr marL="0" indent="0">
              <a:buNone/>
            </a:pPr>
            <a:endParaRPr lang="en-US" dirty="0"/>
          </a:p>
        </p:txBody>
      </p:sp>
    </p:spTree>
    <p:extLst>
      <p:ext uri="{BB962C8B-B14F-4D97-AF65-F5344CB8AC3E}">
        <p14:creationId xmlns:p14="http://schemas.microsoft.com/office/powerpoint/2010/main" val="35793549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687" y="154005"/>
            <a:ext cx="10515600" cy="644891"/>
          </a:xfrm>
        </p:spPr>
        <p:txBody>
          <a:bodyPr>
            <a:normAutofit fontScale="90000"/>
          </a:bodyPr>
          <a:lstStyle/>
          <a:p>
            <a:r>
              <a:rPr lang="en-US" dirty="0" smtClean="0"/>
              <a:t>Buffer-to-Buffer Credit Mechanism</a:t>
            </a:r>
            <a:endParaRPr lang="en-US" dirty="0"/>
          </a:p>
        </p:txBody>
      </p:sp>
      <p:sp>
        <p:nvSpPr>
          <p:cNvPr id="3" name="Content Placeholder 2"/>
          <p:cNvSpPr>
            <a:spLocks noGrp="1"/>
          </p:cNvSpPr>
          <p:nvPr>
            <p:ph idx="1"/>
          </p:nvPr>
        </p:nvSpPr>
        <p:spPr>
          <a:xfrm>
            <a:off x="182880" y="702644"/>
            <a:ext cx="10795535" cy="6054291"/>
          </a:xfrm>
        </p:spPr>
        <p:txBody>
          <a:bodyPr/>
          <a:lstStyle/>
          <a:p>
            <a:r>
              <a:rPr lang="en-US" dirty="0"/>
              <a:t>The </a:t>
            </a:r>
            <a:r>
              <a:rPr lang="en-US" dirty="0" err="1"/>
              <a:t>BB_Credit</a:t>
            </a:r>
            <a:r>
              <a:rPr lang="en-US" dirty="0"/>
              <a:t> management occur between any two FC ports</a:t>
            </a:r>
            <a:r>
              <a:rPr lang="en-US" dirty="0" smtClean="0"/>
              <a:t>.</a:t>
            </a:r>
          </a:p>
          <a:p>
            <a:r>
              <a:rPr lang="en-US" dirty="0"/>
              <a:t>the transmitting and receiving ports agree on the number of buffers available or </a:t>
            </a:r>
            <a:r>
              <a:rPr lang="en-US" dirty="0" err="1"/>
              <a:t>BB_Credits</a:t>
            </a:r>
            <a:r>
              <a:rPr lang="en-US" dirty="0"/>
              <a:t> during the port login </a:t>
            </a:r>
            <a:r>
              <a:rPr lang="en-US" dirty="0" smtClean="0"/>
              <a:t>process</a:t>
            </a:r>
          </a:p>
          <a:p>
            <a:r>
              <a:rPr lang="en-US" dirty="0"/>
              <a:t>The credit value is decremented when a frame is transmitted and incremented upon receiving a response</a:t>
            </a:r>
            <a:r>
              <a:rPr lang="en-US" dirty="0" smtClean="0"/>
              <a:t>.</a:t>
            </a:r>
          </a:p>
          <a:p>
            <a:r>
              <a:rPr lang="en-US" dirty="0"/>
              <a:t>A receiver ready (R_RDY) is sent from the receiving port to the transmitting port for every free buffer on the receiving side</a:t>
            </a:r>
            <a:r>
              <a:rPr lang="en-US" dirty="0" smtClean="0"/>
              <a:t>.</a:t>
            </a:r>
          </a:p>
          <a:p>
            <a:r>
              <a:rPr lang="en-US" dirty="0"/>
              <a:t>The transmitting port increments the credit value per R_RDY it receives from the receiving port</a:t>
            </a:r>
            <a:r>
              <a:rPr lang="en-US" dirty="0" smtClean="0"/>
              <a:t>.</a:t>
            </a:r>
          </a:p>
          <a:p>
            <a:r>
              <a:rPr lang="en-US" dirty="0"/>
              <a:t>The transmitting port maintains a count of available credits and continues to send frames if the count is greater than </a:t>
            </a:r>
            <a:r>
              <a:rPr lang="en-US" dirty="0" smtClean="0"/>
              <a:t>zero.</a:t>
            </a:r>
          </a:p>
          <a:p>
            <a:r>
              <a:rPr lang="en-US" dirty="0"/>
              <a:t>If the available credits reaches zero, then further transmission of frames is suspended until the credit count becomes a nonzero value.</a:t>
            </a:r>
          </a:p>
          <a:p>
            <a:endParaRPr lang="en-US" dirty="0"/>
          </a:p>
        </p:txBody>
      </p:sp>
    </p:spTree>
    <p:extLst>
      <p:ext uri="{BB962C8B-B14F-4D97-AF65-F5344CB8AC3E}">
        <p14:creationId xmlns:p14="http://schemas.microsoft.com/office/powerpoint/2010/main" val="2178698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024" y="178419"/>
            <a:ext cx="10515600" cy="533827"/>
          </a:xfrm>
        </p:spPr>
        <p:txBody>
          <a:bodyPr>
            <a:normAutofit fontScale="90000"/>
          </a:bodyPr>
          <a:lstStyle/>
          <a:p>
            <a:r>
              <a:rPr lang="en-US" dirty="0" smtClean="0"/>
              <a:t>FC-3 Layer</a:t>
            </a:r>
            <a:endParaRPr lang="en-US" dirty="0"/>
          </a:p>
        </p:txBody>
      </p:sp>
      <p:sp>
        <p:nvSpPr>
          <p:cNvPr id="4" name="AutoShape 2" descr="FCoE Architecture">
            <a:hlinkClick r:id="rId2"/>
          </p:cNvPr>
          <p:cNvSpPr>
            <a:spLocks noGrp="1" noChangeAspect="1" noChangeArrowheads="1"/>
          </p:cNvSpPr>
          <p:nvPr>
            <p:ph idx="1"/>
          </p:nvPr>
        </p:nvSpPr>
        <p:spPr bwMode="auto">
          <a:xfrm>
            <a:off x="604024" y="900072"/>
            <a:ext cx="10156903" cy="555648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endParaRPr lang="en-US" i="1" dirty="0" smtClean="0"/>
          </a:p>
          <a:p>
            <a:endParaRPr lang="en-US" i="1" dirty="0" smtClean="0"/>
          </a:p>
          <a:p>
            <a:r>
              <a:rPr lang="en-US" i="1" dirty="0" smtClean="0"/>
              <a:t>Striping </a:t>
            </a:r>
            <a:r>
              <a:rPr lang="en-US" dirty="0"/>
              <a:t>is used to multiply bandwidth by using multiple </a:t>
            </a:r>
            <a:r>
              <a:rPr lang="en-US" dirty="0" err="1"/>
              <a:t>N_ports</a:t>
            </a:r>
            <a:r>
              <a:rPr lang="en-US" dirty="0"/>
              <a:t> in parallel to transmit </a:t>
            </a:r>
            <a:r>
              <a:rPr lang="en-US" dirty="0" smtClean="0"/>
              <a:t>a single </a:t>
            </a:r>
            <a:r>
              <a:rPr lang="en-US" dirty="0"/>
              <a:t>information unit across multiple </a:t>
            </a:r>
            <a:r>
              <a:rPr lang="en-US" dirty="0" smtClean="0"/>
              <a:t>links</a:t>
            </a:r>
          </a:p>
          <a:p>
            <a:r>
              <a:rPr lang="en-US" i="1" dirty="0"/>
              <a:t>Multicast </a:t>
            </a:r>
            <a:r>
              <a:rPr lang="en-US" dirty="0"/>
              <a:t>delivers a single transmission to multiple destination ports. This method </a:t>
            </a:r>
            <a:r>
              <a:rPr lang="en-US" dirty="0" smtClean="0"/>
              <a:t>includes the </a:t>
            </a:r>
            <a:r>
              <a:rPr lang="en-US" dirty="0"/>
              <a:t>ability to broadcast to all nodes or a subset of nodes</a:t>
            </a:r>
          </a:p>
        </p:txBody>
      </p:sp>
    </p:spTree>
    <p:extLst>
      <p:ext uri="{BB962C8B-B14F-4D97-AF65-F5344CB8AC3E}">
        <p14:creationId xmlns:p14="http://schemas.microsoft.com/office/powerpoint/2010/main" val="3169454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817" y="143744"/>
            <a:ext cx="10515600" cy="443397"/>
          </a:xfrm>
        </p:spPr>
        <p:txBody>
          <a:bodyPr>
            <a:normAutofit fontScale="90000"/>
          </a:bodyPr>
          <a:lstStyle/>
          <a:p>
            <a:r>
              <a:rPr lang="en-US" dirty="0" smtClean="0"/>
              <a:t>FC Services</a:t>
            </a:r>
            <a:endParaRPr lang="en-US" dirty="0"/>
          </a:p>
        </p:txBody>
      </p:sp>
      <p:sp>
        <p:nvSpPr>
          <p:cNvPr id="3" name="Content Placeholder 2"/>
          <p:cNvSpPr>
            <a:spLocks noGrp="1"/>
          </p:cNvSpPr>
          <p:nvPr>
            <p:ph idx="1"/>
          </p:nvPr>
        </p:nvSpPr>
        <p:spPr>
          <a:xfrm>
            <a:off x="539817" y="863099"/>
            <a:ext cx="10515600" cy="5556952"/>
          </a:xfrm>
        </p:spPr>
        <p:txBody>
          <a:bodyPr/>
          <a:lstStyle/>
          <a:p>
            <a:r>
              <a:rPr lang="en-US" dirty="0" smtClean="0"/>
              <a:t>All FC switches provide common set of services as defined in FC std.</a:t>
            </a:r>
          </a:p>
          <a:p>
            <a:r>
              <a:rPr lang="en-US" dirty="0"/>
              <a:t>These services are available at certain predefined addresses</a:t>
            </a:r>
            <a:r>
              <a:rPr lang="en-US" dirty="0" smtClean="0"/>
              <a:t>.</a:t>
            </a:r>
          </a:p>
          <a:p>
            <a:r>
              <a:rPr lang="en-US" dirty="0"/>
              <a:t>Some of these services are </a:t>
            </a:r>
            <a:r>
              <a:rPr lang="en-US" u="sng" dirty="0"/>
              <a:t>Fabric Login Server, Fabric Controller, Name Server, and Management Server</a:t>
            </a:r>
            <a:r>
              <a:rPr lang="en-US" dirty="0" smtClean="0"/>
              <a:t>.</a:t>
            </a:r>
          </a:p>
        </p:txBody>
      </p:sp>
    </p:spTree>
    <p:extLst>
      <p:ext uri="{BB962C8B-B14F-4D97-AF65-F5344CB8AC3E}">
        <p14:creationId xmlns:p14="http://schemas.microsoft.com/office/powerpoint/2010/main" val="24807720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48914"/>
          </a:xfrm>
        </p:spPr>
        <p:txBody>
          <a:bodyPr>
            <a:normAutofit fontScale="90000"/>
          </a:bodyPr>
          <a:lstStyle/>
          <a:p>
            <a:r>
              <a:rPr lang="en-US" dirty="0" smtClean="0"/>
              <a:t>FC-4 Layer</a:t>
            </a:r>
            <a:endParaRPr lang="en-US" dirty="0"/>
          </a:p>
        </p:txBody>
      </p:sp>
      <p:sp>
        <p:nvSpPr>
          <p:cNvPr id="3" name="Content Placeholder 2"/>
          <p:cNvSpPr>
            <a:spLocks noGrp="1"/>
          </p:cNvSpPr>
          <p:nvPr>
            <p:ph idx="1"/>
          </p:nvPr>
        </p:nvSpPr>
        <p:spPr>
          <a:xfrm>
            <a:off x="838200" y="1103971"/>
            <a:ext cx="10515600" cy="5072992"/>
          </a:xfrm>
        </p:spPr>
        <p:txBody>
          <a:bodyPr/>
          <a:lstStyle/>
          <a:p>
            <a:r>
              <a:rPr lang="en-US" dirty="0"/>
              <a:t>provides the application-specific </a:t>
            </a:r>
            <a:r>
              <a:rPr lang="en-US" dirty="0" smtClean="0"/>
              <a:t>protocols</a:t>
            </a:r>
          </a:p>
          <a:p>
            <a:r>
              <a:rPr lang="en-US" dirty="0" smtClean="0"/>
              <a:t>transport </a:t>
            </a:r>
            <a:r>
              <a:rPr lang="en-US" dirty="0"/>
              <a:t>both the network and channel information and allows both </a:t>
            </a:r>
            <a:r>
              <a:rPr lang="en-US" dirty="0" smtClean="0"/>
              <a:t>protocol types </a:t>
            </a:r>
            <a:r>
              <a:rPr lang="en-US" dirty="0"/>
              <a:t>to be transported concurrently over the same physical interface</a:t>
            </a:r>
            <a:r>
              <a:rPr lang="en-US" dirty="0" smtClean="0"/>
              <a:t>.</a:t>
            </a:r>
          </a:p>
          <a:p>
            <a:r>
              <a:rPr lang="en-US" dirty="0"/>
              <a:t>A channel example is FCP. This protocol is used to transfer SCSI data over </a:t>
            </a:r>
            <a:r>
              <a:rPr lang="en-US" dirty="0" err="1"/>
              <a:t>Fibre</a:t>
            </a:r>
            <a:r>
              <a:rPr lang="en-US" dirty="0"/>
              <a:t> </a:t>
            </a:r>
            <a:r>
              <a:rPr lang="en-US" dirty="0" smtClean="0"/>
              <a:t>Channel</a:t>
            </a:r>
          </a:p>
          <a:p>
            <a:r>
              <a:rPr lang="en-US" dirty="0" smtClean="0"/>
              <a:t>A networking </a:t>
            </a:r>
            <a:r>
              <a:rPr lang="en-US" dirty="0"/>
              <a:t>example is sending IP packets between the nodes.</a:t>
            </a:r>
          </a:p>
        </p:txBody>
      </p:sp>
    </p:spTree>
    <p:extLst>
      <p:ext uri="{BB962C8B-B14F-4D97-AF65-F5344CB8AC3E}">
        <p14:creationId xmlns:p14="http://schemas.microsoft.com/office/powerpoint/2010/main" val="20157375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569" y="114868"/>
            <a:ext cx="10515600" cy="597401"/>
          </a:xfrm>
        </p:spPr>
        <p:txBody>
          <a:bodyPr>
            <a:normAutofit fontScale="90000"/>
          </a:bodyPr>
          <a:lstStyle/>
          <a:p>
            <a:r>
              <a:rPr lang="en-US" dirty="0" smtClean="0"/>
              <a:t>FC Port Types</a:t>
            </a:r>
            <a:endParaRPr lang="en-US" dirty="0"/>
          </a:p>
        </p:txBody>
      </p:sp>
      <p:sp>
        <p:nvSpPr>
          <p:cNvPr id="3" name="Content Placeholder 2"/>
          <p:cNvSpPr>
            <a:spLocks noGrp="1"/>
          </p:cNvSpPr>
          <p:nvPr>
            <p:ph idx="1"/>
          </p:nvPr>
        </p:nvSpPr>
        <p:spPr>
          <a:xfrm>
            <a:off x="847825" y="952901"/>
            <a:ext cx="10515600" cy="5905099"/>
          </a:xfrm>
        </p:spPr>
        <p:txBody>
          <a:bodyPr>
            <a:normAutofit/>
          </a:bodyPr>
          <a:lstStyle/>
          <a:p>
            <a:r>
              <a:rPr lang="en-US" b="1" dirty="0" err="1" smtClean="0"/>
              <a:t>N_Port</a:t>
            </a:r>
            <a:r>
              <a:rPr lang="en-US" b="1" dirty="0"/>
              <a:t>:</a:t>
            </a:r>
            <a:r>
              <a:rPr lang="en-US" dirty="0"/>
              <a:t> It is an end point in the fabric. </a:t>
            </a:r>
            <a:r>
              <a:rPr lang="en-US" dirty="0" smtClean="0"/>
              <a:t>It </a:t>
            </a:r>
            <a:r>
              <a:rPr lang="en-US" dirty="0"/>
              <a:t>is a compute system port (FC HBA port) or a storage system port that is connected to a switch in a switched fabric.</a:t>
            </a:r>
          </a:p>
          <a:p>
            <a:r>
              <a:rPr lang="en-US" b="1" dirty="0" err="1"/>
              <a:t>E_Port</a:t>
            </a:r>
            <a:r>
              <a:rPr lang="en-US" b="1" dirty="0"/>
              <a:t>:</a:t>
            </a:r>
            <a:r>
              <a:rPr lang="en-US" dirty="0"/>
              <a:t> It is a port that forms the connection between two FC switches. </a:t>
            </a:r>
            <a:r>
              <a:rPr lang="en-US" dirty="0" smtClean="0"/>
              <a:t>The </a:t>
            </a:r>
            <a:r>
              <a:rPr lang="en-US" dirty="0" err="1"/>
              <a:t>E_Port</a:t>
            </a:r>
            <a:r>
              <a:rPr lang="en-US" dirty="0"/>
              <a:t> on an FC switch connects to the </a:t>
            </a:r>
            <a:r>
              <a:rPr lang="en-US" dirty="0" err="1"/>
              <a:t>E_Port</a:t>
            </a:r>
            <a:r>
              <a:rPr lang="en-US" dirty="0"/>
              <a:t> of another FC switch in the fabric </a:t>
            </a:r>
            <a:r>
              <a:rPr lang="en-US" dirty="0" smtClean="0"/>
              <a:t>ISLs(Inter switch link).</a:t>
            </a:r>
            <a:endParaRPr lang="en-US" dirty="0"/>
          </a:p>
          <a:p>
            <a:r>
              <a:rPr lang="en-US" b="1" dirty="0" err="1"/>
              <a:t>F_Port</a:t>
            </a:r>
            <a:r>
              <a:rPr lang="en-US" b="1" dirty="0"/>
              <a:t>:</a:t>
            </a:r>
            <a:r>
              <a:rPr lang="en-US" dirty="0"/>
              <a:t> It is a port on a switch that connects an </a:t>
            </a:r>
            <a:r>
              <a:rPr lang="en-US" dirty="0" err="1"/>
              <a:t>N_Port</a:t>
            </a:r>
            <a:r>
              <a:rPr lang="en-US" dirty="0"/>
              <a:t>. </a:t>
            </a:r>
          </a:p>
          <a:p>
            <a:r>
              <a:rPr lang="en-US" b="1" dirty="0" err="1"/>
              <a:t>G_Port</a:t>
            </a:r>
            <a:r>
              <a:rPr lang="en-US" b="1" dirty="0"/>
              <a:t>:</a:t>
            </a:r>
            <a:r>
              <a:rPr lang="en-US" dirty="0"/>
              <a:t> It is a generic port on a switch that can operate as an </a:t>
            </a:r>
            <a:r>
              <a:rPr lang="en-US" dirty="0" err="1"/>
              <a:t>E_Port</a:t>
            </a:r>
            <a:r>
              <a:rPr lang="en-US" dirty="0"/>
              <a:t> or an </a:t>
            </a:r>
            <a:r>
              <a:rPr lang="en-US" dirty="0" err="1"/>
              <a:t>F_Port</a:t>
            </a:r>
            <a:r>
              <a:rPr lang="en-US" dirty="0"/>
              <a:t> and determines its functionality automatically during initialization.</a:t>
            </a:r>
          </a:p>
          <a:p>
            <a:endParaRPr lang="en-US" dirty="0"/>
          </a:p>
        </p:txBody>
      </p:sp>
    </p:spTree>
    <p:extLst>
      <p:ext uri="{BB962C8B-B14F-4D97-AF65-F5344CB8AC3E}">
        <p14:creationId xmlns:p14="http://schemas.microsoft.com/office/powerpoint/2010/main" val="42181794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0024"/>
          </a:xfrm>
        </p:spPr>
        <p:txBody>
          <a:bodyPr>
            <a:normAutofit fontScale="90000"/>
          </a:bodyPr>
          <a:lstStyle/>
          <a:p>
            <a:r>
              <a:rPr lang="en-US" dirty="0" smtClean="0"/>
              <a:t>FC Zoning</a:t>
            </a:r>
            <a:endParaRPr lang="en-US" dirty="0"/>
          </a:p>
        </p:txBody>
      </p:sp>
      <p:sp>
        <p:nvSpPr>
          <p:cNvPr id="3" name="Content Placeholder 2"/>
          <p:cNvSpPr>
            <a:spLocks noGrp="1"/>
          </p:cNvSpPr>
          <p:nvPr>
            <p:ph idx="1"/>
          </p:nvPr>
        </p:nvSpPr>
        <p:spPr>
          <a:xfrm>
            <a:off x="838200" y="1280160"/>
            <a:ext cx="10515600" cy="4896803"/>
          </a:xfrm>
        </p:spPr>
        <p:txBody>
          <a:bodyPr/>
          <a:lstStyle/>
          <a:p>
            <a:r>
              <a:rPr lang="en-US" dirty="0" smtClean="0"/>
              <a:t>Partitioning of a Fabric to restrict interference, add security and to simplify management.</a:t>
            </a:r>
          </a:p>
          <a:p>
            <a:r>
              <a:rPr lang="en-US" dirty="0" smtClean="0"/>
              <a:t>There are four types of  zoning</a:t>
            </a:r>
          </a:p>
          <a:p>
            <a:pPr lvl="1"/>
            <a:r>
              <a:rPr lang="en-US" dirty="0" smtClean="0"/>
              <a:t>Port zoning</a:t>
            </a:r>
          </a:p>
          <a:p>
            <a:pPr lvl="1"/>
            <a:r>
              <a:rPr lang="en-US" dirty="0" smtClean="0"/>
              <a:t>WWN zoning</a:t>
            </a:r>
          </a:p>
          <a:p>
            <a:r>
              <a:rPr lang="en-US" dirty="0"/>
              <a:t>Zoning helps to limit the number of RSCNs in a </a:t>
            </a:r>
            <a:r>
              <a:rPr lang="en-US" dirty="0" smtClean="0"/>
              <a:t>fabric</a:t>
            </a:r>
          </a:p>
          <a:p>
            <a:r>
              <a:rPr lang="en-US" dirty="0"/>
              <a:t>In the presence of zoning, a fabric sends the RSCN to only those nodes in a zone where the change has occurred</a:t>
            </a:r>
            <a:r>
              <a:rPr lang="en-US" dirty="0" smtClean="0"/>
              <a:t>.</a:t>
            </a:r>
          </a:p>
          <a:p>
            <a:r>
              <a:rPr lang="en-US" dirty="0"/>
              <a:t>In </a:t>
            </a:r>
            <a:r>
              <a:rPr lang="en-US" dirty="0" err="1"/>
              <a:t>Fibre</a:t>
            </a:r>
            <a:r>
              <a:rPr lang="en-US" dirty="0"/>
              <a:t> Channel protocol, a registered state change notification (</a:t>
            </a:r>
            <a:r>
              <a:rPr lang="en-US" b="1" dirty="0"/>
              <a:t>RSCN</a:t>
            </a:r>
            <a:r>
              <a:rPr lang="en-US" dirty="0"/>
              <a:t>) is a </a:t>
            </a:r>
            <a:r>
              <a:rPr lang="en-US" dirty="0" err="1"/>
              <a:t>Fibre</a:t>
            </a:r>
            <a:r>
              <a:rPr lang="en-US" dirty="0"/>
              <a:t> Channel fabric's notification sent to all specified nodes in case of any major fabric changes.</a:t>
            </a:r>
          </a:p>
        </p:txBody>
      </p:sp>
    </p:spTree>
    <p:extLst>
      <p:ext uri="{BB962C8B-B14F-4D97-AF65-F5344CB8AC3E}">
        <p14:creationId xmlns:p14="http://schemas.microsoft.com/office/powerpoint/2010/main" val="31547741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450"/>
          </a:xfrm>
        </p:spPr>
        <p:txBody>
          <a:bodyPr/>
          <a:lstStyle/>
          <a:p>
            <a:r>
              <a:rPr lang="en-US" dirty="0" smtClean="0">
                <a:solidFill>
                  <a:schemeClr val="accent1">
                    <a:lumMod val="50000"/>
                  </a:schemeClr>
                </a:solidFill>
              </a:rPr>
              <a:t>RAID Controller</a:t>
            </a:r>
            <a:endParaRPr lang="en-US" dirty="0">
              <a:solidFill>
                <a:schemeClr val="accent1">
                  <a:lumMod val="50000"/>
                </a:schemeClr>
              </a:solidFill>
            </a:endParaRPr>
          </a:p>
        </p:txBody>
      </p:sp>
      <p:sp>
        <p:nvSpPr>
          <p:cNvPr id="3" name="Content Placeholder 2"/>
          <p:cNvSpPr>
            <a:spLocks noGrp="1"/>
          </p:cNvSpPr>
          <p:nvPr>
            <p:ph idx="1"/>
          </p:nvPr>
        </p:nvSpPr>
        <p:spPr>
          <a:xfrm>
            <a:off x="838200" y="1171576"/>
            <a:ext cx="10515600" cy="5005387"/>
          </a:xfrm>
        </p:spPr>
        <p:txBody>
          <a:bodyPr>
            <a:normAutofit/>
          </a:bodyPr>
          <a:lstStyle/>
          <a:p>
            <a:r>
              <a:rPr lang="en-US" dirty="0"/>
              <a:t>a </a:t>
            </a:r>
            <a:r>
              <a:rPr lang="en-US" dirty="0" smtClean="0"/>
              <a:t>way to virtualize </a:t>
            </a:r>
            <a:r>
              <a:rPr lang="en-US" dirty="0"/>
              <a:t>multiple, independent hard disk drives </a:t>
            </a:r>
            <a:r>
              <a:rPr lang="en-US" dirty="0" smtClean="0"/>
              <a:t>into one </a:t>
            </a:r>
            <a:r>
              <a:rPr lang="en-US" dirty="0"/>
              <a:t>or more arrays to improve performance, capacity </a:t>
            </a:r>
            <a:r>
              <a:rPr lang="en-US" dirty="0" smtClean="0"/>
              <a:t>and reliability </a:t>
            </a:r>
          </a:p>
          <a:p>
            <a:r>
              <a:rPr lang="en-US" dirty="0" smtClean="0"/>
              <a:t>A </a:t>
            </a:r>
            <a:r>
              <a:rPr lang="en-US" dirty="0"/>
              <a:t>hardware RAID solution has its own processor and memory </a:t>
            </a:r>
            <a:r>
              <a:rPr lang="en-US" dirty="0" smtClean="0"/>
              <a:t>to run </a:t>
            </a:r>
            <a:r>
              <a:rPr lang="en-US" dirty="0"/>
              <a:t>the RAID application</a:t>
            </a:r>
            <a:r>
              <a:rPr lang="en-US" dirty="0" smtClean="0"/>
              <a:t>.</a:t>
            </a:r>
          </a:p>
          <a:p>
            <a:r>
              <a:rPr lang="en-US" dirty="0" smtClean="0"/>
              <a:t>Hardware </a:t>
            </a:r>
            <a:r>
              <a:rPr lang="en-US" dirty="0"/>
              <a:t>RAID can be implemented in </a:t>
            </a:r>
            <a:r>
              <a:rPr lang="en-US" dirty="0" smtClean="0"/>
              <a:t>following ways:</a:t>
            </a:r>
          </a:p>
          <a:p>
            <a:pPr marL="1371600" lvl="3" indent="0">
              <a:buNone/>
            </a:pPr>
            <a:r>
              <a:rPr lang="en-US" dirty="0" smtClean="0"/>
              <a:t> </a:t>
            </a:r>
            <a:r>
              <a:rPr lang="en-US" sz="2000" dirty="0" err="1"/>
              <a:t>i</a:t>
            </a:r>
            <a:r>
              <a:rPr lang="en-US" sz="2000" dirty="0"/>
              <a:t>. </a:t>
            </a:r>
            <a:r>
              <a:rPr lang="en-US" sz="2000" dirty="0" smtClean="0"/>
              <a:t>as a discrete RAID Controller Card</a:t>
            </a:r>
          </a:p>
          <a:p>
            <a:pPr marL="1371600" lvl="3" indent="0">
              <a:buNone/>
            </a:pPr>
            <a:r>
              <a:rPr lang="en-US" sz="2000" dirty="0" smtClean="0"/>
              <a:t>ii.  </a:t>
            </a:r>
            <a:r>
              <a:rPr lang="en-US" sz="2000" dirty="0"/>
              <a:t>as integrated </a:t>
            </a:r>
            <a:r>
              <a:rPr lang="en-US" sz="2000" dirty="0" smtClean="0"/>
              <a:t>hardware based </a:t>
            </a:r>
            <a:r>
              <a:rPr lang="en-US" sz="2000" dirty="0"/>
              <a:t>on RAID-on-Chip technology</a:t>
            </a:r>
          </a:p>
          <a:p>
            <a:endParaRPr lang="en-US" dirty="0" smtClean="0"/>
          </a:p>
          <a:p>
            <a:endParaRPr lang="en-US" dirty="0"/>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57926" y="4262438"/>
            <a:ext cx="2390775" cy="1914525"/>
          </a:xfrm>
          <a:prstGeom prst="rect">
            <a:avLst/>
          </a:prstGeom>
        </p:spPr>
      </p:pic>
    </p:spTree>
    <p:extLst>
      <p:ext uri="{BB962C8B-B14F-4D97-AF65-F5344CB8AC3E}">
        <p14:creationId xmlns:p14="http://schemas.microsoft.com/office/powerpoint/2010/main" val="42835378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127001"/>
            <a:ext cx="10515600" cy="787400"/>
          </a:xfrm>
        </p:spPr>
        <p:txBody>
          <a:bodyPr/>
          <a:lstStyle/>
          <a:p>
            <a:r>
              <a:rPr lang="en-US" dirty="0" smtClean="0"/>
              <a:t>HBA : Host Bus Adapter</a:t>
            </a:r>
            <a:endParaRPr lang="en-US" dirty="0"/>
          </a:p>
        </p:txBody>
      </p:sp>
      <p:sp>
        <p:nvSpPr>
          <p:cNvPr id="3" name="Content Placeholder 2"/>
          <p:cNvSpPr>
            <a:spLocks noGrp="1"/>
          </p:cNvSpPr>
          <p:nvPr>
            <p:ph idx="1"/>
          </p:nvPr>
        </p:nvSpPr>
        <p:spPr>
          <a:xfrm>
            <a:off x="828575" y="914401"/>
            <a:ext cx="10515600" cy="5447898"/>
          </a:xfrm>
        </p:spPr>
        <p:txBody>
          <a:bodyPr/>
          <a:lstStyle/>
          <a:p>
            <a:r>
              <a:rPr lang="en-US" dirty="0" smtClean="0"/>
              <a:t>It is a circuit board or integrated circuit adapter that provides input/output processing and physical connectivity between computer or host system to network and storage devices</a:t>
            </a:r>
          </a:p>
          <a:p>
            <a:r>
              <a:rPr lang="en-US" dirty="0" smtClean="0"/>
              <a:t>HBA relives host processor from data storage and retrieval task, improves performance</a:t>
            </a:r>
          </a:p>
          <a:p>
            <a:r>
              <a:rPr lang="en-US" dirty="0"/>
              <a:t>HBAs are most commonly used in </a:t>
            </a:r>
            <a:r>
              <a:rPr lang="en-US" dirty="0" err="1"/>
              <a:t>Fibre</a:t>
            </a:r>
            <a:r>
              <a:rPr lang="en-US" dirty="0"/>
              <a:t> Channel (FC) SAN environments and are also used for connecting SCSI and SATA devices</a:t>
            </a:r>
            <a:r>
              <a:rPr lang="en-US" dirty="0" smtClean="0"/>
              <a:t>.</a:t>
            </a:r>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6123" y="4390523"/>
            <a:ext cx="2790825" cy="16383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8255" y="4390523"/>
            <a:ext cx="2486025" cy="1838325"/>
          </a:xfrm>
          <a:prstGeom prst="rect">
            <a:avLst/>
          </a:prstGeom>
        </p:spPr>
      </p:pic>
    </p:spTree>
    <p:extLst>
      <p:ext uri="{BB962C8B-B14F-4D97-AF65-F5344CB8AC3E}">
        <p14:creationId xmlns:p14="http://schemas.microsoft.com/office/powerpoint/2010/main" val="398114695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692" y="76367"/>
            <a:ext cx="10515600" cy="626277"/>
          </a:xfrm>
        </p:spPr>
        <p:txBody>
          <a:bodyPr>
            <a:normAutofit fontScale="90000"/>
          </a:bodyPr>
          <a:lstStyle/>
          <a:p>
            <a:r>
              <a:rPr lang="en-US" dirty="0" smtClean="0"/>
              <a:t>WWN (World Wide Name)</a:t>
            </a:r>
            <a:endParaRPr lang="en-US" dirty="0"/>
          </a:p>
        </p:txBody>
      </p:sp>
      <p:sp>
        <p:nvSpPr>
          <p:cNvPr id="3" name="Content Placeholder 2"/>
          <p:cNvSpPr>
            <a:spLocks noGrp="1"/>
          </p:cNvSpPr>
          <p:nvPr>
            <p:ph idx="1"/>
          </p:nvPr>
        </p:nvSpPr>
        <p:spPr>
          <a:xfrm>
            <a:off x="838200" y="702644"/>
            <a:ext cx="10515600" cy="5474319"/>
          </a:xfrm>
        </p:spPr>
        <p:txBody>
          <a:bodyPr/>
          <a:lstStyle/>
          <a:p>
            <a:r>
              <a:rPr lang="en-US" dirty="0" smtClean="0"/>
              <a:t>It’s a 64 bit unique identifier</a:t>
            </a:r>
          </a:p>
          <a:p>
            <a:r>
              <a:rPr lang="en-US" dirty="0" smtClean="0"/>
              <a:t>WWN may be used as a WWNN (World Wide Node Name) to identify an endpoint, or a WWPN (World Wide Port Name) to identify an individual port on a switch.</a:t>
            </a:r>
          </a:p>
          <a:p>
            <a:r>
              <a:rPr lang="en-US" dirty="0" smtClean="0"/>
              <a:t>assigned to a manufacturer by the Institute of Electrical and Electronic Engineers (IEEE) and hard-coded into a </a:t>
            </a:r>
            <a:r>
              <a:rPr lang="en-US" dirty="0" err="1" smtClean="0"/>
              <a:t>Fibre</a:t>
            </a:r>
            <a:r>
              <a:rPr lang="en-US" dirty="0" smtClean="0"/>
              <a:t> Channel  device. </a:t>
            </a:r>
          </a:p>
          <a:p>
            <a:endParaRPr lang="en-US" dirty="0"/>
          </a:p>
        </p:txBody>
      </p:sp>
    </p:spTree>
    <p:extLst>
      <p:ext uri="{BB962C8B-B14F-4D97-AF65-F5344CB8AC3E}">
        <p14:creationId xmlns:p14="http://schemas.microsoft.com/office/powerpoint/2010/main" val="15538938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WWN</a:t>
            </a:r>
            <a:endParaRPr lang="en-US" dirty="0"/>
          </a:p>
        </p:txBody>
      </p:sp>
      <p:sp>
        <p:nvSpPr>
          <p:cNvPr id="3" name="Content Placeholder 2"/>
          <p:cNvSpPr>
            <a:spLocks noGrp="1"/>
          </p:cNvSpPr>
          <p:nvPr>
            <p:ph idx="1"/>
          </p:nvPr>
        </p:nvSpPr>
        <p:spPr/>
        <p:txBody>
          <a:bodyPr/>
          <a:lstStyle/>
          <a:p>
            <a:r>
              <a:rPr lang="en-US" dirty="0" smtClean="0"/>
              <a:t>FCP uses WWN World Wide Names for its addressing</a:t>
            </a:r>
          </a:p>
          <a:p>
            <a:r>
              <a:rPr lang="en-US" dirty="0" smtClean="0"/>
              <a:t>WWNs are 8 byte addresses made up of 16 hexadecimal characters</a:t>
            </a:r>
          </a:p>
          <a:p>
            <a:r>
              <a:rPr lang="en-US" dirty="0" smtClean="0"/>
              <a:t>Their format is : </a:t>
            </a:r>
            <a:r>
              <a:rPr lang="en-US" b="1" dirty="0" smtClean="0"/>
              <a:t>15:00:00:f0:8c:08:95:de</a:t>
            </a:r>
          </a:p>
          <a:p>
            <a:r>
              <a:rPr lang="en-US" dirty="0" smtClean="0"/>
              <a:t>WWN is assigned to a node in the storage network</a:t>
            </a:r>
          </a:p>
          <a:p>
            <a:endParaRPr lang="en-US" dirty="0"/>
          </a:p>
        </p:txBody>
      </p:sp>
    </p:spTree>
    <p:extLst>
      <p:ext uri="{BB962C8B-B14F-4D97-AF65-F5344CB8AC3E}">
        <p14:creationId xmlns:p14="http://schemas.microsoft.com/office/powerpoint/2010/main" val="247887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5195"/>
            <a:ext cx="10515600" cy="532435"/>
          </a:xfrm>
        </p:spPr>
        <p:txBody>
          <a:bodyPr>
            <a:normAutofit fontScale="90000"/>
          </a:bodyPr>
          <a:lstStyle/>
          <a:p>
            <a:r>
              <a:rPr lang="en-US" dirty="0" smtClean="0"/>
              <a:t>NAS </a:t>
            </a:r>
            <a:endParaRPr lang="en-US" dirty="0"/>
          </a:p>
        </p:txBody>
      </p:sp>
      <p:sp>
        <p:nvSpPr>
          <p:cNvPr id="3" name="Content Placeholder 2"/>
          <p:cNvSpPr>
            <a:spLocks noGrp="1"/>
          </p:cNvSpPr>
          <p:nvPr>
            <p:ph idx="1"/>
          </p:nvPr>
        </p:nvSpPr>
        <p:spPr>
          <a:xfrm>
            <a:off x="734028" y="1038545"/>
            <a:ext cx="10515600" cy="4910841"/>
          </a:xfrm>
        </p:spPr>
        <p:txBody>
          <a:bodyPr>
            <a:normAutofit/>
          </a:bodyPr>
          <a:lstStyle/>
          <a:p>
            <a:r>
              <a:rPr lang="en-US" dirty="0" smtClean="0"/>
              <a:t>Sharing the storage over network</a:t>
            </a:r>
          </a:p>
          <a:p>
            <a:r>
              <a:rPr lang="en-US" dirty="0" smtClean="0"/>
              <a:t>storage </a:t>
            </a:r>
            <a:r>
              <a:rPr lang="en-US" dirty="0"/>
              <a:t>that is </a:t>
            </a:r>
            <a:r>
              <a:rPr lang="en-US" dirty="0" smtClean="0"/>
              <a:t>directly attached </a:t>
            </a:r>
            <a:r>
              <a:rPr lang="en-US" dirty="0"/>
              <a:t>to a computer network (LAN) through network file system protocols such as NFS </a:t>
            </a:r>
            <a:r>
              <a:rPr lang="en-US" dirty="0" smtClean="0"/>
              <a:t>and CIFS.</a:t>
            </a:r>
          </a:p>
          <a:p>
            <a:r>
              <a:rPr lang="en-US" dirty="0" smtClean="0"/>
              <a:t>NAS does the file level I/O over the network</a:t>
            </a:r>
          </a:p>
          <a:p>
            <a:r>
              <a:rPr lang="en-US" dirty="0"/>
              <a:t>the data is transferred </a:t>
            </a:r>
            <a:r>
              <a:rPr lang="en-US" dirty="0" smtClean="0"/>
              <a:t>across the </a:t>
            </a:r>
            <a:r>
              <a:rPr lang="en-US" dirty="0"/>
              <a:t>network to the </a:t>
            </a:r>
            <a:r>
              <a:rPr lang="en-US" dirty="0" smtClean="0"/>
              <a:t>recipient </a:t>
            </a:r>
            <a:r>
              <a:rPr lang="en-US" dirty="0"/>
              <a:t>in a file data stream that was </a:t>
            </a:r>
            <a:r>
              <a:rPr lang="en-US" dirty="0" smtClean="0"/>
              <a:t>processed from </a:t>
            </a:r>
            <a:r>
              <a:rPr lang="en-US" dirty="0"/>
              <a:t>the data </a:t>
            </a:r>
            <a:r>
              <a:rPr lang="en-US" dirty="0" smtClean="0"/>
              <a:t>blocks</a:t>
            </a:r>
          </a:p>
          <a:p>
            <a:r>
              <a:rPr lang="en-US" dirty="0"/>
              <a:t>As the file access model is built on a higher abstraction layer, </a:t>
            </a:r>
            <a:r>
              <a:rPr lang="en-US" dirty="0" smtClean="0"/>
              <a:t>it requires </a:t>
            </a:r>
            <a:r>
              <a:rPr lang="en-US" dirty="0"/>
              <a:t>an extra layer of processing both in the host </a:t>
            </a:r>
            <a:r>
              <a:rPr lang="en-US" dirty="0" smtClean="0"/>
              <a:t>computer</a:t>
            </a:r>
            <a:r>
              <a:rPr lang="en-US" dirty="0"/>
              <a:t>, and in </a:t>
            </a:r>
            <a:r>
              <a:rPr lang="en-US" dirty="0" smtClean="0"/>
              <a:t>the function </a:t>
            </a:r>
            <a:r>
              <a:rPr lang="en-US" dirty="0"/>
              <a:t>of translation between file accesses and block accesses in the NAS box.</a:t>
            </a:r>
          </a:p>
          <a:p>
            <a:endParaRPr lang="en-US" dirty="0"/>
          </a:p>
        </p:txBody>
      </p:sp>
    </p:spTree>
    <p:extLst>
      <p:ext uri="{BB962C8B-B14F-4D97-AF65-F5344CB8AC3E}">
        <p14:creationId xmlns:p14="http://schemas.microsoft.com/office/powerpoint/2010/main" val="32021607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WWPN</a:t>
            </a:r>
            <a:br>
              <a:rPr lang="en-US" dirty="0" smtClean="0"/>
            </a:br>
            <a:r>
              <a:rPr lang="en-US" dirty="0" smtClean="0"/>
              <a:t>		</a:t>
            </a:r>
            <a:endParaRPr lang="en-US" dirty="0"/>
          </a:p>
        </p:txBody>
      </p:sp>
      <p:sp>
        <p:nvSpPr>
          <p:cNvPr id="3" name="Content Placeholder 2"/>
          <p:cNvSpPr>
            <a:spLocks noGrp="1"/>
          </p:cNvSpPr>
          <p:nvPr>
            <p:ph idx="1"/>
          </p:nvPr>
        </p:nvSpPr>
        <p:spPr/>
        <p:txBody>
          <a:bodyPr/>
          <a:lstStyle/>
          <a:p>
            <a:r>
              <a:rPr lang="en-US" dirty="0" smtClean="0"/>
              <a:t>It is  individual assigned to every induvial port on a node</a:t>
            </a:r>
          </a:p>
          <a:p>
            <a:r>
              <a:rPr lang="en-US" dirty="0" smtClean="0"/>
              <a:t>A multi-port HBA will have different WWPN`s on each port</a:t>
            </a:r>
          </a:p>
          <a:p>
            <a:r>
              <a:rPr lang="en-US" dirty="0" smtClean="0"/>
              <a:t>Equivalent to MAC  addresses in Ethernet</a:t>
            </a:r>
          </a:p>
          <a:p>
            <a:r>
              <a:rPr lang="en-US" dirty="0" smtClean="0"/>
              <a:t>The WWPN is burned in by the manufacturer and guaranteed to be globally unique</a:t>
            </a:r>
          </a:p>
          <a:p>
            <a:r>
              <a:rPr lang="en-US" dirty="0" smtClean="0"/>
              <a:t>WWPNs are assigned to HBAs on both the clients and the storage system</a:t>
            </a:r>
          </a:p>
          <a:p>
            <a:r>
              <a:rPr lang="en-US" dirty="0" smtClean="0"/>
              <a:t>WWPNs are consider when configuring fiber channel network</a:t>
            </a:r>
            <a:endParaRPr lang="en-US" dirty="0"/>
          </a:p>
        </p:txBody>
      </p:sp>
    </p:spTree>
    <p:extLst>
      <p:ext uri="{BB962C8B-B14F-4D97-AF65-F5344CB8AC3E}">
        <p14:creationId xmlns:p14="http://schemas.microsoft.com/office/powerpoint/2010/main" val="38843349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4948"/>
            <a:ext cx="10515600" cy="6204857"/>
          </a:xfrm>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pPr>
              <a:buNone/>
            </a:pPr>
            <a:r>
              <a:rPr lang="en-US" dirty="0" smtClean="0"/>
              <a:t>20 - this is a Node (WWNN)</a:t>
            </a:r>
          </a:p>
          <a:p>
            <a:r>
              <a:rPr lang="en-US" dirty="0" smtClean="0"/>
              <a:t>     21 - this is the WWPN of Port 1</a:t>
            </a:r>
          </a:p>
          <a:p>
            <a:r>
              <a:rPr lang="en-US" dirty="0" smtClean="0"/>
              <a:t>     22 - this is the WWPN of Port 2</a:t>
            </a:r>
          </a:p>
          <a:p>
            <a:endParaRPr lang="en-US" dirty="0"/>
          </a:p>
        </p:txBody>
      </p:sp>
      <p:pic>
        <p:nvPicPr>
          <p:cNvPr id="1026" name="Picture 2" descr="http://2.bp.blogspot.com/-pCYQe3njMbw/UQCbcn8qw2I/AAAAAAAAHd0/VBwnE-QOCfI/s1600/34562321.jpg"/>
          <p:cNvPicPr>
            <a:picLocks noChangeAspect="1" noChangeArrowheads="1"/>
          </p:cNvPicPr>
          <p:nvPr/>
        </p:nvPicPr>
        <p:blipFill>
          <a:blip r:embed="rId2" cstate="print"/>
          <a:srcRect/>
          <a:stretch>
            <a:fillRect/>
          </a:stretch>
        </p:blipFill>
        <p:spPr bwMode="auto">
          <a:xfrm>
            <a:off x="1592489" y="496389"/>
            <a:ext cx="6915150" cy="4591051"/>
          </a:xfrm>
          <a:prstGeom prst="rect">
            <a:avLst/>
          </a:prstGeom>
          <a:noFill/>
        </p:spPr>
      </p:pic>
    </p:spTree>
    <p:extLst>
      <p:ext uri="{BB962C8B-B14F-4D97-AF65-F5344CB8AC3E}">
        <p14:creationId xmlns:p14="http://schemas.microsoft.com/office/powerpoint/2010/main" val="12649167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Aliases</a:t>
            </a:r>
            <a:endParaRPr lang="en-US" dirty="0"/>
          </a:p>
        </p:txBody>
      </p:sp>
      <p:sp>
        <p:nvSpPr>
          <p:cNvPr id="3" name="Content Placeholder 2"/>
          <p:cNvSpPr>
            <a:spLocks noGrp="1"/>
          </p:cNvSpPr>
          <p:nvPr>
            <p:ph idx="1"/>
          </p:nvPr>
        </p:nvSpPr>
        <p:spPr/>
        <p:txBody>
          <a:bodyPr/>
          <a:lstStyle/>
          <a:p>
            <a:r>
              <a:rPr lang="en-US" dirty="0" smtClean="0"/>
              <a:t>Aliases can be configured to make configuration and troubleshooting easier</a:t>
            </a:r>
          </a:p>
          <a:p>
            <a:r>
              <a:rPr lang="en-US" dirty="0" smtClean="0"/>
              <a:t>For example we could create an alias named EXCHANGE –SERVER for the </a:t>
            </a:r>
            <a:r>
              <a:rPr lang="en-US" dirty="0" err="1" smtClean="0"/>
              <a:t>Exchnage</a:t>
            </a:r>
            <a:r>
              <a:rPr lang="en-US" dirty="0" smtClean="0"/>
              <a:t> Server with WWPN 15:00:00:f0:8c:08:95:8e</a:t>
            </a:r>
          </a:p>
          <a:p>
            <a:r>
              <a:rPr lang="en-US" dirty="0" smtClean="0"/>
              <a:t>Aliases can be configured on both </a:t>
            </a:r>
            <a:r>
              <a:rPr lang="en-US" dirty="0" err="1" smtClean="0"/>
              <a:t>th</a:t>
            </a:r>
            <a:r>
              <a:rPr lang="en-US" dirty="0" smtClean="0"/>
              <a:t> the </a:t>
            </a:r>
            <a:r>
              <a:rPr lang="en-US" dirty="0" err="1" smtClean="0"/>
              <a:t>fibre</a:t>
            </a:r>
            <a:r>
              <a:rPr lang="en-US" dirty="0" smtClean="0"/>
              <a:t> channel switches and storage system</a:t>
            </a:r>
            <a:endParaRPr lang="en-US" dirty="0"/>
          </a:p>
        </p:txBody>
      </p:sp>
    </p:spTree>
    <p:extLst>
      <p:ext uri="{BB962C8B-B14F-4D97-AF65-F5344CB8AC3E}">
        <p14:creationId xmlns:p14="http://schemas.microsoft.com/office/powerpoint/2010/main" val="1079815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990" y="209009"/>
            <a:ext cx="10515600" cy="638484"/>
          </a:xfrm>
        </p:spPr>
        <p:txBody>
          <a:bodyPr>
            <a:normAutofit fontScale="90000"/>
          </a:bodyPr>
          <a:lstStyle/>
          <a:p>
            <a:r>
              <a:rPr lang="en-US" dirty="0" smtClean="0"/>
              <a:t>Cache</a:t>
            </a:r>
            <a:endParaRPr lang="en-US" dirty="0"/>
          </a:p>
        </p:txBody>
      </p:sp>
      <p:sp>
        <p:nvSpPr>
          <p:cNvPr id="3" name="Content Placeholder 2"/>
          <p:cNvSpPr>
            <a:spLocks noGrp="1"/>
          </p:cNvSpPr>
          <p:nvPr>
            <p:ph idx="1"/>
          </p:nvPr>
        </p:nvSpPr>
        <p:spPr>
          <a:xfrm>
            <a:off x="838200" y="1204332"/>
            <a:ext cx="10515600" cy="4972631"/>
          </a:xfrm>
        </p:spPr>
        <p:txBody>
          <a:bodyPr/>
          <a:lstStyle/>
          <a:p>
            <a:r>
              <a:rPr lang="en-US" dirty="0"/>
              <a:t>a hardware or software component that stores data so future requests for that data can be served </a:t>
            </a:r>
            <a:r>
              <a:rPr lang="en-US" dirty="0" smtClean="0"/>
              <a:t>faster</a:t>
            </a:r>
          </a:p>
          <a:p>
            <a:r>
              <a:rPr lang="en-US" dirty="0"/>
              <a:t>A </a:t>
            </a:r>
            <a:r>
              <a:rPr lang="en-US" i="1" dirty="0"/>
              <a:t>cache hit</a:t>
            </a:r>
            <a:r>
              <a:rPr lang="en-US" dirty="0"/>
              <a:t> occurs when the requested data can be found in a </a:t>
            </a:r>
            <a:r>
              <a:rPr lang="en-US" dirty="0" smtClean="0"/>
              <a:t>cache</a:t>
            </a:r>
          </a:p>
          <a:p>
            <a:r>
              <a:rPr lang="en-US" dirty="0"/>
              <a:t>A </a:t>
            </a:r>
            <a:r>
              <a:rPr lang="en-US" i="1" dirty="0"/>
              <a:t>cache </a:t>
            </a:r>
            <a:r>
              <a:rPr lang="en-US" i="1" dirty="0" smtClean="0"/>
              <a:t>miss</a:t>
            </a:r>
            <a:r>
              <a:rPr lang="en-US" dirty="0" smtClean="0"/>
              <a:t> </a:t>
            </a:r>
            <a:r>
              <a:rPr lang="en-US" dirty="0"/>
              <a:t>occurs when the requested data can </a:t>
            </a:r>
            <a:r>
              <a:rPr lang="en-US" dirty="0" smtClean="0"/>
              <a:t>not be </a:t>
            </a:r>
            <a:r>
              <a:rPr lang="en-US" dirty="0"/>
              <a:t>found in a </a:t>
            </a:r>
            <a:r>
              <a:rPr lang="en-US" dirty="0" smtClean="0"/>
              <a:t>cache</a:t>
            </a:r>
          </a:p>
          <a:p>
            <a:r>
              <a:rPr lang="en-US" dirty="0" smtClean="0"/>
              <a:t>There are three caching techniques</a:t>
            </a:r>
          </a:p>
          <a:p>
            <a:pPr lvl="2"/>
            <a:r>
              <a:rPr lang="en-US" dirty="0" smtClean="0"/>
              <a:t>Write Through</a:t>
            </a:r>
          </a:p>
          <a:p>
            <a:pPr lvl="2"/>
            <a:r>
              <a:rPr lang="en-US" dirty="0" smtClean="0"/>
              <a:t>Write back</a:t>
            </a:r>
          </a:p>
          <a:p>
            <a:pPr lvl="2"/>
            <a:endParaRPr lang="en-US" dirty="0"/>
          </a:p>
        </p:txBody>
      </p:sp>
    </p:spTree>
    <p:extLst>
      <p:ext uri="{BB962C8B-B14F-4D97-AF65-F5344CB8AC3E}">
        <p14:creationId xmlns:p14="http://schemas.microsoft.com/office/powerpoint/2010/main" val="12775747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0774"/>
          </a:xfrm>
        </p:spPr>
        <p:txBody>
          <a:bodyPr>
            <a:normAutofit fontScale="90000"/>
          </a:bodyPr>
          <a:lstStyle/>
          <a:p>
            <a:r>
              <a:rPr lang="en-US" dirty="0" smtClean="0"/>
              <a:t>Multipathing </a:t>
            </a:r>
            <a:endParaRPr lang="en-US" dirty="0"/>
          </a:p>
        </p:txBody>
      </p:sp>
      <p:sp>
        <p:nvSpPr>
          <p:cNvPr id="3" name="Content Placeholder 2"/>
          <p:cNvSpPr>
            <a:spLocks noGrp="1"/>
          </p:cNvSpPr>
          <p:nvPr>
            <p:ph idx="1"/>
          </p:nvPr>
        </p:nvSpPr>
        <p:spPr>
          <a:xfrm>
            <a:off x="838200" y="1126156"/>
            <a:ext cx="10515600" cy="5050807"/>
          </a:xfrm>
        </p:spPr>
        <p:txBody>
          <a:bodyPr/>
          <a:lstStyle/>
          <a:p>
            <a:r>
              <a:rPr lang="en-US" dirty="0" smtClean="0"/>
              <a:t>Multiple paths to access data</a:t>
            </a:r>
          </a:p>
          <a:p>
            <a:r>
              <a:rPr lang="en-US" dirty="0"/>
              <a:t>technique of creating more than one physical path between the server and its storage devices. </a:t>
            </a:r>
            <a:endParaRPr lang="en-US" dirty="0" smtClean="0"/>
          </a:p>
          <a:p>
            <a:r>
              <a:rPr lang="en-US" dirty="0" smtClean="0"/>
              <a:t>Goal is protection and performance</a:t>
            </a:r>
          </a:p>
          <a:p>
            <a:r>
              <a:rPr lang="en-US" dirty="0" smtClean="0"/>
              <a:t>Used as failover for accessing data</a:t>
            </a:r>
          </a:p>
          <a:p>
            <a:r>
              <a:rPr lang="en-US" dirty="0"/>
              <a:t>multipathing can assist with load </a:t>
            </a:r>
            <a:r>
              <a:rPr lang="en-US" dirty="0" smtClean="0"/>
              <a:t>balancing </a:t>
            </a:r>
            <a:r>
              <a:rPr lang="en-US" dirty="0"/>
              <a:t>spreading I/O across multiple paths to reduce </a:t>
            </a:r>
            <a:r>
              <a:rPr lang="en-US" dirty="0" smtClean="0"/>
              <a:t>latency</a:t>
            </a:r>
          </a:p>
          <a:p>
            <a:endParaRPr lang="en-US" dirty="0" smtClean="0"/>
          </a:p>
          <a:p>
            <a:endParaRPr lang="en-US" dirty="0"/>
          </a:p>
        </p:txBody>
      </p:sp>
    </p:spTree>
    <p:extLst>
      <p:ext uri="{BB962C8B-B14F-4D97-AF65-F5344CB8AC3E}">
        <p14:creationId xmlns:p14="http://schemas.microsoft.com/office/powerpoint/2010/main" val="87964073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1007"/>
            <a:ext cx="10515600" cy="500514"/>
          </a:xfrm>
        </p:spPr>
        <p:txBody>
          <a:bodyPr>
            <a:normAutofit fontScale="90000"/>
          </a:bodyPr>
          <a:lstStyle/>
          <a:p>
            <a:r>
              <a:rPr lang="en-US" dirty="0" smtClean="0"/>
              <a:t>Multipathing</a:t>
            </a:r>
            <a:endParaRPr lang="en-US" dirty="0"/>
          </a:p>
        </p:txBody>
      </p:sp>
      <p:pic>
        <p:nvPicPr>
          <p:cNvPr id="5" name="Content Placeholder 4"/>
          <p:cNvPicPr>
            <a:picLocks noGrp="1" noChangeAspect="1"/>
          </p:cNvPicPr>
          <p:nvPr>
            <p:ph idx="1"/>
          </p:nvPr>
        </p:nvPicPr>
        <p:blipFill>
          <a:blip r:embed="rId2" cstate="print"/>
          <a:stretch>
            <a:fillRect/>
          </a:stretch>
        </p:blipFill>
        <p:spPr>
          <a:xfrm>
            <a:off x="664143" y="818147"/>
            <a:ext cx="6618157" cy="3936733"/>
          </a:xfrm>
          <a:prstGeom prst="rect">
            <a:avLst/>
          </a:prstGeom>
        </p:spPr>
      </p:pic>
      <p:sp>
        <p:nvSpPr>
          <p:cNvPr id="6" name="TextBox 5"/>
          <p:cNvSpPr txBox="1"/>
          <p:nvPr/>
        </p:nvSpPr>
        <p:spPr>
          <a:xfrm>
            <a:off x="664143" y="4947385"/>
            <a:ext cx="9288379" cy="1477328"/>
          </a:xfrm>
          <a:prstGeom prst="rect">
            <a:avLst/>
          </a:prstGeom>
          <a:noFill/>
        </p:spPr>
        <p:txBody>
          <a:bodyPr wrap="square" rtlCol="0">
            <a:spAutoFit/>
          </a:bodyPr>
          <a:lstStyle/>
          <a:p>
            <a:r>
              <a:rPr lang="en-US" b="1" dirty="0"/>
              <a:t>Example of Multipathing Driver built in operating systems:</a:t>
            </a:r>
            <a:endParaRPr lang="en-US" dirty="0"/>
          </a:p>
          <a:p>
            <a:pPr marL="285750" indent="-285750">
              <a:buFont typeface="Arial" panose="020B0604020202020204" pitchFamily="34" charset="0"/>
              <a:buChar char="•"/>
            </a:pPr>
            <a:r>
              <a:rPr lang="en-US" dirty="0"/>
              <a:t>MPIO for windows OS</a:t>
            </a:r>
          </a:p>
          <a:p>
            <a:pPr marL="285750" indent="-285750">
              <a:buFont typeface="Arial" panose="020B0604020202020204" pitchFamily="34" charset="0"/>
              <a:buChar char="•"/>
            </a:pPr>
            <a:r>
              <a:rPr lang="en-US" dirty="0"/>
              <a:t>DM-Multipath for Linux OS</a:t>
            </a:r>
          </a:p>
          <a:p>
            <a:pPr marL="285750" indent="-285750">
              <a:buFont typeface="Arial" panose="020B0604020202020204" pitchFamily="34" charset="0"/>
              <a:buChar char="•"/>
            </a:pPr>
            <a:r>
              <a:rPr lang="en-US" dirty="0"/>
              <a:t>NMP for VMware ESXi</a:t>
            </a:r>
          </a:p>
          <a:p>
            <a:endParaRPr lang="en-US" dirty="0"/>
          </a:p>
        </p:txBody>
      </p:sp>
    </p:spTree>
    <p:extLst>
      <p:ext uri="{BB962C8B-B14F-4D97-AF65-F5344CB8AC3E}">
        <p14:creationId xmlns:p14="http://schemas.microsoft.com/office/powerpoint/2010/main" val="41747256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WWN Zoning</a:t>
            </a:r>
            <a:endParaRPr lang="en-US" sz="4000" b="1" dirty="0"/>
          </a:p>
        </p:txBody>
      </p:sp>
      <p:sp>
        <p:nvSpPr>
          <p:cNvPr id="3" name="Content Placeholder 2"/>
          <p:cNvSpPr>
            <a:spLocks noGrp="1"/>
          </p:cNvSpPr>
          <p:nvPr>
            <p:ph idx="1"/>
          </p:nvPr>
        </p:nvSpPr>
        <p:spPr/>
        <p:txBody>
          <a:bodyPr>
            <a:normAutofit/>
          </a:bodyPr>
          <a:lstStyle/>
          <a:p>
            <a:r>
              <a:rPr lang="en-US" dirty="0" smtClean="0"/>
              <a:t> groups a number of WWNs in a storage-area network zone and allows them to communicate with each other.</a:t>
            </a:r>
          </a:p>
          <a:p>
            <a:r>
              <a:rPr lang="en-US" dirty="0" smtClean="0"/>
              <a:t> The switch port that each device is connected to is irrelevant when WWN zoning is configured. </a:t>
            </a:r>
          </a:p>
          <a:p>
            <a:r>
              <a:rPr lang="en-US" dirty="0" smtClean="0"/>
              <a:t>An advantage to this type of zoning is that if a port is suspected of being faulty, another port can be used without the need for fabric reconfiguration. </a:t>
            </a:r>
          </a:p>
          <a:p>
            <a:r>
              <a:rPr lang="en-US" dirty="0" smtClean="0"/>
              <a:t>A disadvantage with WWN zoning is that if there's a host bus adapter (HBA) failure, the fabric will need to be reconfigured for the host to reconnect to its storage. </a:t>
            </a:r>
            <a:endParaRPr lang="en-US" dirty="0"/>
          </a:p>
        </p:txBody>
      </p:sp>
    </p:spTree>
    <p:extLst>
      <p:ext uri="{BB962C8B-B14F-4D97-AF65-F5344CB8AC3E}">
        <p14:creationId xmlns:p14="http://schemas.microsoft.com/office/powerpoint/2010/main" val="5867197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Zoning</a:t>
            </a:r>
            <a:endParaRPr lang="en-US" dirty="0"/>
          </a:p>
        </p:txBody>
      </p:sp>
      <p:sp>
        <p:nvSpPr>
          <p:cNvPr id="3" name="Content Placeholder 2"/>
          <p:cNvSpPr>
            <a:spLocks noGrp="1"/>
          </p:cNvSpPr>
          <p:nvPr>
            <p:ph idx="1"/>
          </p:nvPr>
        </p:nvSpPr>
        <p:spPr/>
        <p:txBody>
          <a:bodyPr/>
          <a:lstStyle/>
          <a:p>
            <a:r>
              <a:rPr lang="en-US" dirty="0" smtClean="0"/>
              <a:t>For </a:t>
            </a:r>
            <a:r>
              <a:rPr lang="en-US" dirty="0" err="1" smtClean="0"/>
              <a:t>secucrity</a:t>
            </a:r>
            <a:r>
              <a:rPr lang="en-US" dirty="0" smtClean="0"/>
              <a:t> zoning will be configured on the switches to control which </a:t>
            </a:r>
            <a:r>
              <a:rPr lang="en-US" dirty="0" err="1" smtClean="0"/>
              <a:t>hostts</a:t>
            </a:r>
            <a:r>
              <a:rPr lang="en-US" dirty="0" smtClean="0"/>
              <a:t> are allowed to communicate with each other</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 ZONING</a:t>
            </a:r>
            <a:endParaRPr lang="en-US" dirty="0"/>
          </a:p>
        </p:txBody>
      </p:sp>
      <p:sp>
        <p:nvSpPr>
          <p:cNvPr id="3" name="Content Placeholder 2"/>
          <p:cNvSpPr>
            <a:spLocks noGrp="1"/>
          </p:cNvSpPr>
          <p:nvPr>
            <p:ph idx="1"/>
          </p:nvPr>
        </p:nvSpPr>
        <p:spPr/>
        <p:txBody>
          <a:bodyPr/>
          <a:lstStyle/>
          <a:p>
            <a:r>
              <a:rPr lang="en-US" dirty="0" smtClean="0"/>
              <a:t> groups particular switch ports together to allow any device connected to those ports to communicate with each other.</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LUN masking</a:t>
            </a:r>
            <a:endParaRPr lang="en-US" dirty="0"/>
          </a:p>
        </p:txBody>
      </p:sp>
      <p:sp>
        <p:nvSpPr>
          <p:cNvPr id="3" name="Content Placeholder 2"/>
          <p:cNvSpPr>
            <a:spLocks noGrp="1"/>
          </p:cNvSpPr>
          <p:nvPr>
            <p:ph idx="1"/>
          </p:nvPr>
        </p:nvSpPr>
        <p:spPr/>
        <p:txBody>
          <a:bodyPr>
            <a:normAutofit lnSpcReduction="10000"/>
          </a:bodyPr>
          <a:lstStyle/>
          <a:p>
            <a:r>
              <a:rPr lang="en-US" dirty="0" smtClean="0"/>
              <a:t>It critical that the right LUN is </a:t>
            </a:r>
            <a:r>
              <a:rPr lang="en-US" dirty="0" err="1" smtClean="0"/>
              <a:t>prsented</a:t>
            </a:r>
            <a:r>
              <a:rPr lang="en-US" dirty="0" smtClean="0"/>
              <a:t> to the right host</a:t>
            </a:r>
          </a:p>
          <a:p>
            <a:r>
              <a:rPr lang="en-US" dirty="0" smtClean="0"/>
              <a:t>If the wrong host is able to connect to a LUN then it is able to corrupt it</a:t>
            </a:r>
          </a:p>
          <a:p>
            <a:r>
              <a:rPr lang="en-US" dirty="0" smtClean="0"/>
              <a:t>Zoning prevents unauthorized hosts from reaching the storage </a:t>
            </a:r>
            <a:r>
              <a:rPr lang="en-US" dirty="0" err="1" smtClean="0"/>
              <a:t>sytem</a:t>
            </a:r>
            <a:r>
              <a:rPr lang="en-US" dirty="0" smtClean="0"/>
              <a:t>, but it will not prevent a host from accessing the wrong LUN once it get there</a:t>
            </a:r>
          </a:p>
          <a:p>
            <a:r>
              <a:rPr lang="en-US" dirty="0" smtClean="0"/>
              <a:t>LUN </a:t>
            </a:r>
            <a:r>
              <a:rPr lang="en-US" dirty="0" err="1" smtClean="0"/>
              <a:t>maskig</a:t>
            </a:r>
            <a:r>
              <a:rPr lang="en-US" dirty="0" smtClean="0"/>
              <a:t> is configured on the storage system to lock a LUN down to host or hosts who are authorized to access it</a:t>
            </a:r>
          </a:p>
          <a:p>
            <a:r>
              <a:rPr lang="en-US" dirty="0" smtClean="0"/>
              <a:t>To secure your storage you need to configure zoning on your switches  and LUN masking on your storage system</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Content Placeholder 19"/>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749800" y="5216525"/>
            <a:ext cx="2437359" cy="1616075"/>
          </a:xfrm>
        </p:spPr>
      </p:pic>
      <p:sp>
        <p:nvSpPr>
          <p:cNvPr id="5" name="Rectangle 4"/>
          <p:cNvSpPr/>
          <p:nvPr/>
        </p:nvSpPr>
        <p:spPr>
          <a:xfrm>
            <a:off x="323850" y="254000"/>
            <a:ext cx="3987800" cy="502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a:off x="2373859" y="1003300"/>
            <a:ext cx="0" cy="5358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373859" y="6261100"/>
            <a:ext cx="2566441"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7029450" y="6261100"/>
            <a:ext cx="1276350"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5966864" y="127000"/>
            <a:ext cx="5316512" cy="51254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Table 27"/>
          <p:cNvGraphicFramePr>
            <a:graphicFrameLocks noGrp="1"/>
          </p:cNvGraphicFramePr>
          <p:nvPr>
            <p:extLst>
              <p:ext uri="{D42A27DB-BD31-4B8C-83A1-F6EECF244321}">
                <p14:modId xmlns:p14="http://schemas.microsoft.com/office/powerpoint/2010/main" val="683480752"/>
              </p:ext>
            </p:extLst>
          </p:nvPr>
        </p:nvGraphicFramePr>
        <p:xfrm>
          <a:off x="6687590" y="1736166"/>
          <a:ext cx="4437611" cy="1765302"/>
        </p:xfrm>
        <a:graphic>
          <a:graphicData uri="http://schemas.openxmlformats.org/drawingml/2006/table">
            <a:tbl>
              <a:tblPr firstRow="1" bandRow="1">
                <a:tableStyleId>{5940675A-B579-460E-94D1-54222C63F5DA}</a:tableStyleId>
              </a:tblPr>
              <a:tblGrid>
                <a:gridCol w="1159411"/>
                <a:gridCol w="1455521"/>
                <a:gridCol w="1822679"/>
              </a:tblGrid>
              <a:tr h="538507">
                <a:tc rowSpan="3">
                  <a:txBody>
                    <a:bodyPr/>
                    <a:lstStyle/>
                    <a:p>
                      <a:pPr marL="0" algn="l" defTabSz="914400" rtl="0" eaLnBrk="1" latinLnBrk="0" hangingPunct="1"/>
                      <a:r>
                        <a:rPr lang="en-US" sz="1800" kern="1200" dirty="0" smtClean="0">
                          <a:solidFill>
                            <a:schemeClr val="tx1"/>
                          </a:solidFill>
                          <a:latin typeface="+mn-lt"/>
                          <a:ea typeface="+mn-ea"/>
                          <a:cs typeface="+mn-cs"/>
                        </a:rPr>
                        <a:t>Operating </a:t>
                      </a:r>
                    </a:p>
                    <a:p>
                      <a:pPr marL="0" algn="l" defTabSz="914400" rtl="0" eaLnBrk="1" latinLnBrk="0" hangingPunct="1"/>
                      <a:r>
                        <a:rPr lang="en-US" sz="1800" kern="1200" dirty="0" smtClean="0">
                          <a:solidFill>
                            <a:schemeClr val="tx1"/>
                          </a:solidFill>
                          <a:latin typeface="+mn-lt"/>
                          <a:ea typeface="+mn-ea"/>
                          <a:cs typeface="+mn-cs"/>
                        </a:rPr>
                        <a:t>System</a:t>
                      </a:r>
                      <a:endParaRPr lang="en-US" sz="1800" kern="1200" dirty="0">
                        <a:solidFill>
                          <a:schemeClr val="tx1"/>
                        </a:solidFill>
                        <a:latin typeface="+mn-lt"/>
                        <a:ea typeface="+mn-ea"/>
                        <a:cs typeface="+mn-cs"/>
                      </a:endParaRPr>
                    </a:p>
                  </a:txBody>
                  <a:tcPr/>
                </a:tc>
                <a:tc>
                  <a:txBody>
                    <a:bodyPr/>
                    <a:lstStyle/>
                    <a:p>
                      <a:pPr marL="0" algn="l" defTabSz="914400" rtl="0" eaLnBrk="1" latinLnBrk="0" hangingPunct="1"/>
                      <a:r>
                        <a:rPr lang="en-US" sz="1800" kern="1200" dirty="0" smtClean="0">
                          <a:solidFill>
                            <a:schemeClr val="tx1"/>
                          </a:solidFill>
                          <a:latin typeface="+mn-lt"/>
                          <a:ea typeface="+mn-ea"/>
                          <a:cs typeface="+mn-cs"/>
                        </a:rPr>
                        <a:t>Network File Protocol</a:t>
                      </a:r>
                      <a:endParaRPr lang="en-US" sz="1800" kern="1200" dirty="0">
                        <a:solidFill>
                          <a:schemeClr val="tx1"/>
                        </a:solidFill>
                        <a:latin typeface="+mn-lt"/>
                        <a:ea typeface="+mn-ea"/>
                        <a:cs typeface="+mn-cs"/>
                      </a:endParaRPr>
                    </a:p>
                  </a:txBody>
                  <a:tcPr/>
                </a:tc>
                <a:tc>
                  <a:txBody>
                    <a:bodyPr/>
                    <a:lstStyle/>
                    <a:p>
                      <a:r>
                        <a:rPr lang="en-US" dirty="0" smtClean="0"/>
                        <a:t>File System</a:t>
                      </a:r>
                      <a:endParaRPr lang="en-US" dirty="0"/>
                    </a:p>
                  </a:txBody>
                  <a:tcPr/>
                </a:tc>
              </a:tr>
              <a:tr h="480969">
                <a:tc vMerge="1">
                  <a:txBody>
                    <a:bodyPr/>
                    <a:lstStyle/>
                    <a:p>
                      <a:endParaRPr lang="en-US" dirty="0"/>
                    </a:p>
                  </a:txBody>
                  <a:tcPr/>
                </a:tc>
                <a:tc>
                  <a:txBody>
                    <a:bodyPr/>
                    <a:lstStyle/>
                    <a:p>
                      <a:r>
                        <a:rPr lang="en-US" dirty="0" smtClean="0"/>
                        <a:t>TCP/IP stack</a:t>
                      </a:r>
                      <a:endParaRPr lang="en-US" dirty="0"/>
                    </a:p>
                  </a:txBody>
                  <a:tcPr/>
                </a:tc>
                <a:tc>
                  <a:txBody>
                    <a:bodyPr/>
                    <a:lstStyle/>
                    <a:p>
                      <a:r>
                        <a:rPr lang="en-US" dirty="0" smtClean="0"/>
                        <a:t>Volume Manager</a:t>
                      </a:r>
                      <a:endParaRPr lang="en-US" dirty="0"/>
                    </a:p>
                  </a:txBody>
                  <a:tcPr/>
                </a:tc>
              </a:tr>
              <a:tr h="644253">
                <a:tc vMerge="1">
                  <a:txBody>
                    <a:bodyPr/>
                    <a:lstStyle/>
                    <a:p>
                      <a:endParaRPr lang="en-US" dirty="0"/>
                    </a:p>
                  </a:txBody>
                  <a:tcPr/>
                </a:tc>
                <a:tc>
                  <a:txBody>
                    <a:bodyPr/>
                    <a:lstStyle/>
                    <a:p>
                      <a:r>
                        <a:rPr lang="en-US" dirty="0" smtClean="0"/>
                        <a:t>NIC Driver</a:t>
                      </a:r>
                      <a:endParaRPr lang="en-US" dirty="0"/>
                    </a:p>
                  </a:txBody>
                  <a:tcPr/>
                </a:tc>
                <a:tc>
                  <a:txBody>
                    <a:bodyPr/>
                    <a:lstStyle/>
                    <a:p>
                      <a:r>
                        <a:rPr lang="en-US" dirty="0" smtClean="0"/>
                        <a:t>Disk system device driver</a:t>
                      </a:r>
                      <a:endParaRPr lang="en-US" dirty="0"/>
                    </a:p>
                  </a:txBody>
                  <a:tcPr/>
                </a:tc>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1680755988"/>
              </p:ext>
            </p:extLst>
          </p:nvPr>
        </p:nvGraphicFramePr>
        <p:xfrm>
          <a:off x="7620000" y="4023519"/>
          <a:ext cx="3200400" cy="640080"/>
        </p:xfrm>
        <a:graphic>
          <a:graphicData uri="http://schemas.openxmlformats.org/drawingml/2006/table">
            <a:tbl>
              <a:tblPr firstRow="1" bandRow="1">
                <a:tableStyleId>{5940675A-B579-460E-94D1-54222C63F5DA}</a:tableStyleId>
              </a:tblPr>
              <a:tblGrid>
                <a:gridCol w="1600200"/>
                <a:gridCol w="1600200"/>
              </a:tblGrid>
              <a:tr h="349779">
                <a:tc>
                  <a:txBody>
                    <a:bodyPr/>
                    <a:lstStyle/>
                    <a:p>
                      <a:r>
                        <a:rPr lang="en-US" dirty="0" smtClean="0"/>
                        <a:t>Network</a:t>
                      </a:r>
                      <a:r>
                        <a:rPr lang="en-US" baseline="0" dirty="0" smtClean="0"/>
                        <a:t> Interface card</a:t>
                      </a:r>
                      <a:endParaRPr lang="en-US" dirty="0"/>
                    </a:p>
                  </a:txBody>
                  <a:tcPr/>
                </a:tc>
                <a:tc>
                  <a:txBody>
                    <a:bodyPr/>
                    <a:lstStyle/>
                    <a:p>
                      <a:r>
                        <a:rPr lang="en-US" dirty="0" smtClean="0"/>
                        <a:t>HBA</a:t>
                      </a:r>
                      <a:endParaRPr lang="en-US" dirty="0"/>
                    </a:p>
                  </a:txBody>
                  <a:tcPr/>
                </a:tc>
              </a:tr>
            </a:tbl>
          </a:graphicData>
        </a:graphic>
      </p:graphicFrame>
      <p:cxnSp>
        <p:nvCxnSpPr>
          <p:cNvPr id="37" name="Straight Arrow Connector 36"/>
          <p:cNvCxnSpPr/>
          <p:nvPr/>
        </p:nvCxnSpPr>
        <p:spPr>
          <a:xfrm flipV="1">
            <a:off x="8305800" y="4663599"/>
            <a:ext cx="0" cy="1597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8305800" y="820340"/>
            <a:ext cx="0" cy="3190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0033000" y="820340"/>
            <a:ext cx="0" cy="3203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10033000" y="4663599"/>
            <a:ext cx="0" cy="1003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a:blip r:embed="rId3" cstate="print"/>
          <a:stretch>
            <a:fillRect/>
          </a:stretch>
        </p:blipFill>
        <p:spPr>
          <a:xfrm>
            <a:off x="9594850" y="5666740"/>
            <a:ext cx="945606" cy="1110059"/>
          </a:xfrm>
          <a:prstGeom prst="rect">
            <a:avLst/>
          </a:prstGeom>
        </p:spPr>
      </p:pic>
      <p:graphicFrame>
        <p:nvGraphicFramePr>
          <p:cNvPr id="59" name="Table 58"/>
          <p:cNvGraphicFramePr>
            <a:graphicFrameLocks noGrp="1"/>
          </p:cNvGraphicFramePr>
          <p:nvPr>
            <p:extLst>
              <p:ext uri="{D42A27DB-BD31-4B8C-83A1-F6EECF244321}">
                <p14:modId xmlns:p14="http://schemas.microsoft.com/office/powerpoint/2010/main" val="4033833328"/>
              </p:ext>
            </p:extLst>
          </p:nvPr>
        </p:nvGraphicFramePr>
        <p:xfrm>
          <a:off x="812801" y="1523999"/>
          <a:ext cx="2844800" cy="1787367"/>
        </p:xfrm>
        <a:graphic>
          <a:graphicData uri="http://schemas.openxmlformats.org/drawingml/2006/table">
            <a:tbl>
              <a:tblPr firstRow="1" bandRow="1">
                <a:tableStyleId>{5940675A-B579-460E-94D1-54222C63F5DA}</a:tableStyleId>
              </a:tblPr>
              <a:tblGrid>
                <a:gridCol w="1123696"/>
                <a:gridCol w="1721104"/>
              </a:tblGrid>
              <a:tr h="382429">
                <a:tc rowSpan="4">
                  <a:txBody>
                    <a:bodyPr/>
                    <a:lstStyle/>
                    <a:p>
                      <a:pPr marL="0" algn="l" defTabSz="914400" rtl="0" eaLnBrk="1" latinLnBrk="0" hangingPunct="1"/>
                      <a:endParaRPr lang="en-US" sz="1800" kern="1200" dirty="0" smtClean="0">
                        <a:solidFill>
                          <a:schemeClr val="tx1"/>
                        </a:solidFill>
                        <a:latin typeface="+mn-lt"/>
                        <a:ea typeface="+mn-ea"/>
                        <a:cs typeface="+mn-cs"/>
                      </a:endParaRPr>
                    </a:p>
                    <a:p>
                      <a:pPr marL="0" algn="l" defTabSz="914400" rtl="0" eaLnBrk="1" latinLnBrk="0" hangingPunct="1"/>
                      <a:endParaRPr lang="en-US" sz="1800" kern="1200" dirty="0" smtClean="0">
                        <a:solidFill>
                          <a:schemeClr val="tx1"/>
                        </a:solidFill>
                        <a:latin typeface="+mn-lt"/>
                        <a:ea typeface="+mn-ea"/>
                        <a:cs typeface="+mn-cs"/>
                      </a:endParaRPr>
                    </a:p>
                    <a:p>
                      <a:pPr marL="0" algn="l" defTabSz="914400" rtl="0" eaLnBrk="1" latinLnBrk="0" hangingPunct="1"/>
                      <a:r>
                        <a:rPr lang="en-US" sz="1800" kern="1200" dirty="0" smtClean="0">
                          <a:solidFill>
                            <a:schemeClr val="tx1"/>
                          </a:solidFill>
                          <a:latin typeface="+mn-lt"/>
                          <a:ea typeface="+mn-ea"/>
                          <a:cs typeface="+mn-cs"/>
                        </a:rPr>
                        <a:t>Operating System</a:t>
                      </a:r>
                      <a:endParaRPr lang="en-US" sz="1800" kern="1200" dirty="0">
                        <a:solidFill>
                          <a:schemeClr val="tx1"/>
                        </a:solidFill>
                        <a:latin typeface="+mn-lt"/>
                        <a:ea typeface="+mn-ea"/>
                        <a:cs typeface="+mn-cs"/>
                      </a:endParaRPr>
                    </a:p>
                  </a:txBody>
                  <a:tcPr/>
                </a:tc>
                <a:tc>
                  <a:txBody>
                    <a:bodyPr/>
                    <a:lstStyle/>
                    <a:p>
                      <a:pPr marL="0" algn="l" defTabSz="914400" rtl="0" eaLnBrk="1" latinLnBrk="0" hangingPunct="1"/>
                      <a:r>
                        <a:rPr lang="en-US" sz="1800" kern="1200" dirty="0" smtClean="0">
                          <a:solidFill>
                            <a:schemeClr val="tx1"/>
                          </a:solidFill>
                          <a:latin typeface="+mn-lt"/>
                          <a:ea typeface="+mn-ea"/>
                          <a:cs typeface="+mn-cs"/>
                        </a:rPr>
                        <a:t>I/O redirector</a:t>
                      </a:r>
                      <a:endParaRPr lang="en-US" sz="1800" kern="1200" dirty="0">
                        <a:solidFill>
                          <a:schemeClr val="tx1"/>
                        </a:solidFill>
                        <a:latin typeface="+mn-lt"/>
                        <a:ea typeface="+mn-ea"/>
                        <a:cs typeface="+mn-cs"/>
                      </a:endParaRPr>
                    </a:p>
                  </a:txBody>
                  <a:tcPr/>
                </a:tc>
              </a:tr>
              <a:tr h="382429">
                <a:tc vMerge="1">
                  <a:txBody>
                    <a:bodyPr/>
                    <a:lstStyle/>
                    <a:p>
                      <a:endParaRPr lang="en-US" dirty="0"/>
                    </a:p>
                  </a:txBody>
                  <a:tcPr/>
                </a:tc>
                <a:tc>
                  <a:txBody>
                    <a:bodyPr/>
                    <a:lstStyle/>
                    <a:p>
                      <a:r>
                        <a:rPr lang="en-US" dirty="0" smtClean="0"/>
                        <a:t>Network File Protocol</a:t>
                      </a:r>
                      <a:endParaRPr lang="en-US" dirty="0"/>
                    </a:p>
                  </a:txBody>
                  <a:tcPr/>
                </a:tc>
              </a:tr>
              <a:tr h="382429">
                <a:tc vMerge="1">
                  <a:txBody>
                    <a:bodyPr/>
                    <a:lstStyle/>
                    <a:p>
                      <a:endParaRPr lang="en-US" dirty="0"/>
                    </a:p>
                  </a:txBody>
                  <a:tcPr/>
                </a:tc>
                <a:tc>
                  <a:txBody>
                    <a:bodyPr/>
                    <a:lstStyle/>
                    <a:p>
                      <a:r>
                        <a:rPr lang="en-US" dirty="0" smtClean="0"/>
                        <a:t>TCP/IP Stack</a:t>
                      </a:r>
                      <a:endParaRPr lang="en-US" dirty="0"/>
                    </a:p>
                  </a:txBody>
                  <a:tcPr/>
                </a:tc>
              </a:tr>
              <a:tr h="382429">
                <a:tc vMerge="1">
                  <a:txBody>
                    <a:bodyPr/>
                    <a:lstStyle/>
                    <a:p>
                      <a:endParaRPr lang="en-US" dirty="0"/>
                    </a:p>
                  </a:txBody>
                  <a:tcPr/>
                </a:tc>
                <a:tc>
                  <a:txBody>
                    <a:bodyPr/>
                    <a:lstStyle/>
                    <a:p>
                      <a:r>
                        <a:rPr lang="en-US" dirty="0" smtClean="0"/>
                        <a:t>NIC Driver</a:t>
                      </a:r>
                      <a:endParaRPr lang="en-US" dirty="0"/>
                    </a:p>
                  </a:txBody>
                  <a:tcPr/>
                </a:tc>
              </a:tr>
            </a:tbl>
          </a:graphicData>
        </a:graphic>
      </p:graphicFrame>
      <p:graphicFrame>
        <p:nvGraphicFramePr>
          <p:cNvPr id="63" name="Table 62"/>
          <p:cNvGraphicFramePr>
            <a:graphicFrameLocks noGrp="1"/>
          </p:cNvGraphicFramePr>
          <p:nvPr>
            <p:extLst>
              <p:ext uri="{D42A27DB-BD31-4B8C-83A1-F6EECF244321}">
                <p14:modId xmlns:p14="http://schemas.microsoft.com/office/powerpoint/2010/main" val="398128224"/>
              </p:ext>
            </p:extLst>
          </p:nvPr>
        </p:nvGraphicFramePr>
        <p:xfrm>
          <a:off x="1059928" y="637460"/>
          <a:ext cx="2597151" cy="365760"/>
        </p:xfrm>
        <a:graphic>
          <a:graphicData uri="http://schemas.openxmlformats.org/drawingml/2006/table">
            <a:tbl>
              <a:tblPr firstRow="1" bandRow="1">
                <a:tableStyleId>{5940675A-B579-460E-94D1-54222C63F5DA}</a:tableStyleId>
              </a:tblPr>
              <a:tblGrid>
                <a:gridCol w="2597151"/>
              </a:tblGrid>
              <a:tr h="0">
                <a:tc>
                  <a:txBody>
                    <a:bodyPr/>
                    <a:lstStyle/>
                    <a:p>
                      <a:pPr algn="ctr"/>
                      <a:r>
                        <a:rPr lang="en-US" dirty="0" smtClean="0"/>
                        <a:t>Application</a:t>
                      </a:r>
                      <a:endParaRPr lang="en-US" dirty="0"/>
                    </a:p>
                  </a:txBody>
                  <a:tcPr/>
                </a:tc>
              </a:tr>
            </a:tbl>
          </a:graphicData>
        </a:graphic>
      </p:graphicFrame>
      <p:graphicFrame>
        <p:nvGraphicFramePr>
          <p:cNvPr id="64" name="Table 63"/>
          <p:cNvGraphicFramePr>
            <a:graphicFrameLocks noGrp="1"/>
          </p:cNvGraphicFramePr>
          <p:nvPr>
            <p:extLst>
              <p:ext uri="{D42A27DB-BD31-4B8C-83A1-F6EECF244321}">
                <p14:modId xmlns:p14="http://schemas.microsoft.com/office/powerpoint/2010/main" val="2211576080"/>
              </p:ext>
            </p:extLst>
          </p:nvPr>
        </p:nvGraphicFramePr>
        <p:xfrm>
          <a:off x="927098" y="4035901"/>
          <a:ext cx="2597151" cy="640080"/>
        </p:xfrm>
        <a:graphic>
          <a:graphicData uri="http://schemas.openxmlformats.org/drawingml/2006/table">
            <a:tbl>
              <a:tblPr firstRow="1" bandRow="1">
                <a:tableStyleId>{5940675A-B579-460E-94D1-54222C63F5DA}</a:tableStyleId>
              </a:tblPr>
              <a:tblGrid>
                <a:gridCol w="2597151"/>
              </a:tblGrid>
              <a:tr h="0">
                <a:tc>
                  <a:txBody>
                    <a:bodyPr/>
                    <a:lstStyle/>
                    <a:p>
                      <a:r>
                        <a:rPr lang="en-US" dirty="0" smtClean="0"/>
                        <a:t>Network</a:t>
                      </a:r>
                      <a:r>
                        <a:rPr lang="en-US" baseline="0" dirty="0" smtClean="0"/>
                        <a:t> Interface card</a:t>
                      </a:r>
                      <a:endParaRPr lang="en-US" dirty="0"/>
                    </a:p>
                    <a:p>
                      <a:endParaRPr lang="en-US" dirty="0"/>
                    </a:p>
                  </a:txBody>
                  <a:tcPr/>
                </a:tc>
              </a:tr>
            </a:tbl>
          </a:graphicData>
        </a:graphic>
      </p:graphicFrame>
      <p:graphicFrame>
        <p:nvGraphicFramePr>
          <p:cNvPr id="69" name="Table 68"/>
          <p:cNvGraphicFramePr>
            <a:graphicFrameLocks noGrp="1"/>
          </p:cNvGraphicFramePr>
          <p:nvPr>
            <p:extLst>
              <p:ext uri="{D42A27DB-BD31-4B8C-83A1-F6EECF244321}">
                <p14:modId xmlns:p14="http://schemas.microsoft.com/office/powerpoint/2010/main" val="787695796"/>
              </p:ext>
            </p:extLst>
          </p:nvPr>
        </p:nvGraphicFramePr>
        <p:xfrm>
          <a:off x="7620001" y="391082"/>
          <a:ext cx="2920456" cy="640080"/>
        </p:xfrm>
        <a:graphic>
          <a:graphicData uri="http://schemas.openxmlformats.org/drawingml/2006/table">
            <a:tbl>
              <a:tblPr firstRow="1" bandRow="1">
                <a:tableStyleId>{5940675A-B579-460E-94D1-54222C63F5DA}</a:tableStyleId>
              </a:tblPr>
              <a:tblGrid>
                <a:gridCol w="2920456"/>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NAS</a:t>
                      </a:r>
                      <a:r>
                        <a:rPr lang="en-US" baseline="0" dirty="0" smtClean="0"/>
                        <a:t> File Access Handler</a:t>
                      </a:r>
                      <a:endParaRPr lang="en-US" dirty="0" smtClean="0"/>
                    </a:p>
                    <a:p>
                      <a:endParaRPr lang="en-US" dirty="0"/>
                    </a:p>
                  </a:txBody>
                  <a:tcPr/>
                </a:tc>
              </a:tr>
            </a:tbl>
          </a:graphicData>
        </a:graphic>
      </p:graphicFrame>
      <p:graphicFrame>
        <p:nvGraphicFramePr>
          <p:cNvPr id="70" name="Table 69"/>
          <p:cNvGraphicFramePr>
            <a:graphicFrameLocks noGrp="1"/>
          </p:cNvGraphicFramePr>
          <p:nvPr>
            <p:extLst>
              <p:ext uri="{D42A27DB-BD31-4B8C-83A1-F6EECF244321}">
                <p14:modId xmlns:p14="http://schemas.microsoft.com/office/powerpoint/2010/main" val="3165860685"/>
              </p:ext>
            </p:extLst>
          </p:nvPr>
        </p:nvGraphicFramePr>
        <p:xfrm>
          <a:off x="4650333" y="5585301"/>
          <a:ext cx="2597151" cy="914400"/>
        </p:xfrm>
        <a:graphic>
          <a:graphicData uri="http://schemas.openxmlformats.org/drawingml/2006/table">
            <a:tbl>
              <a:tblPr firstRow="1" bandRow="1">
                <a:tableStyleId>{5940675A-B579-460E-94D1-54222C63F5DA}</a:tableStyleId>
              </a:tblPr>
              <a:tblGrid>
                <a:gridCol w="2597151"/>
              </a:tblGrid>
              <a:tr h="0">
                <a:tc>
                  <a:txBody>
                    <a:bodyPr/>
                    <a:lstStyle/>
                    <a:p>
                      <a:r>
                        <a:rPr lang="en-US" baseline="0" dirty="0" smtClean="0"/>
                        <a:t>             </a:t>
                      </a:r>
                    </a:p>
                    <a:p>
                      <a:r>
                        <a:rPr lang="en-US" baseline="0" dirty="0" smtClean="0"/>
                        <a:t>              LAN</a:t>
                      </a:r>
                      <a:endParaRPr lang="en-US" dirty="0"/>
                    </a:p>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1451612844"/>
              </p:ext>
            </p:extLst>
          </p:nvPr>
        </p:nvGraphicFramePr>
        <p:xfrm>
          <a:off x="9364116" y="5725874"/>
          <a:ext cx="2597151" cy="640080"/>
        </p:xfrm>
        <a:graphic>
          <a:graphicData uri="http://schemas.openxmlformats.org/drawingml/2006/table">
            <a:tbl>
              <a:tblPr firstRow="1" bandRow="1">
                <a:tableStyleId>{5940675A-B579-460E-94D1-54222C63F5DA}</a:tableStyleId>
              </a:tblPr>
              <a:tblGrid>
                <a:gridCol w="2597151"/>
              </a:tblGrid>
              <a:tr h="0">
                <a:tc>
                  <a:txBody>
                    <a:bodyPr/>
                    <a:lstStyle/>
                    <a:p>
                      <a:r>
                        <a:rPr lang="en-US" baseline="0" dirty="0" smtClean="0"/>
                        <a:t>                      Disk System</a:t>
                      </a:r>
                      <a:endParaRPr lang="en-US" dirty="0"/>
                    </a:p>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cxnSp>
        <p:nvCxnSpPr>
          <p:cNvPr id="78" name="Straight Connector 77"/>
          <p:cNvCxnSpPr/>
          <p:nvPr/>
        </p:nvCxnSpPr>
        <p:spPr>
          <a:xfrm>
            <a:off x="8305800" y="820340"/>
            <a:ext cx="17272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81" name="Table 80"/>
          <p:cNvGraphicFramePr>
            <a:graphicFrameLocks noGrp="1"/>
          </p:cNvGraphicFramePr>
          <p:nvPr>
            <p:extLst>
              <p:ext uri="{D42A27DB-BD31-4B8C-83A1-F6EECF244321}">
                <p14:modId xmlns:p14="http://schemas.microsoft.com/office/powerpoint/2010/main" val="2345004105"/>
              </p:ext>
            </p:extLst>
          </p:nvPr>
        </p:nvGraphicFramePr>
        <p:xfrm>
          <a:off x="6038849" y="263682"/>
          <a:ext cx="1681712" cy="914400"/>
        </p:xfrm>
        <a:graphic>
          <a:graphicData uri="http://schemas.openxmlformats.org/drawingml/2006/table">
            <a:tbl>
              <a:tblPr firstRow="1" bandRow="1">
                <a:tableStyleId>{5940675A-B579-460E-94D1-54222C63F5DA}</a:tableStyleId>
              </a:tblPr>
              <a:tblGrid>
                <a:gridCol w="1681712"/>
              </a:tblGrid>
              <a:tr h="739538">
                <a:tc>
                  <a:txBody>
                    <a:bodyPr/>
                    <a:lstStyle/>
                    <a:p>
                      <a:r>
                        <a:rPr lang="en-US" baseline="0" dirty="0" smtClean="0"/>
                        <a:t>             </a:t>
                      </a:r>
                    </a:p>
                    <a:p>
                      <a:r>
                        <a:rPr lang="en-US" baseline="0" dirty="0" smtClean="0"/>
                        <a:t>NAS Device</a:t>
                      </a:r>
                      <a:endParaRPr lang="en-US" dirty="0"/>
                    </a:p>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82" name="Table 81"/>
          <p:cNvGraphicFramePr>
            <a:graphicFrameLocks noGrp="1"/>
          </p:cNvGraphicFramePr>
          <p:nvPr>
            <p:extLst>
              <p:ext uri="{D42A27DB-BD31-4B8C-83A1-F6EECF244321}">
                <p14:modId xmlns:p14="http://schemas.microsoft.com/office/powerpoint/2010/main" val="1911609507"/>
              </p:ext>
            </p:extLst>
          </p:nvPr>
        </p:nvGraphicFramePr>
        <p:xfrm>
          <a:off x="272529" y="183515"/>
          <a:ext cx="3318395" cy="365760"/>
        </p:xfrm>
        <a:graphic>
          <a:graphicData uri="http://schemas.openxmlformats.org/drawingml/2006/table">
            <a:tbl>
              <a:tblPr firstRow="1" bandRow="1">
                <a:tableStyleId>{5940675A-B579-460E-94D1-54222C63F5DA}</a:tableStyleId>
              </a:tblPr>
              <a:tblGrid>
                <a:gridCol w="3318395"/>
              </a:tblGrid>
              <a:tr h="262096">
                <a:tc>
                  <a:txBody>
                    <a:bodyPr/>
                    <a:lstStyle/>
                    <a:p>
                      <a:r>
                        <a:rPr lang="en-US" baseline="0" dirty="0" smtClean="0"/>
                        <a:t>             Client Computer System</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83" name="Rectangle 82"/>
          <p:cNvSpPr/>
          <p:nvPr/>
        </p:nvSpPr>
        <p:spPr>
          <a:xfrm>
            <a:off x="1059929" y="5725874"/>
            <a:ext cx="3689872" cy="523220"/>
          </a:xfrm>
          <a:prstGeom prst="rect">
            <a:avLst/>
          </a:prstGeom>
        </p:spPr>
        <p:txBody>
          <a:bodyPr wrap="square">
            <a:spAutoFit/>
          </a:bodyPr>
          <a:lstStyle/>
          <a:p>
            <a:r>
              <a:rPr lang="en-US" sz="1400" dirty="0" smtClean="0">
                <a:latin typeface="Arial" panose="020B0604020202020204" pitchFamily="34" charset="0"/>
              </a:rPr>
              <a:t>Remote </a:t>
            </a:r>
            <a:r>
              <a:rPr lang="en-US" sz="1400" dirty="0">
                <a:latin typeface="Arial" panose="020B0604020202020204" pitchFamily="34" charset="0"/>
              </a:rPr>
              <a:t>File </a:t>
            </a:r>
            <a:r>
              <a:rPr lang="en-US" sz="1400" dirty="0" smtClean="0">
                <a:latin typeface="Arial" panose="020B0604020202020204" pitchFamily="34" charset="0"/>
              </a:rPr>
              <a:t>I/O Access </a:t>
            </a:r>
            <a:r>
              <a:rPr lang="en-US" sz="1400" dirty="0">
                <a:latin typeface="Arial" panose="020B0604020202020204" pitchFamily="34" charset="0"/>
              </a:rPr>
              <a:t>Across the</a:t>
            </a:r>
          </a:p>
          <a:p>
            <a:r>
              <a:rPr lang="en-US" sz="1400" dirty="0">
                <a:latin typeface="Arial" panose="020B0604020202020204" pitchFamily="34" charset="0"/>
              </a:rPr>
              <a:t>Network</a:t>
            </a:r>
            <a:endParaRPr lang="en-US" sz="1400" dirty="0">
              <a:effectLst/>
              <a:latin typeface="Arial" panose="020B0604020202020204" pitchFamily="34" charset="0"/>
            </a:endParaRPr>
          </a:p>
        </p:txBody>
      </p:sp>
    </p:spTree>
    <p:extLst>
      <p:ext uri="{BB962C8B-B14F-4D97-AF65-F5344CB8AC3E}">
        <p14:creationId xmlns:p14="http://schemas.microsoft.com/office/powerpoint/2010/main" val="226907114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Domain IDs</a:t>
            </a:r>
            <a:endParaRPr lang="en-US" dirty="0"/>
          </a:p>
        </p:txBody>
      </p:sp>
      <p:sp>
        <p:nvSpPr>
          <p:cNvPr id="3" name="Content Placeholder 2"/>
          <p:cNvSpPr>
            <a:spLocks noGrp="1"/>
          </p:cNvSpPr>
          <p:nvPr>
            <p:ph idx="1"/>
          </p:nvPr>
        </p:nvSpPr>
        <p:spPr/>
        <p:txBody>
          <a:bodyPr/>
          <a:lstStyle/>
          <a:p>
            <a:r>
              <a:rPr lang="en-US" dirty="0" smtClean="0"/>
              <a:t>Each switch in the fiber channel network will be assigned a unique Domain ID</a:t>
            </a:r>
          </a:p>
          <a:p>
            <a:r>
              <a:rPr lang="en-US" dirty="0" smtClean="0"/>
              <a:t>One switch in the network will be automatically assigned as the principle switch. It assigns </a:t>
            </a:r>
            <a:r>
              <a:rPr lang="en-US" dirty="0" err="1" smtClean="0"/>
              <a:t>Domian</a:t>
            </a:r>
            <a:r>
              <a:rPr lang="en-US" dirty="0" smtClean="0"/>
              <a:t> IDs to the other switches</a:t>
            </a:r>
          </a:p>
          <a:p>
            <a:r>
              <a:rPr lang="en-US" dirty="0" smtClean="0"/>
              <a:t>Each switch learns about the other switches in the network and how to route to them based on their Domain ID</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FLOGI Fabric Login</a:t>
            </a:r>
            <a:endParaRPr lang="en-US" dirty="0"/>
          </a:p>
        </p:txBody>
      </p:sp>
      <p:sp>
        <p:nvSpPr>
          <p:cNvPr id="3" name="Content Placeholder 2"/>
          <p:cNvSpPr>
            <a:spLocks noGrp="1"/>
          </p:cNvSpPr>
          <p:nvPr>
            <p:ph idx="1"/>
          </p:nvPr>
        </p:nvSpPr>
        <p:spPr/>
        <p:txBody>
          <a:bodyPr/>
          <a:lstStyle/>
          <a:p>
            <a:r>
              <a:rPr lang="en-US" dirty="0" smtClean="0"/>
              <a:t>When a server ‘s or </a:t>
            </a:r>
            <a:r>
              <a:rPr lang="en-US" dirty="0" err="1" smtClean="0"/>
              <a:t>storgae</a:t>
            </a:r>
            <a:r>
              <a:rPr lang="en-US" dirty="0" smtClean="0"/>
              <a:t> system’s HBA powers on it will send a Fabric login request to its locally attached FC switch</a:t>
            </a:r>
          </a:p>
          <a:p>
            <a:r>
              <a:rPr lang="en-US" dirty="0" smtClean="0"/>
              <a:t>The switch will then assign it a 24 bit FCID </a:t>
            </a:r>
            <a:r>
              <a:rPr lang="en-US" dirty="0" err="1" smtClean="0"/>
              <a:t>Fibre</a:t>
            </a:r>
            <a:r>
              <a:rPr lang="en-US" dirty="0" smtClean="0"/>
              <a:t> Channel ID address</a:t>
            </a:r>
          </a:p>
          <a:p>
            <a:r>
              <a:rPr lang="en-US" dirty="0" smtClean="0"/>
              <a:t>The FCID assigned to hosts is made up of the switch’s Domain ID and switch port the host is plugged into.</a:t>
            </a:r>
          </a:p>
          <a:p>
            <a:r>
              <a:rPr lang="en-US" dirty="0" smtClean="0"/>
              <a:t>The FCID is similar to an IP address. It is used by </a:t>
            </a:r>
            <a:r>
              <a:rPr lang="en-US" dirty="0" err="1" smtClean="0"/>
              <a:t>fc</a:t>
            </a:r>
            <a:r>
              <a:rPr lang="en-US" dirty="0" smtClean="0"/>
              <a:t> switches to route traffic between server and their storage</a:t>
            </a:r>
          </a:p>
          <a:p>
            <a:r>
              <a:rPr lang="en-US" dirty="0" smtClean="0"/>
              <a:t>Switches maintain a table of FCID to WWPN address mappings and what port host is located on</a:t>
            </a:r>
          </a:p>
          <a:p>
            <a:endParaRPr lang="en-US" dirty="0" smtClean="0"/>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p:spPr>
        <p:txBody>
          <a:bodyPr>
            <a:normAutofit fontScale="90000"/>
          </a:bodyPr>
          <a:lstStyle/>
          <a:p>
            <a:endParaRPr lang="en-US" dirty="0"/>
          </a:p>
        </p:txBody>
      </p:sp>
      <p:pic>
        <p:nvPicPr>
          <p:cNvPr id="4" name="Content Placeholder 3" descr="Screenshot_20180617-145220.jpg"/>
          <p:cNvPicPr>
            <a:picLocks noGrp="1" noChangeAspect="1"/>
          </p:cNvPicPr>
          <p:nvPr>
            <p:ph idx="1"/>
          </p:nvPr>
        </p:nvPicPr>
        <p:blipFill>
          <a:blip r:embed="rId2" cstate="print"/>
          <a:stretch>
            <a:fillRect/>
          </a:stretch>
        </p:blipFill>
        <p:spPr>
          <a:xfrm>
            <a:off x="1731433" y="1266825"/>
            <a:ext cx="8729134" cy="4910138"/>
          </a:xfr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Fibre</a:t>
            </a:r>
            <a:r>
              <a:rPr lang="en-US" dirty="0" smtClean="0"/>
              <a:t> Channel Name Service (FCNS)</a:t>
            </a:r>
            <a:endParaRPr lang="en-US" dirty="0"/>
          </a:p>
        </p:txBody>
      </p:sp>
      <p:sp>
        <p:nvSpPr>
          <p:cNvPr id="3" name="Content Placeholder 2"/>
          <p:cNvSpPr>
            <a:spLocks noGrp="1"/>
          </p:cNvSpPr>
          <p:nvPr>
            <p:ph idx="1"/>
          </p:nvPr>
        </p:nvSpPr>
        <p:spPr/>
        <p:txBody>
          <a:bodyPr/>
          <a:lstStyle/>
          <a:p>
            <a:r>
              <a:rPr lang="en-US" dirty="0" smtClean="0"/>
              <a:t>FC switches share the FLOGI database information with each other using the FCNS  </a:t>
            </a:r>
          </a:p>
          <a:p>
            <a:r>
              <a:rPr lang="en-US" dirty="0" smtClean="0"/>
              <a:t>Each switch in the network learns where each WWPN is and how to route traffic there</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8464"/>
          </a:xfrm>
        </p:spPr>
        <p:txBody>
          <a:bodyPr>
            <a:normAutofit fontScale="90000"/>
          </a:bodyPr>
          <a:lstStyle/>
          <a:p>
            <a:endParaRPr lang="en-US" dirty="0"/>
          </a:p>
        </p:txBody>
      </p:sp>
      <p:pic>
        <p:nvPicPr>
          <p:cNvPr id="4" name="Content Placeholder 3" descr="Screenshot_20180617-145623.jpg"/>
          <p:cNvPicPr>
            <a:picLocks noGrp="1" noChangeAspect="1"/>
          </p:cNvPicPr>
          <p:nvPr>
            <p:ph idx="1"/>
          </p:nvPr>
        </p:nvPicPr>
        <p:blipFill>
          <a:blip r:embed="rId2" cstate="print"/>
          <a:stretch>
            <a:fillRect/>
          </a:stretch>
        </p:blipFill>
        <p:spPr>
          <a:xfrm>
            <a:off x="1684866" y="1214438"/>
            <a:ext cx="8822267" cy="4962525"/>
          </a:xfr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PLOGI Port Login</a:t>
            </a:r>
            <a:endParaRPr lang="en-US" dirty="0"/>
          </a:p>
        </p:txBody>
      </p:sp>
      <p:sp>
        <p:nvSpPr>
          <p:cNvPr id="3" name="Content Placeholder 2"/>
          <p:cNvSpPr>
            <a:spLocks noGrp="1"/>
          </p:cNvSpPr>
          <p:nvPr>
            <p:ph idx="1"/>
          </p:nvPr>
        </p:nvSpPr>
        <p:spPr/>
        <p:txBody>
          <a:bodyPr/>
          <a:lstStyle/>
          <a:p>
            <a:r>
              <a:rPr lang="en-US" dirty="0" smtClean="0"/>
              <a:t>After the FLOGI Fabric login process is complete, the </a:t>
            </a:r>
            <a:r>
              <a:rPr lang="en-US" dirty="0" err="1" smtClean="0"/>
              <a:t>iitiator</a:t>
            </a:r>
            <a:r>
              <a:rPr lang="en-US" dirty="0" smtClean="0"/>
              <a:t> will send the PLOGI port login</a:t>
            </a:r>
          </a:p>
          <a:p>
            <a:r>
              <a:rPr lang="en-US" dirty="0" smtClean="0"/>
              <a:t>Based on the zoning configuration on the switch , the host will learn its available target WWPNs</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0898"/>
          </a:xfrm>
        </p:spPr>
        <p:txBody>
          <a:bodyPr>
            <a:normAutofit fontScale="90000"/>
          </a:bodyPr>
          <a:lstStyle/>
          <a:p>
            <a:endParaRPr lang="en-US" dirty="0"/>
          </a:p>
        </p:txBody>
      </p:sp>
      <p:pic>
        <p:nvPicPr>
          <p:cNvPr id="4" name="Content Placeholder 3" descr="Screenshot_20180617-150006.jpg"/>
          <p:cNvPicPr>
            <a:picLocks noGrp="1" noChangeAspect="1"/>
          </p:cNvPicPr>
          <p:nvPr>
            <p:ph idx="1"/>
          </p:nvPr>
        </p:nvPicPr>
        <p:blipFill>
          <a:blip r:embed="rId2" cstate="print"/>
          <a:stretch>
            <a:fillRect/>
          </a:stretch>
        </p:blipFill>
        <p:spPr>
          <a:xfrm>
            <a:off x="1522588" y="1031875"/>
            <a:ext cx="9146823" cy="5145088"/>
          </a:xfr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PLRI Process login</a:t>
            </a:r>
            <a:endParaRPr lang="en-US" dirty="0"/>
          </a:p>
        </p:txBody>
      </p:sp>
      <p:sp>
        <p:nvSpPr>
          <p:cNvPr id="3" name="Content Placeholder 2"/>
          <p:cNvSpPr>
            <a:spLocks noGrp="1"/>
          </p:cNvSpPr>
          <p:nvPr>
            <p:ph idx="1"/>
          </p:nvPr>
        </p:nvSpPr>
        <p:spPr/>
        <p:txBody>
          <a:bodyPr/>
          <a:lstStyle/>
          <a:p>
            <a:r>
              <a:rPr lang="en-US" dirty="0" smtClean="0"/>
              <a:t>Finally the initiator host will send a PLRI Process Login to its target storage</a:t>
            </a:r>
          </a:p>
          <a:p>
            <a:r>
              <a:rPr lang="en-US" dirty="0" smtClean="0"/>
              <a:t>The storage system will grant access to the host based on its </a:t>
            </a:r>
            <a:r>
              <a:rPr lang="en-US" dirty="0" err="1" smtClean="0"/>
              <a:t>configued</a:t>
            </a:r>
            <a:r>
              <a:rPr lang="en-US" dirty="0" smtClean="0"/>
              <a:t> </a:t>
            </a:r>
            <a:r>
              <a:rPr lang="en-US" smtClean="0"/>
              <a:t>LUN masking</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3778"/>
          </a:xfrm>
        </p:spPr>
        <p:txBody>
          <a:bodyPr>
            <a:normAutofit fontScale="90000"/>
          </a:bodyPr>
          <a:lstStyle/>
          <a:p>
            <a:endParaRPr lang="en-US" dirty="0"/>
          </a:p>
        </p:txBody>
      </p:sp>
      <p:pic>
        <p:nvPicPr>
          <p:cNvPr id="4" name="Content Placeholder 3" descr="Screenshot_20180617-150543.jpg"/>
          <p:cNvPicPr>
            <a:picLocks noGrp="1" noChangeAspect="1"/>
          </p:cNvPicPr>
          <p:nvPr>
            <p:ph idx="1"/>
          </p:nvPr>
        </p:nvPicPr>
        <p:blipFill>
          <a:blip r:embed="rId2" cstate="print"/>
          <a:stretch>
            <a:fillRect/>
          </a:stretch>
        </p:blipFill>
        <p:spPr>
          <a:xfrm>
            <a:off x="1684866" y="1214438"/>
            <a:ext cx="8822267" cy="4962525"/>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3565"/>
          </a:xfrm>
        </p:spPr>
        <p:txBody>
          <a:bodyPr>
            <a:normAutofit fontScale="90000"/>
          </a:bodyPr>
          <a:lstStyle/>
          <a:p>
            <a:r>
              <a:rPr lang="en-US" b="1" dirty="0"/>
              <a:t>Use Cases – NAS</a:t>
            </a:r>
            <a:br>
              <a:rPr lang="en-US" b="1" dirty="0"/>
            </a:br>
            <a:endParaRPr lang="en-US" dirty="0"/>
          </a:p>
        </p:txBody>
      </p:sp>
      <p:sp>
        <p:nvSpPr>
          <p:cNvPr id="3" name="Content Placeholder 2"/>
          <p:cNvSpPr>
            <a:spLocks noGrp="1"/>
          </p:cNvSpPr>
          <p:nvPr>
            <p:ph idx="1"/>
          </p:nvPr>
        </p:nvSpPr>
        <p:spPr>
          <a:xfrm>
            <a:off x="838200" y="777240"/>
            <a:ext cx="10515600" cy="6183630"/>
          </a:xfrm>
        </p:spPr>
        <p:txBody>
          <a:bodyPr>
            <a:normAutofit/>
          </a:bodyPr>
          <a:lstStyle/>
          <a:p>
            <a:r>
              <a:rPr lang="en-US" b="1" dirty="0" smtClean="0"/>
              <a:t>File </a:t>
            </a:r>
            <a:r>
              <a:rPr lang="en-US" b="1" dirty="0"/>
              <a:t>Storage &amp; </a:t>
            </a:r>
            <a:r>
              <a:rPr lang="en-US" b="1" dirty="0" smtClean="0"/>
              <a:t>Sharing</a:t>
            </a:r>
            <a:r>
              <a:rPr lang="en-US" dirty="0" smtClean="0"/>
              <a:t>: To Store user data and files. </a:t>
            </a:r>
          </a:p>
          <a:p>
            <a:r>
              <a:rPr lang="en-US" b="1" dirty="0" smtClean="0"/>
              <a:t>VMWare</a:t>
            </a:r>
            <a:r>
              <a:rPr lang="en-US" b="1" dirty="0"/>
              <a:t>:</a:t>
            </a:r>
            <a:r>
              <a:rPr lang="en-US" dirty="0"/>
              <a:t> </a:t>
            </a:r>
            <a:r>
              <a:rPr lang="en-US" dirty="0" smtClean="0"/>
              <a:t>NAS </a:t>
            </a:r>
            <a:r>
              <a:rPr lang="en-US" dirty="0"/>
              <a:t>devices </a:t>
            </a:r>
            <a:r>
              <a:rPr lang="en-US" dirty="0" smtClean="0"/>
              <a:t>are used to run </a:t>
            </a:r>
            <a:r>
              <a:rPr lang="en-US" dirty="0"/>
              <a:t>their VMs. ESXi supports using NAS through the NFS protocol. </a:t>
            </a:r>
            <a:endParaRPr lang="en-US" dirty="0" smtClean="0"/>
          </a:p>
          <a:p>
            <a:r>
              <a:rPr lang="en-US" b="1" dirty="0" smtClean="0"/>
              <a:t>Hyper-V</a:t>
            </a:r>
            <a:r>
              <a:rPr lang="en-US" dirty="0"/>
              <a:t>: Microsoft added NAS support a few years ago, and they appear to have made it a priority.  </a:t>
            </a:r>
          </a:p>
        </p:txBody>
      </p:sp>
    </p:spTree>
    <p:extLst>
      <p:ext uri="{BB962C8B-B14F-4D97-AF65-F5344CB8AC3E}">
        <p14:creationId xmlns:p14="http://schemas.microsoft.com/office/powerpoint/2010/main" val="26133345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8642"/>
          </a:xfrm>
        </p:spPr>
        <p:txBody>
          <a:bodyPr/>
          <a:lstStyle/>
          <a:p>
            <a:r>
              <a:rPr lang="en-US" dirty="0" smtClean="0"/>
              <a:t>SAN</a:t>
            </a:r>
            <a:endParaRPr lang="en-US" dirty="0"/>
          </a:p>
        </p:txBody>
      </p:sp>
      <p:sp>
        <p:nvSpPr>
          <p:cNvPr id="3" name="Content Placeholder 2"/>
          <p:cNvSpPr>
            <a:spLocks noGrp="1"/>
          </p:cNvSpPr>
          <p:nvPr>
            <p:ph idx="1"/>
          </p:nvPr>
        </p:nvSpPr>
        <p:spPr>
          <a:xfrm>
            <a:off x="676155" y="1203767"/>
            <a:ext cx="10515600" cy="5416951"/>
          </a:xfrm>
        </p:spPr>
        <p:txBody>
          <a:bodyPr>
            <a:normAutofit/>
          </a:bodyPr>
          <a:lstStyle/>
          <a:p>
            <a:r>
              <a:rPr lang="en-US" dirty="0"/>
              <a:t>SAN provides block-orient I/O between the computer systems and the target disk </a:t>
            </a:r>
            <a:r>
              <a:rPr lang="en-US" dirty="0" smtClean="0"/>
              <a:t>systems</a:t>
            </a:r>
          </a:p>
          <a:p>
            <a:r>
              <a:rPr lang="en-US" smtClean="0"/>
              <a:t> </a:t>
            </a:r>
            <a:r>
              <a:rPr lang="en-US" dirty="0" err="1"/>
              <a:t>Fibre</a:t>
            </a:r>
            <a:r>
              <a:rPr lang="en-US" dirty="0"/>
              <a:t> Channel or Ethernet (iSCSI) to provide connectivity between hosts </a:t>
            </a:r>
            <a:r>
              <a:rPr lang="en-US" dirty="0" smtClean="0"/>
              <a:t>and storage</a:t>
            </a:r>
          </a:p>
          <a:p>
            <a:r>
              <a:rPr lang="en-US" dirty="0"/>
              <a:t>provides high bandwidth</a:t>
            </a:r>
            <a:r>
              <a:rPr lang="en-US" dirty="0" smtClean="0"/>
              <a:t>, longer </a:t>
            </a:r>
            <a:r>
              <a:rPr lang="en-US" dirty="0"/>
              <a:t>reach distance, the ability to share resources, enhanced availability, and other benefits </a:t>
            </a:r>
            <a:r>
              <a:rPr lang="en-US" dirty="0" smtClean="0"/>
              <a:t>of consolidated </a:t>
            </a:r>
            <a:r>
              <a:rPr lang="en-US" dirty="0"/>
              <a:t>storage</a:t>
            </a:r>
            <a:r>
              <a:rPr lang="en-US" dirty="0" smtClean="0"/>
              <a:t>.</a:t>
            </a:r>
          </a:p>
          <a:p>
            <a:r>
              <a:rPr lang="en-US" dirty="0" smtClean="0"/>
              <a:t>Storage devices and servers are connected through SAN fabrics</a:t>
            </a:r>
          </a:p>
          <a:p>
            <a:r>
              <a:rPr lang="en-US" dirty="0"/>
              <a:t>SAN fabric </a:t>
            </a:r>
            <a:r>
              <a:rPr lang="en-US" dirty="0" smtClean="0"/>
              <a:t>provides </a:t>
            </a:r>
            <a:r>
              <a:rPr lang="en-US" dirty="0"/>
              <a:t>high </a:t>
            </a:r>
            <a:r>
              <a:rPr lang="en-US" dirty="0" err="1" smtClean="0"/>
              <a:t>bandwidth,longer</a:t>
            </a:r>
            <a:r>
              <a:rPr lang="en-US" dirty="0" smtClean="0"/>
              <a:t> </a:t>
            </a:r>
            <a:r>
              <a:rPr lang="en-US" dirty="0"/>
              <a:t>reach distance, the ability to share resources, enhanced availability, and other benefits </a:t>
            </a:r>
            <a:r>
              <a:rPr lang="en-US" dirty="0" smtClean="0"/>
              <a:t>of consolidated </a:t>
            </a:r>
            <a:r>
              <a:rPr lang="en-US" dirty="0"/>
              <a:t>storage.</a:t>
            </a:r>
          </a:p>
        </p:txBody>
      </p:sp>
    </p:spTree>
    <p:extLst>
      <p:ext uri="{BB962C8B-B14F-4D97-AF65-F5344CB8AC3E}">
        <p14:creationId xmlns:p14="http://schemas.microsoft.com/office/powerpoint/2010/main" val="15604557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6122"/>
            <a:ext cx="5702300" cy="348456"/>
          </a:xfrm>
        </p:spPr>
        <p:txBody>
          <a:bodyPr>
            <a:noAutofit/>
          </a:bodyPr>
          <a:lstStyle/>
          <a:p>
            <a:r>
              <a:rPr lang="en-US" sz="2800" dirty="0" smtClean="0"/>
              <a:t>SAN Software Architecture</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651839638"/>
              </p:ext>
            </p:extLst>
          </p:nvPr>
        </p:nvGraphicFramePr>
        <p:xfrm>
          <a:off x="2217420" y="434578"/>
          <a:ext cx="4823460" cy="4320302"/>
        </p:xfrm>
        <a:graphic>
          <a:graphicData uri="http://schemas.openxmlformats.org/drawingml/2006/table">
            <a:tbl>
              <a:tblPr firstRow="1" bandRow="1">
                <a:tableStyleId>{5C22544A-7EE6-4342-B048-85BDC9FD1C3A}</a:tableStyleId>
              </a:tblPr>
              <a:tblGrid>
                <a:gridCol w="4823460"/>
              </a:tblGrid>
              <a:tr h="4320302">
                <a:tc>
                  <a:txBody>
                    <a:bodyPr/>
                    <a:lstStyle/>
                    <a:p>
                      <a:pPr algn="ctr"/>
                      <a:r>
                        <a:rPr lang="en-US" dirty="0" smtClean="0">
                          <a:solidFill>
                            <a:schemeClr val="tx1"/>
                          </a:solidFill>
                        </a:rPr>
                        <a:t>Client  Computer</a:t>
                      </a:r>
                      <a:r>
                        <a:rPr lang="en-US" baseline="0" dirty="0" smtClean="0">
                          <a:solidFill>
                            <a:schemeClr val="tx1"/>
                          </a:solidFill>
                        </a:rPr>
                        <a:t> System</a:t>
                      </a:r>
                    </a:p>
                    <a:p>
                      <a:pPr algn="ctr"/>
                      <a:r>
                        <a:rPr lang="en-US" dirty="0" smtClean="0">
                          <a:solidFill>
                            <a:schemeClr val="tx1"/>
                          </a:solidFill>
                        </a:rPr>
                        <a:t>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352986258"/>
              </p:ext>
            </p:extLst>
          </p:nvPr>
        </p:nvGraphicFramePr>
        <p:xfrm>
          <a:off x="3160395" y="885944"/>
          <a:ext cx="2937510" cy="411480"/>
        </p:xfrm>
        <a:graphic>
          <a:graphicData uri="http://schemas.openxmlformats.org/drawingml/2006/table">
            <a:tbl>
              <a:tblPr firstRow="1" bandRow="1">
                <a:tableStyleId>{5C22544A-7EE6-4342-B048-85BDC9FD1C3A}</a:tableStyleId>
              </a:tblPr>
              <a:tblGrid>
                <a:gridCol w="2937510"/>
              </a:tblGrid>
              <a:tr h="411480">
                <a:tc>
                  <a:txBody>
                    <a:bodyPr/>
                    <a:lstStyle/>
                    <a:p>
                      <a:r>
                        <a:rPr lang="en-US" dirty="0" smtClean="0"/>
                        <a:t>Application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783091595"/>
              </p:ext>
            </p:extLst>
          </p:nvPr>
        </p:nvGraphicFramePr>
        <p:xfrm>
          <a:off x="2446020" y="1777484"/>
          <a:ext cx="4377689" cy="1828800"/>
        </p:xfrm>
        <a:graphic>
          <a:graphicData uri="http://schemas.openxmlformats.org/drawingml/2006/table">
            <a:tbl>
              <a:tblPr firstRow="1" bandRow="1">
                <a:tableStyleId>{5C22544A-7EE6-4342-B048-85BDC9FD1C3A}</a:tableStyleId>
              </a:tblPr>
              <a:tblGrid>
                <a:gridCol w="1330795"/>
                <a:gridCol w="1523447"/>
                <a:gridCol w="1523447"/>
              </a:tblGrid>
              <a:tr h="118872">
                <a:tc rowSpan="5">
                  <a:txBody>
                    <a:bodyPr/>
                    <a:lstStyle/>
                    <a:p>
                      <a:endParaRPr lang="en-US" dirty="0" smtClean="0"/>
                    </a:p>
                    <a:p>
                      <a:endParaRPr lang="en-US" dirty="0" smtClean="0"/>
                    </a:p>
                    <a:p>
                      <a:r>
                        <a:rPr lang="en-US" dirty="0" smtClean="0"/>
                        <a:t>Operating System</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US" dirty="0" smtClean="0"/>
                        <a:t>File System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33147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US" dirty="0" smtClean="0"/>
                        <a:t>Volume Manager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360045">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US" dirty="0" smtClean="0"/>
                        <a:t>Fiber Channel Stack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iSCSI</a:t>
                      </a:r>
                      <a:r>
                        <a:rPr lang="en-US" baseline="0" dirty="0" smtClean="0"/>
                        <a:t> Protocol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45">
                <a:tc vMerge="1">
                  <a:txBody>
                    <a:bodyPr/>
                    <a:lstStyle/>
                    <a:p>
                      <a:endParaRPr lang="en-US"/>
                    </a:p>
                  </a:txBody>
                  <a:tcPr/>
                </a:tc>
                <a:tc vMerge="1">
                  <a:txBody>
                    <a:bodyPr/>
                    <a:lstStyle/>
                    <a:p>
                      <a:endParaRPr lang="en-US"/>
                    </a:p>
                  </a:txBody>
                  <a:tcPr/>
                </a:tc>
                <a:tc>
                  <a:txBody>
                    <a:bodyPr/>
                    <a:lstStyle/>
                    <a:p>
                      <a:r>
                        <a:rPr lang="en-US" dirty="0" smtClean="0"/>
                        <a:t>TCP/IP Stack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8872">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HBA</a:t>
                      </a:r>
                      <a:r>
                        <a:rPr lang="en-US" baseline="0" dirty="0" smtClean="0"/>
                        <a:t> Driver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NIC Driver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778402751"/>
              </p:ext>
            </p:extLst>
          </p:nvPr>
        </p:nvGraphicFramePr>
        <p:xfrm>
          <a:off x="2663189" y="4086344"/>
          <a:ext cx="4160520" cy="417076"/>
        </p:xfrm>
        <a:graphic>
          <a:graphicData uri="http://schemas.openxmlformats.org/drawingml/2006/table">
            <a:tbl>
              <a:tblPr firstRow="1" bandRow="1">
                <a:tableStyleId>{5C22544A-7EE6-4342-B048-85BDC9FD1C3A}</a:tableStyleId>
              </a:tblPr>
              <a:tblGrid>
                <a:gridCol w="2080260"/>
                <a:gridCol w="2080260"/>
              </a:tblGrid>
              <a:tr h="417076">
                <a:tc>
                  <a:txBody>
                    <a:bodyPr/>
                    <a:lstStyle/>
                    <a:p>
                      <a:r>
                        <a:rPr lang="en-US" dirty="0" smtClean="0"/>
                        <a:t>FC HBA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Ethernet NIC</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21" name="Content Placeholder 19"/>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60546" y="5434475"/>
            <a:ext cx="2437359" cy="959300"/>
          </a:xfrm>
        </p:spPr>
      </p:pic>
      <p:pic>
        <p:nvPicPr>
          <p:cNvPr id="23" name="Picture 22"/>
          <p:cNvPicPr>
            <a:picLocks noChangeAspect="1"/>
          </p:cNvPicPr>
          <p:nvPr/>
        </p:nvPicPr>
        <p:blipFill>
          <a:blip r:embed="rId3" cstate="print"/>
          <a:stretch>
            <a:fillRect/>
          </a:stretch>
        </p:blipFill>
        <p:spPr>
          <a:xfrm>
            <a:off x="7526020" y="5255260"/>
            <a:ext cx="945606" cy="1110059"/>
          </a:xfrm>
          <a:prstGeom prst="rect">
            <a:avLst/>
          </a:prstGeom>
        </p:spPr>
      </p:pic>
      <p:sp>
        <p:nvSpPr>
          <p:cNvPr id="24" name="TextBox 23"/>
          <p:cNvSpPr txBox="1"/>
          <p:nvPr/>
        </p:nvSpPr>
        <p:spPr>
          <a:xfrm>
            <a:off x="4389120" y="5810289"/>
            <a:ext cx="971550" cy="369332"/>
          </a:xfrm>
          <a:prstGeom prst="rect">
            <a:avLst/>
          </a:prstGeom>
          <a:noFill/>
        </p:spPr>
        <p:txBody>
          <a:bodyPr wrap="square" rtlCol="0">
            <a:spAutoFit/>
          </a:bodyPr>
          <a:lstStyle/>
          <a:p>
            <a:r>
              <a:rPr lang="en-US" dirty="0" smtClean="0"/>
              <a:t>SAN</a:t>
            </a:r>
            <a:endParaRPr lang="en-US" dirty="0"/>
          </a:p>
        </p:txBody>
      </p:sp>
      <p:sp>
        <p:nvSpPr>
          <p:cNvPr id="27" name="TextBox 26"/>
          <p:cNvSpPr txBox="1"/>
          <p:nvPr/>
        </p:nvSpPr>
        <p:spPr>
          <a:xfrm>
            <a:off x="8652510" y="5434475"/>
            <a:ext cx="1817370" cy="369332"/>
          </a:xfrm>
          <a:prstGeom prst="rect">
            <a:avLst/>
          </a:prstGeom>
          <a:noFill/>
        </p:spPr>
        <p:txBody>
          <a:bodyPr wrap="square" rtlCol="0">
            <a:spAutoFit/>
          </a:bodyPr>
          <a:lstStyle/>
          <a:p>
            <a:r>
              <a:rPr lang="en-US" dirty="0" smtClean="0"/>
              <a:t>DISK SYSTEM</a:t>
            </a:r>
            <a:endParaRPr lang="en-US" dirty="0"/>
          </a:p>
        </p:txBody>
      </p:sp>
      <p:cxnSp>
        <p:nvCxnSpPr>
          <p:cNvPr id="29" name="Straight Arrow Connector 28"/>
          <p:cNvCxnSpPr/>
          <p:nvPr/>
        </p:nvCxnSpPr>
        <p:spPr>
          <a:xfrm flipH="1">
            <a:off x="4069080" y="1297424"/>
            <a:ext cx="81009" cy="41537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1" idx="3"/>
          </p:cNvCxnSpPr>
          <p:nvPr/>
        </p:nvCxnSpPr>
        <p:spPr>
          <a:xfrm>
            <a:off x="6097905" y="5914125"/>
            <a:ext cx="1388744" cy="29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286250" y="1451610"/>
            <a:ext cx="1908810" cy="369332"/>
          </a:xfrm>
          <a:prstGeom prst="rect">
            <a:avLst/>
          </a:prstGeom>
          <a:noFill/>
        </p:spPr>
        <p:txBody>
          <a:bodyPr wrap="square" rtlCol="0">
            <a:spAutoFit/>
          </a:bodyPr>
          <a:lstStyle/>
          <a:p>
            <a:r>
              <a:rPr lang="en-US" dirty="0" smtClean="0"/>
              <a:t>File Access</a:t>
            </a:r>
            <a:endParaRPr lang="en-US" dirty="0"/>
          </a:p>
        </p:txBody>
      </p:sp>
      <p:sp>
        <p:nvSpPr>
          <p:cNvPr id="35" name="TextBox 34"/>
          <p:cNvSpPr txBox="1"/>
          <p:nvPr/>
        </p:nvSpPr>
        <p:spPr>
          <a:xfrm>
            <a:off x="4103370" y="4960620"/>
            <a:ext cx="5875020" cy="369332"/>
          </a:xfrm>
          <a:prstGeom prst="rect">
            <a:avLst/>
          </a:prstGeom>
          <a:noFill/>
        </p:spPr>
        <p:txBody>
          <a:bodyPr wrap="square" rtlCol="0">
            <a:spAutoFit/>
          </a:bodyPr>
          <a:lstStyle/>
          <a:p>
            <a:r>
              <a:rPr lang="en-US" dirty="0" smtClean="0"/>
              <a:t>Remote Block I/O carried in SAN protocol   Packets</a:t>
            </a:r>
            <a:endParaRPr lang="en-US" dirty="0"/>
          </a:p>
        </p:txBody>
      </p:sp>
    </p:spTree>
    <p:extLst>
      <p:ext uri="{BB962C8B-B14F-4D97-AF65-F5344CB8AC3E}">
        <p14:creationId xmlns:p14="http://schemas.microsoft.com/office/powerpoint/2010/main" val="39078897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